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6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59" r:id="rId4"/>
    <p:sldId id="260" r:id="rId5"/>
    <p:sldId id="286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/>
    <p:restoredTop sz="95455"/>
  </p:normalViewPr>
  <p:slideViewPr>
    <p:cSldViewPr>
      <p:cViewPr>
        <p:scale>
          <a:sx n="70" d="100"/>
          <a:sy n="70" d="100"/>
        </p:scale>
        <p:origin x="-1188" y="-816"/>
      </p:cViewPr>
      <p:guideLst>
        <p:guide orient="horz" pos="2157"/>
        <p:guide pos="65"/>
        <p:guide pos="6549"/>
        <p:guide pos="74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-1272" y="125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9DDA9E2-9A69-41CA-AEDE-A9AD67006C74}" type="datetimeFigureOut">
              <a:rPr lang="ko-KR" altLang="en-US"/>
              <a:pPr lvl="0">
                <a:defRPr lang="ko-KR" altLang="en-US"/>
              </a:pPr>
              <a:t>2018-08-31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FC0F8C6-34A1-4A15-8E4D-C107A933D2C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88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머리글 개체 틀 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DDC8741-7A52-4953-B29B-B071B7F30733}" type="datetimeFigureOut">
              <a:rPr lang="ko-KR" altLang="en-US"/>
              <a:pPr lvl="0">
                <a:defRPr lang="ko-KR" altLang="en-US"/>
              </a:pPr>
              <a:t>2018-08-31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5419C86-D266-40EA-8971-69247900022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4" name="슬라이드 노트 개체 틀 13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5" name="슬라이드 이미지 개체 틀 1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0593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59B4454A-C106-42E8-8665-69F03AC2D760}" type="datetimeFigureOut">
              <a:rPr lang="ko-KR" altLang="en-US">
                <a:solidFill>
                  <a:prstClr val="black"/>
                </a:solidFill>
              </a:rPr>
              <a:pPr>
                <a:defRPr lang="ko-KR"/>
              </a:pPr>
              <a:t>2018-08-31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87412837-F78B-45A4-ADB1-F9943FE9DD1F}" type="slidenum">
              <a:rPr lang="ko-KR" altLang="en-US">
                <a:solidFill>
                  <a:prstClr val="black"/>
                </a:solidFill>
              </a:rPr>
              <a:pPr>
                <a:defRPr lang="ko-KR"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D65F77BD-F550-43C9-856F-A84ABEF6957F}" type="datetimeFigureOut">
              <a:rPr lang="ko-KR" altLang="en-US">
                <a:solidFill>
                  <a:prstClr val="black"/>
                </a:solidFill>
              </a:rPr>
              <a:pPr>
                <a:defRPr lang="ko-KR"/>
              </a:pPr>
              <a:t>2018-08-31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CCED6D23-593F-4727-BFE2-AF5A4546EFDF}" type="slidenum">
              <a:rPr lang="ko-KR" altLang="en-US">
                <a:solidFill>
                  <a:prstClr val="black"/>
                </a:solidFill>
              </a:rPr>
              <a:pPr>
                <a:defRPr lang="ko-KR"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08720"/>
            <a:ext cx="914400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251937"/>
            <a:ext cx="6572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[XXX</a:t>
            </a:r>
            <a:r>
              <a:rPr lang="ko-KR" altLang="en-US" sz="3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3200" b="1" dirty="0">
                <a:solidFill>
                  <a:prstClr val="black"/>
                </a:solidFill>
                <a:latin typeface="맑은 고딕"/>
                <a:ea typeface="맑은 고딕"/>
              </a:rPr>
              <a:t>시스템</a:t>
            </a:r>
            <a:r>
              <a:rPr lang="en-US" altLang="ko-KR" sz="3200" b="1" dirty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  <a:endParaRPr lang="ko-KR" altLang="en-US" sz="32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1681644"/>
            <a:ext cx="4932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2800" i="1">
                <a:solidFill>
                  <a:prstClr val="black"/>
                </a:solidFill>
                <a:latin typeface="맑은 고딕"/>
                <a:ea typeface="맑은 고딕"/>
              </a:rPr>
              <a:t>비즈니스룰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45768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3200" b="1" dirty="0"/>
              <a:t>제 </a:t>
            </a:r>
            <a:r>
              <a:rPr lang="en-US" altLang="ko-KR" sz="3200" b="1" dirty="0"/>
              <a:t>3 </a:t>
            </a:r>
            <a:r>
              <a:rPr lang="ko-KR" altLang="en-US" sz="3200" b="1" dirty="0"/>
              <a:t>장 회원정보의 보호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633361"/>
              </p:ext>
            </p:extLst>
          </p:nvPr>
        </p:nvGraphicFramePr>
        <p:xfrm>
          <a:off x="179390" y="870590"/>
          <a:ext cx="878509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380"/>
                <a:gridCol w="1944215"/>
              </a:tblGrid>
              <a:tr h="30745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66587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회원의 의무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회원은 회사에게 정보를 제공하고자 하는 경우 사실대로 제공하여야 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이용신청 시 기재한 사항이 변경되었을 경우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즉시 해당 사항을 수정해야 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(ID)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성명은 수정할 수 없음을</a:t>
                      </a:r>
                      <a:b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원칙으로 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회원 정보가 변경되었음에도 이를  반영하지 않거나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오기입으로써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발생하는 모든 피해는 회원이 부담해야 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(ID)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비밀번호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게임비밀번호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본인인증서비스를 통한 각종 인증번호 포함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이하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라고 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대한 관리책임은</a:t>
                      </a:r>
                      <a:b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회원에게 있으며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아이디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(ID)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비밀번호를 타인에게 양도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대여할 수 없습니다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아이디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(ID)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비밀번호를 도난 당하거나 제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자가 이를 사용하고 있음을 인지한 경우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즉시 회사에게 통보하여야 하고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회사의</a:t>
                      </a:r>
                      <a:b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안내가 있는 경우에는 그에 따라야 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회사의 이용약관 및 운영방침 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공지사항을 수시로 확인해야 하며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확인하지 못하여 발생한 피해는 회사가 부담하지 않습니다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5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 smtClean="0"/>
                        <a:t>없음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45768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3200" b="1" dirty="0"/>
              <a:t>제 </a:t>
            </a:r>
            <a:r>
              <a:rPr lang="en-US" altLang="ko-KR" sz="3200" b="1" dirty="0"/>
              <a:t>3 </a:t>
            </a:r>
            <a:r>
              <a:rPr lang="ko-KR" altLang="en-US" sz="3200" b="1" dirty="0"/>
              <a:t>장 회원정보의 보호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28402"/>
              </p:ext>
            </p:extLst>
          </p:nvPr>
        </p:nvGraphicFramePr>
        <p:xfrm>
          <a:off x="179390" y="876315"/>
          <a:ext cx="878557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33655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106023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매출자료 및 영수증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매출자료의 제공</a:t>
                      </a:r>
                      <a:b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국세기본법 등 관련 법령 및 기타 과세기관의 요청에 의하여 회원의 매출자료를 과세기관 등에 제공할 수 있습니다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현금영수증의 발급</a:t>
                      </a:r>
                      <a:b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관련 법령에 의해 사이트를 통해 거래 완료된 물품의 현금구매액에 대해 판매회원을 대신하여 구매자에게 현금영수증을 발급합니다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 항의 경우 회사는 과세당국의 요청에 의하여 구매자가 요청하지 않은 경우에도 현금영수증을 발급할 수 있으며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이에 대한 내역은 국세청</a:t>
                      </a:r>
                      <a:b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현금영수증 홈페이지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(http://www.taxsave.go.kr)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확인할 수 있습니다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거래수수료에 대한 증빙 발급</a:t>
                      </a:r>
                      <a:b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사이트를 통해 거래 시 발생된 회원의 거래수수료에 대해 매월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일부터 말일까지의 합계액에 대해 세금계산서 등을 발행합니다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회사의 면책</a:t>
                      </a:r>
                      <a:b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법령에 의해 회원에게 부과되는 세액 및 본 약관의 동의 하에 관계기관에 제공되는 매출자료 등에 대해서는 어떠한 책임도 지지 않습니다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5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3" y="2242"/>
            <a:ext cx="41745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3200" b="1" dirty="0"/>
              <a:t>제 </a:t>
            </a:r>
            <a:r>
              <a:rPr lang="en-US" altLang="ko-KR" sz="3200" b="1" dirty="0"/>
              <a:t>4 </a:t>
            </a:r>
            <a:r>
              <a:rPr lang="ko-KR" altLang="en-US" sz="3200" b="1" dirty="0"/>
              <a:t>장 서비스의 이용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86674"/>
              </p:ext>
            </p:extLst>
          </p:nvPr>
        </p:nvGraphicFramePr>
        <p:xfrm>
          <a:off x="179390" y="876315"/>
          <a:ext cx="8785571" cy="553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32475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/>
                        <a:t>변화 가능성</a:t>
                      </a:r>
                    </a:p>
                  </a:txBody>
                  <a:tcPr anchor="ctr"/>
                </a:tc>
              </a:tr>
              <a:tr h="70335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중개서비스의 종류 및 이용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회사가 제공하는 중개서비스는 일반판매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분할판매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일반구매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분할구매 등이 있습니다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중개서비스의 종류에 따라 각 매매의 특성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매매절차 및 매매방법에 대한 사항을 서비스화면을 통하여 공지합니다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회사가 공지한 각 매매에 관한 사항을 사전에 충분히 이해하고 중개서비스를 이용하여야 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아이디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(ID)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비밀번호를 통하여 회사가 제공하는 중개서비스에 접속할 수 있고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 중개서비스를 이용하여 물품을 판매하거나 구매할 수 있습니다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중개서비스를 통하여 판매 또는 구매하는 경우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반드시 회사가 마련한 매매보호 서비스를 통하여 거래를 완료하여야 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회원간의 직거래로 인하여 발생한 문제에 대하여 책임지지 않습니다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5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500"/>
                        <a:t>낮음</a:t>
                      </a:r>
                    </a:p>
                  </a:txBody>
                  <a:tcPr/>
                </a:tc>
              </a:tr>
              <a:tr h="70335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내용의 공지 및 변경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위 제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각 항의 서비스 이용에 관해 필요한 사항은 회사가 정하여 서비스 화면의 공지사항 및 이용안내 게시판 또는 별도의 내용으로 공지합니다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서비스 내용이 변경되는 경우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변경일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이전에 공지하는 것으로 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다만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급박한 사정이 있는 경우에는 그 사정을 공시하고</a:t>
                      </a:r>
                      <a:b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내용을 변경할 수 있습니다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공지 내용을 조회하지 않아 입은 손해에 대하여는 배상하지 않습니다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5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500" dirty="0" smtClean="0"/>
                        <a:t>없음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3" y="2242"/>
            <a:ext cx="41745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3200" b="1" dirty="0"/>
              <a:t>제 </a:t>
            </a:r>
            <a:r>
              <a:rPr lang="en-US" altLang="ko-KR" sz="3200" b="1" dirty="0"/>
              <a:t>4 </a:t>
            </a:r>
            <a:r>
              <a:rPr lang="ko-KR" altLang="en-US" sz="3200" b="1" dirty="0"/>
              <a:t>장 서비스의 이용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819052"/>
              </p:ext>
            </p:extLst>
          </p:nvPr>
        </p:nvGraphicFramePr>
        <p:xfrm>
          <a:off x="179390" y="876315"/>
          <a:ext cx="8785571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3355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1636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</a:t>
                      </a:r>
                      <a:r>
                        <a:rPr lang="ko-KR" alt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부가서비스</a:t>
                      </a:r>
                      <a:r>
                        <a:rPr lang="en-US" altLang="ko-KR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회사가 제공하는 중개서비스 이외의 추가제공서비스로 자체적인 서비스 개발 및 타사와의 업무제휴를 통해 회원들에게 신규 도입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제공되는</a:t>
                      </a:r>
                      <a:b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서비스를 말합니다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회원들에게 유료등록 서비스를 제공합니다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유료등록 서비스는 회원의 물품을 홍보할 수 있도록 회사가 일정금액을 신청 회원에게 지급 받고 제공하는 서비스로서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물품리스트 페이지</a:t>
                      </a:r>
                      <a:b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최상단에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 또는 물품제목의 특수 노출 등 차별화된 방식으로 광고할 수 있는 유료서비스 입니다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서비스는 회원등급에 구분 없이 모든 회원이 신청하여 이용가능하며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서비스 구입 후 환불은 불가능 합니다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/>
                        <a:t>낮음</a:t>
                      </a:r>
                    </a:p>
                  </a:txBody>
                  <a:tcPr/>
                </a:tc>
              </a:tr>
              <a:tr h="63350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</a:t>
                      </a:r>
                      <a:r>
                        <a:rPr lang="ko-KR" alt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서비스의 유지 및 중지</a:t>
                      </a:r>
                      <a:r>
                        <a:rPr lang="en-US" altLang="ko-KR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회사는 서비스 제공 설비를 항상 운용 가능한 상태로 유지하기 위하여 노력하며 서비스 제공설비에 장애가 발생하거나 또는 그 설비가</a:t>
                      </a:r>
                      <a:b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멸실될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때 에는 이를 신속하게 수리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복구해야 합니다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다음 각 호에 해당하는 경우 서비스 제공을 중지할 수 있습니다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서비스용 설비의 보수 등 공사로 인한 부득이한 경우</a:t>
                      </a:r>
                      <a:b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전기통신사업법에 규정된 기간통신사업자가 전기통신서비스를 중지했을 경우</a:t>
                      </a:r>
                      <a:b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국가 비상 사태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정전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설비의 장애 또는 서비스 이용의 폭주 등으로 정상적인 서비스 이용에 지장이 있는 경우</a:t>
                      </a:r>
                    </a:p>
                    <a:p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 위 제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 각호의 경우에 의한 서비스 제공 중단 시 회사는 회원들이 입은 손해에 대해 책임을 지지 않습니다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 smtClean="0"/>
                        <a:t>없음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46875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3200" dirty="0" smtClean="0"/>
              <a:t>&lt;</a:t>
            </a:r>
            <a:r>
              <a:rPr lang="ko-KR" altLang="en-US" sz="3200" b="1" dirty="0"/>
              <a:t>제 </a:t>
            </a:r>
            <a:r>
              <a:rPr lang="en-US" altLang="ko-KR" sz="3200" b="1" dirty="0"/>
              <a:t>4 </a:t>
            </a:r>
            <a:r>
              <a:rPr lang="ko-KR" altLang="en-US" sz="3200" b="1" dirty="0"/>
              <a:t>장 서비스의 </a:t>
            </a:r>
            <a:r>
              <a:rPr lang="ko-KR" altLang="en-US" sz="3200" b="1" dirty="0" smtClean="0"/>
              <a:t>이용</a:t>
            </a:r>
            <a:r>
              <a:rPr lang="en-US" altLang="ko-KR" sz="3200" dirty="0" smtClean="0"/>
              <a:t>&gt;</a:t>
            </a:r>
            <a:endParaRPr lang="en-US" altLang="ko-KR" sz="32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67542"/>
              </p:ext>
            </p:extLst>
          </p:nvPr>
        </p:nvGraphicFramePr>
        <p:xfrm>
          <a:off x="179390" y="876315"/>
          <a:ext cx="8785571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24872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101552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중개서비스 이용정지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/>
                      </a:pP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중개서비스를 통한 거래의 안전성과 신뢰성을 위하여 일정한 정지사유 발생 시 회원자격을 정지할 수 있습니다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500" dirty="0" smtClean="0"/>
                        <a:t/>
                      </a:r>
                      <a:br>
                        <a:rPr lang="ko-KR" altLang="en-US" sz="1500" dirty="0" smtClean="0"/>
                      </a:b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이용 제한에 대해서는 회사가 정하는 </a:t>
                      </a:r>
                      <a:r>
                        <a:rPr lang="ko-KR" altLang="en-US" sz="15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운영정책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따릅니다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500" dirty="0" smtClean="0"/>
                        <a:t>없음</a:t>
                      </a:r>
                      <a:endParaRPr lang="ko-KR" altLang="en-US" sz="1500" dirty="0"/>
                    </a:p>
                  </a:txBody>
                  <a:tcPr/>
                </a:tc>
              </a:tr>
              <a:tr h="53869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회원의 등급 관리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회사는 서비스의 신뢰성 향상을 위하여 등급 서비스를 제공합니다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회원의 등급은 거래의 참고자료에 불과하며 회원의 신용을 보증하거나</a:t>
                      </a:r>
                      <a:b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금융상의 신용상태를 의미하는 것은 아닙니다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등급은 거래 횟수를 기준으로 기간별로 구분하여 부여합니다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물품의 판매 완료 또는 구매 완료 시 거래 횟수가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 추가 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회사의 분류기준에 따라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단계의 회원등급으로 구분 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회원등급은 산정 기준에 따라 실시간 반영됩니다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다음과 같은 회원등급에 따라 회원에게 거래 혜택을 제공하고 있습니다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5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500" dirty="0" smtClean="0"/>
                        <a:t>없음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41745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3200" b="1" dirty="0"/>
              <a:t>제 </a:t>
            </a:r>
            <a:r>
              <a:rPr lang="en-US" altLang="ko-KR" sz="3200" b="1" dirty="0"/>
              <a:t>4 </a:t>
            </a:r>
            <a:r>
              <a:rPr lang="ko-KR" altLang="en-US" sz="3200" b="1" dirty="0"/>
              <a:t>장 서비스의 이용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94791"/>
              </p:ext>
            </p:extLst>
          </p:nvPr>
        </p:nvGraphicFramePr>
        <p:xfrm>
          <a:off x="179390" y="876315"/>
          <a:ext cx="8785096" cy="593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380"/>
                <a:gridCol w="1944215"/>
              </a:tblGrid>
              <a:tr h="29031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/>
                        <a:t>변화 가능성</a:t>
                      </a:r>
                    </a:p>
                  </a:txBody>
                  <a:tcPr anchor="ctr"/>
                </a:tc>
              </a:tr>
              <a:tr h="62876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대리 및 보증의 부인</a:t>
                      </a:r>
                      <a:r>
                        <a:rPr lang="en-US" altLang="ko-KR" sz="14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회사는 회원 상호간의 거래를 위한 온라인 거래장소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(marketplace)</a:t>
                      </a: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제공할 뿐이므로 물품을 판매하거나 구매하고자 하는 회원을 대리하지</a:t>
                      </a:r>
                      <a:b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않습니다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회사의 어떠한 행위도 판매자 또는 구매자를 대리하는 행위로 간주되지 않습니다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중개서비스를 통하여 이루어지는 회원간의 판매 및 구매와 관련하여 판매의사 또는 구매의사의 </a:t>
                      </a:r>
                      <a:r>
                        <a:rPr lang="ko-KR" altLang="en-US" sz="14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존부</a:t>
                      </a: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</a:t>
                      </a:r>
                      <a:r>
                        <a:rPr lang="ko-KR" altLang="en-US" sz="14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진정성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등록물품의 품질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완전성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안전성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적법성 및 타인의 권리에 대한 </a:t>
                      </a:r>
                      <a:r>
                        <a:rPr lang="ko-KR" altLang="en-US" sz="14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비침해성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입력하는 정보 및 그 정보를 통하여 링크된 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게재된 자료의 진실성 등</a:t>
                      </a:r>
                      <a:b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일체에 대하여 보증하지 아니하며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이와 관련한 일체의 위험과 책임은 해당 회원이 부담해야 합니다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회원이 게재하는 물품설명 등의 제반 정보를 통제하거나 제한하지 않습니다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다만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회원이 게재한 정보의 내용이 타인의 명예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권리를 침해하거나 거래와 상관없는 내용 게재 및 법 규정을 위반한다고 판단하는 경우에는 이를 삭제할 수 있고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거래취소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거래중지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 </a:t>
                      </a:r>
                      <a:b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필요한 조치를 취할 수 있습니다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 </a:t>
                      </a: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회사에 연결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하이퍼링크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된 사이트가 취급하는 상품 또는 용역에 대하여 보증책임을 지지 아니 합니다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회사와 회사에 연결된 사이트는 독자적으로 운영되며 회사는 회사 연결사이트와 회원간에 행해진 거래에 대하여 어떠한 책임도 지지 아니합니다</a:t>
                      </a:r>
                      <a:r>
                        <a:rPr lang="en-US" altLang="ko-KR" sz="14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50" dirty="0" smtClean="0"/>
                        <a:t>없음</a:t>
                      </a:r>
                      <a:endParaRPr lang="ko-KR" altLang="en-US" sz="145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3" y="2242"/>
            <a:ext cx="41745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3200" b="1" dirty="0"/>
              <a:t>제 </a:t>
            </a:r>
            <a:r>
              <a:rPr lang="en-US" altLang="ko-KR" sz="3200" b="1" dirty="0"/>
              <a:t>4 </a:t>
            </a:r>
            <a:r>
              <a:rPr lang="ko-KR" altLang="en-US" sz="3200" b="1" dirty="0"/>
              <a:t>장 서비스의 이용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6921"/>
              </p:ext>
            </p:extLst>
          </p:nvPr>
        </p:nvGraphicFramePr>
        <p:xfrm>
          <a:off x="179390" y="876315"/>
          <a:ext cx="8709523" cy="598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28"/>
                <a:gridCol w="5631180"/>
                <a:gridCol w="1944215"/>
              </a:tblGrid>
              <a:tr h="35245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46385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매매보호 서비스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회사는 중개서비스를 제공하는 과정에서 대금의 수령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보관 및 송금업무로 이루어지는 매매보호 서비스를 제공합니다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이러한 매매보호</a:t>
                      </a:r>
                      <a:b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서비스는 중개서비스를 통하여 이루어지는 회원 상호간의 거래의 안전성과 신뢰성을 도모하고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구매자를 보호하기 위한 목적에서 제공하는</a:t>
                      </a:r>
                      <a:b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장치이므로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회사가 매매보호 서비스를 통하여 판매자 또는 구매자를 대리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대행하거나 그 이행을 보조하는 것은 아닙니다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회사가 제공하는 매매보호 서비스는 기본적인 중개서비스에 포함됩니다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매매보호 서비스를 통하지 않는 직거래를 유도하는 경우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</a:t>
                      </a:r>
                      <a:b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거래취소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거래중지 등 기타 필요한 조치를 취할 수 있습니다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매매보호 서비스의 일환으로 이루어지는 대금보관으로 인하여 회사가 취득하는 이자 등은 서비스 제공의 대가이므로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회사에 대하여</a:t>
                      </a:r>
                      <a:b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이자 등의 반환을 청구할 수 없고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대금송금으로 인하여 발생하는 수수료는 대금을 송금하는 회원이 부담하여야 합니다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회사가 제공하는 매매보호 서비스를 이용하지 않은 거래 및 물품 또는 매매보호 서비스를 이용한 거래 및 물품에 대하여 매매보호 서비스가</a:t>
                      </a:r>
                      <a:b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종결된 경우 해당 거래와 관련하여 발생한 모든 사항은 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판매자와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구매자가 상호협의를 통해 해결하여야 합니다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  회사가 제공하는 서비스를 이용함에 있어서 매매보호 서비스의 이용과 그 규칙에 동의하여야 합니다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⑥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회사가 제공하는 매매보호 서비스를 오용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악용함으로써 사회질서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미풍양속을 침해하거나 침해할 우려가 있다고 판단되는 경우 또는 회사가</a:t>
                      </a:r>
                      <a:b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매매보호 서비스를 제공하지 못할 상황 또는 사유가 발생하는 경우 회사는 매매보호 서비스를 상품의 일부 또는 전부에 대하여 제공하지 않거나</a:t>
                      </a:r>
                      <a:b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제한할 수 있습니다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⑦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매매보호 서비스를 이용함에 있어 회원은 다음에 기재한 사유가 발생하지 않도록 유의하여야 합니다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카드의 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미서명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관리소홀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대여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양도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보관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이용위임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담보제공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불법대출 등으로 인한 부정사용 또는 위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변조사고</a:t>
                      </a:r>
                      <a:b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회원의 가족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동거인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사실상의 동거인 포함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의하거나 또는 이들이 관련하여 생긴 부정사용 또는 위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변조사고</a:t>
                      </a:r>
                      <a:b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카드 비밀번호 유출로 인한 부정사용 또는 위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변조사고</a:t>
                      </a:r>
                      <a:b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본인인증 서비스의 인증번호 관리소홀로 인한 위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변조사고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/>
                        <a:t>낮음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3" y="2242"/>
            <a:ext cx="41745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3200" b="1" dirty="0"/>
              <a:t>제 </a:t>
            </a:r>
            <a:r>
              <a:rPr lang="en-US" altLang="ko-KR" sz="3200" b="1" dirty="0"/>
              <a:t>4 </a:t>
            </a:r>
            <a:r>
              <a:rPr lang="ko-KR" altLang="en-US" sz="3200" b="1" dirty="0"/>
              <a:t>장 서비스의 이용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90018"/>
              </p:ext>
            </p:extLst>
          </p:nvPr>
        </p:nvGraphicFramePr>
        <p:xfrm>
          <a:off x="179390" y="876315"/>
          <a:ext cx="8781379" cy="6088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21655"/>
                <a:gridCol w="2016223"/>
              </a:tblGrid>
              <a:tr h="4499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103721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중개서비스 이용자의 의무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물품을 판매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하고자 하는 회원은 회사가 제공하는 물품등록 양식에 따라 물품을 등록하여야 합니다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목적으로 제출한 물품에 대한 설명에는 거짓이 없어야 하며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회사가 정하는 양식에 어긋난 등록이나 허위 등록으로 인한 손해</a:t>
                      </a:r>
                      <a:b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손실에 대한 책임은 물품 등록자가 부담해야 합니다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형법 및 각종 법률 또는 규정에 의해 거래가 불가능한 물품을 거래 할 수 없습니다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운영자가 판단하여 회사의 서비스와 적합하지 않은 물품이라 판단되면 판매를 제한할 수 있습니다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판매자의 게임아이템 또는 </a:t>
                      </a:r>
                      <a:r>
                        <a:rPr lang="ko-KR" altLang="en-US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게임머니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판매대금 합계가 반기 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천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백만원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이상인 경우 다음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또는 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반기가 도래하는 날까지</a:t>
                      </a:r>
                      <a:b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게임머니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게임아이템의 판매를 제한하며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회사의 이와 같은 조치에 이의를 제기할 수 없습니다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⑥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중개서비스 이용 중 거래대금 결제 후 거래완료 또는 취소 전에 거래당사자 간 분쟁이 발생할 경우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회사가 회원의 매매보호를 위해 거래당사자 간</a:t>
                      </a:r>
                      <a:b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협의가 완료될 때까지 </a:t>
                      </a:r>
                      <a:r>
                        <a:rPr lang="ko-KR" altLang="en-US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마일리지를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보류할 수 있습니다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⑦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중개서비스 이용 중 발생되는 사고 중 안전 거래 방법을 숙지하지 못하여 발생한 사고에 대한 책임은 고객에게 있으며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자세한 안전거래 방법에</a:t>
                      </a:r>
                      <a:b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대해서는 회사가 정하는 </a:t>
                      </a:r>
                      <a:r>
                        <a:rPr lang="ko-KR" altLang="en-US" sz="13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운영정책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 따릅니다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⑧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 시 발생되는 모든 수수료 및 이용요금은 회원의 부담으로 합니다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⑨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중개서비스를 이용하여 거래하는 경우 회원은 당사자와 거래로 인한 위험이 없다고 스스로 판단하였을 경우 거래가 이루어지는 것입니다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그러므로 중개서비스를  이용하여 회원이 스스로 결정한 거래에 의해 발생하는 사기 등의 피해에 대하여 회사는 책임이 없습니다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⑩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중개서비스 이용 거래의 반품 및 환불은 거래 당사간의  합의에 의하여 진행하며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당사자간의 합의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반품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환불에 대해 일체 관여하지 않습니다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 dirty="0"/>
                        <a:t>낮음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41745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3200" b="1" dirty="0"/>
              <a:t>제 </a:t>
            </a:r>
            <a:r>
              <a:rPr lang="en-US" altLang="ko-KR" sz="3200" b="1" dirty="0"/>
              <a:t>4 </a:t>
            </a:r>
            <a:r>
              <a:rPr lang="ko-KR" altLang="en-US" sz="3200" b="1" dirty="0"/>
              <a:t>장 서비스의 이용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59994"/>
              </p:ext>
            </p:extLst>
          </p:nvPr>
        </p:nvGraphicFramePr>
        <p:xfrm>
          <a:off x="179390" y="876315"/>
          <a:ext cx="8785571" cy="580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34155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161574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판매자의 의무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회사로부터 구매자의 물품 대금 결제 확인 및 물품 인도 요청 통지를 받은 </a:t>
                      </a:r>
                      <a:r>
                        <a:rPr lang="ko-KR" altLang="en-US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판매자는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구매자에게 물품을 안전하게 인도할 의무가 있습니다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판매자는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물품 전달 시 회사의 구매자 정보를 확인 하여 정확하게 전달 해야 하며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잘못 전달한 물품에 대한 책임은 </a:t>
                      </a:r>
                      <a:r>
                        <a:rPr lang="ko-KR" altLang="en-US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판매자에게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있습니다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물품 전달을</a:t>
                      </a:r>
                      <a:b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하지 않거나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 전달 지연에 따른 모든 책임은 </a:t>
                      </a:r>
                      <a:r>
                        <a:rPr lang="ko-KR" altLang="en-US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판매자에게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있습니다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특별한 사유 없이 물품 전달을 지연 시킬 경우 운영자 판단으로 거래를 취소 할 수 있습니다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 </a:t>
                      </a:r>
                      <a:r>
                        <a:rPr lang="ko-KR" altLang="en-US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판매자는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정당한 상담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반품 및 환불 요구를 들어줄 의무가 있습니다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자세한 반품 및 환불 규정은 회사가 정하는 </a:t>
                      </a:r>
                      <a:r>
                        <a:rPr lang="ko-KR" altLang="en-US" sz="13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운영정책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따릅니다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판매자가 물품을 전달한 후 해당 게임 서비스 업체의 서비스 이상으로 서버를 이전 상태로 되돌림으로써 물품 전달 전의 상황으로 되었을 경우 구매자에게</a:t>
                      </a:r>
                      <a:b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환불 또는 거래 물품을 재 전달 해야 합니다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⑥ </a:t>
                      </a:r>
                      <a:r>
                        <a:rPr lang="ko-KR" altLang="en-US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판매자는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해당 게임서비스에 이상이 발생되어 물품이 전달되지 않았을 경우는 재차 물품을 전달하여야 합니다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판매자가 물품을 전달하지 못할</a:t>
                      </a:r>
                      <a:b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경우에는 회사로부터 출금 받은 </a:t>
                      </a:r>
                      <a:r>
                        <a:rPr lang="ko-KR" altLang="en-US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거래액을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회사에 재 입금을 해야 합니다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이에 대한 모든 민사적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형사적 책임은 </a:t>
                      </a:r>
                      <a:r>
                        <a:rPr lang="ko-KR" altLang="en-US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판매자에게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있습니다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⑦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 시 판매자의 허위 정보로 인하여 발생 되는 모든 사항의 책임은 </a:t>
                      </a:r>
                      <a:r>
                        <a:rPr lang="ko-KR" altLang="en-US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판매자에게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있습니다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⑧ </a:t>
                      </a:r>
                      <a:r>
                        <a:rPr lang="ko-KR" altLang="en-US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판매자는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판매 거부 시 회사에 판매거부 신고를 해야 합니다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 거부 시에는 제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조에 의거하여 제재 받을 수 있습니다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⑨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구매자가 정당한 사유 없이 구매 거부 시 </a:t>
                      </a:r>
                      <a:r>
                        <a:rPr lang="ko-KR" altLang="en-US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판매자는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회사에 구매 거부 신고를 해야 합니다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⑩ 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구매자의 정당한 구매취소 및 반품에 대하여 </a:t>
                      </a:r>
                      <a:r>
                        <a:rPr lang="ko-KR" altLang="en-US" sz="13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판매자는</a:t>
                      </a:r>
                      <a:r>
                        <a:rPr lang="ko-KR" altLang="en-US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이를 들어줄 의무가 있습니다</a:t>
                      </a:r>
                      <a:r>
                        <a:rPr lang="en-US" altLang="ko-KR" sz="13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 dirty="0" smtClean="0"/>
                        <a:t>없음</a:t>
                      </a:r>
                      <a:endParaRPr lang="ko-KR" altLang="en-US" sz="13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41745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3200" b="1" dirty="0"/>
              <a:t>제 </a:t>
            </a:r>
            <a:r>
              <a:rPr lang="en-US" altLang="ko-KR" sz="3200" b="1" dirty="0"/>
              <a:t>4 </a:t>
            </a:r>
            <a:r>
              <a:rPr lang="ko-KR" altLang="en-US" sz="3200" b="1" dirty="0"/>
              <a:t>장 서비스의 이용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80547"/>
              </p:ext>
            </p:extLst>
          </p:nvPr>
        </p:nvGraphicFramePr>
        <p:xfrm>
          <a:off x="179390" y="876315"/>
          <a:ext cx="8785571" cy="598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34155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161574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구매자의 의무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구매자는 판매자가 안전하게 물품을 전달 할 수 있도록 정확한 구매자 정보를 작성해야 합니다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거래 시 구매자의 잘못된 정보 기재 및 허위 정보 기재에</a:t>
                      </a:r>
                      <a:b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따라 발생 되는 모든 책임은 구매자에게 있습니다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구매물품에 대한 반품 및 환불 요구는 </a:t>
                      </a:r>
                      <a:r>
                        <a:rPr lang="ko-KR" altLang="en-US" sz="12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판매자에게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요청 해야 하며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자세한 반품 및 환불 규정은 회사가 정하는 </a:t>
                      </a:r>
                      <a:r>
                        <a:rPr lang="ko-KR" altLang="en-US" sz="125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운영정책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따릅니다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구매자는 </a:t>
                      </a:r>
                      <a:r>
                        <a:rPr lang="ko-KR" altLang="en-US" sz="12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구매신청한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물품 대금을 회사에서 제공하는 결제방법을 이용하여 마감 후 구매신청 시점부터 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이내 또는 물품 대금만큼</a:t>
                      </a:r>
                      <a:b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마일리지를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보유하고 있을 경우 즉시 결제할 의무가 있으며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물품을 수령한 이후 구매자의 인수 확인 지연으로 인하여 발생하는 책임은</a:t>
                      </a:r>
                      <a:b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구매자가 부담합니다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거래자간의 분쟁이 발생 된 경우 회사에 분쟁 접수된 날로부터 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일이 경과하도록 분쟁 해결을 위한 행위가 진행 되지 않을 시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</a:t>
                      </a:r>
                      <a:b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구매자에게 인수확인 의사가 있는 것으로 간주하여 </a:t>
                      </a:r>
                      <a:r>
                        <a:rPr lang="ko-KR" altLang="en-US" sz="12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판매자에게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물품대금을 지급할 수 있습니다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전항에 따른 경우 물품대금 지급 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전 회사는 구매자에게 해당 내용 통보 및 의사표시를 요청하며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물품대금 지급일이 경과하도록 구매자의 </a:t>
                      </a:r>
                      <a:b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의사표시가 없는 경우 인수확인 의사가 있는 것으로 간주하여 회사는 </a:t>
                      </a:r>
                      <a:r>
                        <a:rPr lang="ko-KR" altLang="en-US" sz="12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판매자에게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물품대금을 지급하며 이에 따른 책임은 거래당사자 간에</a:t>
                      </a:r>
                      <a:b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부담합니다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다만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회사가 </a:t>
                      </a:r>
                      <a:r>
                        <a:rPr lang="ko-KR" altLang="en-US" sz="12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판매자에게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물품대금을 지급하기 이전에 구매자가 취소 의사를 표시한 경우에는 그 지급을 보류할 수 있습니다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⑥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구매자는 구매 거부 시 회사에 구매 거부 신청을 해야 하며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경우 제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조에 의거하여 제재 받을 수 있습니다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⑦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판매자가 정당한 사유 없이 판매 거부 시 구매자는 회사에 판매 거부 신고를 해야 합니다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⑧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판매자가 판 물품에 하자가 있거나 물품 등록 정보와 현저히 다를 경우 구매자는 정당하게 구매를 취소할 수 있으며 회사는 이로 인해 제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조에 의거한 </a:t>
                      </a:r>
                      <a:b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제재를 부여하지 못합니다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판매자는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조에 의거하여 제재 받을 수 있습니다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50" dirty="0" smtClean="0"/>
                        <a:t>없음</a:t>
                      </a:r>
                      <a:endParaRPr lang="ko-KR" altLang="en-US" sz="125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294343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200" dirty="0" smtClean="0"/>
              <a:t>&lt;</a:t>
            </a:r>
            <a:r>
              <a:rPr lang="ko-KR" altLang="en-US" sz="3200" b="1" dirty="0"/>
              <a:t>제 </a:t>
            </a:r>
            <a:r>
              <a:rPr lang="en-US" altLang="ko-KR" sz="3200" b="1" dirty="0"/>
              <a:t>1 </a:t>
            </a:r>
            <a:r>
              <a:rPr lang="ko-KR" altLang="en-US" sz="3200" b="1" dirty="0"/>
              <a:t>장 </a:t>
            </a:r>
            <a:r>
              <a:rPr lang="ko-KR" altLang="en-US" sz="3200" b="1" dirty="0" smtClean="0"/>
              <a:t>총칙</a:t>
            </a:r>
            <a:r>
              <a:rPr lang="en-US" altLang="ko-KR" sz="3200" dirty="0" smtClean="0"/>
              <a:t>&gt;</a:t>
            </a:r>
            <a:endParaRPr lang="en-US" altLang="ko-KR" sz="32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25032"/>
              </p:ext>
            </p:extLst>
          </p:nvPr>
        </p:nvGraphicFramePr>
        <p:xfrm>
          <a:off x="179390" y="881431"/>
          <a:ext cx="878258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78805"/>
                <a:gridCol w="1960283"/>
              </a:tblGrid>
              <a:tr h="341146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/>
                      </a:pPr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6550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목적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약관은 주식회사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아이템베이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이하 “회사”라고 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인터넷사이트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(http://www.itembay.com)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통하여 제공하는 중개서비스 및 기타 정보서비스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이하 “서비스”라고 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관련하여 회사와 회원간의 권리와 의무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책임사항 및 회원의 서비스이용절차에 관한 사항을 규정함을 목적으로 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500" dirty="0" smtClean="0"/>
                        <a:t>없음</a:t>
                      </a:r>
                      <a:endParaRPr lang="en-US" altLang="ko-KR" sz="1500" dirty="0" smtClean="0"/>
                    </a:p>
                    <a:p>
                      <a:pPr latinLnBrk="1">
                        <a:defRPr lang="ko-KR" altLang="en-US"/>
                      </a:pPr>
                      <a:endParaRPr lang="en-US" altLang="ko-KR" sz="1500" dirty="0" smtClean="0"/>
                    </a:p>
                  </a:txBody>
                  <a:tcPr/>
                </a:tc>
              </a:tr>
              <a:tr h="6550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약관의 명시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효력 및 변경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회사는 이 약관을 서비스를 이용하고자 하는 자와 회원이 알 수 있도록 서비스가 제공되는 인터넷사이트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(http://www.itembay.com)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 게시합니다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회사가 이 약관을 개정하는 경우에는 개정된 약관의 적용일자 및 개정사유를 명시하여 그 적용일자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이전부터 적용일자 전일까지 위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항의 방법으로 공지합니다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다만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이용자에게 불리하게 약관내용을 변경하는 경우에는 최소한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이상의 사전 유예기간을 두고 공지합니다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경우 회사는 개정 전 내용과 개정 후 내용을 명확하게 비교하여 이용자가 알기 쉽도록 표시합니다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약관은 회사와 회원간에 성립되는 서비스이용계약의 기본약정입니다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필요한 경우 특정 서비스에 관하여 적용될 사항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이하 “운영정책”이라고 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정하여 미리 공지할 수 있습니다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이러한 운영정책에 동의하고 특정 서비스를 이용하는 경우에는 운영정책이 우선적으로 적용되고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약관은 보충적인 효력을 갖습니다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운영정책의 변경에 관해서는 위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항을 준용합니다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500" dirty="0" smtClean="0"/>
                        <a:t>없음</a:t>
                      </a:r>
                      <a:endParaRPr lang="en-US" altLang="ko-KR" sz="1500" dirty="0" smtClean="0"/>
                    </a:p>
                    <a:p>
                      <a:pPr latinLnBrk="1">
                        <a:defRPr lang="ko-KR" altLang="en-US"/>
                      </a:pP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36760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800" b="1" dirty="0"/>
              <a:t>제 </a:t>
            </a:r>
            <a:r>
              <a:rPr lang="en-US" altLang="ko-KR" sz="2800" b="1" dirty="0"/>
              <a:t>4 </a:t>
            </a:r>
            <a:r>
              <a:rPr lang="ko-KR" altLang="en-US" sz="2800" b="1" dirty="0"/>
              <a:t>장 서비스의 이용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34538"/>
              </p:ext>
            </p:extLst>
          </p:nvPr>
        </p:nvGraphicFramePr>
        <p:xfrm>
          <a:off x="179390" y="764704"/>
          <a:ext cx="8785571" cy="580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29591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6408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구매거부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판매거부의 신고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 및 처리 절차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구매자와 </a:t>
                      </a:r>
                      <a:r>
                        <a:rPr lang="ko-KR" alt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판매자는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거래 상대방의 구매거부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판매거부 행위를 회사에 신고할 수 있습니다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 시에는 신고 및 신청이 이루어져야 하며 신고가 없을 경우 회사는 거래가 정상적으로 완료된 것으로 간주합니다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판매자와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구매자는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신고하기를 통하여 상대방에 의해 회사에 접수된 판매거부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구매거부 신고 내용에 대하여 의견 진술의 기회가 있으며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신고가 회사에 접수된 후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이내에 하여야 합니다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신고 접수 후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의견 진술이 없을 경우 회사는 상대방의 신고 내용을 인정하는 것으로</a:t>
                      </a:r>
                      <a:b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간주하고 거래 종료하며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상대방의 신고에 대하여 의견 진술을 한 경우는 운영자가 판단하여 제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조에 의거하여 제재 받을 수 있습니다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구매자 및 판매자가 자진해서 구매거부 및 판매거부를 신청한 경우에는 제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조에 의거하여 제재 받을 수 있으며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등록된 게시물은 거래 취소가 됩니다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구매거부 신고 요건은 다음과 같습니다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구매자가 정당한 이유 없이 구매거부 의사를 밝혔을 경우</a:t>
                      </a:r>
                      <a:b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자율 거래에서 마감 후 구매자와 연락이 되지 않거나 연락처 정보가 불량인 경우</a:t>
                      </a:r>
                      <a:b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구매자가 입금을 약속한 후 입금 마감일이 지났을 경우</a:t>
                      </a:r>
                      <a:b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구매자가 판매자의 거래방법에 동의하지 않는 경우</a:t>
                      </a:r>
                    </a:p>
                    <a:p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⑥ 판매거부 신고 요건은 다음과 같습니다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판매자가 판매거부 의사를 밝혔을 경우</a:t>
                      </a:r>
                      <a:b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자율 거래에서 마감 후 </a:t>
                      </a:r>
                      <a:r>
                        <a:rPr lang="ko-KR" alt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판매자와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연락이 되지 않거나 연락처 정보가 불량인 경우</a:t>
                      </a:r>
                      <a:b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판매자가 물품 전달을 약속한 후 물품을 전달하지 않는 경우</a:t>
                      </a:r>
                      <a:b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판매자가 물품 등록 시 선택한 것과 다른 거래 방법을 강요할 경우</a:t>
                      </a:r>
                      <a:b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판매자가 구매자의 거래방법에 동의하지 않는 경우</a:t>
                      </a:r>
                      <a:endParaRPr lang="ko-KR" alt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50" dirty="0" smtClean="0"/>
                        <a:t>없음</a:t>
                      </a:r>
                      <a:endParaRPr lang="ko-KR" altLang="en-US" sz="135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497924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3200" b="1" dirty="0"/>
              <a:t>제 </a:t>
            </a:r>
            <a:r>
              <a:rPr lang="en-US" altLang="ko-KR" sz="3200" b="1" dirty="0"/>
              <a:t>5 </a:t>
            </a:r>
            <a:r>
              <a:rPr lang="ko-KR" altLang="en-US" sz="3200" b="1" dirty="0"/>
              <a:t>장 서비스 이용수수료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32323"/>
              </p:ext>
            </p:extLst>
          </p:nvPr>
        </p:nvGraphicFramePr>
        <p:xfrm>
          <a:off x="179390" y="764704"/>
          <a:ext cx="8785571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29591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6408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회원보상제도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/>
                      </a:pP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회사가 제공하는 회원보상제도에 대해서는 회사가 정하는 </a:t>
                      </a:r>
                      <a:r>
                        <a:rPr lang="ko-KR" altLang="en-US" sz="15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운영정책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따릅니다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500" dirty="0" smtClean="0"/>
                        <a:t>없음</a:t>
                      </a:r>
                      <a:endParaRPr lang="ko-KR" altLang="en-US" sz="1500" dirty="0"/>
                    </a:p>
                  </a:txBody>
                  <a:tcPr/>
                </a:tc>
              </a:tr>
              <a:tr h="6408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(Mobile </a:t>
                      </a:r>
                      <a:r>
                        <a:rPr lang="ko-KR" alt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아이템베이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회사는 무선인터넷 망을 통해 회원에게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아이템베이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서비스를 제공합니다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Mobile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아이템베이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서비스를 이용하기 위해서는 인터넷사이트의 아이디와 비밀번호를 통하여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아이템베이에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로그인 후 사용하시면</a:t>
                      </a:r>
                      <a:b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 인터넷사이트에 가입한 정보와 회원이 사용하는 이동통신기기 번호에 가입한 정보가 일치하지 않는 경우에는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아이템베이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서비스를 이용하실 수 없습니다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 Mobile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아이템베이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서비스를 이용하기 위해서는 본인의 이동통신기기로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실명 인증에 성공해야 하며 이동통신 이용 번호 변경 시 </a:t>
                      </a:r>
                      <a:b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인증을 다시 받아야 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[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중개서비스 이용정지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)]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규정에 따라 회원자격이 정지된 회원은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아이템베이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서비스를 이용하실 수 없습니다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회원의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아이템베이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이용대금은 매월 이동통신 이용대금 청구서에 함께 청구 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각종 편의 서비스를 위한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SMS, URL SMS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발송할 수 있습니다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5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500" dirty="0" smtClean="0"/>
                        <a:t>없음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497924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3200" b="1" dirty="0"/>
              <a:t>제 </a:t>
            </a:r>
            <a:r>
              <a:rPr lang="en-US" altLang="ko-KR" sz="3200" b="1" dirty="0"/>
              <a:t>5 </a:t>
            </a:r>
            <a:r>
              <a:rPr lang="ko-KR" altLang="en-US" sz="3200" b="1" dirty="0"/>
              <a:t>장 서비스 이용수수료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47085"/>
              </p:ext>
            </p:extLst>
          </p:nvPr>
        </p:nvGraphicFramePr>
        <p:xfrm>
          <a:off x="179390" y="764704"/>
          <a:ext cx="8785571" cy="5509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29591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6408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수수료의 내용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회사가 부과하는 수수료는 물품의 광고효과 및 회사가 제공하는 시스템이용료로서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부과되는 수수료는 물품 등록 수수료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사진 등록 수수료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 수수료로 구분됩니다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 등록 수수료는 무료입니다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사진 등록 수수료는 무료입니다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일반판매 서비스의 거래가 완료된 경우 거래 수수료를 부과합니다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1. 2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만원 이상의 물품 거래가 완료된 경우 거래금액의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거래수수료로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판매자에게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부과합니다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2. 2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만원 미만의 물품 거래가 완료된 경우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원의 거래수수료를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판매자에게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부과합니다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일반구매 서비스의 거래가 완료된 경우 거래 수수료를 부과합니다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1. 2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만원 이상의 물품 거래가 완료된 경우 거래금액의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거래수수료로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판매자에게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부과합니다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2. 2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만원 미만의 물품 거래가 완료된 경우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원의 거래수수료를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판매자에게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부과합니다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⑥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보상제도를 이용하여 물품 거래가 완료된 경우 추가 수수료를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판매자에게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부과하며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구매자의 구매적립금은 제공되지 않습니다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/>
                      </a:pPr>
                      <a:r>
                        <a:rPr lang="ko-KR" altLang="en-US" sz="1500" dirty="0" smtClean="0"/>
                        <a:t>.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500" dirty="0" smtClean="0"/>
                        <a:t>없음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497924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3200" b="1" dirty="0"/>
              <a:t>제 </a:t>
            </a:r>
            <a:r>
              <a:rPr lang="en-US" altLang="ko-KR" sz="3200" b="1" dirty="0"/>
              <a:t>5 </a:t>
            </a:r>
            <a:r>
              <a:rPr lang="ko-KR" altLang="en-US" sz="3200" b="1" dirty="0"/>
              <a:t>장 서비스 이용수수료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41501"/>
              </p:ext>
            </p:extLst>
          </p:nvPr>
        </p:nvGraphicFramePr>
        <p:xfrm>
          <a:off x="179390" y="764704"/>
          <a:ext cx="8785571" cy="4437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33727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73046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수수료 징수 방법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/>
                      </a:pP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회원들의 매매 거래가 정상 종료되면 제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조에서 규정한 해당 거래의 수수료와 판매자의 미납수수료를 물품 대금에서 제외하고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판매자에게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마일리지로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적립합니다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500" dirty="0" smtClean="0"/>
                        <a:t>없음</a:t>
                      </a:r>
                      <a:endParaRPr lang="ko-KR" altLang="en-US" sz="1500" dirty="0"/>
                    </a:p>
                  </a:txBody>
                  <a:tcPr/>
                </a:tc>
              </a:tr>
              <a:tr h="222042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수수료 부과의 예외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구매자가 구매 거부하거나 물품을 반품한 경우에는 어떤 수수료도 부과하지 않습니다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구매자가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물품인수확인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클릭하여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물품대금이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판매자에게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송금된 후에 반품이 발생한 경우 해당 거래로 징수된 수수료는 환불되지 않습니다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외에 운영자가 판단하여 운영상 상당한 이유가 있는 때에 수수료 부과의 예외사항을 정할 수 있습니다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5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 smtClean="0"/>
                        <a:t>없음</a:t>
                      </a:r>
                      <a:endParaRPr lang="ko-KR" altLang="en-US" sz="1500" dirty="0"/>
                    </a:p>
                  </a:txBody>
                  <a:tcPr/>
                </a:tc>
              </a:tr>
              <a:tr h="73046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마일리지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적립금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 제도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회사가 인터넷사이트를 통하여 제공하는 서비스의 이용을 위한 ‘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마일리지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쿠폰’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적립금’ 관련해서는 회사가 정하는 </a:t>
                      </a:r>
                      <a:r>
                        <a:rPr lang="ko-KR" altLang="en-US" sz="15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마일리지</a:t>
                      </a:r>
                      <a:r>
                        <a:rPr lang="ko-KR" altLang="en-US" sz="15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운영정책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따릅니다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 smtClean="0"/>
                        <a:t>없음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377218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3200" b="1" dirty="0"/>
              <a:t>제 </a:t>
            </a:r>
            <a:r>
              <a:rPr lang="en-US" altLang="ko-KR" sz="3200" b="1" dirty="0"/>
              <a:t>6 </a:t>
            </a:r>
            <a:r>
              <a:rPr lang="ko-KR" altLang="en-US" sz="3200" b="1" dirty="0"/>
              <a:t>장 면책조항 등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41385"/>
              </p:ext>
            </p:extLst>
          </p:nvPr>
        </p:nvGraphicFramePr>
        <p:xfrm>
          <a:off x="179390" y="764704"/>
          <a:ext cx="8785571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33727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73046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회사의 면책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회사는 회원들에게 온라인 상의 거래장소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(marketplace)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제공하고 기타 부가정보를 제공함에 그치는 것이므로 중개서비스를 통하여</a:t>
                      </a:r>
                      <a:b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이루어지는 회원 상호간의 거래와 관련된 물품 하자로 인한 분쟁해결 등 필요한 사후처리는 거래당사자인 회원들이 직접 수행하여야 합니다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이에 대하여 관여하지 않으며 어떠한 책임도 부담하지 않습니다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천재지변 또는 이에 준하는 불가항력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정보통신설비의 보수점검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교체 또는 고장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통신의 두절 등으로 인하여 일시적 또는 종국적으로</a:t>
                      </a:r>
                      <a:b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서비스를 제공할 수 없는 경우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제공에 관한 책임이 면제됩니다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경우 회사는 회사가 제공하는 인터넷사이트 화면에 게시하거나</a:t>
                      </a:r>
                      <a:b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기타의 방법으로 회원들에게 통지합니다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인터넷 이용자 또는 회원의 귀책사유로 인한 서비스 이용의 장애에 대하여 책임을 지지 않습니다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중개서비스를 통하여 거래되는 물품의 하자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물품등록정보의 오류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미비 등으로 인하여 회원이 입는 손해에 대해서는 책임을 지지 않습니다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회원이 다른 회원이 게재한 정보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사실의 정확성 등을 신뢰함으로써 입은 손해에 대하여 책임을 지지 않습니다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⑥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회사와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피연결회사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회사의 서비스 화면과 링크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제휴 등으로 연결된 사이트를 운영하는 회사를 말합니다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독자적으로 운영되며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</a:t>
                      </a:r>
                      <a:b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피연결회사와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회원간에 이루어진 거래 또는 계약에 대하여는 책임을 지지 않습니다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 smtClean="0"/>
                        <a:t>없음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3" y="2242"/>
            <a:ext cx="377218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3200" b="1" dirty="0"/>
              <a:t>제 </a:t>
            </a:r>
            <a:r>
              <a:rPr lang="en-US" altLang="ko-KR" sz="3200" b="1" dirty="0"/>
              <a:t>6 </a:t>
            </a:r>
            <a:r>
              <a:rPr lang="ko-KR" altLang="en-US" sz="3200" b="1" dirty="0"/>
              <a:t>장 면책조항 등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40424"/>
              </p:ext>
            </p:extLst>
          </p:nvPr>
        </p:nvGraphicFramePr>
        <p:xfrm>
          <a:off x="179390" y="764704"/>
          <a:ext cx="8785571" cy="582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36301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75647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준거법 및 관할법원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/>
                      </a:pP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약관과 회사와 회원간의 서비스이용계약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상호간의 물품거래에 대해서는 대한민국 법령이 적용되며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약관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회사와 회원간의 서비스 이용계약 및 회원 상호간의 물품 거래에 관한 해석과 관할법원에 대하여는 대한민국 법령에 따릅니다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 smtClean="0"/>
                        <a:t>없음</a:t>
                      </a:r>
                      <a:endParaRPr lang="ko-KR" altLang="en-US" sz="1400" dirty="0"/>
                    </a:p>
                  </a:txBody>
                  <a:tcPr/>
                </a:tc>
              </a:tr>
              <a:tr h="98269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게시판의 이용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  <a:defRPr lang="ko-KR" altLang="en-US"/>
                      </a:pP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회사가 인터넷사이트를 통하여 제공하는 서비스 중 게시물 이용에 관련해서는 회사가 정하는 </a:t>
                      </a:r>
                      <a:r>
                        <a:rPr lang="ko-KR" altLang="en-US" sz="15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운영정책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따릅니다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 smtClean="0"/>
                        <a:t>없음</a:t>
                      </a:r>
                      <a:endParaRPr lang="ko-KR" altLang="en-US" sz="1400" dirty="0"/>
                    </a:p>
                  </a:txBody>
                  <a:tcPr/>
                </a:tc>
              </a:tr>
              <a:tr h="98269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기타조항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회사는 회원이 제기하는 정당한 의견이나 불만을 반영하고 그 문제를 해결하고 회원 상호간의 분쟁을 조정하기 위하여 고객감동센터를 설치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운영합니다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회원으로부터 제기되는 불만사항 및 의견이 정당하다고 판단되는 경우 이를 신속하게 처리하며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즉시처리가 곤란한 경우에는</a:t>
                      </a:r>
                      <a:b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사유와 처리기간을 통보합니다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서비스를 위반하거나 서비스 이용 시 불편 사항이 발생한 경우 주식회사 </a:t>
                      </a:r>
                      <a:r>
                        <a:rPr lang="ko-KR" alt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아이템베이의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“신고하기”를 이용하시거나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고객감동센터 전화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(1644-3333)</a:t>
                      </a:r>
                      <a:b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팩스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(1644-3334)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문의 하여 주시기 바랍니다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문의시간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365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 안내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연중무휴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회사소개</a:t>
                      </a:r>
                      <a:b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회사명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주식회사 </a:t>
                      </a:r>
                      <a:r>
                        <a:rPr lang="ko-KR" alt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아이템베이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아이템베이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 소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서울시 양천구 목동중앙북로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 (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목동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사업자 등록번호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105-86-44587</a:t>
                      </a:r>
                      <a:b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대표자 </a:t>
                      </a:r>
                      <a:r>
                        <a:rPr lang="en-US" altLang="ko-KR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김선규</a:t>
                      </a:r>
                      <a:endParaRPr lang="ko-KR" altLang="en-US" sz="135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50" dirty="0" smtClean="0"/>
                        <a:t>없음</a:t>
                      </a:r>
                      <a:endParaRPr lang="ko-KR" altLang="en-US" sz="135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3" y="2242"/>
            <a:ext cx="149111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3200" b="1" dirty="0"/>
              <a:t>7. </a:t>
            </a:r>
            <a:r>
              <a:rPr lang="ko-KR" altLang="en-US" sz="3200" b="1" dirty="0"/>
              <a:t>부칙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91022"/>
              </p:ext>
            </p:extLst>
          </p:nvPr>
        </p:nvGraphicFramePr>
        <p:xfrm>
          <a:off x="179390" y="764704"/>
          <a:ext cx="8788566" cy="320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406"/>
                <a:gridCol w="5697855"/>
                <a:gridCol w="1946305"/>
              </a:tblGrid>
              <a:tr h="3728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53025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약관은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일부터 적용되며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이전의 약관은 본 약관으로 변경됩니다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이용약관 시행일자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2018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  <a:p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아이템베이는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회원 상호간의 온라인게임 물품매매거래를 중개하는 사이버 거래장소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(Online Marketplace)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따라서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 결함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 정보 오류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이용자간 사기행위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반품 등 회원간 거래행위에서 발생되는 분쟁에 대해서는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아이템베이에서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책임을 부담하지 않습니다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그러한 분쟁은 회원들 사이에서 직접 해결되는 것을 원칙으로 합니다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 smtClean="0"/>
                        <a:t>없음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294343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200" dirty="0"/>
              <a:t>&lt;</a:t>
            </a:r>
            <a:r>
              <a:rPr lang="ko-KR" altLang="en-US" sz="3200" b="1" dirty="0"/>
              <a:t>제 </a:t>
            </a:r>
            <a:r>
              <a:rPr lang="en-US" altLang="ko-KR" sz="3200" b="1" dirty="0"/>
              <a:t>1 </a:t>
            </a:r>
            <a:r>
              <a:rPr lang="ko-KR" altLang="en-US" sz="3200" b="1" dirty="0"/>
              <a:t>장 총칙</a:t>
            </a:r>
            <a:r>
              <a:rPr lang="en-US" altLang="ko-KR" sz="3200" dirty="0"/>
              <a:t>&gt;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510544"/>
              </p:ext>
            </p:extLst>
          </p:nvPr>
        </p:nvGraphicFramePr>
        <p:xfrm>
          <a:off x="179390" y="881431"/>
          <a:ext cx="8782589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78805"/>
                <a:gridCol w="1960283"/>
              </a:tblGrid>
              <a:tr h="34114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6550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관련법령과의 관계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이 약관 또는 운영정책에서 정하지 않은 사항은 ‘전기통신사업법’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전자거래기본법’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정보통신망 이용촉진 및 정보보호 등에 관한 법률’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전자상거래 등에서의 소비자보호에 관한 법률’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부가가치세법’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상법’ 등 관련법령의 규정과 일반적인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상관례에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회사가 제공하는 서비스를 이용함에 있어서 ‘전자상거래 등에서의 소비자보호에 관한 법률’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전자거래기본법’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소비자보호법’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광고의 공정화에 관한 법률’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정보통신망 이용촉진 및 정보보호 등에 관한 법률’ 등 관련법령을 준수하여야 하며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약관의 규정을 들어 관련법령 위반에 대한 면책을 주장할 수 없습니다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5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500" dirty="0" smtClean="0"/>
                        <a:t>없음</a:t>
                      </a:r>
                      <a:endParaRPr lang="ko-KR" altLang="en-US" sz="1500" dirty="0"/>
                    </a:p>
                  </a:txBody>
                  <a:tcPr/>
                </a:tc>
              </a:tr>
              <a:tr h="45165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서비스의 종류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500" b="0" i="0" spc="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회사가 회원에게 제공하는 서비스는 다음과 같습니다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중개서비스</a:t>
                      </a:r>
                      <a:b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회사가 인터넷사이트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(http://www.itembay.com)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통하여 회원 상호간에 물품매매거래가 이루어질 수 있는 사이버 거래장소를 온라인으로 제공 하는 서비스 및 관련 부가서비스 일체를 말합니다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정보서비스</a:t>
                      </a:r>
                      <a:b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중개서비스 이외에 회사가 인터넷사이트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(http://www.itembay.com)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통하여 회원에게 온라인으로 제공하는 정보서비스 등의 인터넷서비스를 말합니다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5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 smtClean="0"/>
                        <a:t>없음</a:t>
                      </a:r>
                      <a:endParaRPr lang="en-US" altLang="ko-KR" sz="15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294343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200" dirty="0"/>
              <a:t>&lt;</a:t>
            </a:r>
            <a:r>
              <a:rPr lang="ko-KR" altLang="en-US" sz="3200" b="1" dirty="0"/>
              <a:t>제 </a:t>
            </a:r>
            <a:r>
              <a:rPr lang="en-US" altLang="ko-KR" sz="3200" b="1" dirty="0"/>
              <a:t>1 </a:t>
            </a:r>
            <a:r>
              <a:rPr lang="ko-KR" altLang="en-US" sz="3200" b="1" dirty="0"/>
              <a:t>장 총칙</a:t>
            </a:r>
            <a:r>
              <a:rPr lang="en-US" altLang="ko-KR" sz="3200" dirty="0"/>
              <a:t>&gt;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40889"/>
              </p:ext>
            </p:extLst>
          </p:nvPr>
        </p:nvGraphicFramePr>
        <p:xfrm>
          <a:off x="179390" y="881431"/>
          <a:ext cx="8782589" cy="3199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78805"/>
                <a:gridCol w="1960283"/>
              </a:tblGrid>
              <a:tr h="34903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dirty="0"/>
                        <a:t>ID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/>
                        <a:t>변화 가능성</a:t>
                      </a:r>
                    </a:p>
                  </a:txBody>
                  <a:tcPr anchor="ctr"/>
                </a:tc>
              </a:tr>
              <a:tr h="75594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용어의 정의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/>
                      </a:pP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아래의 페이지에서 본 약관에서 사용하는 용어의 정의를 확인 할 수 있습니다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500" dirty="0" smtClean="0"/>
                        <a:t>없음</a:t>
                      </a:r>
                      <a:endParaRPr lang="ko-KR" altLang="en-US" sz="1500" dirty="0"/>
                    </a:p>
                  </a:txBody>
                  <a:tcPr/>
                </a:tc>
              </a:tr>
              <a:tr h="209421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서비스의 성질과 목적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중개서비스는 회사가 회원 각자의 자기결정에 의하여 회원 상호간에 물품매매거래가 이루어질 수 있도록 사이버 거래장소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(marketplace)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온라인으로 제공하는 것입니다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회원에게 물품을 판매하거나 회원으로부터 물품을 구매하지 않으며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단지 회원간 거래의 안전성 및 신뢰성을 증진시키는 도구만을 제공합니다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회원간에 성립된 거래와 관련된 책임은 거래당사자인 회원들 스스로가 부담하여야 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5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500" dirty="0" smtClean="0"/>
                        <a:t>없음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50898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200" dirty="0" smtClean="0"/>
              <a:t>&lt;</a:t>
            </a:r>
            <a:r>
              <a:rPr lang="ko-KR" altLang="en-US" sz="3200" b="1" dirty="0"/>
              <a:t>제 </a:t>
            </a:r>
            <a:r>
              <a:rPr lang="en-US" altLang="ko-KR" sz="3200" b="1" dirty="0"/>
              <a:t>2 </a:t>
            </a:r>
            <a:r>
              <a:rPr lang="ko-KR" altLang="en-US" sz="3200" b="1" dirty="0"/>
              <a:t>장 서비스 </a:t>
            </a:r>
            <a:r>
              <a:rPr lang="ko-KR" altLang="en-US" sz="3200" b="1" dirty="0" smtClean="0"/>
              <a:t>이용계약</a:t>
            </a:r>
            <a:r>
              <a:rPr lang="en-US" altLang="ko-KR" sz="3200" dirty="0" smtClean="0"/>
              <a:t>&gt;</a:t>
            </a:r>
            <a:endParaRPr lang="en-US" altLang="ko-KR" sz="32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73622"/>
              </p:ext>
            </p:extLst>
          </p:nvPr>
        </p:nvGraphicFramePr>
        <p:xfrm>
          <a:off x="179390" y="881431"/>
          <a:ext cx="8782589" cy="455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78805"/>
                <a:gridCol w="1960283"/>
              </a:tblGrid>
              <a:tr h="34903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dirty="0"/>
                        <a:t>ID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/>
                        <a:t>변화 가능성</a:t>
                      </a:r>
                    </a:p>
                  </a:txBody>
                  <a:tcPr anchor="ctr"/>
                </a:tc>
              </a:tr>
              <a:tr h="49371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이용계약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b="0" i="0" spc="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회사가 제공하는 서비스에 관한 이용계약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이하 “이용계약”이라고 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서비스를이용하고자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하는 자가 회사가 정한 가입 양식에 따라 회원정보를 기입한 후 이 약관에 동의한다는 의사표시를 하면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이를 이용신청으로 보고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승낙함으로써 성립합니다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(ID)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실명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인당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아이디만을 사용할 수 있으며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이용계약은 아이디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(ID)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단위로 체결하는 것을 원칙으로 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서비스를 이용하고자 하는 자는 제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항의 이용신청 시 반드시 본인의 실제 정보를 기재하여야 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그러지 아니한 경우 회원은 법적인 보호를 받을 수 없으며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이에 따른 민사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형사상의 모든 책임은 가입한 회원에게 있습니다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이용약관 제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조에 따라 서비스 이용에 제한이 있을 수 있습니다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 로그인 서비스의 이용 제공은 회원 가입 시 회사가 제공하는 패밀리 사이트 서비스 이용 및 통합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로그인에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동의하고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회사가 이를 승낙 함으로써 성립하고 제공됩니다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회원에게 회사의 중개서비스  및 관련서비스에 대한 다양하고 유익한 정보를 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E-mail,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서신우편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 등을 통하여 제공할 수 있습니다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5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 smtClean="0"/>
                        <a:t>없음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5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50898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200" dirty="0"/>
              <a:t>&lt;</a:t>
            </a:r>
            <a:r>
              <a:rPr lang="ko-KR" altLang="en-US" sz="3200" b="1" dirty="0"/>
              <a:t>제 </a:t>
            </a:r>
            <a:r>
              <a:rPr lang="en-US" altLang="ko-KR" sz="3200" b="1" dirty="0"/>
              <a:t>2 </a:t>
            </a:r>
            <a:r>
              <a:rPr lang="ko-KR" altLang="en-US" sz="3200" b="1" dirty="0"/>
              <a:t>장 서비스 이용계약</a:t>
            </a:r>
            <a:r>
              <a:rPr lang="en-US" altLang="ko-KR" sz="3200" dirty="0"/>
              <a:t>&gt;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737080"/>
              </p:ext>
            </p:extLst>
          </p:nvPr>
        </p:nvGraphicFramePr>
        <p:xfrm>
          <a:off x="179390" y="876315"/>
          <a:ext cx="8785571" cy="574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29591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/>
                        <a:t>변화 가능성</a:t>
                      </a:r>
                    </a:p>
                  </a:txBody>
                  <a:tcPr anchor="ctr"/>
                </a:tc>
              </a:tr>
              <a:tr h="64089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이용신청 및 거부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회사는 이용신청자가 회사가 정한 가입양식을  정확하게 기재하고 이 약관에 동의한 경우에는 이 약관에 규정된 실명확인절차를 거쳐 서비스의 이용을 승낙하는 것을 원칙으로 합니다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개인회원가입신청의 경우 법령에 따라 신용정보업자 또는 신용정보집중기관의 </a:t>
                      </a:r>
                      <a:r>
                        <a:rPr lang="ko-KR" altLang="en-US" sz="12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아이핀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휴대폰 인증 방법을 통하여 개인정보와 성명의 일치 여부를 확인함으로써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실명확인절차를 취합니다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실명확인절차를 취할 수 없는 이용신청에 대해서는 신청자에게 증빙자료를 요청할 수 있습니다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 미만 회원은  아이템중개 서비스를 이용할 수 없으며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일부 서비스가 제한될 수 있습니다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다음과 같은 사유가 있는 경우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이용신청에 대한 승낙을 거부할 수 있습니다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회사의 실명확인절차에서 실명가입신청이 아님이 확인된 경우</a:t>
                      </a:r>
                      <a:b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 가입된 회원과 이름 및 개인정보가 동일한 경우</a:t>
                      </a:r>
                      <a:b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약관 제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조에 기하여 회사가 이용계약을 해지한 전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재이용신청을 하는 경우</a:t>
                      </a:r>
                      <a:b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약관 제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조에 기하여 회사로부터 회원자격정지조치를 받은 회원이 이용정지 중에 이용계약을 임의 해지하고 재이용신청을 하는 경우</a:t>
                      </a:r>
                      <a:b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 미만의 자가 이용신청을 하는 경우</a:t>
                      </a:r>
                      <a:b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가입 신청 시 기재하여야 할 필수기재항목에 허위사실을 기재한 경우</a:t>
                      </a:r>
                      <a:b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위법 또는 부당한 이용신청임이 확인된 경우</a:t>
                      </a:r>
                    </a:p>
                    <a:p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 회사는 다음과 같은 사유가 있는 경우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이용신청에 대한 승낙을 유보할 수 있습니다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경우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이용신청자에게 승낙유보의 사유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승낙가능시기 또는 승낙에 필요한 추가요청정보 내지 자료 등 기타 승낙유보와 관련된 사항을 해당 서비스화면에 게시하거나 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E-mail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통하여 통지합니다</a:t>
                      </a: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설비에 여유가 없는 경우</a:t>
                      </a:r>
                      <a:b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기술상 지장이 있는 경우</a:t>
                      </a:r>
                      <a:b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회사의 실명확인절차에서 실명가입신청 여부가 확인되지 않는 경우</a:t>
                      </a:r>
                      <a:b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2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회사가 합리적인 판단에 의하여 필요하다고 인정하는 경우</a:t>
                      </a:r>
                      <a:endParaRPr lang="ko-KR" altLang="en-US" sz="12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500" dirty="0" smtClean="0"/>
                        <a:t>없음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50898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200" dirty="0"/>
              <a:t>&lt;</a:t>
            </a:r>
            <a:r>
              <a:rPr lang="ko-KR" altLang="en-US" sz="3200" b="1" dirty="0"/>
              <a:t>제 </a:t>
            </a:r>
            <a:r>
              <a:rPr lang="en-US" altLang="ko-KR" sz="3200" b="1" dirty="0"/>
              <a:t>2 </a:t>
            </a:r>
            <a:r>
              <a:rPr lang="ko-KR" altLang="en-US" sz="3200" b="1" dirty="0"/>
              <a:t>장 서비스 이용계약</a:t>
            </a:r>
            <a:r>
              <a:rPr lang="en-US" altLang="ko-KR" sz="3200" dirty="0"/>
              <a:t>&gt;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641906"/>
              </p:ext>
            </p:extLst>
          </p:nvPr>
        </p:nvGraphicFramePr>
        <p:xfrm>
          <a:off x="179390" y="876315"/>
          <a:ext cx="8785571" cy="5935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855"/>
                <a:gridCol w="1944215"/>
              </a:tblGrid>
              <a:tr h="31231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/>
                        <a:t>변화 가능성</a:t>
                      </a:r>
                    </a:p>
                  </a:txBody>
                  <a:tcPr anchor="ctr"/>
                </a:tc>
              </a:tr>
              <a:tr h="47413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이용계약의 종료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회원은 이 약관에서 정한 절차에 따라 이용계약을 해지할 수 있습니다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회원의 해지</a:t>
                      </a:r>
                      <a:b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언제든지 회사에게 해지의사를 통지함으로써 이용계약을 해지할 수 있습니다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다만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해지의사를 통지하기 전에 모든 구매 또는</a:t>
                      </a:r>
                      <a:b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판매중인 매매절차를 완료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철회 또는 취소해야만 해지의 의사표시를 할 수 있습니다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경우 매매의 철회 또는 취소로 인한 불이익은</a:t>
                      </a:r>
                      <a:b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본인이 부담하여야 합니다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이용계약은 회원의 해지의사가 회사에 도달한 때에 종료됩니다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항에 따라 해지를 한 회원은 이 약관이 정하는 회원가입절차와 관련조항에 따라 회원으로 다시 가입할 수 있습니다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약관 제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항에 따라 회사가 회원의 정보를 보존하고 있는 기간 내 재가입할 경우 회원은 기존에 사용하였던 아이디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(ID)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로만 재이용이 가능합니다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회사의 해지</a:t>
                      </a:r>
                      <a:b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다음과 같은 사유가 있는 경우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이용계약을 해지할 수 있습니다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경우 회사는 회원에게 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E-mail,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팩스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기타의 방법을 통하여</a:t>
                      </a:r>
                      <a:b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해지사유를 밝혀 해지의사를 통지합니다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다만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해당 회원에게 사전에 해지사유에 대한 의견진술의 기회를 부여할 수 있습니다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회원에게 제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항에서 정하고 있는 이용계약의 승낙거부사유가 있음이 확인된 경우</a:t>
                      </a:r>
                      <a:b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매매부적합물품을 판매등록 하거나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공공질서 및 미풍양속에 위배되는 물품거래행위를 하거나 시도한 경우</a:t>
                      </a:r>
                      <a:b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회사나 다른 회원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타인의 권리나 명예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신용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정당한 이익을 침해하는 행위를 한 경우</a:t>
                      </a:r>
                      <a:b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직거래 등 회사가 제공하는 서비스의 원활한 진행을 방해하는 행위를 하거나 시도한 경우</a:t>
                      </a:r>
                      <a:b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실제로 물품을 판매하고자 하는 의사 없이 물품등록을 한 경우 또는 이를 알고 낙찰 받은 것으로 인정되는 경우</a:t>
                      </a:r>
                      <a:b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물품사기 등 범죄를 유발 한다고 회사가 판단하는 행위</a:t>
                      </a:r>
                      <a:b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타인의 결제수단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신용카드 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휴대폰 번호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도용한 경우</a:t>
                      </a:r>
                      <a:b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타인의 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도용한 경우</a:t>
                      </a:r>
                      <a:b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약관의 내용을 위반하는 행위</a:t>
                      </a:r>
                      <a:b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게임산업진흥에관한법률 시행령 제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조의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호의 각 목에 해당하는 물품을 판매하여 게임산업진흥에관한법률 제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제</a:t>
                      </a:r>
                      <a:r>
                        <a:rPr lang="en-US" altLang="ko-KR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1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항을 위반한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 smtClean="0"/>
                        <a:t>없음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50898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200" dirty="0"/>
              <a:t>&lt;</a:t>
            </a:r>
            <a:r>
              <a:rPr lang="ko-KR" altLang="en-US" sz="3200" b="1" dirty="0"/>
              <a:t>제 </a:t>
            </a:r>
            <a:r>
              <a:rPr lang="en-US" altLang="ko-KR" sz="3200" b="1" dirty="0"/>
              <a:t>2 </a:t>
            </a:r>
            <a:r>
              <a:rPr lang="ko-KR" altLang="en-US" sz="3200" b="1" dirty="0"/>
              <a:t>장 서비스 이용계약</a:t>
            </a:r>
            <a:r>
              <a:rPr lang="en-US" altLang="ko-KR" sz="3200" dirty="0"/>
              <a:t>&gt;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29395"/>
              </p:ext>
            </p:extLst>
          </p:nvPr>
        </p:nvGraphicFramePr>
        <p:xfrm>
          <a:off x="179390" y="876315"/>
          <a:ext cx="8785096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01"/>
                <a:gridCol w="5697380"/>
                <a:gridCol w="1944215"/>
              </a:tblGrid>
              <a:tr h="31577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변화 가능성</a:t>
                      </a:r>
                    </a:p>
                  </a:txBody>
                  <a:tcPr anchor="ctr"/>
                </a:tc>
              </a:tr>
              <a:tr h="108477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</a:t>
                      </a:r>
                      <a:r>
                        <a:rPr lang="ko-KR" alt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이용계약의 종료</a:t>
                      </a:r>
                      <a:r>
                        <a:rPr lang="en-US" altLang="ko-KR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이용계약은 회사의 해지의사가 회원에게 도달한 때에 종료되나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제공한 연락처 정보의 오류로 인하여 회사가 해지의사를 통지할 수</a:t>
                      </a:r>
                      <a:b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없는 경우에는 회사가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마이베이에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해지의사를 공지하는 때에 종료됩니다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회사가 이용계약을 해지하는 경우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별도의 통지 없이 해당 회원과 관련된 매매를 취소할 수 있습니다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이용계약이 종료되는 경우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해당 회원의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마일리지를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정산합니다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정산 후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마일리지가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잔존하는 경우 회사는 해당 회원의 요청이</a:t>
                      </a:r>
                      <a:b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있은 후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이내에 해당회원의 입금계좌로 그 금액을 송금합니다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이용계약의 종료와 관련하여 발생한 손해는 이용계약이 종료된 해당 회원이 책임을 부담하여야 하고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일체의 책임을 지지 않습니다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 smtClean="0"/>
                        <a:t>없음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24" y="2242"/>
            <a:ext cx="45768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3200" b="1" dirty="0"/>
              <a:t>제 </a:t>
            </a:r>
            <a:r>
              <a:rPr lang="en-US" altLang="ko-KR" sz="3200" b="1" dirty="0"/>
              <a:t>3 </a:t>
            </a:r>
            <a:r>
              <a:rPr lang="ko-KR" altLang="en-US" sz="3200" b="1" dirty="0"/>
              <a:t>장 회원정보의 보호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14162"/>
              </p:ext>
            </p:extLst>
          </p:nvPr>
        </p:nvGraphicFramePr>
        <p:xfrm>
          <a:off x="179390" y="876315"/>
          <a:ext cx="8763606" cy="589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42"/>
                <a:gridCol w="5683610"/>
                <a:gridCol w="1939354"/>
              </a:tblGrid>
              <a:tr h="36766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150" dirty="0" smtClean="0"/>
                        <a:t>ID</a:t>
                      </a:r>
                      <a:endParaRPr lang="ko-KR" altLang="en-US" sz="1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50"/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50"/>
                        <a:t>변화 가능성</a:t>
                      </a:r>
                    </a:p>
                  </a:txBody>
                  <a:tcPr anchor="ctr"/>
                </a:tc>
              </a:tr>
              <a:tr h="55816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 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회사의 의무</a:t>
                      </a:r>
                      <a:r>
                        <a:rPr lang="en-US" altLang="ko-KR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회사는 이용계약을 위하여 회원이 제공한 정보 외에도 수집목적 또는 이용목적을 밝혀 회원으로부터 필요한 정보를 수집할 수 있습니다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경우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회원으로부터 정보수집에 대한 동의를 받습니다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회사가 정보수집을 위하여 회원의 동의를 받는 경우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정보의 수집목적 및 이용목적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자에 대한 정보제공관련사항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 받는 자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제공목적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제공정보의 내용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미리 명시하거나 고지합니다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정보제공에 동의하더라도 언제든지 그 동의를 철회할 수 있습니다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회원의 원활한 상담 및 </a:t>
                      </a:r>
                      <a:r>
                        <a:rPr lang="ko-KR" altLang="en-US" sz="11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본인확인등을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위하여 회원으로부터 개인정보를 제공 받을 수 있으며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이를 거부할 경우 회사의 상담에</a:t>
                      </a:r>
                      <a:b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일부 제약이 있을 수 있습니다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회원 자신의 정보 열람 및 잘못된 정보에 대한 정정에 성실히 응하여야 합니다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  회사는 회원으로부터 정보정정의 요청이 있는</a:t>
                      </a:r>
                      <a:b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 그 오류가 시정될 때까지 당해 정보를 이용하지 않습니다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아이디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(ID)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서비스화면을 통하여 공개되는 정보를 제외하고는 회사가 수집한 회원정보를 정보수집 시에 밝힌 수집목적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이용목적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원활한 서비스의 제공 및 제공서비스의 확대 외의 용도로 사용하거나 당해 회원의 동의 없이 제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자에게 제공하지 않습니다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다만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다음의 경우는 예외로 하며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경우 회사는 동 정보를 열람할 수 있는 방법을 회원에게 제공합니다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법령이 회원정보의 이용과 제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자에 대한 정보제공을 허용하고 있는 경우</a:t>
                      </a:r>
                      <a:b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통신비밀보호법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부가가치세법 등 국가기관의 법령에 의한 자료제공요청이 있는 경우</a:t>
                      </a:r>
                    </a:p>
                    <a:p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⑥ 회사는 회원정보의 보호를 위하여 관리자를 최소한으로 한정하며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회사의 고의 또는 과실로 인하여 회원정보가 분실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도난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유출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위조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변조 또는 훼손된</a:t>
                      </a:r>
                      <a:b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경우에는 그로 인한 회원의 손해에 대하여 모든 책임을 부담합니다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⑦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이용계약이 종료된 경우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당해 회원의 정보를 파기하는 것을 원칙으로 합니다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다만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관계  법령 및 운영방침에 의한 경우에는 그에</a:t>
                      </a:r>
                      <a:b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따라 보관 및 파기합니다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자세한 내용은 개인정보처리방침에 따릅니다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⑧ 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회사는 회원정보의 보호와 관리에 관한 개인정보처리방침을 회원과 회사의 서비스를 이용하고자 하는 자가 알 수 있도록 인터넷사이트</a:t>
                      </a:r>
                      <a:b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(http://www.itembay.com)</a:t>
                      </a:r>
                      <a:r>
                        <a:rPr lang="ko-KR" altLang="en-US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공개합니다</a:t>
                      </a:r>
                      <a:r>
                        <a:rPr lang="en-US" altLang="ko-KR" sz="11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50" dirty="0" smtClean="0"/>
                        <a:t>없음</a:t>
                      </a:r>
                      <a:endParaRPr lang="ko-KR" altLang="en-US" sz="115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1735</Words>
  <Application>Microsoft Office PowerPoint</Application>
  <PresentationFormat>화면 슬라이드 쇼(4:3)</PresentationFormat>
  <Paragraphs>311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design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kkj</dc:creator>
  <cp:keywords/>
  <dc:description/>
  <cp:lastModifiedBy>USER</cp:lastModifiedBy>
  <cp:revision>1715</cp:revision>
  <dcterms:created xsi:type="dcterms:W3CDTF">2005-03-18T02:48:44Z</dcterms:created>
  <dcterms:modified xsi:type="dcterms:W3CDTF">2018-08-31T08:14:09Z</dcterms:modified>
  <cp:category/>
</cp:coreProperties>
</file>