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6" r:id="rId5"/>
    <p:sldId id="268" r:id="rId6"/>
    <p:sldId id="269" r:id="rId7"/>
    <p:sldId id="260" r:id="rId8"/>
    <p:sldId id="262" r:id="rId9"/>
    <p:sldId id="263" r:id="rId10"/>
    <p:sldId id="270" r:id="rId11"/>
    <p:sldId id="271"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4" autoAdjust="0"/>
    <p:restoredTop sz="96416" autoAdjust="0"/>
  </p:normalViewPr>
  <p:slideViewPr>
    <p:cSldViewPr>
      <p:cViewPr varScale="1">
        <p:scale>
          <a:sx n="81" d="100"/>
          <a:sy n="81" d="100"/>
        </p:scale>
        <p:origin x="174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3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Khaja" userId="09145fd4953d8d08" providerId="LiveId" clId="{6670DEF8-E94A-434C-85BA-3A84EE64F6A1}"/>
    <pc:docChg chg="undo custSel modSld">
      <pc:chgData name="Abdullah Khaja" userId="09145fd4953d8d08" providerId="LiveId" clId="{6670DEF8-E94A-434C-85BA-3A84EE64F6A1}" dt="2021-11-28T20:32:31.053" v="112" actId="1076"/>
      <pc:docMkLst>
        <pc:docMk/>
      </pc:docMkLst>
      <pc:sldChg chg="modSp mod">
        <pc:chgData name="Abdullah Khaja" userId="09145fd4953d8d08" providerId="LiveId" clId="{6670DEF8-E94A-434C-85BA-3A84EE64F6A1}" dt="2021-11-28T20:32:31.053" v="112" actId="1076"/>
        <pc:sldMkLst>
          <pc:docMk/>
          <pc:sldMk cId="0" sldId="258"/>
        </pc:sldMkLst>
        <pc:spChg chg="mod">
          <ac:chgData name="Abdullah Khaja" userId="09145fd4953d8d08" providerId="LiveId" clId="{6670DEF8-E94A-434C-85BA-3A84EE64F6A1}" dt="2021-11-28T20:32:31.053" v="112" actId="1076"/>
          <ac:spMkLst>
            <pc:docMk/>
            <pc:sldMk cId="0" sldId="258"/>
            <ac:spMk id="1048609" creationId="{00000000-0000-0000-0000-000000000000}"/>
          </ac:spMkLst>
        </pc:spChg>
      </pc:sldChg>
      <pc:sldChg chg="modSp mod">
        <pc:chgData name="Abdullah Khaja" userId="09145fd4953d8d08" providerId="LiveId" clId="{6670DEF8-E94A-434C-85BA-3A84EE64F6A1}" dt="2021-11-24T07:33:08.112" v="0" actId="313"/>
        <pc:sldMkLst>
          <pc:docMk/>
          <pc:sldMk cId="0" sldId="262"/>
        </pc:sldMkLst>
        <pc:spChg chg="mod">
          <ac:chgData name="Abdullah Khaja" userId="09145fd4953d8d08" providerId="LiveId" clId="{6670DEF8-E94A-434C-85BA-3A84EE64F6A1}" dt="2021-11-24T07:33:08.112" v="0" actId="313"/>
          <ac:spMkLst>
            <pc:docMk/>
            <pc:sldMk cId="0" sldId="262"/>
            <ac:spMk id="1048601" creationId="{00000000-0000-0000-0000-000000000000}"/>
          </ac:spMkLst>
        </pc:spChg>
      </pc:sldChg>
      <pc:sldChg chg="modSp mod">
        <pc:chgData name="Abdullah Khaja" userId="09145fd4953d8d08" providerId="LiveId" clId="{6670DEF8-E94A-434C-85BA-3A84EE64F6A1}" dt="2021-11-24T07:37:09" v="91" actId="113"/>
        <pc:sldMkLst>
          <pc:docMk/>
          <pc:sldMk cId="0" sldId="263"/>
        </pc:sldMkLst>
        <pc:spChg chg="mod">
          <ac:chgData name="Abdullah Khaja" userId="09145fd4953d8d08" providerId="LiveId" clId="{6670DEF8-E94A-434C-85BA-3A84EE64F6A1}" dt="2021-11-24T07:37:09" v="91" actId="113"/>
          <ac:spMkLst>
            <pc:docMk/>
            <pc:sldMk cId="0" sldId="263"/>
            <ac:spMk id="1048595" creationId="{00000000-0000-0000-0000-000000000000}"/>
          </ac:spMkLst>
        </pc:spChg>
      </pc:sldChg>
      <pc:sldChg chg="modSp mod">
        <pc:chgData name="Abdullah Khaja" userId="09145fd4953d8d08" providerId="LiveId" clId="{6670DEF8-E94A-434C-85BA-3A84EE64F6A1}" dt="2021-11-24T07:36:13.256" v="87" actId="20577"/>
        <pc:sldMkLst>
          <pc:docMk/>
          <pc:sldMk cId="0" sldId="265"/>
        </pc:sldMkLst>
        <pc:spChg chg="mod">
          <ac:chgData name="Abdullah Khaja" userId="09145fd4953d8d08" providerId="LiveId" clId="{6670DEF8-E94A-434C-85BA-3A84EE64F6A1}" dt="2021-11-24T07:36:13.256" v="87" actId="20577"/>
          <ac:spMkLst>
            <pc:docMk/>
            <pc:sldMk cId="0" sldId="265"/>
            <ac:spMk id="1048586" creationId="{00000000-0000-0000-0000-000000000000}"/>
          </ac:spMkLst>
        </pc:spChg>
      </pc:sldChg>
      <pc:sldChg chg="modSp mod">
        <pc:chgData name="Abdullah Khaja" userId="09145fd4953d8d08" providerId="LiveId" clId="{6670DEF8-E94A-434C-85BA-3A84EE64F6A1}" dt="2021-11-24T07:37:33.988" v="92" actId="114"/>
        <pc:sldMkLst>
          <pc:docMk/>
          <pc:sldMk cId="0" sldId="266"/>
        </pc:sldMkLst>
        <pc:spChg chg="mod">
          <ac:chgData name="Abdullah Khaja" userId="09145fd4953d8d08" providerId="LiveId" clId="{6670DEF8-E94A-434C-85BA-3A84EE64F6A1}" dt="2021-11-24T07:37:33.988" v="92" actId="114"/>
          <ac:spMkLst>
            <pc:docMk/>
            <pc:sldMk cId="0"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62A828-BCCE-4760-A63E-CA85E1244816}" type="datetimeFigureOut">
              <a:rPr lang="en-US" smtClean="0"/>
              <a:pPr/>
              <a:t>11/29/2021</a:t>
            </a:fld>
            <a:endParaRPr lang="en-US"/>
          </a:p>
        </p:txBody>
      </p:sp>
      <p:sp>
        <p:nvSpPr>
          <p:cNvPr id="104868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8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8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27A12-7B76-43F6-89D0-B2149C4C851D}" type="slidenum">
              <a:rPr lang="en-US" smtClean="0"/>
              <a:pPr/>
              <a:t>‹#›</a:t>
            </a:fld>
            <a:endParaRPr lang="en-US"/>
          </a:p>
        </p:txBody>
      </p:sp>
    </p:spTree>
    <p:extLst>
      <p:ext uri="{BB962C8B-B14F-4D97-AF65-F5344CB8AC3E}">
        <p14:creationId xmlns:p14="http://schemas.microsoft.com/office/powerpoint/2010/main" val="388448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608"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1</a:t>
            </a:fld>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612"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2</a:t>
            </a:fld>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616"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3</a:t>
            </a:fld>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620"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7</a:t>
            </a:fld>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604"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8</a:t>
            </a:fld>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599"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9</a:t>
            </a:fld>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8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1048589"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itchFamily="32" charset="0"/>
              </a:defRPr>
            </a:lvl1pPr>
            <a:lvl2pPr marL="742950" indent="-285750">
              <a:spcBef>
                <a:spcPct val="30000"/>
              </a:spcBef>
              <a:defRPr sz="1200">
                <a:solidFill>
                  <a:schemeClr val="tx1"/>
                </a:solidFill>
                <a:latin typeface="Calibri" pitchFamily="32" charset="0"/>
              </a:defRPr>
            </a:lvl2pPr>
            <a:lvl3pPr marL="1143000" indent="-228600">
              <a:spcBef>
                <a:spcPct val="30000"/>
              </a:spcBef>
              <a:defRPr sz="1200">
                <a:solidFill>
                  <a:schemeClr val="tx1"/>
                </a:solidFill>
                <a:latin typeface="Calibri" pitchFamily="32" charset="0"/>
              </a:defRPr>
            </a:lvl3pPr>
            <a:lvl4pPr marL="1600200" indent="-228600">
              <a:spcBef>
                <a:spcPct val="30000"/>
              </a:spcBef>
              <a:defRPr sz="1200">
                <a:solidFill>
                  <a:schemeClr val="tx1"/>
                </a:solidFill>
                <a:latin typeface="Calibri" pitchFamily="32" charset="0"/>
              </a:defRPr>
            </a:lvl4pPr>
            <a:lvl5pPr marL="2057400" indent="-228600">
              <a:spcBef>
                <a:spcPct val="30000"/>
              </a:spcBef>
              <a:defRPr sz="1200">
                <a:solidFill>
                  <a:schemeClr val="tx1"/>
                </a:solidFill>
                <a:latin typeface="Calibri" pitchFamily="32" charset="0"/>
              </a:defRPr>
            </a:lvl5pPr>
            <a:lvl6pPr marL="2514600" indent="-228600" eaLnBrk="0" fontAlgn="base" hangingPunct="0">
              <a:spcBef>
                <a:spcPct val="30000"/>
              </a:spcBef>
              <a:spcAft>
                <a:spcPct val="0"/>
              </a:spcAft>
              <a:defRPr sz="1200">
                <a:solidFill>
                  <a:schemeClr val="tx1"/>
                </a:solidFill>
                <a:latin typeface="Calibri" pitchFamily="32" charset="0"/>
              </a:defRPr>
            </a:lvl6pPr>
            <a:lvl7pPr marL="2971800" indent="-228600" eaLnBrk="0" fontAlgn="base" hangingPunct="0">
              <a:spcBef>
                <a:spcPct val="30000"/>
              </a:spcBef>
              <a:spcAft>
                <a:spcPct val="0"/>
              </a:spcAft>
              <a:defRPr sz="1200">
                <a:solidFill>
                  <a:schemeClr val="tx1"/>
                </a:solidFill>
                <a:latin typeface="Calibri" pitchFamily="32" charset="0"/>
              </a:defRPr>
            </a:lvl7pPr>
            <a:lvl8pPr marL="3429000" indent="-228600" eaLnBrk="0" fontAlgn="base" hangingPunct="0">
              <a:spcBef>
                <a:spcPct val="30000"/>
              </a:spcBef>
              <a:spcAft>
                <a:spcPct val="0"/>
              </a:spcAft>
              <a:defRPr sz="1200">
                <a:solidFill>
                  <a:schemeClr val="tx1"/>
                </a:solidFill>
                <a:latin typeface="Calibri" pitchFamily="32" charset="0"/>
              </a:defRPr>
            </a:lvl8pPr>
            <a:lvl9pPr marL="3886200" indent="-228600" eaLnBrk="0" fontAlgn="base" hangingPunct="0">
              <a:spcBef>
                <a:spcPct val="30000"/>
              </a:spcBef>
              <a:spcAft>
                <a:spcPct val="0"/>
              </a:spcAft>
              <a:defRPr sz="1200">
                <a:solidFill>
                  <a:schemeClr val="tx1"/>
                </a:solidFill>
                <a:latin typeface="Calibri" pitchFamily="32" charset="0"/>
              </a:defRPr>
            </a:lvl9pPr>
          </a:lstStyle>
          <a:p>
            <a:pPr>
              <a:spcBef>
                <a:spcPct val="0"/>
              </a:spcBef>
            </a:pPr>
            <a:fld id="{FBED033F-D0D2-49C5-BE61-A67E33DD7102}" type="slidenum">
              <a:rPr lang="en-US" altLang="en-US">
                <a:latin typeface="Arial" charset="0"/>
              </a:rPr>
              <a:pPr>
                <a:spcBef>
                  <a:spcPct val="0"/>
                </a:spcBef>
              </a:pPr>
              <a:t>12</a:t>
            </a:fld>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6"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5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58" name="Date Placeholder 3"/>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59" name="Footer Placeholder 4"/>
          <p:cNvSpPr>
            <a:spLocks noGrp="1"/>
          </p:cNvSpPr>
          <p:nvPr>
            <p:ph type="ftr" sz="quarter" idx="11"/>
          </p:nvPr>
        </p:nvSpPr>
        <p:spPr/>
        <p:txBody>
          <a:bodyPr/>
          <a:lstStyle/>
          <a:p>
            <a:endParaRPr lang="en-US"/>
          </a:p>
        </p:txBody>
      </p:sp>
      <p:sp>
        <p:nvSpPr>
          <p:cNvPr id="1048660" name="Slide Number Placeholder 5"/>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t>Click to edit Master title style</a:t>
            </a:r>
          </a:p>
        </p:txBody>
      </p:sp>
      <p:sp>
        <p:nvSpPr>
          <p:cNvPr id="104866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3"/>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70" name="Footer Placeholder 4"/>
          <p:cNvSpPr>
            <a:spLocks noGrp="1"/>
          </p:cNvSpPr>
          <p:nvPr>
            <p:ph type="ftr" sz="quarter" idx="11"/>
          </p:nvPr>
        </p:nvSpPr>
        <p:spPr/>
        <p:txBody>
          <a:bodyPr/>
          <a:lstStyle/>
          <a:p>
            <a:endParaRPr lang="en-US"/>
          </a:p>
        </p:txBody>
      </p:sp>
      <p:sp>
        <p:nvSpPr>
          <p:cNvPr id="1048671" name="Slide Number Placeholder 5"/>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8"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49"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3"/>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p>
        </p:txBody>
      </p:sp>
      <p:sp>
        <p:nvSpPr>
          <p:cNvPr id="104864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1"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10485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83" name="Date Placeholder 3"/>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DCC6E7E-B31B-419C-808A-EBB56DFC5540}" type="slidenum">
              <a:rPr lang="en-US" smtClean="0"/>
              <a:pPr/>
              <a:t>‹#›</a:t>
            </a:fld>
            <a:endParaRPr lang="en-US"/>
          </a:p>
        </p:txBody>
      </p:sp>
      <p:graphicFrame>
        <p:nvGraphicFramePr>
          <p:cNvPr id="4194304" name="Table 7"/>
          <p:cNvGraphicFramePr>
            <a:graphicFrameLocks noGrp="1"/>
          </p:cNvGraphicFramePr>
          <p:nvPr userDrawn="1"/>
        </p:nvGraphicFramePr>
        <p:xfrm>
          <a:off x="0" y="6477000"/>
          <a:ext cx="9144000" cy="38100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381000">
                <a:tc>
                  <a:txBody>
                    <a:bodyPr/>
                    <a:lstStyle/>
                    <a:p>
                      <a:pPr algn="ctr"/>
                      <a:r>
                        <a:rPr lang="en-US" sz="900" dirty="0" err="1">
                          <a:latin typeface="Verdana" pitchFamily="34" charset="0"/>
                        </a:rPr>
                        <a:t>B.Tech</a:t>
                      </a:r>
                      <a:r>
                        <a:rPr lang="en-US" sz="900" dirty="0">
                          <a:latin typeface="Verdana" pitchFamily="34" charset="0"/>
                        </a:rPr>
                        <a:t>.</a:t>
                      </a:r>
                      <a:r>
                        <a:rPr lang="en-US" sz="900" baseline="0" dirty="0">
                          <a:latin typeface="Verdana" pitchFamily="34" charset="0"/>
                        </a:rPr>
                        <a:t> CSE</a:t>
                      </a:r>
                    </a:p>
                    <a:p>
                      <a:pPr algn="ctr"/>
                      <a:r>
                        <a:rPr lang="en-US" sz="900" baseline="0" dirty="0">
                          <a:latin typeface="Verdana" pitchFamily="34" charset="0"/>
                        </a:rPr>
                        <a:t>IV Year I Semester</a:t>
                      </a:r>
                      <a:endParaRPr lang="en-US" sz="900" dirty="0">
                        <a:latin typeface="Verdana" pitchFamily="34" charset="0"/>
                      </a:endParaRPr>
                    </a:p>
                  </a:txBody>
                  <a:tcPr anchor="ctr" anchorCtr="1">
                    <a:solidFill>
                      <a:schemeClr val="accent6">
                        <a:lumMod val="75000"/>
                      </a:schemeClr>
                    </a:solidFill>
                  </a:tcPr>
                </a:tc>
                <a:tc>
                  <a:txBody>
                    <a:bodyPr/>
                    <a:lstStyle/>
                    <a:p>
                      <a:pPr algn="ctr"/>
                      <a:r>
                        <a:rPr lang="en-US" sz="900" b="1" dirty="0">
                          <a:latin typeface="Verdana" pitchFamily="34" charset="0"/>
                        </a:rPr>
                        <a:t>Department of Computer Science &amp;</a:t>
                      </a:r>
                      <a:r>
                        <a:rPr lang="en-US" sz="900" b="1" baseline="0" dirty="0">
                          <a:latin typeface="Verdana" pitchFamily="34" charset="0"/>
                        </a:rPr>
                        <a:t> Engineering</a:t>
                      </a:r>
                      <a:endParaRPr lang="en-US" sz="900" b="1" dirty="0">
                        <a:latin typeface="Verdana" pitchFamily="34" charset="0"/>
                      </a:endParaRPr>
                    </a:p>
                    <a:p>
                      <a:pPr algn="ctr"/>
                      <a:r>
                        <a:rPr lang="en-US" sz="900" b="1" dirty="0">
                          <a:latin typeface="Verdana" pitchFamily="34" charset="0"/>
                        </a:rPr>
                        <a:t>Aurora’s Scientific,</a:t>
                      </a:r>
                      <a:r>
                        <a:rPr lang="en-US" sz="900" b="1" baseline="0" dirty="0">
                          <a:latin typeface="Verdana" pitchFamily="34" charset="0"/>
                        </a:rPr>
                        <a:t> Technological And Research Academy, </a:t>
                      </a:r>
                      <a:r>
                        <a:rPr lang="en-US" sz="900" b="1" baseline="0" dirty="0" err="1">
                          <a:latin typeface="Verdana" pitchFamily="34" charset="0"/>
                        </a:rPr>
                        <a:t>Chandrayangutta</a:t>
                      </a:r>
                      <a:r>
                        <a:rPr lang="en-US" sz="900" b="1" baseline="0" dirty="0">
                          <a:latin typeface="Verdana" pitchFamily="34" charset="0"/>
                        </a:rPr>
                        <a:t>, Hyderabad 500005</a:t>
                      </a:r>
                      <a:endParaRPr lang="en-US" sz="900" b="1" dirty="0">
                        <a:latin typeface="Verdana" pitchFamily="34" charset="0"/>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p>
        </p:txBody>
      </p:sp>
      <p:sp>
        <p:nvSpPr>
          <p:cNvPr id="104862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Date Placeholder 4"/>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29" name="Footer Placeholder 5"/>
          <p:cNvSpPr>
            <a:spLocks noGrp="1"/>
          </p:cNvSpPr>
          <p:nvPr>
            <p:ph type="ftr" sz="quarter" idx="11"/>
          </p:nvPr>
        </p:nvSpPr>
        <p:spPr/>
        <p:txBody>
          <a:bodyPr/>
          <a:lstStyle/>
          <a:p>
            <a:endParaRPr lang="en-US"/>
          </a:p>
        </p:txBody>
      </p:sp>
      <p:sp>
        <p:nvSpPr>
          <p:cNvPr id="1048630" name="Slide Number Placeholder 6"/>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p>
        </p:txBody>
      </p:sp>
      <p:sp>
        <p:nvSpPr>
          <p:cNvPr id="1048632"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6"/>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37" name="Footer Placeholder 7"/>
          <p:cNvSpPr>
            <a:spLocks noGrp="1"/>
          </p:cNvSpPr>
          <p:nvPr>
            <p:ph type="ftr" sz="quarter" idx="11"/>
          </p:nvPr>
        </p:nvSpPr>
        <p:spPr/>
        <p:txBody>
          <a:bodyPr/>
          <a:lstStyle/>
          <a:p>
            <a:endParaRPr lang="en-US"/>
          </a:p>
        </p:txBody>
      </p:sp>
      <p:sp>
        <p:nvSpPr>
          <p:cNvPr id="1048638" name="Slide Number Placeholder 8"/>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Date Placeholder 2"/>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46" name="Footer Placeholder 3"/>
          <p:cNvSpPr>
            <a:spLocks noGrp="1"/>
          </p:cNvSpPr>
          <p:nvPr>
            <p:ph type="ftr" sz="quarter" idx="11"/>
          </p:nvPr>
        </p:nvSpPr>
        <p:spPr/>
        <p:txBody>
          <a:bodyPr/>
          <a:lstStyle/>
          <a:p>
            <a:endParaRPr lang="en-US"/>
          </a:p>
        </p:txBody>
      </p:sp>
      <p:sp>
        <p:nvSpPr>
          <p:cNvPr id="1048647" name="Slide Number Placeholder 4"/>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54" name="Footer Placeholder 2"/>
          <p:cNvSpPr>
            <a:spLocks noGrp="1"/>
          </p:cNvSpPr>
          <p:nvPr>
            <p:ph type="ftr" sz="quarter" idx="11"/>
          </p:nvPr>
        </p:nvSpPr>
        <p:spPr/>
        <p:txBody>
          <a:bodyPr/>
          <a:lstStyle/>
          <a:p>
            <a:endParaRPr lang="en-US"/>
          </a:p>
        </p:txBody>
      </p:sp>
      <p:sp>
        <p:nvSpPr>
          <p:cNvPr id="1048655" name="Slide Number Placeholder 3"/>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7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Date Placeholder 4"/>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2"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3"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lstStyle/>
          <a:p>
            <a:fld id="{8808DFEA-0CFB-4BC3-B77F-63D8891D2364}" type="datetimeFigureOut">
              <a:rPr lang="en-US" smtClean="0"/>
              <a:pPr/>
              <a:t>11/29/2021</a:t>
            </a:fld>
            <a:endParaRPr lang="en-US"/>
          </a:p>
        </p:txBody>
      </p:sp>
      <p:sp>
        <p:nvSpPr>
          <p:cNvPr id="1048665" name="Footer Placeholder 5"/>
          <p:cNvSpPr>
            <a:spLocks noGrp="1"/>
          </p:cNvSpPr>
          <p:nvPr>
            <p:ph type="ftr" sz="quarter" idx="11"/>
          </p:nvPr>
        </p:nvSpPr>
        <p:spPr/>
        <p:txBody>
          <a:bodyPr/>
          <a:lstStyle/>
          <a:p>
            <a:endParaRPr lang="en-US"/>
          </a:p>
        </p:txBody>
      </p:sp>
      <p:sp>
        <p:nvSpPr>
          <p:cNvPr id="1048666" name="Slide Number Placeholder 6"/>
          <p:cNvSpPr>
            <a:spLocks noGrp="1"/>
          </p:cNvSpPr>
          <p:nvPr>
            <p:ph type="sldNum" sz="quarter" idx="12"/>
          </p:nvPr>
        </p:nvSpPr>
        <p:spPr/>
        <p:txBody>
          <a:bodyPr/>
          <a:lstStyle/>
          <a:p>
            <a:fld id="{CDCC6E7E-B31B-419C-808A-EBB56DFC55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5000"/>
          </a:srgbClr>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8DFEA-0CFB-4BC3-B77F-63D8891D2364}" type="datetimeFigureOut">
              <a:rPr lang="en-US" smtClean="0"/>
              <a:pPr/>
              <a:t>11/29/2021</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C6E7E-B31B-419C-808A-EBB56DFC55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Rectangle 3"/>
          <p:cNvSpPr>
            <a:spLocks noGrp="1" noChangeArrowheads="1"/>
          </p:cNvSpPr>
          <p:nvPr>
            <p:ph type="body" idx="1"/>
          </p:nvPr>
        </p:nvSpPr>
        <p:spPr>
          <a:xfrm>
            <a:off x="190500" y="685800"/>
            <a:ext cx="8801100" cy="5715000"/>
          </a:xfrm>
        </p:spPr>
        <p:txBody>
          <a:bodyPr anchor="ctr" anchorCtr="0">
            <a:normAutofit/>
          </a:bodyPr>
          <a:lstStyle/>
          <a:p>
            <a:pPr marL="0" lvl="1" algn="ctr">
              <a:lnSpc>
                <a:spcPct val="150000"/>
              </a:lnSpc>
              <a:spcBef>
                <a:spcPts val="0"/>
              </a:spcBef>
            </a:pPr>
            <a:r>
              <a:rPr lang="en-US" sz="2800" b="1" dirty="0">
                <a:solidFill>
                  <a:schemeClr val="accent6">
                    <a:lumMod val="50000"/>
                  </a:schemeClr>
                </a:solidFill>
                <a:latin typeface="Verdana" pitchFamily="34" charset="0"/>
              </a:rPr>
              <a:t>Department of</a:t>
            </a:r>
          </a:p>
          <a:p>
            <a:pPr marL="0" lvl="1" algn="ctr">
              <a:lnSpc>
                <a:spcPct val="150000"/>
              </a:lnSpc>
              <a:spcBef>
                <a:spcPts val="0"/>
              </a:spcBef>
            </a:pPr>
            <a:r>
              <a:rPr lang="en-US" sz="2800" b="1" dirty="0">
                <a:solidFill>
                  <a:schemeClr val="accent6">
                    <a:lumMod val="50000"/>
                  </a:schemeClr>
                </a:solidFill>
                <a:latin typeface="Verdana" pitchFamily="34" charset="0"/>
              </a:rPr>
              <a:t> Computer Science &amp; Engineering</a:t>
            </a:r>
          </a:p>
          <a:p>
            <a:pPr marL="0" lvl="1" algn="ctr">
              <a:lnSpc>
                <a:spcPct val="150000"/>
              </a:lnSpc>
              <a:spcBef>
                <a:spcPts val="0"/>
              </a:spcBef>
            </a:pPr>
            <a:endParaRPr lang="en-US" sz="20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194309" name="Table 25"/>
          <p:cNvGraphicFramePr>
            <a:graphicFrameLocks noGrp="1"/>
          </p:cNvGraphicFramePr>
          <p:nvPr>
            <p:extLst>
              <p:ext uri="{D42A27DB-BD31-4B8C-83A1-F6EECF244321}">
                <p14:modId xmlns:p14="http://schemas.microsoft.com/office/powerpoint/2010/main" val="1788441681"/>
              </p:ext>
            </p:extLst>
          </p:nvPr>
        </p:nvGraphicFramePr>
        <p:xfrm>
          <a:off x="0" y="25400"/>
          <a:ext cx="9144000" cy="630238"/>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b="1" baseline="0" dirty="0">
                          <a:solidFill>
                            <a:schemeClr val="tx1"/>
                          </a:solidFill>
                          <a:latin typeface="Verdana" pitchFamily="34" charset="0"/>
                        </a:rPr>
                        <a:t>Minor Project</a:t>
                      </a:r>
                      <a:endParaRPr lang="en-US" sz="1400" b="1" dirty="0">
                        <a:solidFill>
                          <a:schemeClr val="tx1"/>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pPr>
                      <a:r>
                        <a:rPr lang="en-US" sz="2400" b="1" dirty="0">
                          <a:solidFill>
                            <a:schemeClr val="bg1"/>
                          </a:solidFill>
                          <a:latin typeface="Verdana" panose="020B0604030504040204" pitchFamily="34" charset="0"/>
                          <a:ea typeface="Verdana" panose="020B0604030504040204" pitchFamily="34" charset="0"/>
                          <a:cs typeface="Verdana" panose="020B0604030504040204" pitchFamily="34" charset="0"/>
                        </a:rPr>
                        <a:t>Abstract Seminar</a:t>
                      </a:r>
                      <a:endParaRPr lang="en-US" sz="2400" b="1" kern="1200" dirty="0">
                        <a:solidFill>
                          <a:schemeClr val="bg1"/>
                        </a:solidFill>
                        <a:latin typeface="Verdana" pitchFamily="34" charset="0"/>
                        <a:ea typeface="+mn-ea"/>
                        <a:cs typeface="+mn-cs"/>
                      </a:endParaRP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19200"/>
            <a:ext cx="8305800" cy="3176587"/>
          </a:xfrm>
        </p:spPr>
        <p:txBody>
          <a:bodyPr>
            <a:normAutofit/>
          </a:bodyPr>
          <a:lstStyle/>
          <a:p>
            <a:pPr marL="457200" indent="-457200">
              <a:buFont typeface="Wingdings" panose="05000000000000000000" pitchFamily="2" charset="2"/>
              <a:buChar char="ü"/>
            </a:pPr>
            <a:r>
              <a:rPr lang="en-IN" sz="2800" dirty="0">
                <a:solidFill>
                  <a:schemeClr val="bg2">
                    <a:lumMod val="10000"/>
                  </a:schemeClr>
                </a:solidFill>
                <a:effectLst/>
                <a:latin typeface="Arial" panose="020B0604020202020204" pitchFamily="34" charset="0"/>
                <a:ea typeface="Times New Roman" panose="02020603050405020304" pitchFamily="18" charset="0"/>
              </a:rPr>
              <a:t>It uses most advance features extraction techniques used by all modern face recognition projects by companies like google, apple. It gives us the exact eye instead of a box containing the eye.</a:t>
            </a:r>
            <a:endParaRPr lang="en-IN" sz="2800" dirty="0">
              <a:solidFill>
                <a:schemeClr val="bg2">
                  <a:lumMod val="10000"/>
                </a:schemeClr>
              </a:solidFill>
              <a:effectLst/>
              <a:latin typeface="Times New Roman" panose="02020603050405020304" pitchFamily="18" charset="0"/>
              <a:ea typeface="Times New Roman" panose="02020603050405020304" pitchFamily="18" charset="0"/>
            </a:endParaRPr>
          </a:p>
          <a:p>
            <a:pPr lvl="0"/>
            <a:endParaRPr lang="en-IN" dirty="0">
              <a:solidFill>
                <a:schemeClr val="tx1"/>
              </a:solidFill>
            </a:endParaRPr>
          </a:p>
          <a:p>
            <a:endParaRPr lang="en-IN" dirty="0"/>
          </a:p>
        </p:txBody>
      </p:sp>
      <p:sp>
        <p:nvSpPr>
          <p:cNvPr id="4" name="Rectangle 3"/>
          <p:cNvSpPr/>
          <p:nvPr/>
        </p:nvSpPr>
        <p:spPr>
          <a:xfrm>
            <a:off x="0" y="0"/>
            <a:ext cx="2133600" cy="5334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Mini Project</a:t>
            </a:r>
          </a:p>
        </p:txBody>
      </p:sp>
      <p:sp>
        <p:nvSpPr>
          <p:cNvPr id="9" name="Rectangle 8"/>
          <p:cNvSpPr/>
          <p:nvPr/>
        </p:nvSpPr>
        <p:spPr>
          <a:xfrm>
            <a:off x="2209800" y="0"/>
            <a:ext cx="6934200" cy="53340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Advantages of proposed system</a:t>
            </a:r>
          </a:p>
        </p:txBody>
      </p:sp>
      <p:sp>
        <p:nvSpPr>
          <p:cNvPr id="2049" name="Rectangle 1"/>
          <p:cNvSpPr>
            <a:spLocks noChangeArrowheads="1"/>
          </p:cNvSpPr>
          <p:nvPr/>
        </p:nvSpPr>
        <p:spPr bwMode="auto">
          <a:xfrm>
            <a:off x="0" y="0"/>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819400"/>
            <a:ext cx="7772400" cy="2425700"/>
          </a:xfrm>
        </p:spPr>
        <p:txBody>
          <a:bodyPr>
            <a:noAutofit/>
          </a:bodyPr>
          <a:lstStyle/>
          <a:p>
            <a:pPr marL="571500" indent="-571500">
              <a:buFont typeface="Wingdings" panose="05000000000000000000" pitchFamily="2" charset="2"/>
              <a:buChar char="Ø"/>
            </a:pPr>
            <a:r>
              <a:rPr lang="en-IN" sz="2800" b="1" dirty="0">
                <a:solidFill>
                  <a:schemeClr val="tx1"/>
                </a:solidFill>
              </a:rPr>
              <a:t>We can extend this project for further security enhancements by improving the detection of iris .</a:t>
            </a:r>
          </a:p>
          <a:p>
            <a:endParaRPr lang="en-IN" sz="2800" b="1" dirty="0">
              <a:solidFill>
                <a:schemeClr val="tx1"/>
              </a:solidFill>
            </a:endParaRPr>
          </a:p>
          <a:p>
            <a:pPr marL="571500" indent="-571500">
              <a:buFont typeface="Wingdings" panose="05000000000000000000" pitchFamily="2" charset="2"/>
              <a:buChar char="Ø"/>
            </a:pPr>
            <a:r>
              <a:rPr lang="en-IN" sz="2800" b="1" dirty="0">
                <a:solidFill>
                  <a:schemeClr val="tx1"/>
                </a:solidFill>
              </a:rPr>
              <a:t>We can store the scanned data and can use in future for identity purposes </a:t>
            </a:r>
          </a:p>
          <a:p>
            <a:pPr marL="342900" indent="-342900">
              <a:buFont typeface="Wingdings" panose="05000000000000000000" pitchFamily="2" charset="2"/>
              <a:buChar char="Ø"/>
            </a:pPr>
            <a:endParaRPr lang="en-IN" sz="2800" b="1" dirty="0">
              <a:solidFill>
                <a:schemeClr val="tx1"/>
              </a:solidFill>
            </a:endParaRPr>
          </a:p>
          <a:p>
            <a:pPr marL="571500" indent="-571500">
              <a:buFont typeface="Wingdings" panose="05000000000000000000" pitchFamily="2" charset="2"/>
              <a:buChar char="Ø"/>
            </a:pPr>
            <a:r>
              <a:rPr lang="en-IN" sz="2800" b="1" dirty="0">
                <a:solidFill>
                  <a:schemeClr val="tx1"/>
                </a:solidFill>
              </a:rPr>
              <a:t>This also have scope in army and crime control system</a:t>
            </a:r>
          </a:p>
        </p:txBody>
      </p:sp>
      <p:sp>
        <p:nvSpPr>
          <p:cNvPr id="4" name="Rectangle 3"/>
          <p:cNvSpPr/>
          <p:nvPr/>
        </p:nvSpPr>
        <p:spPr>
          <a:xfrm>
            <a:off x="0" y="0"/>
            <a:ext cx="2514600" cy="6096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Mini Project</a:t>
            </a:r>
          </a:p>
        </p:txBody>
      </p:sp>
      <p:sp>
        <p:nvSpPr>
          <p:cNvPr id="5" name="Rectangle 4"/>
          <p:cNvSpPr/>
          <p:nvPr/>
        </p:nvSpPr>
        <p:spPr>
          <a:xfrm>
            <a:off x="2590800" y="0"/>
            <a:ext cx="6553200" cy="60960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Scope of the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3"/>
          <p:cNvSpPr>
            <a:spLocks noGrp="1" noChangeArrowheads="1"/>
          </p:cNvSpPr>
          <p:nvPr>
            <p:ph type="body" idx="1"/>
          </p:nvPr>
        </p:nvSpPr>
        <p:spPr>
          <a:xfrm>
            <a:off x="190500" y="838200"/>
            <a:ext cx="8801100" cy="5562600"/>
          </a:xfrm>
        </p:spPr>
        <p:txBody>
          <a:bodyPr anchor="t" anchorCtr="0">
            <a:normAutofit fontScale="95833" lnSpcReduction="10000"/>
          </a:bodyPr>
          <a:lstStyle/>
          <a:p>
            <a:r>
              <a:rPr lang="en-US" sz="2800" b="1" dirty="0">
                <a:solidFill>
                  <a:schemeClr val="bg2">
                    <a:lumMod val="25000"/>
                  </a:schemeClr>
                </a:solidFill>
              </a:rPr>
              <a:t>Technology</a:t>
            </a:r>
            <a:endParaRPr lang="en-US" sz="2800" dirty="0">
              <a:solidFill>
                <a:schemeClr val="bg2">
                  <a:lumMod val="25000"/>
                </a:schemeClr>
              </a:solidFill>
            </a:endParaRPr>
          </a:p>
          <a:p>
            <a:pPr>
              <a:buFont typeface="Arial" pitchFamily="34" charset="0"/>
              <a:buChar char="•"/>
            </a:pPr>
            <a:r>
              <a:rPr lang="en-US" sz="2400" b="1" dirty="0">
                <a:solidFill>
                  <a:schemeClr val="bg2">
                    <a:lumMod val="25000"/>
                  </a:schemeClr>
                </a:solidFill>
              </a:rPr>
              <a:t>Software Requirement Specification</a:t>
            </a:r>
            <a:endParaRPr lang="en-US" sz="2400" dirty="0">
              <a:solidFill>
                <a:schemeClr val="bg2">
                  <a:lumMod val="25000"/>
                </a:schemeClr>
              </a:solidFill>
            </a:endParaRPr>
          </a:p>
          <a:p>
            <a:pPr lvl="0"/>
            <a:r>
              <a:rPr lang="en-US" sz="2400" dirty="0">
                <a:solidFill>
                  <a:schemeClr val="bg2">
                    <a:lumMod val="25000"/>
                  </a:schemeClr>
                </a:solidFill>
              </a:rPr>
              <a:t>Front End	                       : HTML, JAVASCRIPT</a:t>
            </a:r>
          </a:p>
          <a:p>
            <a:pPr lvl="0"/>
            <a:r>
              <a:rPr lang="en-US" sz="2400" dirty="0">
                <a:solidFill>
                  <a:schemeClr val="bg2">
                    <a:lumMod val="25000"/>
                  </a:schemeClr>
                </a:solidFill>
              </a:rPr>
              <a:t>Back End	                       : PYTHON</a:t>
            </a:r>
          </a:p>
          <a:p>
            <a:pPr lvl="0"/>
            <a:r>
              <a:rPr lang="en-US" sz="2400" dirty="0">
                <a:solidFill>
                  <a:schemeClr val="bg2">
                    <a:lumMod val="25000"/>
                  </a:schemeClr>
                </a:solidFill>
              </a:rPr>
              <a:t>Operating System	          : Windows-10</a:t>
            </a:r>
          </a:p>
          <a:p>
            <a:pPr lvl="0"/>
            <a:r>
              <a:rPr lang="en-US" sz="2400" dirty="0">
                <a:solidFill>
                  <a:schemeClr val="bg2">
                    <a:lumMod val="25000"/>
                  </a:schemeClr>
                </a:solidFill>
              </a:rPr>
              <a:t>Frame Work	                       : PYCHARM</a:t>
            </a:r>
          </a:p>
          <a:p>
            <a:r>
              <a:rPr lang="en-US" sz="2400" dirty="0">
                <a:solidFill>
                  <a:schemeClr val="bg2">
                    <a:lumMod val="25000"/>
                  </a:schemeClr>
                </a:solidFill>
              </a:rPr>
              <a:t> </a:t>
            </a:r>
          </a:p>
          <a:p>
            <a:r>
              <a:rPr lang="en-US" sz="2400" dirty="0">
                <a:solidFill>
                  <a:schemeClr val="bg2">
                    <a:lumMod val="25000"/>
                  </a:schemeClr>
                </a:solidFill>
              </a:rPr>
              <a:t> </a:t>
            </a:r>
          </a:p>
          <a:p>
            <a:pPr>
              <a:buFont typeface="Arial" pitchFamily="34" charset="0"/>
              <a:buChar char="•"/>
            </a:pPr>
            <a:r>
              <a:rPr lang="en-US" sz="2400" b="1" dirty="0">
                <a:solidFill>
                  <a:schemeClr val="bg2">
                    <a:lumMod val="25000"/>
                  </a:schemeClr>
                </a:solidFill>
              </a:rPr>
              <a:t>Hardware Requirements</a:t>
            </a:r>
            <a:endParaRPr lang="en-US" sz="2400" dirty="0">
              <a:solidFill>
                <a:schemeClr val="bg2">
                  <a:lumMod val="25000"/>
                </a:schemeClr>
              </a:solidFill>
            </a:endParaRPr>
          </a:p>
          <a:p>
            <a:pPr lvl="0"/>
            <a:r>
              <a:rPr lang="en-US" sz="2400" dirty="0">
                <a:solidFill>
                  <a:schemeClr val="bg2">
                    <a:lumMod val="25000"/>
                  </a:schemeClr>
                </a:solidFill>
              </a:rPr>
              <a:t>Processor			: Intel Pentium</a:t>
            </a:r>
          </a:p>
          <a:p>
            <a:pPr lvl="0"/>
            <a:r>
              <a:rPr lang="en-US" sz="2400" dirty="0">
                <a:solidFill>
                  <a:schemeClr val="bg2">
                    <a:lumMod val="25000"/>
                  </a:schemeClr>
                </a:solidFill>
              </a:rPr>
              <a:t>Hard disk			: Minimum 500MB </a:t>
            </a:r>
          </a:p>
          <a:p>
            <a:pPr lvl="0"/>
            <a:r>
              <a:rPr lang="en-US" sz="2400" dirty="0">
                <a:solidFill>
                  <a:schemeClr val="bg2">
                    <a:lumMod val="25000"/>
                  </a:schemeClr>
                </a:solidFill>
              </a:rPr>
              <a:t>RAM		                           : Minimum 2GB </a:t>
            </a:r>
          </a:p>
          <a:p>
            <a:pPr>
              <a:lnSpc>
                <a:spcPct val="150000"/>
              </a:lnSpc>
              <a:spcBef>
                <a:spcPts val="0"/>
              </a:spcBef>
            </a:pPr>
            <a:r>
              <a:rPr lang="en-US" altLang="en-US" sz="2400" dirty="0">
                <a:solidFill>
                  <a:schemeClr val="bg2">
                    <a:lumMod val="25000"/>
                  </a:schemeClr>
                </a:solidFill>
                <a:latin typeface="Verdana" pitchFamily="34" charset="0"/>
              </a:rPr>
              <a:t>   </a:t>
            </a:r>
            <a:endParaRPr lang="en-US" altLang="en-US" sz="4400" dirty="0">
              <a:solidFill>
                <a:schemeClr val="bg2">
                  <a:lumMod val="25000"/>
                </a:schemeClr>
              </a:solidFill>
              <a:latin typeface="Verdana" pitchFamily="34" charset="0"/>
            </a:endParaRPr>
          </a:p>
        </p:txBody>
      </p:sp>
      <p:graphicFrame>
        <p:nvGraphicFramePr>
          <p:cNvPr id="4194305" name="Table 25"/>
          <p:cNvGraphicFramePr>
            <a:graphicFrameLocks noGrp="1"/>
          </p:cNvGraphicFramePr>
          <p:nvPr/>
        </p:nvGraphicFramePr>
        <p:xfrm>
          <a:off x="0" y="25400"/>
          <a:ext cx="9144000" cy="630238"/>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dirty="0">
                          <a:solidFill>
                            <a:schemeClr val="tx1"/>
                          </a:solidFill>
                          <a:latin typeface="Verdana" pitchFamily="34" charset="0"/>
                        </a:rPr>
                        <a:t>Mini</a:t>
                      </a:r>
                      <a:r>
                        <a:rPr lang="en-US" sz="1400" baseline="0" dirty="0">
                          <a:solidFill>
                            <a:schemeClr val="tx1"/>
                          </a:solidFill>
                          <a:latin typeface="Verdana" pitchFamily="34" charset="0"/>
                        </a:rPr>
                        <a:t> Project</a:t>
                      </a:r>
                      <a:endParaRPr lang="en-US" sz="1400" dirty="0">
                        <a:solidFill>
                          <a:schemeClr val="tx1"/>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pPr>
                      <a:r>
                        <a:rPr lang="en-US" sz="2400" b="1" kern="1200" dirty="0">
                          <a:solidFill>
                            <a:schemeClr val="bg1"/>
                          </a:solidFill>
                          <a:latin typeface="Verdana" pitchFamily="34" charset="0"/>
                          <a:ea typeface="+mn-ea"/>
                          <a:cs typeface="+mn-cs"/>
                        </a:rPr>
                        <a:t>Software and Hardware Requirements </a:t>
                      </a: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3"/>
          <p:cNvSpPr>
            <a:spLocks noGrp="1" noChangeArrowheads="1"/>
          </p:cNvSpPr>
          <p:nvPr>
            <p:ph type="body" idx="1"/>
          </p:nvPr>
        </p:nvSpPr>
        <p:spPr>
          <a:xfrm>
            <a:off x="171450" y="838200"/>
            <a:ext cx="8801100" cy="5562600"/>
          </a:xfrm>
        </p:spPr>
        <p:txBody>
          <a:bodyPr anchor="t" anchorCtr="0">
            <a:normAutofit lnSpcReduction="10000"/>
          </a:bodyPr>
          <a:lstStyle/>
          <a:p>
            <a:pPr algn="ctr">
              <a:lnSpc>
                <a:spcPct val="150000"/>
              </a:lnSpc>
              <a:spcBef>
                <a:spcPts val="0"/>
              </a:spcBef>
            </a:pPr>
            <a:endParaRPr lang="en-US" sz="2400" b="1" dirty="0">
              <a:solidFill>
                <a:srgbClr val="C00000"/>
              </a:solidFill>
              <a:latin typeface="Verdana" pitchFamily="34" charset="0"/>
            </a:endParaRPr>
          </a:p>
          <a:p>
            <a:pPr marL="0" lvl="1" algn="ctr">
              <a:lnSpc>
                <a:spcPct val="150000"/>
              </a:lnSpc>
              <a:spcBef>
                <a:spcPts val="0"/>
              </a:spcBef>
            </a:pPr>
            <a:r>
              <a:rPr lang="en-US" sz="2400" b="1" dirty="0">
                <a:solidFill>
                  <a:srgbClr val="C00000"/>
                </a:solidFill>
                <a:latin typeface="Verdana" pitchFamily="34" charset="0"/>
              </a:rPr>
              <a:t>“</a:t>
            </a:r>
            <a:r>
              <a:rPr lang="en-US" sz="2400" b="1" dirty="0">
                <a:solidFill>
                  <a:schemeClr val="accent6">
                    <a:lumMod val="50000"/>
                  </a:schemeClr>
                </a:solidFill>
                <a:latin typeface="Verdana" pitchFamily="34" charset="0"/>
              </a:rPr>
              <a:t>Eye Detection On A Human Face</a:t>
            </a:r>
            <a:r>
              <a:rPr lang="en-US" sz="2400" b="1" dirty="0">
                <a:solidFill>
                  <a:srgbClr val="C00000"/>
                </a:solidFill>
                <a:latin typeface="Verdana" pitchFamily="34" charset="0"/>
              </a:rPr>
              <a:t>”</a:t>
            </a:r>
          </a:p>
          <a:p>
            <a:pPr>
              <a:lnSpc>
                <a:spcPct val="150000"/>
              </a:lnSpc>
              <a:spcBef>
                <a:spcPts val="0"/>
              </a:spcBef>
            </a:pPr>
            <a:r>
              <a:rPr lang="en-US" sz="1800" b="1" dirty="0">
                <a:solidFill>
                  <a:schemeClr val="tx1">
                    <a:lumMod val="95000"/>
                    <a:lumOff val="5000"/>
                  </a:schemeClr>
                </a:solidFill>
                <a:latin typeface="Verdana" pitchFamily="34" charset="0"/>
              </a:rPr>
              <a:t>Internal Guide</a:t>
            </a:r>
          </a:p>
          <a:p>
            <a:pPr>
              <a:lnSpc>
                <a:spcPct val="150000"/>
              </a:lnSpc>
              <a:spcBef>
                <a:spcPts val="0"/>
              </a:spcBef>
            </a:pPr>
            <a:r>
              <a:rPr lang="en-US" sz="1800" b="1" dirty="0">
                <a:solidFill>
                  <a:schemeClr val="accent6">
                    <a:lumMod val="50000"/>
                  </a:schemeClr>
                </a:solidFill>
                <a:latin typeface="Verdana" pitchFamily="34" charset="0"/>
              </a:rPr>
              <a:t>Name           :</a:t>
            </a:r>
            <a:r>
              <a:rPr lang="en-US" sz="3200" b="1" dirty="0" err="1">
                <a:solidFill>
                  <a:schemeClr val="accent6">
                    <a:lumMod val="50000"/>
                  </a:schemeClr>
                </a:solidFill>
              </a:rPr>
              <a:t>Dr.Shaik</a:t>
            </a:r>
            <a:r>
              <a:rPr lang="en-US" sz="3200" b="1" dirty="0">
                <a:solidFill>
                  <a:schemeClr val="accent6">
                    <a:lumMod val="50000"/>
                  </a:schemeClr>
                </a:solidFill>
              </a:rPr>
              <a:t> </a:t>
            </a:r>
            <a:r>
              <a:rPr lang="en-US" sz="3200" b="1" dirty="0" err="1">
                <a:solidFill>
                  <a:schemeClr val="accent6">
                    <a:lumMod val="50000"/>
                  </a:schemeClr>
                </a:solidFill>
              </a:rPr>
              <a:t>Masood</a:t>
            </a:r>
            <a:r>
              <a:rPr lang="en-US" sz="3200" b="1" dirty="0">
                <a:solidFill>
                  <a:schemeClr val="accent6">
                    <a:lumMod val="50000"/>
                  </a:schemeClr>
                </a:solidFill>
              </a:rPr>
              <a:t> </a:t>
            </a:r>
            <a:r>
              <a:rPr lang="en-US" sz="3200" b="1" dirty="0" err="1">
                <a:solidFill>
                  <a:schemeClr val="accent6">
                    <a:lumMod val="50000"/>
                  </a:schemeClr>
                </a:solidFill>
              </a:rPr>
              <a:t>Ahamed</a:t>
            </a:r>
            <a:endParaRPr lang="en-US" sz="1800" b="1" dirty="0">
              <a:solidFill>
                <a:schemeClr val="accent6">
                  <a:lumMod val="50000"/>
                </a:schemeClr>
              </a:solidFill>
              <a:latin typeface="Verdana" pitchFamily="34" charset="0"/>
            </a:endParaRPr>
          </a:p>
          <a:p>
            <a:pPr>
              <a:lnSpc>
                <a:spcPct val="150000"/>
              </a:lnSpc>
              <a:spcBef>
                <a:spcPts val="0"/>
              </a:spcBef>
            </a:pPr>
            <a:r>
              <a:rPr lang="en-US" sz="1800" b="1" dirty="0">
                <a:solidFill>
                  <a:schemeClr val="accent6">
                    <a:lumMod val="50000"/>
                  </a:schemeClr>
                </a:solidFill>
                <a:latin typeface="Verdana" pitchFamily="34" charset="0"/>
              </a:rPr>
              <a:t>Designation :   Professor</a:t>
            </a:r>
          </a:p>
          <a:p>
            <a:pPr>
              <a:lnSpc>
                <a:spcPct val="150000"/>
              </a:lnSpc>
              <a:spcBef>
                <a:spcPts val="0"/>
              </a:spcBef>
            </a:pPr>
            <a:r>
              <a:rPr lang="en-US" sz="1800" b="1" dirty="0">
                <a:solidFill>
                  <a:schemeClr val="tx1">
                    <a:lumMod val="95000"/>
                    <a:lumOff val="5000"/>
                  </a:schemeClr>
                </a:solidFill>
                <a:latin typeface="Verdana" pitchFamily="34" charset="0"/>
              </a:rPr>
              <a:t>Project Members (batch no:A9)</a:t>
            </a:r>
          </a:p>
          <a:p>
            <a:pPr>
              <a:lnSpc>
                <a:spcPct val="150000"/>
              </a:lnSpc>
              <a:spcBef>
                <a:spcPts val="0"/>
              </a:spcBef>
            </a:pPr>
            <a:r>
              <a:rPr lang="en-US" sz="1800" b="1" dirty="0">
                <a:solidFill>
                  <a:schemeClr val="accent6">
                    <a:lumMod val="50000"/>
                  </a:schemeClr>
                </a:solidFill>
                <a:latin typeface="Verdana" pitchFamily="34" charset="0"/>
              </a:rPr>
              <a:t>Roll NO :18D91A05B0</a:t>
            </a:r>
          </a:p>
          <a:p>
            <a:pPr>
              <a:lnSpc>
                <a:spcPct val="150000"/>
              </a:lnSpc>
              <a:spcBef>
                <a:spcPts val="0"/>
              </a:spcBef>
            </a:pPr>
            <a:r>
              <a:rPr lang="en-US" sz="1800" b="1" dirty="0">
                <a:solidFill>
                  <a:schemeClr val="accent6">
                    <a:lumMod val="50000"/>
                  </a:schemeClr>
                </a:solidFill>
                <a:latin typeface="Verdana" pitchFamily="34" charset="0"/>
              </a:rPr>
              <a:t>Name	  : Abdullah </a:t>
            </a:r>
            <a:r>
              <a:rPr lang="en-US" sz="1800" b="1" dirty="0" err="1">
                <a:solidFill>
                  <a:schemeClr val="accent6">
                    <a:lumMod val="50000"/>
                  </a:schemeClr>
                </a:solidFill>
                <a:latin typeface="Verdana" pitchFamily="34" charset="0"/>
              </a:rPr>
              <a:t>Mazaruddin</a:t>
            </a:r>
            <a:r>
              <a:rPr lang="en-US" sz="1800" b="1" dirty="0">
                <a:solidFill>
                  <a:schemeClr val="accent6">
                    <a:lumMod val="50000"/>
                  </a:schemeClr>
                </a:solidFill>
                <a:latin typeface="Verdana" pitchFamily="34" charset="0"/>
              </a:rPr>
              <a:t> Khaja</a:t>
            </a:r>
          </a:p>
          <a:p>
            <a:pPr>
              <a:lnSpc>
                <a:spcPct val="150000"/>
              </a:lnSpc>
              <a:spcBef>
                <a:spcPts val="0"/>
              </a:spcBef>
            </a:pPr>
            <a:r>
              <a:rPr lang="en-US" sz="1800" b="1" dirty="0">
                <a:solidFill>
                  <a:schemeClr val="accent6">
                    <a:lumMod val="50000"/>
                  </a:schemeClr>
                </a:solidFill>
                <a:latin typeface="Verdana" pitchFamily="34" charset="0"/>
              </a:rPr>
              <a:t>Roll NO : 18D91A0574 </a:t>
            </a:r>
          </a:p>
          <a:p>
            <a:pPr>
              <a:lnSpc>
                <a:spcPct val="150000"/>
              </a:lnSpc>
              <a:spcBef>
                <a:spcPts val="0"/>
              </a:spcBef>
            </a:pPr>
            <a:r>
              <a:rPr lang="en-US" sz="1800" b="1" dirty="0">
                <a:solidFill>
                  <a:schemeClr val="accent6">
                    <a:lumMod val="50000"/>
                  </a:schemeClr>
                </a:solidFill>
                <a:latin typeface="Verdana" pitchFamily="34" charset="0"/>
              </a:rPr>
              <a:t>Name	  : Mohammed Obaidullah</a:t>
            </a:r>
          </a:p>
          <a:p>
            <a:pPr>
              <a:lnSpc>
                <a:spcPct val="150000"/>
              </a:lnSpc>
              <a:spcBef>
                <a:spcPts val="0"/>
              </a:spcBef>
            </a:pPr>
            <a:r>
              <a:rPr lang="en-US" sz="1800" b="1" dirty="0">
                <a:solidFill>
                  <a:schemeClr val="accent6">
                    <a:lumMod val="50000"/>
                  </a:schemeClr>
                </a:solidFill>
                <a:latin typeface="Verdana" pitchFamily="34" charset="0"/>
              </a:rPr>
              <a:t>Roll NO  : 18D91A0575</a:t>
            </a:r>
          </a:p>
          <a:p>
            <a:pPr>
              <a:lnSpc>
                <a:spcPct val="150000"/>
              </a:lnSpc>
              <a:spcBef>
                <a:spcPts val="0"/>
              </a:spcBef>
            </a:pPr>
            <a:r>
              <a:rPr lang="en-US" sz="1800" b="1" dirty="0">
                <a:solidFill>
                  <a:schemeClr val="accent6">
                    <a:lumMod val="50000"/>
                  </a:schemeClr>
                </a:solidFill>
                <a:latin typeface="Verdana" pitchFamily="34" charset="0"/>
              </a:rPr>
              <a:t>Name	  : Omer Bin </a:t>
            </a:r>
            <a:r>
              <a:rPr lang="en-US" sz="1800" b="1" dirty="0" err="1">
                <a:solidFill>
                  <a:schemeClr val="accent6">
                    <a:lumMod val="50000"/>
                  </a:schemeClr>
                </a:solidFill>
                <a:latin typeface="Verdana" pitchFamily="34" charset="0"/>
              </a:rPr>
              <a:t>Essa</a:t>
            </a:r>
            <a:r>
              <a:rPr lang="en-US" sz="1800" b="1" dirty="0">
                <a:solidFill>
                  <a:schemeClr val="accent6">
                    <a:lumMod val="50000"/>
                  </a:schemeClr>
                </a:solidFill>
                <a:latin typeface="Verdana" pitchFamily="34" charset="0"/>
              </a:rPr>
              <a:t> </a:t>
            </a:r>
            <a:r>
              <a:rPr lang="en-US" sz="1800" b="1" dirty="0" err="1">
                <a:solidFill>
                  <a:schemeClr val="accent6">
                    <a:lumMod val="50000"/>
                  </a:schemeClr>
                </a:solidFill>
                <a:latin typeface="Verdana" pitchFamily="34" charset="0"/>
              </a:rPr>
              <a:t>Billesharam</a:t>
            </a:r>
            <a:endParaRPr lang="en-US" sz="1800" b="1" dirty="0">
              <a:solidFill>
                <a:schemeClr val="accent6">
                  <a:lumMod val="50000"/>
                </a:schemeClr>
              </a:solidFill>
              <a:latin typeface="Verdana" pitchFamily="34" charset="0"/>
            </a:endParaRPr>
          </a:p>
          <a:p>
            <a:pPr>
              <a:lnSpc>
                <a:spcPct val="150000"/>
              </a:lnSpc>
              <a:spcBef>
                <a:spcPts val="0"/>
              </a:spcBef>
            </a:pPr>
            <a:endParaRPr lang="en-US" sz="1800" b="1" dirty="0">
              <a:solidFill>
                <a:srgbClr val="C00000"/>
              </a:solidFill>
              <a:latin typeface="Verdana" pitchFamily="34" charset="0"/>
            </a:endParaRPr>
          </a:p>
        </p:txBody>
      </p:sp>
      <p:graphicFrame>
        <p:nvGraphicFramePr>
          <p:cNvPr id="4194310" name="Table 25"/>
          <p:cNvGraphicFramePr>
            <a:graphicFrameLocks noGrp="1"/>
          </p:cNvGraphicFramePr>
          <p:nvPr>
            <p:extLst>
              <p:ext uri="{D42A27DB-BD31-4B8C-83A1-F6EECF244321}">
                <p14:modId xmlns:p14="http://schemas.microsoft.com/office/powerpoint/2010/main" val="738339444"/>
              </p:ext>
            </p:extLst>
          </p:nvPr>
        </p:nvGraphicFramePr>
        <p:xfrm>
          <a:off x="0" y="25400"/>
          <a:ext cx="9144000" cy="630238"/>
        </p:xfrm>
        <a:graphic>
          <a:graphicData uri="http://schemas.openxmlformats.org/drawingml/2006/table">
            <a:tbl>
              <a:tblPr firstRow="1" bandRow="1">
                <a:tableStyleId>{8EC20E35-A176-4012-BC5E-935CFFF8708E}</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b="1" baseline="0" dirty="0">
                          <a:latin typeface="Verdana" pitchFamily="34" charset="0"/>
                        </a:rPr>
                        <a:t>  </a:t>
                      </a:r>
                      <a:r>
                        <a:rPr lang="en-US" sz="1400" b="1" baseline="0" dirty="0">
                          <a:solidFill>
                            <a:schemeClr val="tx1"/>
                          </a:solidFill>
                          <a:latin typeface="+mn-lt"/>
                        </a:rPr>
                        <a:t>Mini P</a:t>
                      </a:r>
                      <a:r>
                        <a:rPr lang="en-US" sz="1400" baseline="0" dirty="0">
                          <a:solidFill>
                            <a:schemeClr val="tx1"/>
                          </a:solidFill>
                        </a:rPr>
                        <a:t>roject</a:t>
                      </a:r>
                      <a:endParaRPr lang="en-US" sz="1400" dirty="0">
                        <a:solidFill>
                          <a:schemeClr val="tx1"/>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pPr>
                      <a:endParaRPr lang="en-US" sz="2400" b="1" kern="1200" dirty="0">
                        <a:solidFill>
                          <a:schemeClr val="lt1"/>
                        </a:solidFill>
                        <a:latin typeface="Verdana" pitchFamily="34" charset="0"/>
                        <a:ea typeface="+mn-ea"/>
                        <a:cs typeface="+mn-cs"/>
                      </a:endParaRP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3"/>
          <p:cNvSpPr>
            <a:spLocks noGrp="1" noChangeArrowheads="1"/>
          </p:cNvSpPr>
          <p:nvPr>
            <p:ph type="body" idx="1"/>
          </p:nvPr>
        </p:nvSpPr>
        <p:spPr>
          <a:xfrm>
            <a:off x="190500" y="838200"/>
            <a:ext cx="8801100" cy="5562600"/>
          </a:xfrm>
        </p:spPr>
        <p:txBody>
          <a:bodyPr anchor="t" anchorCtr="0">
            <a:normAutofit lnSpcReduction="10000"/>
          </a:bodyPr>
          <a:lstStyle/>
          <a:p>
            <a:pPr>
              <a:lnSpc>
                <a:spcPct val="150000"/>
              </a:lnSpc>
              <a:spcBef>
                <a:spcPts val="0"/>
              </a:spcBef>
            </a:pPr>
            <a:r>
              <a:rPr lang="en-US" sz="2400" b="1" dirty="0">
                <a:solidFill>
                  <a:schemeClr val="tx1">
                    <a:lumMod val="95000"/>
                    <a:lumOff val="5000"/>
                  </a:schemeClr>
                </a:solidFill>
                <a:latin typeface="Verdana" pitchFamily="34" charset="0"/>
              </a:rPr>
              <a:t>Content </a:t>
            </a:r>
          </a:p>
          <a:p>
            <a:pPr>
              <a:lnSpc>
                <a:spcPct val="150000"/>
              </a:lnSpc>
              <a:spcBef>
                <a:spcPts val="0"/>
              </a:spcBef>
            </a:pPr>
            <a:endParaRPr lang="en-US" sz="2400" dirty="0">
              <a:solidFill>
                <a:srgbClr val="C00000"/>
              </a:solidFill>
              <a:latin typeface="Verdana" pitchFamily="34" charset="0"/>
            </a:endParaRP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1.Introduction</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2.Objective/Purpose</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3.Existing System</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4.Drawbacks Of Existing System</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5.Proposed System</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6.Advantages of proposed system</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7.Scope of the system</a:t>
            </a:r>
          </a:p>
          <a:p>
            <a:pPr marL="342900" indent="-342900">
              <a:lnSpc>
                <a:spcPct val="150000"/>
              </a:lnSpc>
              <a:spcBef>
                <a:spcPts val="0"/>
              </a:spcBef>
              <a:buFont typeface="Wingdings" panose="05000000000000000000" pitchFamily="2" charset="2"/>
              <a:buChar char="v"/>
            </a:pPr>
            <a:r>
              <a:rPr lang="en-US" sz="2400" dirty="0">
                <a:solidFill>
                  <a:schemeClr val="bg2">
                    <a:lumMod val="10000"/>
                  </a:schemeClr>
                </a:solidFill>
                <a:latin typeface="Verdana" pitchFamily="34" charset="0"/>
              </a:rPr>
              <a:t>8.Hardware and Software Requirements</a:t>
            </a:r>
          </a:p>
          <a:p>
            <a:pPr>
              <a:lnSpc>
                <a:spcPct val="150000"/>
              </a:lnSpc>
              <a:spcBef>
                <a:spcPts val="0"/>
              </a:spcBef>
            </a:pPr>
            <a:endParaRPr lang="en-US" sz="2400" dirty="0">
              <a:solidFill>
                <a:srgbClr val="C00000"/>
              </a:solidFill>
              <a:latin typeface="Verdana" pitchFamily="34" charset="0"/>
            </a:endParaRPr>
          </a:p>
          <a:p>
            <a:pPr>
              <a:lnSpc>
                <a:spcPct val="150000"/>
              </a:lnSpc>
              <a:spcBef>
                <a:spcPts val="0"/>
              </a:spcBef>
            </a:pPr>
            <a:endParaRPr lang="en-US" altLang="en-US" sz="2400" dirty="0">
              <a:solidFill>
                <a:schemeClr val="tx1"/>
              </a:solidFill>
              <a:latin typeface="Verdana" pitchFamily="34" charset="0"/>
            </a:endParaRPr>
          </a:p>
        </p:txBody>
      </p:sp>
      <p:graphicFrame>
        <p:nvGraphicFramePr>
          <p:cNvPr id="4194311" name="Table 25"/>
          <p:cNvGraphicFramePr>
            <a:graphicFrameLocks noGrp="1"/>
          </p:cNvGraphicFramePr>
          <p:nvPr/>
        </p:nvGraphicFramePr>
        <p:xfrm>
          <a:off x="0" y="25400"/>
          <a:ext cx="9144000" cy="630238"/>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dirty="0">
                          <a:solidFill>
                            <a:schemeClr val="tx1">
                              <a:lumMod val="95000"/>
                              <a:lumOff val="5000"/>
                            </a:schemeClr>
                          </a:solidFill>
                          <a:latin typeface="Verdana" pitchFamily="34" charset="0"/>
                        </a:rPr>
                        <a:t>Mini</a:t>
                      </a:r>
                      <a:r>
                        <a:rPr lang="en-US" sz="1400" baseline="0" dirty="0">
                          <a:solidFill>
                            <a:schemeClr val="tx1">
                              <a:lumMod val="95000"/>
                              <a:lumOff val="5000"/>
                            </a:schemeClr>
                          </a:solidFill>
                          <a:latin typeface="Verdana" pitchFamily="34" charset="0"/>
                        </a:rPr>
                        <a:t> Project</a:t>
                      </a:r>
                      <a:endParaRPr lang="en-US" sz="1400" dirty="0">
                        <a:solidFill>
                          <a:schemeClr val="tx1">
                            <a:lumMod val="95000"/>
                            <a:lumOff val="5000"/>
                          </a:schemeClr>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pPr>
                      <a:r>
                        <a:rPr lang="en-US" sz="2400" b="1" kern="1200" dirty="0">
                          <a:solidFill>
                            <a:schemeClr val="lt1"/>
                          </a:solidFill>
                          <a:latin typeface="Verdana" pitchFamily="34" charset="0"/>
                          <a:ea typeface="+mn-ea"/>
                          <a:cs typeface="+mn-cs"/>
                        </a:rPr>
                        <a:t>Index</a:t>
                      </a: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722313" y="5768975"/>
            <a:ext cx="7772400" cy="45719"/>
          </a:xfrm>
        </p:spPr>
        <p:txBody>
          <a:bodyPr>
            <a:noAutofit/>
          </a:bodyPr>
          <a:lstStyle/>
          <a:p>
            <a:r>
              <a:rPr lang="en-IN" sz="100" b="0" dirty="0"/>
              <a:t>.</a:t>
            </a:r>
          </a:p>
        </p:txBody>
      </p:sp>
      <p:sp>
        <p:nvSpPr>
          <p:cNvPr id="3" name="Text Placeholder 2"/>
          <p:cNvSpPr>
            <a:spLocks noGrp="1"/>
          </p:cNvSpPr>
          <p:nvPr>
            <p:ph type="body" idx="1"/>
          </p:nvPr>
        </p:nvSpPr>
        <p:spPr>
          <a:xfrm>
            <a:off x="228600" y="1166494"/>
            <a:ext cx="7924800" cy="4648200"/>
          </a:xfrm>
        </p:spPr>
        <p:txBody>
          <a:bodyPr>
            <a:normAutofit lnSpcReduction="10000"/>
          </a:bodyPr>
          <a:lstStyle/>
          <a:p>
            <a:r>
              <a:rPr lang="en-IN" sz="4000" b="1" dirty="0">
                <a:solidFill>
                  <a:schemeClr val="bg2">
                    <a:lumMod val="10000"/>
                  </a:schemeClr>
                </a:solidFill>
              </a:rPr>
              <a:t>.</a:t>
            </a:r>
            <a:r>
              <a:rPr lang="en-IN" sz="2400" b="1" dirty="0">
                <a:solidFill>
                  <a:schemeClr val="bg2">
                    <a:lumMod val="10000"/>
                  </a:schemeClr>
                </a:solidFill>
              </a:rPr>
              <a:t> Automatic tracking of eyes with its application in biometric, security, intelligent human-computer interfaces, and driver’s drowsiness detection system</a:t>
            </a:r>
          </a:p>
          <a:p>
            <a:endParaRPr lang="en-IN" sz="2400" b="1" dirty="0">
              <a:solidFill>
                <a:schemeClr val="bg2">
                  <a:lumMod val="10000"/>
                </a:schemeClr>
              </a:solidFill>
            </a:endParaRPr>
          </a:p>
          <a:p>
            <a:r>
              <a:rPr lang="en-IN" b="1" dirty="0">
                <a:solidFill>
                  <a:schemeClr val="tx1"/>
                </a:solidFill>
              </a:rPr>
              <a:t>.</a:t>
            </a:r>
            <a:r>
              <a:rPr lang="en-IN" b="1" dirty="0">
                <a:effectLst/>
                <a:latin typeface="Arial" panose="020B0604020202020204" pitchFamily="34" charset="0"/>
                <a:ea typeface="Calibri" panose="020F0502020204030204" pitchFamily="34" charset="0"/>
              </a:rPr>
              <a:t> </a:t>
            </a:r>
            <a:r>
              <a:rPr lang="en-IN" b="1" dirty="0">
                <a:solidFill>
                  <a:schemeClr val="bg2">
                    <a:lumMod val="10000"/>
                  </a:schemeClr>
                </a:solidFill>
                <a:effectLst/>
                <a:latin typeface="Arial" panose="020B0604020202020204" pitchFamily="34" charset="0"/>
                <a:ea typeface="Calibri" panose="020F0502020204030204" pitchFamily="34" charset="0"/>
              </a:rPr>
              <a:t>In eye localization methods have been classified into four main categories </a:t>
            </a:r>
            <a:r>
              <a:rPr lang="en-IN" b="1" dirty="0">
                <a:solidFill>
                  <a:schemeClr val="bg2">
                    <a:lumMod val="10000"/>
                  </a:schemeClr>
                </a:solidFill>
              </a:rPr>
              <a:t>.</a:t>
            </a:r>
          </a:p>
          <a:p>
            <a:endParaRPr lang="en-IN" b="1" dirty="0">
              <a:solidFill>
                <a:schemeClr val="bg2">
                  <a:lumMod val="10000"/>
                </a:schemeClr>
              </a:solidFill>
            </a:endParaRPr>
          </a:p>
          <a:p>
            <a:r>
              <a:rPr lang="en-IN" sz="1800" i="1" dirty="0">
                <a:solidFill>
                  <a:schemeClr val="bg2">
                    <a:lumMod val="10000"/>
                  </a:schemeClr>
                </a:solidFill>
              </a:rPr>
              <a:t>-&gt;  </a:t>
            </a:r>
            <a:r>
              <a:rPr lang="en-IN" sz="1800" i="1" dirty="0">
                <a:solidFill>
                  <a:schemeClr val="bg2">
                    <a:lumMod val="10000"/>
                  </a:schemeClr>
                </a:solidFill>
                <a:effectLst/>
                <a:latin typeface="Arial" panose="020B0604020202020204" pitchFamily="34" charset="0"/>
                <a:ea typeface="Calibri" panose="020F0502020204030204" pitchFamily="34" charset="0"/>
              </a:rPr>
              <a:t>Shape-based (Approaches which described by its shape)</a:t>
            </a:r>
          </a:p>
          <a:p>
            <a:r>
              <a:rPr lang="en-IN" sz="1800" i="1" dirty="0">
                <a:solidFill>
                  <a:schemeClr val="bg2">
                    <a:lumMod val="10000"/>
                  </a:schemeClr>
                </a:solidFill>
                <a:latin typeface="Arial" panose="020B0604020202020204" pitchFamily="34" charset="0"/>
              </a:rPr>
              <a:t>-&gt;  </a:t>
            </a:r>
            <a:r>
              <a:rPr lang="en-IN" sz="1800" i="1" dirty="0">
                <a:solidFill>
                  <a:schemeClr val="bg2">
                    <a:lumMod val="10000"/>
                  </a:schemeClr>
                </a:solidFill>
                <a:effectLst/>
                <a:latin typeface="Arial" panose="020B0604020202020204" pitchFamily="34" charset="0"/>
                <a:ea typeface="Calibri" panose="020F0502020204030204" pitchFamily="34" charset="0"/>
              </a:rPr>
              <a:t>Feature-Based (Shape Methods which explore the characteristics of the human eye to identify a set of distinctive features around the eyes)</a:t>
            </a:r>
          </a:p>
          <a:p>
            <a:r>
              <a:rPr lang="en-IN" sz="1800" i="1" dirty="0">
                <a:solidFill>
                  <a:schemeClr val="bg2">
                    <a:lumMod val="10000"/>
                  </a:schemeClr>
                </a:solidFill>
                <a:latin typeface="Arial" panose="020B0604020202020204" pitchFamily="34" charset="0"/>
              </a:rPr>
              <a:t>-&gt;  </a:t>
            </a:r>
            <a:r>
              <a:rPr lang="en-IN" sz="1800" i="1" dirty="0">
                <a:solidFill>
                  <a:schemeClr val="bg2">
                    <a:lumMod val="10000"/>
                  </a:schemeClr>
                </a:solidFill>
                <a:effectLst/>
                <a:latin typeface="Arial" panose="020B0604020202020204" pitchFamily="34" charset="0"/>
                <a:ea typeface="Calibri" panose="020F0502020204030204" pitchFamily="34" charset="0"/>
              </a:rPr>
              <a:t>Appearance Based Methods ( which detect and track eyes directly)</a:t>
            </a:r>
          </a:p>
          <a:p>
            <a:r>
              <a:rPr lang="en-IN" sz="1800" i="1" dirty="0">
                <a:solidFill>
                  <a:schemeClr val="bg2">
                    <a:lumMod val="10000"/>
                  </a:schemeClr>
                </a:solidFill>
                <a:latin typeface="Arial" panose="020B0604020202020204" pitchFamily="34" charset="0"/>
              </a:rPr>
              <a:t>-&gt;  </a:t>
            </a:r>
            <a:r>
              <a:rPr lang="en-IN" sz="1800" i="1" dirty="0">
                <a:solidFill>
                  <a:schemeClr val="bg2">
                    <a:lumMod val="10000"/>
                  </a:schemeClr>
                </a:solidFill>
                <a:effectLst/>
                <a:latin typeface="Arial" panose="020B0604020202020204" pitchFamily="34" charset="0"/>
                <a:ea typeface="Calibri" panose="020F0502020204030204" pitchFamily="34" charset="0"/>
              </a:rPr>
              <a:t>Hybrid Models (which aim at combining the advantages of different eye-models within a single system to overcome their respective shortcomings)</a:t>
            </a:r>
            <a:endParaRPr lang="en-IN" sz="1800" i="1" dirty="0">
              <a:solidFill>
                <a:schemeClr val="bg2">
                  <a:lumMod val="10000"/>
                </a:schemeClr>
              </a:solidFill>
            </a:endParaRPr>
          </a:p>
        </p:txBody>
      </p:sp>
      <p:sp>
        <p:nvSpPr>
          <p:cNvPr id="5" name="Rectangle 4"/>
          <p:cNvSpPr/>
          <p:nvPr/>
        </p:nvSpPr>
        <p:spPr>
          <a:xfrm>
            <a:off x="0" y="0"/>
            <a:ext cx="2209800" cy="5334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Mini Project</a:t>
            </a:r>
          </a:p>
        </p:txBody>
      </p:sp>
      <p:sp>
        <p:nvSpPr>
          <p:cNvPr id="6" name="Rectangle 5"/>
          <p:cNvSpPr/>
          <p:nvPr/>
        </p:nvSpPr>
        <p:spPr>
          <a:xfrm>
            <a:off x="2286000" y="0"/>
            <a:ext cx="6858000" cy="53340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362200" cy="5334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Mini Project</a:t>
            </a:r>
          </a:p>
        </p:txBody>
      </p:sp>
      <p:sp>
        <p:nvSpPr>
          <p:cNvPr id="7" name="Rectangle 6"/>
          <p:cNvSpPr/>
          <p:nvPr/>
        </p:nvSpPr>
        <p:spPr>
          <a:xfrm>
            <a:off x="2438400" y="0"/>
            <a:ext cx="6705600" cy="53340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Eye detection</a:t>
            </a:r>
            <a:endParaRPr lang="en-IN" dirty="0"/>
          </a:p>
        </p:txBody>
      </p:sp>
      <p:pic>
        <p:nvPicPr>
          <p:cNvPr id="3" name="Picture 2">
            <a:extLst>
              <a:ext uri="{FF2B5EF4-FFF2-40B4-BE49-F238E27FC236}">
                <a16:creationId xmlns:a16="http://schemas.microsoft.com/office/drawing/2014/main" id="{E1589998-801B-43A5-BE0C-A6FB52798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 y="1600200"/>
            <a:ext cx="2914650" cy="1571625"/>
          </a:xfrm>
          <a:prstGeom prst="rect">
            <a:avLst/>
          </a:prstGeom>
        </p:spPr>
      </p:pic>
      <p:pic>
        <p:nvPicPr>
          <p:cNvPr id="8" name="Picture 7">
            <a:extLst>
              <a:ext uri="{FF2B5EF4-FFF2-40B4-BE49-F238E27FC236}">
                <a16:creationId xmlns:a16="http://schemas.microsoft.com/office/drawing/2014/main" id="{6D0A1E3F-4C2D-4611-9CA4-D5498F8A42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86176"/>
            <a:ext cx="5731510" cy="23539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057400" cy="5334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Mini Project</a:t>
            </a:r>
          </a:p>
        </p:txBody>
      </p:sp>
      <p:sp>
        <p:nvSpPr>
          <p:cNvPr id="6" name="Rectangle 5"/>
          <p:cNvSpPr/>
          <p:nvPr/>
        </p:nvSpPr>
        <p:spPr>
          <a:xfrm>
            <a:off x="2133600" y="0"/>
            <a:ext cx="7010400" cy="53340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Objective/Purpose</a:t>
            </a:r>
          </a:p>
        </p:txBody>
      </p:sp>
      <p:sp>
        <p:nvSpPr>
          <p:cNvPr id="2" name="TextBox 1">
            <a:extLst>
              <a:ext uri="{FF2B5EF4-FFF2-40B4-BE49-F238E27FC236}">
                <a16:creationId xmlns:a16="http://schemas.microsoft.com/office/drawing/2014/main" id="{ADB2D7FE-ACA1-49ED-9074-834F0DF79195}"/>
              </a:ext>
            </a:extLst>
          </p:cNvPr>
          <p:cNvSpPr txBox="1"/>
          <p:nvPr/>
        </p:nvSpPr>
        <p:spPr>
          <a:xfrm>
            <a:off x="533400" y="990600"/>
            <a:ext cx="8001000"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231F20"/>
                </a:solidFill>
                <a:effectLst/>
                <a:latin typeface="Akzidenz-Grotesk"/>
              </a:rPr>
              <a:t>Eye tracking is a sensor technology that makes it possible for a computer or other device to know where a person is looking</a:t>
            </a:r>
          </a:p>
          <a:p>
            <a:pPr marL="285750" indent="-285750">
              <a:buFont typeface="Wingdings" panose="05000000000000000000" pitchFamily="2" charset="2"/>
              <a:buChar char="Ø"/>
            </a:pPr>
            <a:endParaRPr lang="en-US" sz="2400" dirty="0">
              <a:solidFill>
                <a:srgbClr val="231F20"/>
              </a:solidFill>
              <a:latin typeface="Akzidenz-Grotesk"/>
            </a:endParaRPr>
          </a:p>
          <a:p>
            <a:pPr marL="285750" indent="-285750">
              <a:buFont typeface="Wingdings" panose="05000000000000000000" pitchFamily="2" charset="2"/>
              <a:buChar char="Ø"/>
            </a:pPr>
            <a:r>
              <a:rPr lang="en-US" sz="2400" b="0" i="0" dirty="0">
                <a:solidFill>
                  <a:srgbClr val="231F20"/>
                </a:solidFill>
                <a:effectLst/>
                <a:latin typeface="Akzidenz-Grotesk"/>
              </a:rPr>
              <a:t> An eye tracker can detect the presence, attention and focus of the user.</a:t>
            </a:r>
          </a:p>
          <a:p>
            <a:pPr marL="285750" indent="-285750">
              <a:buFont typeface="Wingdings" panose="05000000000000000000" pitchFamily="2" charset="2"/>
              <a:buChar char="Ø"/>
            </a:pPr>
            <a:endParaRPr lang="en-US" sz="2400" dirty="0">
              <a:solidFill>
                <a:srgbClr val="231F20"/>
              </a:solidFill>
              <a:latin typeface="Akzidenz-Grotesk"/>
            </a:endParaRPr>
          </a:p>
          <a:p>
            <a:pPr marL="285750" indent="-285750">
              <a:buFont typeface="Wingdings" panose="05000000000000000000" pitchFamily="2" charset="2"/>
              <a:buChar char="Ø"/>
            </a:pPr>
            <a:endParaRPr lang="en-US" sz="2400" dirty="0">
              <a:solidFill>
                <a:srgbClr val="231F20"/>
              </a:solidFill>
              <a:latin typeface="Akzidenz-Grotesk"/>
            </a:endParaRPr>
          </a:p>
          <a:p>
            <a:pPr marL="285750" indent="-285750">
              <a:buFont typeface="Wingdings" panose="05000000000000000000" pitchFamily="2" charset="2"/>
              <a:buChar char="Ø"/>
            </a:pPr>
            <a:r>
              <a:rPr lang="en-US" sz="2400" b="0" i="0" dirty="0">
                <a:solidFill>
                  <a:srgbClr val="231F20"/>
                </a:solidFill>
                <a:effectLst/>
                <a:latin typeface="Akzidenz-Grotesk"/>
              </a:rPr>
              <a:t>The ability to control a computer using the eyes is also vital for people who are unable to speak or use their hands.</a:t>
            </a:r>
          </a:p>
          <a:p>
            <a:pPr marL="285750" indent="-285750">
              <a:buFont typeface="Wingdings" panose="05000000000000000000" pitchFamily="2" charset="2"/>
              <a:buChar char="Ø"/>
            </a:pPr>
            <a:endParaRPr lang="en-US" sz="2400" dirty="0">
              <a:solidFill>
                <a:srgbClr val="231F20"/>
              </a:solidFill>
              <a:latin typeface="Akzidenz-Grotesk"/>
            </a:endParaRPr>
          </a:p>
          <a:p>
            <a:pPr marL="285750" indent="-285750">
              <a:buFont typeface="Wingdings" panose="05000000000000000000" pitchFamily="2" charset="2"/>
              <a:buChar char="Ø"/>
            </a:pPr>
            <a:r>
              <a:rPr lang="en-US" sz="2400" dirty="0">
                <a:solidFill>
                  <a:srgbClr val="231F20"/>
                </a:solidFill>
                <a:latin typeface="Akzidenz-Grotesk"/>
              </a:rPr>
              <a:t>It provides maximum security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3"/>
          <p:cNvSpPr>
            <a:spLocks noGrp="1" noChangeArrowheads="1"/>
          </p:cNvSpPr>
          <p:nvPr>
            <p:ph type="body" idx="1"/>
          </p:nvPr>
        </p:nvSpPr>
        <p:spPr>
          <a:xfrm>
            <a:off x="0" y="685800"/>
            <a:ext cx="9029700" cy="5791200"/>
          </a:xfrm>
        </p:spPr>
        <p:txBody>
          <a:bodyPr anchor="t" anchorCtr="0">
            <a:normAutofit/>
          </a:bodyPr>
          <a:lstStyle/>
          <a:p>
            <a:pPr marL="342900" indent="-342900">
              <a:buFont typeface="Wingdings" panose="05000000000000000000" pitchFamily="2" charset="2"/>
              <a:buChar char="Ø"/>
            </a:pPr>
            <a:r>
              <a:rPr lang="en-IN" sz="2400" b="1" dirty="0">
                <a:solidFill>
                  <a:schemeClr val="bg2">
                    <a:lumMod val="10000"/>
                  </a:schemeClr>
                </a:solidFill>
                <a:effectLst/>
                <a:latin typeface="Arial" panose="020B0604020202020204" pitchFamily="34" charset="0"/>
                <a:ea typeface="Calibri" panose="020F0502020204030204" pitchFamily="34" charset="0"/>
              </a:rPr>
              <a:t>Current most of the objection detection model just detect the region of the eye using </a:t>
            </a:r>
            <a:r>
              <a:rPr lang="en-IN" sz="2400" b="1" dirty="0" err="1">
                <a:solidFill>
                  <a:schemeClr val="bg2">
                    <a:lumMod val="10000"/>
                  </a:schemeClr>
                </a:solidFill>
                <a:effectLst/>
                <a:latin typeface="Arial" panose="020B0604020202020204" pitchFamily="34" charset="0"/>
                <a:ea typeface="Calibri" panose="020F0502020204030204" pitchFamily="34" charset="0"/>
              </a:rPr>
              <a:t>Haar</a:t>
            </a:r>
            <a:r>
              <a:rPr lang="en-IN" sz="2400" b="1" dirty="0">
                <a:solidFill>
                  <a:schemeClr val="bg2">
                    <a:lumMod val="10000"/>
                  </a:schemeClr>
                </a:solidFill>
                <a:effectLst/>
                <a:latin typeface="Arial" panose="020B0604020202020204" pitchFamily="34" charset="0"/>
                <a:ea typeface="Calibri" panose="020F0502020204030204" pitchFamily="34" charset="0"/>
              </a:rPr>
              <a:t> cascade detector which use filters to detect</a:t>
            </a:r>
          </a:p>
          <a:p>
            <a:pPr marL="342900" indent="-342900">
              <a:buFont typeface="Wingdings" panose="05000000000000000000" pitchFamily="2" charset="2"/>
              <a:buChar char="Ø"/>
            </a:pPr>
            <a:endParaRPr lang="en-IN" sz="2400" b="1" dirty="0">
              <a:solidFill>
                <a:schemeClr val="bg2">
                  <a:lumMod val="10000"/>
                </a:schemeClr>
              </a:solidFill>
              <a:latin typeface="Arial" panose="020B0604020202020204" pitchFamily="34" charset="0"/>
            </a:endParaRPr>
          </a:p>
        </p:txBody>
      </p:sp>
      <p:graphicFrame>
        <p:nvGraphicFramePr>
          <p:cNvPr id="4194312" name="Table 25"/>
          <p:cNvGraphicFramePr>
            <a:graphicFrameLocks noGrp="1"/>
          </p:cNvGraphicFramePr>
          <p:nvPr/>
        </p:nvGraphicFramePr>
        <p:xfrm>
          <a:off x="0" y="25400"/>
          <a:ext cx="9144000" cy="630238"/>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dirty="0">
                          <a:solidFill>
                            <a:schemeClr val="tx1"/>
                          </a:solidFill>
                          <a:latin typeface="Verdana" pitchFamily="34" charset="0"/>
                        </a:rPr>
                        <a:t>Mini</a:t>
                      </a:r>
                      <a:r>
                        <a:rPr lang="en-US" sz="1400" baseline="0" dirty="0">
                          <a:solidFill>
                            <a:schemeClr val="tx1"/>
                          </a:solidFill>
                          <a:latin typeface="Verdana" pitchFamily="34" charset="0"/>
                        </a:rPr>
                        <a:t> Project</a:t>
                      </a:r>
                      <a:endParaRPr lang="en-US" sz="1400" dirty="0">
                        <a:solidFill>
                          <a:schemeClr val="tx1"/>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pPr>
                      <a:r>
                        <a:rPr lang="en-US" sz="2400" dirty="0">
                          <a:solidFill>
                            <a:schemeClr val="bg1"/>
                          </a:solidFill>
                          <a:latin typeface="Verdana" pitchFamily="34" charset="0"/>
                        </a:rPr>
                        <a:t>Existing System</a:t>
                      </a:r>
                      <a:endParaRPr lang="en-US" sz="2400" b="1" kern="1200" dirty="0">
                        <a:solidFill>
                          <a:schemeClr val="bg1"/>
                        </a:solidFill>
                        <a:latin typeface="Verdana" pitchFamily="34" charset="0"/>
                        <a:ea typeface="+mn-ea"/>
                        <a:cs typeface="+mn-cs"/>
                      </a:endParaRP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Rectangle 3"/>
          <p:cNvSpPr>
            <a:spLocks noGrp="1" noChangeArrowheads="1"/>
          </p:cNvSpPr>
          <p:nvPr>
            <p:ph type="body" idx="1"/>
          </p:nvPr>
        </p:nvSpPr>
        <p:spPr>
          <a:xfrm>
            <a:off x="228600" y="1143000"/>
            <a:ext cx="8801100" cy="5562600"/>
          </a:xfrm>
        </p:spPr>
        <p:txBody>
          <a:bodyPr anchor="t" anchorCtr="0">
            <a:normAutofit/>
          </a:bodyPr>
          <a:lstStyle/>
          <a:p>
            <a:pPr>
              <a:lnSpc>
                <a:spcPct val="150000"/>
              </a:lnSpc>
              <a:spcBef>
                <a:spcPts val="0"/>
              </a:spcBef>
            </a:pPr>
            <a:r>
              <a:rPr lang="en-US" altLang="en-US" sz="2400" dirty="0">
                <a:solidFill>
                  <a:schemeClr val="tx1"/>
                </a:solidFill>
                <a:latin typeface="Verdana" pitchFamily="34" charset="0"/>
              </a:rPr>
              <a:t>    </a:t>
            </a:r>
            <a:endParaRPr lang="en-US" altLang="en-US" sz="4400" dirty="0">
              <a:solidFill>
                <a:schemeClr val="tx1"/>
              </a:solidFill>
              <a:latin typeface="Verdana" pitchFamily="34" charset="0"/>
            </a:endParaRPr>
          </a:p>
        </p:txBody>
      </p:sp>
      <p:graphicFrame>
        <p:nvGraphicFramePr>
          <p:cNvPr id="4194308" name="Table 25"/>
          <p:cNvGraphicFramePr>
            <a:graphicFrameLocks noGrp="1"/>
          </p:cNvGraphicFramePr>
          <p:nvPr/>
        </p:nvGraphicFramePr>
        <p:xfrm>
          <a:off x="0" y="25400"/>
          <a:ext cx="9144000" cy="630238"/>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dirty="0">
                          <a:solidFill>
                            <a:schemeClr val="tx1"/>
                          </a:solidFill>
                          <a:latin typeface="Verdana" pitchFamily="34" charset="0"/>
                        </a:rPr>
                        <a:t>Mini</a:t>
                      </a:r>
                      <a:r>
                        <a:rPr lang="en-US" sz="1400" baseline="0" dirty="0">
                          <a:solidFill>
                            <a:schemeClr val="tx1"/>
                          </a:solidFill>
                          <a:latin typeface="Verdana" pitchFamily="34" charset="0"/>
                        </a:rPr>
                        <a:t> Project</a:t>
                      </a:r>
                      <a:endParaRPr lang="en-US" sz="1400" dirty="0">
                        <a:solidFill>
                          <a:schemeClr val="tx1"/>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pPr>
                      <a:r>
                        <a:rPr lang="en-US" sz="2400" b="1" kern="1200" dirty="0">
                          <a:solidFill>
                            <a:schemeClr val="bg1"/>
                          </a:solidFill>
                          <a:latin typeface="Verdana" pitchFamily="34" charset="0"/>
                          <a:ea typeface="+mn-ea"/>
                          <a:cs typeface="+mn-cs"/>
                        </a:rPr>
                        <a:t>Drawbacks Of Existing System</a:t>
                      </a: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
        <p:nvSpPr>
          <p:cNvPr id="1048601" name="TextBox 2"/>
          <p:cNvSpPr txBox="1"/>
          <p:nvPr/>
        </p:nvSpPr>
        <p:spPr>
          <a:xfrm>
            <a:off x="533400" y="990600"/>
            <a:ext cx="7924800" cy="5016758"/>
          </a:xfrm>
          <a:prstGeom prst="rect">
            <a:avLst/>
          </a:prstGeom>
          <a:noFill/>
        </p:spPr>
        <p:txBody>
          <a:bodyPr wrap="square" rtlCol="0">
            <a:spAutoFit/>
          </a:bodyPr>
          <a:lstStyle/>
          <a:p>
            <a:endParaRPr lang="en-US" sz="2400" b="1" dirty="0">
              <a:solidFill>
                <a:srgbClr val="00B050"/>
              </a:solidFill>
            </a:endParaRPr>
          </a:p>
          <a:p>
            <a:pPr marL="342900" indent="-342900">
              <a:buFont typeface="Wingdings" panose="05000000000000000000" pitchFamily="2" charset="2"/>
              <a:buChar char="Ø"/>
            </a:pPr>
            <a:r>
              <a:rPr lang="en-IN" sz="2400" b="1" dirty="0">
                <a:solidFill>
                  <a:schemeClr val="bg2">
                    <a:lumMod val="10000"/>
                  </a:schemeClr>
                </a:solidFill>
                <a:latin typeface="Arial" panose="020B0604020202020204" pitchFamily="34" charset="0"/>
              </a:rPr>
              <a:t>Most of the software are not able to detect the eye if the user is wearing glasses</a:t>
            </a:r>
            <a:endParaRPr lang="en-US" sz="2400" b="1" dirty="0">
              <a:solidFill>
                <a:schemeClr val="bg2">
                  <a:lumMod val="10000"/>
                </a:schemeClr>
              </a:solidFill>
            </a:endParaRP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IN" sz="2400" b="1" dirty="0">
                <a:solidFill>
                  <a:schemeClr val="bg2">
                    <a:lumMod val="10000"/>
                  </a:schemeClr>
                </a:solidFill>
                <a:effectLst/>
                <a:latin typeface="Arial" panose="020B0604020202020204" pitchFamily="34" charset="0"/>
                <a:ea typeface="Times New Roman" panose="02020603050405020304" pitchFamily="18" charset="0"/>
              </a:rPr>
              <a:t>It detects the region with bounding box which contains the eye but not the eye curve, pinpoint of the eye </a:t>
            </a:r>
          </a:p>
          <a:p>
            <a:pPr marL="342900" indent="-342900">
              <a:buFont typeface="Wingdings" panose="05000000000000000000" pitchFamily="2" charset="2"/>
              <a:buChar char="Ø"/>
            </a:pPr>
            <a:endParaRPr lang="en-IN" sz="2400" b="1" dirty="0">
              <a:solidFill>
                <a:schemeClr val="bg2">
                  <a:lumMod val="10000"/>
                </a:schemeClr>
              </a:solidFill>
              <a:latin typeface="Arial" panose="020B0604020202020204" pitchFamily="34" charset="0"/>
              <a:ea typeface="Times New Roman" panose="02020603050405020304" pitchFamily="18" charset="0"/>
            </a:endParaRPr>
          </a:p>
          <a:p>
            <a:pPr marL="342900" indent="-342900">
              <a:buFont typeface="Wingdings" panose="05000000000000000000" pitchFamily="2" charset="2"/>
              <a:buChar char="Ø"/>
            </a:pPr>
            <a:r>
              <a:rPr lang="en-IN" sz="2400" b="1" dirty="0">
                <a:solidFill>
                  <a:schemeClr val="bg2">
                    <a:lumMod val="10000"/>
                  </a:schemeClr>
                </a:solidFill>
                <a:effectLst/>
                <a:latin typeface="Arial" panose="020B0604020202020204" pitchFamily="34" charset="0"/>
                <a:ea typeface="Times New Roman" panose="02020603050405020304" pitchFamily="18" charset="0"/>
              </a:rPr>
              <a:t>However changes in the face pose illumination variation and eye occlusions make it default to detect eyes  </a:t>
            </a:r>
            <a:endParaRPr lang="en-IN" sz="2400" b="1" dirty="0">
              <a:solidFill>
                <a:schemeClr val="bg2">
                  <a:lumMod val="10000"/>
                </a:schemeClr>
              </a:solidFill>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a:buFont typeface="Wingdings" pitchFamily="2" charset="2"/>
              <a:buChar char="§"/>
            </a:pPr>
            <a:endParaRPr lang="en-US" sz="2000" b="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3"/>
          <p:cNvSpPr>
            <a:spLocks noGrp="1" noChangeArrowheads="1"/>
          </p:cNvSpPr>
          <p:nvPr>
            <p:ph type="body" idx="1"/>
          </p:nvPr>
        </p:nvSpPr>
        <p:spPr>
          <a:xfrm>
            <a:off x="0" y="685800"/>
            <a:ext cx="9144000" cy="5791200"/>
          </a:xfrm>
        </p:spPr>
        <p:txBody>
          <a:bodyPr anchor="t" anchorCtr="0">
            <a:normAutofit/>
          </a:bodyPr>
          <a:lstStyle/>
          <a:p>
            <a:pPr marL="342900" indent="-342900">
              <a:buFont typeface="Wingdings" panose="05000000000000000000" pitchFamily="2" charset="2"/>
              <a:buChar char="Ø"/>
            </a:pPr>
            <a:r>
              <a:rPr lang="en-US" altLang="en-US" sz="2400" b="1" dirty="0">
                <a:solidFill>
                  <a:schemeClr val="bg2">
                    <a:lumMod val="10000"/>
                  </a:schemeClr>
                </a:solidFill>
                <a:latin typeface="Verdana" pitchFamily="34" charset="0"/>
              </a:rPr>
              <a:t> For the problems </a:t>
            </a:r>
            <a:r>
              <a:rPr lang="en-US" altLang="en-US" sz="2400" b="1" dirty="0" err="1">
                <a:solidFill>
                  <a:schemeClr val="bg2">
                    <a:lumMod val="10000"/>
                  </a:schemeClr>
                </a:solidFill>
                <a:latin typeface="Verdana" pitchFamily="34" charset="0"/>
              </a:rPr>
              <a:t>araised</a:t>
            </a:r>
            <a:r>
              <a:rPr lang="en-US" altLang="en-US" sz="2400" b="1" dirty="0">
                <a:solidFill>
                  <a:schemeClr val="bg2">
                    <a:lumMod val="10000"/>
                  </a:schemeClr>
                </a:solidFill>
                <a:latin typeface="Verdana" pitchFamily="34" charset="0"/>
              </a:rPr>
              <a:t> in the existing system mentioned above,</a:t>
            </a:r>
          </a:p>
          <a:p>
            <a:pPr marL="285750" indent="-285750">
              <a:buFont typeface="Wingdings" panose="05000000000000000000" pitchFamily="2" charset="2"/>
              <a:buChar char="Ø"/>
            </a:pPr>
            <a:r>
              <a:rPr lang="en-US" sz="2400" b="1" dirty="0">
                <a:solidFill>
                  <a:schemeClr val="bg2">
                    <a:lumMod val="10000"/>
                  </a:schemeClr>
                </a:solidFill>
                <a:latin typeface="Verdana" pitchFamily="34" charset="0"/>
              </a:rPr>
              <a:t>We have come with our proposed system for detecting eye from the human face </a:t>
            </a:r>
            <a:r>
              <a:rPr lang="en-US" sz="2800" b="1" dirty="0">
                <a:solidFill>
                  <a:schemeClr val="bg2">
                    <a:lumMod val="10000"/>
                  </a:schemeClr>
                </a:solidFill>
              </a:rPr>
              <a:t>to give prominent results in the eye detection models .</a:t>
            </a:r>
          </a:p>
          <a:p>
            <a:pPr marL="285750" indent="-285750">
              <a:lnSpc>
                <a:spcPct val="150000"/>
              </a:lnSpc>
              <a:spcBef>
                <a:spcPts val="0"/>
              </a:spcBef>
              <a:buFont typeface="Wingdings" panose="05000000000000000000" pitchFamily="2" charset="2"/>
              <a:buChar char="Ø"/>
            </a:pPr>
            <a:r>
              <a:rPr lang="en-IN" sz="2400" b="1" dirty="0">
                <a:solidFill>
                  <a:schemeClr val="bg2">
                    <a:lumMod val="10000"/>
                  </a:schemeClr>
                </a:solidFill>
                <a:effectLst/>
                <a:latin typeface="Arial" panose="020B0604020202020204" pitchFamily="34" charset="0"/>
                <a:ea typeface="Calibri" panose="020F0502020204030204" pitchFamily="34" charset="0"/>
              </a:rPr>
              <a:t>We are using features extraction and feature recognition to recognize the region which contains the eye then advance image processing techniques to get the boundary of the eye which are used in all modern face recognition model</a:t>
            </a:r>
            <a:r>
              <a:rPr lang="en-US" altLang="en-US" sz="2400" b="1" dirty="0">
                <a:solidFill>
                  <a:schemeClr val="bg2">
                    <a:lumMod val="10000"/>
                  </a:schemeClr>
                </a:solidFill>
                <a:latin typeface="Verdana" pitchFamily="34" charset="0"/>
              </a:rPr>
              <a:t> </a:t>
            </a:r>
          </a:p>
        </p:txBody>
      </p:sp>
      <p:graphicFrame>
        <p:nvGraphicFramePr>
          <p:cNvPr id="4194307" name="Table 25"/>
          <p:cNvGraphicFramePr>
            <a:graphicFrameLocks noGrp="1"/>
          </p:cNvGraphicFramePr>
          <p:nvPr/>
        </p:nvGraphicFramePr>
        <p:xfrm>
          <a:off x="0" y="25400"/>
          <a:ext cx="9144000" cy="630238"/>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6972300">
                  <a:extLst>
                    <a:ext uri="{9D8B030D-6E8A-4147-A177-3AD203B41FA5}">
                      <a16:colId xmlns:a16="http://schemas.microsoft.com/office/drawing/2014/main" val="20001"/>
                    </a:ext>
                  </a:extLst>
                </a:gridCol>
              </a:tblGrid>
              <a:tr h="630238">
                <a:tc>
                  <a:txBody>
                    <a:bodyPr/>
                    <a:lstStyle/>
                    <a:p>
                      <a:pPr algn="ctr"/>
                      <a:r>
                        <a:rPr lang="en-US" sz="1400" dirty="0">
                          <a:solidFill>
                            <a:schemeClr val="tx1"/>
                          </a:solidFill>
                          <a:latin typeface="Verdana" pitchFamily="34" charset="0"/>
                        </a:rPr>
                        <a:t>Mini</a:t>
                      </a:r>
                      <a:r>
                        <a:rPr lang="en-US" sz="1400" baseline="0" dirty="0">
                          <a:solidFill>
                            <a:schemeClr val="tx1"/>
                          </a:solidFill>
                          <a:latin typeface="Verdana" pitchFamily="34" charset="0"/>
                        </a:rPr>
                        <a:t> Project</a:t>
                      </a:r>
                      <a:endParaRPr lang="en-US" sz="1400" dirty="0">
                        <a:solidFill>
                          <a:schemeClr val="tx1"/>
                        </a:solidFill>
                        <a:latin typeface="Verdana" pitchFamily="34" charset="0"/>
                      </a:endParaRPr>
                    </a:p>
                  </a:txBody>
                  <a:tcPr marT="45760" marB="45760" anchor="ctr" anchorCtr="1">
                    <a:solidFill>
                      <a:schemeClr val="accent5">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pPr>
                      <a:r>
                        <a:rPr lang="en-US" sz="2400" b="1" kern="1200" dirty="0">
                          <a:solidFill>
                            <a:schemeClr val="bg1"/>
                          </a:solidFill>
                          <a:latin typeface="Verdana" pitchFamily="34" charset="0"/>
                          <a:ea typeface="+mn-ea"/>
                          <a:cs typeface="+mn-cs"/>
                        </a:rPr>
                        <a:t>Proposed</a:t>
                      </a:r>
                      <a:r>
                        <a:rPr lang="en-US" sz="2400" b="1" kern="1200" baseline="0" dirty="0">
                          <a:solidFill>
                            <a:schemeClr val="bg1"/>
                          </a:solidFill>
                          <a:latin typeface="Verdana" pitchFamily="34" charset="0"/>
                          <a:ea typeface="+mn-ea"/>
                          <a:cs typeface="+mn-cs"/>
                        </a:rPr>
                        <a:t> System </a:t>
                      </a:r>
                      <a:endParaRPr lang="en-US" sz="2400" b="1" kern="1200" dirty="0">
                        <a:solidFill>
                          <a:schemeClr val="bg1"/>
                        </a:solidFill>
                        <a:latin typeface="Verdana" pitchFamily="34" charset="0"/>
                        <a:ea typeface="+mn-ea"/>
                        <a:cs typeface="+mn-cs"/>
                      </a:endParaRPr>
                    </a:p>
                  </a:txBody>
                  <a:tcPr marT="45760" marB="45760" anchor="ctr" anchorCtr="1">
                    <a:solidFill>
                      <a:schemeClr val="accent5">
                        <a:lumMod val="50000"/>
                      </a:schemeClr>
                    </a:solidFill>
                  </a:tcPr>
                </a:tc>
                <a:extLst>
                  <a:ext uri="{0D108BD9-81ED-4DB2-BD59-A6C34878D82A}">
                    <a16:rowId xmlns:a16="http://schemas.microsoft.com/office/drawing/2014/main" val="10000"/>
                  </a:ext>
                </a:extLst>
              </a:tr>
            </a:tbl>
          </a:graphicData>
        </a:graphic>
      </p:graphicFrame>
      <p:sp>
        <p:nvSpPr>
          <p:cNvPr id="1048596" name="TextBox 2"/>
          <p:cNvSpPr txBox="1"/>
          <p:nvPr/>
        </p:nvSpPr>
        <p:spPr>
          <a:xfrm>
            <a:off x="381000" y="1143000"/>
            <a:ext cx="7848600" cy="967957"/>
          </a:xfrm>
          <a:prstGeom prst="rect">
            <a:avLst/>
          </a:prstGeom>
          <a:noFill/>
        </p:spPr>
        <p:txBody>
          <a:bodyPr wrap="square" rtlCol="0">
            <a:spAutoFit/>
          </a:bodyPr>
          <a:lstStyle/>
          <a:p>
            <a:pPr marL="457200" lvl="0" indent="-457200">
              <a:lnSpc>
                <a:spcPct val="150000"/>
              </a:lnSpc>
              <a:buFont typeface="Arial" pitchFamily="34" charset="0"/>
              <a:buChar char="•"/>
            </a:pPr>
            <a:endParaRPr lang="en-US" sz="2000" dirty="0"/>
          </a:p>
          <a:p>
            <a:pPr marL="457200" indent="-457200">
              <a:lnSpc>
                <a:spcPct val="150000"/>
              </a:lnSpc>
              <a:buFont typeface="Arial" pitchFamily="34" charset="0"/>
              <a:buChar char="•"/>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627</Words>
  <Application>Microsoft Office PowerPoint</Application>
  <PresentationFormat>On-screen Show (4:3)</PresentationFormat>
  <Paragraphs>103</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Akzidenz-Grotesk</vt:lpstr>
      <vt:lpstr>Arial</vt:lpstr>
      <vt:lpstr>Calibri</vt:lpstr>
      <vt:lpstr>Times New Roman</vt:lpstr>
      <vt:lpstr>Verdana</vt:lpstr>
      <vt:lpstr>Wingdings</vt:lpstr>
      <vt:lpstr>Office Theme</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c:creator>
  <cp:lastModifiedBy>Abdullah Khaja</cp:lastModifiedBy>
  <cp:revision>41</cp:revision>
  <dcterms:created xsi:type="dcterms:W3CDTF">2017-04-30T21:36:38Z</dcterms:created>
  <dcterms:modified xsi:type="dcterms:W3CDTF">2021-11-28T20:33:33Z</dcterms:modified>
</cp:coreProperties>
</file>