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0" r:id="rId4"/>
  </p:sldMasterIdLst>
  <p:notesMasterIdLst>
    <p:notesMasterId r:id="rId11"/>
  </p:notesMasterIdLst>
  <p:handoutMasterIdLst>
    <p:handoutMasterId r:id="rId12"/>
  </p:handoutMasterIdLst>
  <p:sldIdLst>
    <p:sldId id="311" r:id="rId5"/>
    <p:sldId id="312" r:id="rId6"/>
    <p:sldId id="313" r:id="rId7"/>
    <p:sldId id="328" r:id="rId8"/>
    <p:sldId id="301" r:id="rId9"/>
    <p:sldId id="314" r:id="rId1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2"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C5F"/>
    <a:srgbClr val="00B050"/>
    <a:srgbClr val="7030A0"/>
    <a:srgbClr val="FFC000"/>
    <a:srgbClr val="F3901D"/>
    <a:srgbClr val="6D6E71"/>
    <a:srgbClr val="E31837"/>
    <a:srgbClr val="7C3520"/>
    <a:srgbClr val="DC4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343" autoAdjust="0"/>
  </p:normalViewPr>
  <p:slideViewPr>
    <p:cSldViewPr snapToGrid="0" showGuides="1">
      <p:cViewPr varScale="1">
        <p:scale>
          <a:sx n="73" d="100"/>
          <a:sy n="73" d="100"/>
        </p:scale>
        <p:origin x="576" y="72"/>
      </p:cViewPr>
      <p:guideLst>
        <p:guide/>
        <p:guide orient="horz" pos="2160"/>
      </p:guideLst>
    </p:cSldViewPr>
  </p:slideViewPr>
  <p:notesTextViewPr>
    <p:cViewPr>
      <p:scale>
        <a:sx n="100" d="100"/>
        <a:sy n="100" d="100"/>
      </p:scale>
      <p:origin x="0" y="0"/>
    </p:cViewPr>
  </p:notesTextViewPr>
  <p:sorterViewPr>
    <p:cViewPr>
      <p:scale>
        <a:sx n="90" d="100"/>
        <a:sy n="90" d="100"/>
      </p:scale>
      <p:origin x="0" y="0"/>
    </p:cViewPr>
  </p:sorter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7/1/2019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7/1/2019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Slide Number Placeholder 5"/>
          <p:cNvSpPr txBox="1">
            <a:spLocks/>
          </p:cNvSpPr>
          <p:nvPr userDrawn="1"/>
        </p:nvSpPr>
        <p:spPr bwMode="auto">
          <a:xfrm>
            <a:off x="11815642" y="6614013"/>
            <a:ext cx="157094" cy="153888"/>
          </a:xfrm>
          <a:prstGeom prst="rect">
            <a:avLst/>
          </a:prstGeom>
          <a:noFill/>
          <a:ln w="9525">
            <a:noFill/>
            <a:miter lim="800000"/>
            <a:headEnd/>
            <a:tailEnd/>
          </a:ln>
        </p:spPr>
        <p:txBody>
          <a:bodyPr wrap="none" lIns="0" tIns="0" rIns="0" bIns="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56ECDB-1CEE-4F69-ADCA-557460F2116E}" type="slidenum">
              <a:rPr kumimoji="0" lang="en-US" sz="1000" b="0" i="0" u="none" strike="noStrike" kern="1200" cap="none" spc="0" normalizeH="0" baseline="0" noProof="0" smtClean="0">
                <a:ln>
                  <a:noFill/>
                </a:ln>
                <a:solidFill>
                  <a:srgbClr val="6D6E7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6D6E71"/>
              </a:solidFill>
              <a:effectLst/>
              <a:uLnTx/>
              <a:uFillTx/>
              <a:latin typeface="Arial" pitchFamily="34" charset="0"/>
              <a:ea typeface="+mn-ea"/>
              <a:cs typeface="Arial" pitchFamily="34" charset="0"/>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22048" b="23213"/>
          <a:stretch/>
        </p:blipFill>
        <p:spPr>
          <a:xfrm>
            <a:off x="9245301" y="431006"/>
            <a:ext cx="2615176" cy="1012032"/>
          </a:xfrm>
          <a:prstGeom prst="rect">
            <a:avLst/>
          </a:prstGeom>
        </p:spPr>
      </p:pic>
      <p:pic>
        <p:nvPicPr>
          <p:cNvPr id="7" name="Picture 6" descr="ridge4.png"/>
          <p:cNvPicPr>
            <a:picLocks noChangeAspect="1"/>
          </p:cNvPicPr>
          <p:nvPr userDrawn="1"/>
        </p:nvPicPr>
        <p:blipFill>
          <a:blip r:embed="rId3"/>
          <a:stretch>
            <a:fillRect/>
          </a:stretch>
        </p:blipFill>
        <p:spPr bwMode="ltGray">
          <a:xfrm>
            <a:off x="802" y="0"/>
            <a:ext cx="3968824" cy="1443209"/>
          </a:xfrm>
          <a:prstGeom prst="rect">
            <a:avLst/>
          </a:prstGeom>
        </p:spPr>
      </p:pic>
    </p:spTree>
    <p:extLst>
      <p:ext uri="{BB962C8B-B14F-4D97-AF65-F5344CB8AC3E}">
        <p14:creationId xmlns:p14="http://schemas.microsoft.com/office/powerpoint/2010/main" val="33982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9"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8"/>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9" y="1971678"/>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19"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1"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9625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1"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9"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8"/>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9" y="1971678"/>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19"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9"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8"/>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9" y="4207998"/>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2"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19"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22030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201" y="1971677"/>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3" y="1971678"/>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1"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8" y="1971677"/>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70" y="1971678"/>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201" y="4241803"/>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3" y="4241804"/>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18" y="4241803"/>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70" y="4241804"/>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5"/>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93422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3"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1"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5"/>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266509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3" y="1971678"/>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1"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24151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7"/>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454" y="3369516"/>
            <a:ext cx="9006415" cy="2031325"/>
          </a:xfrm>
          <a:prstGeom prst="rect">
            <a:avLst/>
          </a:prstGeom>
          <a:noFill/>
          <a:ln w="9525">
            <a:noFill/>
            <a:miter lim="800000"/>
            <a:headEnd/>
            <a:tailEnd/>
          </a:ln>
        </p:spPr>
        <p:txBody>
          <a:bodyPr wrap="square" lIns="0" tIns="0" rIns="0" bIns="0">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000" b="1" i="0" u="none" strike="noStrike" kern="1200" cap="none" spc="0" normalizeH="0" baseline="0" noProof="0" dirty="0" smtClean="0">
                <a:ln>
                  <a:noFill/>
                </a:ln>
                <a:solidFill>
                  <a:srgbClr val="6D6E71"/>
                </a:solidFill>
                <a:effectLst/>
                <a:uLnTx/>
                <a:uFillTx/>
                <a:latin typeface="Arial" pitchFamily="34" charset="0"/>
                <a:ea typeface="+mn-ea"/>
                <a:cs typeface="Arial" pitchFamily="34" charset="0"/>
              </a:rPr>
              <a:t>Disclaimer </a:t>
            </a: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900" b="0" i="0" u="none" strike="noStrike" kern="1200" cap="none" spc="0" normalizeH="0" baseline="0" noProof="0" dirty="0" smtClean="0">
                <a:ln>
                  <a:noFill/>
                </a:ln>
                <a:solidFill>
                  <a:srgbClr val="6D6E71"/>
                </a:solidFill>
                <a:effectLst/>
                <a:uLnTx/>
                <a:uFillTx/>
                <a:latin typeface="Arial" pitchFamily="34" charset="0"/>
                <a:ea typeface="+mn-ea"/>
                <a:cs typeface="Arial" pitchFamily="34" charset="0"/>
              </a:rPr>
              <a:t>Tech Mahindra Business Services,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 Mahindra Business Services or its subsidiaries. Any unauthorized use, disclosure or public dissemination of information contained herein is prohibited. Unless specifically noted, Tech Mahindra Business Services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 Mahindra Business Services. Information contained in a presentation hosted or promoted by Tech Mahindra Business Services is provided “as is” without warranty of any kind, either expressed or implied, including any warranty of merchantability or fitness for a particular purpose. Tech Mahindra Business Services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2" y="2140172"/>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0141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2048" b="23213"/>
          <a:stretch/>
        </p:blipFill>
        <p:spPr>
          <a:xfrm>
            <a:off x="3005367" y="2166672"/>
            <a:ext cx="5977766" cy="2313302"/>
          </a:xfrm>
          <a:prstGeom prst="rect">
            <a:avLst/>
          </a:prstGeom>
        </p:spPr>
      </p:pic>
    </p:spTree>
    <p:extLst>
      <p:ext uri="{BB962C8B-B14F-4D97-AF65-F5344CB8AC3E}">
        <p14:creationId xmlns:p14="http://schemas.microsoft.com/office/powerpoint/2010/main" val="1021605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C14777-D916-4DEC-BDD3-17BB3431B5AD}" type="datetime1">
              <a:rPr kumimoji="0" lang="en-US" sz="18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7/1/2019</a:t>
            </a:fld>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51CE4A-C2DC-4B45-9CDA-DAD80AF45294}" type="slidenum">
              <a:rPr kumimoji="0" lang="en-US" sz="18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361295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t="22048" b="23213"/>
          <a:stretch/>
        </p:blipFill>
        <p:spPr>
          <a:xfrm>
            <a:off x="9245301" y="431006"/>
            <a:ext cx="2615176" cy="1012032"/>
          </a:xfrm>
          <a:prstGeom prst="rect">
            <a:avLst/>
          </a:prstGeom>
        </p:spPr>
      </p:pic>
      <p:sp>
        <p:nvSpPr>
          <p:cNvPr id="3" name="Subtitle 2"/>
          <p:cNvSpPr>
            <a:spLocks noGrp="1"/>
          </p:cNvSpPr>
          <p:nvPr>
            <p:ph type="subTitle" idx="1" hasCustomPrompt="1"/>
          </p:nvPr>
        </p:nvSpPr>
        <p:spPr bwMode="gray">
          <a:xfrm>
            <a:off x="1575674" y="4053704"/>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575674" y="2184401"/>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6" name="Picture 5" descr="ridge4.png"/>
          <p:cNvPicPr>
            <a:picLocks noChangeAspect="1"/>
          </p:cNvPicPr>
          <p:nvPr userDrawn="1"/>
        </p:nvPicPr>
        <p:blipFill>
          <a:blip r:embed="rId3"/>
          <a:stretch>
            <a:fillRect/>
          </a:stretch>
        </p:blipFill>
        <p:spPr bwMode="ltGray">
          <a:xfrm>
            <a:off x="802" y="0"/>
            <a:ext cx="3968824" cy="1443209"/>
          </a:xfrm>
          <a:prstGeom prst="rect">
            <a:avLst/>
          </a:prstGeom>
        </p:spPr>
      </p:pic>
    </p:spTree>
    <p:extLst>
      <p:ext uri="{BB962C8B-B14F-4D97-AF65-F5344CB8AC3E}">
        <p14:creationId xmlns:p14="http://schemas.microsoft.com/office/powerpoint/2010/main" val="1044628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Title and Vertical Text">
    <p:spTree>
      <p:nvGrpSpPr>
        <p:cNvPr id="1" name=""/>
        <p:cNvGrpSpPr/>
        <p:nvPr/>
      </p:nvGrpSpPr>
      <p:grpSpPr>
        <a:xfrm>
          <a:off x="0" y="0"/>
          <a:ext cx="0" cy="0"/>
          <a:chOff x="0" y="0"/>
          <a:chExt cx="0" cy="0"/>
        </a:xfrm>
      </p:grpSpPr>
      <p:pic>
        <p:nvPicPr>
          <p:cNvPr id="10" name="Picture 6"/>
          <p:cNvPicPr>
            <a:picLocks noChangeAspect="1" noChangeArrowheads="1"/>
          </p:cNvPicPr>
          <p:nvPr userDrawn="1"/>
        </p:nvPicPr>
        <p:blipFill rotWithShape="1">
          <a:blip r:embed="rId2" cstate="email">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p:blipFill>
        <p:spPr bwMode="auto">
          <a:xfrm>
            <a:off x="3" y="18566"/>
            <a:ext cx="12191999" cy="80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descr="Mahindra Logo.png">
            <a:extLst>
              <a:ext uri="{FF2B5EF4-FFF2-40B4-BE49-F238E27FC236}">
                <a16:creationId xmlns:a16="http://schemas.microsoft.com/office/drawing/2014/main" id="{408D3E2D-1861-4413-8E37-B5F4C214DD8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gray">
          <a:xfrm>
            <a:off x="10486269" y="223910"/>
            <a:ext cx="1431197" cy="345228"/>
          </a:xfrm>
          <a:prstGeom prst="rect">
            <a:avLst/>
          </a:prstGeom>
        </p:spPr>
      </p:pic>
      <p:grpSp>
        <p:nvGrpSpPr>
          <p:cNvPr id="13" name="Group 12">
            <a:extLst>
              <a:ext uri="{FF2B5EF4-FFF2-40B4-BE49-F238E27FC236}">
                <a16:creationId xmlns:a16="http://schemas.microsoft.com/office/drawing/2014/main" id="{4A142643-FE3E-4DEC-A423-5E13D4FC4BEB}"/>
              </a:ext>
            </a:extLst>
          </p:cNvPr>
          <p:cNvGrpSpPr/>
          <p:nvPr userDrawn="1"/>
        </p:nvGrpSpPr>
        <p:grpSpPr>
          <a:xfrm>
            <a:off x="0" y="6533947"/>
            <a:ext cx="12192000" cy="324054"/>
            <a:chOff x="0" y="6362700"/>
            <a:chExt cx="12192000" cy="495300"/>
          </a:xfrm>
        </p:grpSpPr>
        <p:sp>
          <p:nvSpPr>
            <p:cNvPr id="16" name="Flowchart: Process 15">
              <a:extLst>
                <a:ext uri="{FF2B5EF4-FFF2-40B4-BE49-F238E27FC236}">
                  <a16:creationId xmlns:a16="http://schemas.microsoft.com/office/drawing/2014/main" id="{97553B3D-0090-4FBB-A40D-0B96E469A00E}"/>
                </a:ext>
              </a:extLst>
            </p:cNvPr>
            <p:cNvSpPr/>
            <p:nvPr/>
          </p:nvSpPr>
          <p:spPr>
            <a:xfrm>
              <a:off x="0" y="6362700"/>
              <a:ext cx="12192000" cy="495300"/>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89"/>
            </a:p>
          </p:txBody>
        </p:sp>
        <p:pic>
          <p:nvPicPr>
            <p:cNvPr id="17" name="Picture 6">
              <a:extLst>
                <a:ext uri="{FF2B5EF4-FFF2-40B4-BE49-F238E27FC236}">
                  <a16:creationId xmlns:a16="http://schemas.microsoft.com/office/drawing/2014/main" id="{10A40C42-B62E-473C-9A7B-318EFB9EFCF5}"/>
                </a:ext>
              </a:extLst>
            </p:cNvPr>
            <p:cNvPicPr>
              <a:picLocks noChangeAspect="1" noChangeArrowheads="1"/>
            </p:cNvPicPr>
            <p:nvPr userDrawn="1"/>
          </p:nvPicPr>
          <p:blipFill rotWithShape="1">
            <a:blip r:embed="rId5" cstate="email">
              <a:grayscl/>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a:ext>
              </a:extLst>
            </a:blip>
            <a:srcRect/>
            <a:stretch/>
          </p:blipFill>
          <p:spPr bwMode="auto">
            <a:xfrm>
              <a:off x="0" y="6362700"/>
              <a:ext cx="12191999" cy="495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5" name="Picture 7" descr="Ridge.pdf">
            <a:extLst>
              <a:ext uri="{FF2B5EF4-FFF2-40B4-BE49-F238E27FC236}">
                <a16:creationId xmlns:a16="http://schemas.microsoft.com/office/drawing/2014/main" id="{CFA84869-771E-4B82-B1DD-9EBE08BE13EE}"/>
              </a:ext>
            </a:extLst>
          </p:cNvPr>
          <p:cNvPicPr>
            <a:picLocks noChangeAspect="1"/>
          </p:cNvPicPr>
          <p:nvPr userDrawn="1"/>
        </p:nvPicPr>
        <p:blipFill>
          <a:blip r:embed="rId7" cstate="email"/>
          <a:srcRect/>
          <a:stretch>
            <a:fillRect/>
          </a:stretch>
        </p:blipFill>
        <p:spPr bwMode="ltGray">
          <a:xfrm rot="10800000">
            <a:off x="9601199" y="5993888"/>
            <a:ext cx="2590795" cy="878856"/>
          </a:xfrm>
          <a:prstGeom prst="rect">
            <a:avLst/>
          </a:prstGeom>
          <a:noFill/>
          <a:ln w="9525">
            <a:noFill/>
            <a:miter lim="800000"/>
            <a:headEnd/>
            <a:tailEnd/>
          </a:ln>
        </p:spPr>
      </p:pic>
      <p:sp>
        <p:nvSpPr>
          <p:cNvPr id="11" name="Rectangle 10">
            <a:extLst>
              <a:ext uri="{FF2B5EF4-FFF2-40B4-BE49-F238E27FC236}">
                <a16:creationId xmlns:a16="http://schemas.microsoft.com/office/drawing/2014/main" id="{6E084242-19FD-41FF-9FC9-A5820392A0B5}"/>
              </a:ext>
            </a:extLst>
          </p:cNvPr>
          <p:cNvSpPr/>
          <p:nvPr userDrawn="1"/>
        </p:nvSpPr>
        <p:spPr>
          <a:xfrm>
            <a:off x="344305" y="6572355"/>
            <a:ext cx="4693914" cy="235898"/>
          </a:xfrm>
          <a:prstGeom prst="rect">
            <a:avLst/>
          </a:prstGeom>
          <a:noFill/>
        </p:spPr>
        <p:txBody>
          <a:bodyPr wrap="none" lIns="91440" tIns="45720" rIns="91440" bIns="45720">
            <a:spAutoFit/>
          </a:bodyPr>
          <a:lstStyle/>
          <a:p>
            <a:pPr lvl="0"/>
            <a:r>
              <a:rPr lang="en-US" sz="933" spc="200" baseline="0" noProof="0" dirty="0">
                <a:solidFill>
                  <a:schemeClr val="bg1">
                    <a:lumMod val="85000"/>
                  </a:schemeClr>
                </a:solidFill>
                <a:latin typeface="Century Gothic" panose="020B0502020202020204" pitchFamily="34" charset="0"/>
                <a:sym typeface="Calibri"/>
              </a:rPr>
              <a:t>| Copyright © </a:t>
            </a:r>
            <a:r>
              <a:rPr lang="en-US" sz="933" spc="200" baseline="0" noProof="0" dirty="0" smtClean="0">
                <a:solidFill>
                  <a:schemeClr val="bg1">
                    <a:lumMod val="85000"/>
                  </a:schemeClr>
                </a:solidFill>
                <a:latin typeface="Century Gothic" panose="020B0502020202020204" pitchFamily="34" charset="0"/>
                <a:sym typeface="Calibri"/>
              </a:rPr>
              <a:t>2019 </a:t>
            </a:r>
            <a:r>
              <a:rPr lang="en-US" sz="933" spc="200" baseline="0" noProof="0" dirty="0">
                <a:solidFill>
                  <a:schemeClr val="bg1">
                    <a:lumMod val="85000"/>
                  </a:schemeClr>
                </a:solidFill>
                <a:latin typeface="Century Gothic" panose="020B0502020202020204" pitchFamily="34" charset="0"/>
                <a:sym typeface="Calibri"/>
              </a:rPr>
              <a:t>Tech Mahindra. All rights reserved.</a:t>
            </a:r>
          </a:p>
        </p:txBody>
      </p:sp>
      <p:sp>
        <p:nvSpPr>
          <p:cNvPr id="12" name="TextBox 11">
            <a:extLst>
              <a:ext uri="{FF2B5EF4-FFF2-40B4-BE49-F238E27FC236}">
                <a16:creationId xmlns:a16="http://schemas.microsoft.com/office/drawing/2014/main" id="{088F6BAF-0DDB-4420-855E-118CBB087CF6}"/>
              </a:ext>
            </a:extLst>
          </p:cNvPr>
          <p:cNvSpPr txBox="1"/>
          <p:nvPr userDrawn="1"/>
        </p:nvSpPr>
        <p:spPr>
          <a:xfrm>
            <a:off x="-3638" y="6517463"/>
            <a:ext cx="569695" cy="346234"/>
          </a:xfrm>
          <a:prstGeom prst="ellipse">
            <a:avLst/>
          </a:prstGeom>
          <a:noFill/>
          <a:ln w="28575">
            <a:noFill/>
          </a:ln>
        </p:spPr>
        <p:txBody>
          <a:bodyPr wrap="square" rtlCol="0">
            <a:spAutoFit/>
          </a:bodyPr>
          <a:lstStyle/>
          <a:p>
            <a:pPr algn="ctr"/>
            <a:fld id="{6B44FA42-4F60-4140-9482-246E0726E47C}" type="slidenum">
              <a:rPr lang="en-IN" sz="1000" smtClean="0">
                <a:solidFill>
                  <a:schemeClr val="bg1">
                    <a:lumMod val="85000"/>
                  </a:schemeClr>
                </a:solidFill>
                <a:latin typeface="Century Gothic" pitchFamily="34" charset="0"/>
              </a:rPr>
              <a:pPr algn="ctr"/>
              <a:t>‹#›</a:t>
            </a:fld>
            <a:endParaRPr lang="en-IN" sz="1000" dirty="0">
              <a:solidFill>
                <a:schemeClr val="bg1">
                  <a:lumMod val="85000"/>
                </a:schemeClr>
              </a:solidFill>
              <a:latin typeface="Century Gothic" pitchFamily="34" charset="0"/>
            </a:endParaRPr>
          </a:p>
        </p:txBody>
      </p:sp>
    </p:spTree>
    <p:extLst>
      <p:ext uri="{BB962C8B-B14F-4D97-AF65-F5344CB8AC3E}">
        <p14:creationId xmlns:p14="http://schemas.microsoft.com/office/powerpoint/2010/main" val="177314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2" y="719141"/>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8"/>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86845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2" y="719141"/>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8"/>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27045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90540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1"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8"/>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12960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8"/>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1" y="1971678"/>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1"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512195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7" name="Picture 6" descr="ridge4.png"/>
          <p:cNvPicPr>
            <a:picLocks noChangeAspect="1"/>
          </p:cNvPicPr>
          <p:nvPr userDrawn="1"/>
        </p:nvPicPr>
        <p:blipFill>
          <a:blip r:embed="rId2"/>
          <a:stretch>
            <a:fillRect/>
          </a:stretch>
        </p:blipFill>
        <p:spPr bwMode="ltGray">
          <a:xfrm>
            <a:off x="802" y="0"/>
            <a:ext cx="3968824" cy="1443209"/>
          </a:xfrm>
          <a:prstGeom prst="rect">
            <a:avLst/>
          </a:prstGeom>
        </p:spPr>
      </p:pic>
      <p:sp>
        <p:nvSpPr>
          <p:cNvPr id="10" name="Subtitle 2"/>
          <p:cNvSpPr>
            <a:spLocks noGrp="1"/>
          </p:cNvSpPr>
          <p:nvPr>
            <p:ph type="subTitle" idx="1" hasCustomPrompt="1"/>
          </p:nvPr>
        </p:nvSpPr>
        <p:spPr bwMode="gray">
          <a:xfrm>
            <a:off x="1575674" y="4053704"/>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itle 8"/>
          <p:cNvSpPr>
            <a:spLocks noGrp="1"/>
          </p:cNvSpPr>
          <p:nvPr>
            <p:ph type="title" hasCustomPrompt="1"/>
          </p:nvPr>
        </p:nvSpPr>
        <p:spPr bwMode="gray">
          <a:xfrm>
            <a:off x="1575674" y="2184401"/>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t="22048" b="23213"/>
          <a:stretch/>
        </p:blipFill>
        <p:spPr>
          <a:xfrm>
            <a:off x="9245301" y="431006"/>
            <a:ext cx="2615176" cy="1012032"/>
          </a:xfrm>
          <a:prstGeom prst="rect">
            <a:avLst/>
          </a:prstGeom>
        </p:spPr>
      </p:pic>
    </p:spTree>
    <p:extLst>
      <p:ext uri="{BB962C8B-B14F-4D97-AF65-F5344CB8AC3E}">
        <p14:creationId xmlns:p14="http://schemas.microsoft.com/office/powerpoint/2010/main" val="176171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2"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17" y="4295778"/>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20" y="1971677"/>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8" name="Picture 7"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9" name="Picture 8" descr="Complex IT_Logo_02072013.png"/>
          <p:cNvPicPr>
            <a:picLocks noChangeAspect="1"/>
          </p:cNvPicPr>
          <p:nvPr userDrawn="1"/>
        </p:nvPicPr>
        <p:blipFill>
          <a:blip r:embed="rId3"/>
          <a:stretch>
            <a:fillRect/>
          </a:stretch>
        </p:blipFill>
        <p:spPr>
          <a:xfrm>
            <a:off x="9266835" y="530936"/>
            <a:ext cx="2377440" cy="880109"/>
          </a:xfrm>
          <a:prstGeom prst="rect">
            <a:avLst/>
          </a:prstGeom>
        </p:spPr>
      </p:pic>
    </p:spTree>
    <p:extLst>
      <p:ext uri="{BB962C8B-B14F-4D97-AF65-F5344CB8AC3E}">
        <p14:creationId xmlns:p14="http://schemas.microsoft.com/office/powerpoint/2010/main" val="187966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9"/>
          <a:stretch>
            <a:fillRect/>
          </a:stretch>
        </p:blipFill>
        <p:spPr bwMode="ltGray">
          <a:xfrm>
            <a:off x="612" y="0"/>
            <a:ext cx="3026832" cy="825500"/>
          </a:xfrm>
          <a:prstGeom prst="rect">
            <a:avLst/>
          </a:prstGeom>
        </p:spPr>
      </p:pic>
      <p:sp>
        <p:nvSpPr>
          <p:cNvPr id="2" name="Title Placeholder 1"/>
          <p:cNvSpPr>
            <a:spLocks noGrp="1"/>
          </p:cNvSpPr>
          <p:nvPr>
            <p:ph type="title"/>
          </p:nvPr>
        </p:nvSpPr>
        <p:spPr>
          <a:xfrm>
            <a:off x="624419" y="711203"/>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641351" y="19716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815642" y="6614013"/>
            <a:ext cx="157094" cy="153888"/>
          </a:xfrm>
          <a:prstGeom prst="rect">
            <a:avLst/>
          </a:prstGeom>
          <a:noFill/>
          <a:ln w="9525">
            <a:noFill/>
            <a:miter lim="800000"/>
            <a:headEnd/>
            <a:tailEnd/>
          </a:ln>
        </p:spPr>
        <p:txBody>
          <a:bodyPr wrap="none" lIns="0" tIns="0" rIns="0" bIns="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56ECDB-1CEE-4F69-ADCA-557460F2116E}" type="slidenum">
              <a:rPr kumimoji="0" lang="en-US" sz="1000" b="0" i="0" u="none" strike="noStrike" kern="1200" cap="none" spc="0" normalizeH="0" baseline="0" noProof="0" smtClean="0">
                <a:ln>
                  <a:noFill/>
                </a:ln>
                <a:solidFill>
                  <a:srgbClr val="6D6E7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6D6E71"/>
              </a:solidFill>
              <a:effectLst/>
              <a:uLnTx/>
              <a:uFillTx/>
              <a:latin typeface="Arial" pitchFamily="34" charset="0"/>
              <a:ea typeface="+mn-ea"/>
              <a:cs typeface="Arial" pitchFamily="34" charset="0"/>
            </a:endParaRPr>
          </a:p>
        </p:txBody>
      </p:sp>
      <p:sp>
        <p:nvSpPr>
          <p:cNvPr id="7" name="TextBox 20"/>
          <p:cNvSpPr txBox="1">
            <a:spLocks noChangeArrowheads="1"/>
          </p:cNvSpPr>
          <p:nvPr/>
        </p:nvSpPr>
        <p:spPr bwMode="gray">
          <a:xfrm>
            <a:off x="641351" y="6629404"/>
            <a:ext cx="3674083" cy="123111"/>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6D6E71"/>
                </a:solidFill>
                <a:effectLst/>
                <a:uLnTx/>
                <a:uFillTx/>
                <a:latin typeface="Arial" pitchFamily="34" charset="0"/>
                <a:ea typeface="+mn-ea"/>
                <a:cs typeface="Arial" pitchFamily="34" charset="0"/>
              </a:rPr>
              <a:t>Copyright © 2019 Tech Mahindra Business Process Services. All rights reserved.</a:t>
            </a:r>
            <a:endParaRPr kumimoji="0" lang="en-US" sz="800" b="0" i="0" u="none" strike="noStrike" kern="1200" cap="none" spc="0" normalizeH="0" baseline="0" noProof="0" dirty="0">
              <a:ln>
                <a:noFill/>
              </a:ln>
              <a:solidFill>
                <a:srgbClr val="6D6E7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41122052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27"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1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image" Target="../media/image24.png"/><Relationship Id="rId16"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hyperlink" Target="https://apps.techmbs.in/BPSDemo/Home.html"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22.png"/><Relationship Id="rId21" Type="http://schemas.openxmlformats.org/officeDocument/2006/relationships/image" Target="../media/image57.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image" Target="../media/image21.png"/><Relationship Id="rId16" Type="http://schemas.openxmlformats.org/officeDocument/2006/relationships/image" Target="../media/image52.png"/><Relationship Id="rId20" Type="http://schemas.openxmlformats.org/officeDocument/2006/relationships/image" Target="../media/image56.png"/><Relationship Id="rId1" Type="http://schemas.openxmlformats.org/officeDocument/2006/relationships/slideLayout" Target="../slideLayouts/slideLayout1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59.png"/><Relationship Id="rId10" Type="http://schemas.openxmlformats.org/officeDocument/2006/relationships/image" Target="../media/image46.png"/><Relationship Id="rId19"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1444" y="2770496"/>
            <a:ext cx="6892119" cy="221599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lnSpc>
                <a:spcPct val="150000"/>
              </a:lnSpc>
              <a:buClr>
                <a:schemeClr val="tx2"/>
              </a:buClr>
            </a:pPr>
            <a:r>
              <a:rPr lang="en-US" sz="3200" dirty="0" smtClean="0">
                <a:solidFill>
                  <a:schemeClr val="bg1"/>
                </a:solidFill>
                <a:latin typeface="Copperplate Gothic Bold" panose="020E0705020206020404" pitchFamily="34" charset="0"/>
              </a:rPr>
              <a:t>BPS ANALYTICS</a:t>
            </a:r>
          </a:p>
          <a:p>
            <a:pPr fontAlgn="base">
              <a:lnSpc>
                <a:spcPct val="150000"/>
              </a:lnSpc>
              <a:buClr>
                <a:schemeClr val="tx2"/>
              </a:buClr>
            </a:pPr>
            <a:r>
              <a:rPr lang="en-US" sz="3200" dirty="0" smtClean="0">
                <a:solidFill>
                  <a:schemeClr val="bg1"/>
                </a:solidFill>
                <a:latin typeface="Copperplate Gothic Bold" panose="020E0705020206020404" pitchFamily="34" charset="0"/>
              </a:rPr>
              <a:t>RECOMMENDATION ENGINE</a:t>
            </a:r>
          </a:p>
          <a:p>
            <a:pPr fontAlgn="base">
              <a:lnSpc>
                <a:spcPct val="150000"/>
              </a:lnSpc>
              <a:buClr>
                <a:schemeClr val="tx2"/>
              </a:buClr>
            </a:pPr>
            <a:r>
              <a:rPr lang="en-US" sz="3200" dirty="0" smtClean="0">
                <a:solidFill>
                  <a:schemeClr val="bg1"/>
                </a:solidFill>
                <a:latin typeface="Copperplate Gothic Bold" panose="020E0705020206020404" pitchFamily="34" charset="0"/>
              </a:rPr>
              <a:t>Roadmap &amp; Framework</a:t>
            </a:r>
          </a:p>
        </p:txBody>
      </p:sp>
      <p:sp>
        <p:nvSpPr>
          <p:cNvPr id="2" name="TextBox 1"/>
          <p:cNvSpPr txBox="1"/>
          <p:nvPr/>
        </p:nvSpPr>
        <p:spPr>
          <a:xfrm>
            <a:off x="2873828" y="2770496"/>
            <a:ext cx="7184571" cy="9848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3200" b="1" dirty="0" smtClean="0">
                <a:latin typeface="Calibri" panose="020F0502020204030204" pitchFamily="34" charset="0"/>
                <a:cs typeface="Calibri" panose="020F0502020204030204" pitchFamily="34" charset="0"/>
              </a:rPr>
              <a:t>BPS RECOMMENDATION </a:t>
            </a:r>
            <a:r>
              <a:rPr lang="en-US" sz="3200" b="1" dirty="0">
                <a:latin typeface="Calibri" panose="020F0502020204030204" pitchFamily="34" charset="0"/>
                <a:cs typeface="Calibri" panose="020F0502020204030204" pitchFamily="34" charset="0"/>
              </a:rPr>
              <a:t>ENGINE</a:t>
            </a:r>
          </a:p>
          <a:p>
            <a:pPr fontAlgn="base">
              <a:buClr>
                <a:schemeClr val="tx2"/>
              </a:buClr>
            </a:pPr>
            <a:endParaRPr lang="en-US" sz="3200" b="1"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8499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p:cNvSpPr>
          <p:nvPr/>
        </p:nvSpPr>
        <p:spPr>
          <a:xfrm>
            <a:off x="972660" y="42191"/>
            <a:ext cx="10966449" cy="492443"/>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dirty="0">
                <a:solidFill>
                  <a:srgbClr val="585858"/>
                </a:solidFill>
                <a:latin typeface="Calibri" panose="020F0502020204030204" pitchFamily="34" charset="0"/>
                <a:cs typeface="Palatino Linotype"/>
              </a:rPr>
              <a:t>BPS-RE : Recommendation Engine</a:t>
            </a:r>
          </a:p>
        </p:txBody>
      </p:sp>
      <p:sp>
        <p:nvSpPr>
          <p:cNvPr id="173" name="Line 4"/>
          <p:cNvSpPr>
            <a:spLocks noChangeShapeType="1"/>
          </p:cNvSpPr>
          <p:nvPr/>
        </p:nvSpPr>
        <p:spPr bwMode="auto">
          <a:xfrm flipH="1">
            <a:off x="4763408" y="2755402"/>
            <a:ext cx="1943100" cy="1116012"/>
          </a:xfrm>
          <a:prstGeom prst="line">
            <a:avLst/>
          </a:prstGeom>
          <a:noFill/>
          <a:ln w="5472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 name="Group 7"/>
          <p:cNvGrpSpPr/>
          <p:nvPr/>
        </p:nvGrpSpPr>
        <p:grpSpPr>
          <a:xfrm>
            <a:off x="2011003" y="1079534"/>
            <a:ext cx="1766892" cy="1817850"/>
            <a:chOff x="2030046" y="937552"/>
            <a:chExt cx="1766892" cy="1000781"/>
          </a:xfrm>
        </p:grpSpPr>
        <p:sp>
          <p:nvSpPr>
            <p:cNvPr id="209" name="Freeform 208"/>
            <p:cNvSpPr>
              <a:spLocks/>
            </p:cNvSpPr>
            <p:nvPr/>
          </p:nvSpPr>
          <p:spPr bwMode="auto">
            <a:xfrm>
              <a:off x="2063815" y="937552"/>
              <a:ext cx="1733123" cy="1000781"/>
            </a:xfrm>
            <a:custGeom>
              <a:avLst/>
              <a:gdLst>
                <a:gd name="T0" fmla="*/ 2484 w 2484"/>
                <a:gd name="T1" fmla="*/ 660 h 1328"/>
                <a:gd name="T2" fmla="*/ 1826 w 2484"/>
                <a:gd name="T3" fmla="*/ 0 h 1328"/>
                <a:gd name="T4" fmla="*/ 1826 w 2484"/>
                <a:gd name="T5" fmla="*/ 243 h 1328"/>
                <a:gd name="T6" fmla="*/ 0 w 2484"/>
                <a:gd name="T7" fmla="*/ 243 h 1328"/>
                <a:gd name="T8" fmla="*/ 0 w 2484"/>
                <a:gd name="T9" fmla="*/ 1077 h 1328"/>
                <a:gd name="T10" fmla="*/ 1826 w 2484"/>
                <a:gd name="T11" fmla="*/ 1077 h 1328"/>
                <a:gd name="T12" fmla="*/ 1826 w 2484"/>
                <a:gd name="T13" fmla="*/ 1328 h 1328"/>
                <a:gd name="T14" fmla="*/ 2484 w 2484"/>
                <a:gd name="T15" fmla="*/ 660 h 1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4" h="1328">
                  <a:moveTo>
                    <a:pt x="2484" y="660"/>
                  </a:moveTo>
                  <a:lnTo>
                    <a:pt x="1826" y="0"/>
                  </a:lnTo>
                  <a:lnTo>
                    <a:pt x="1826" y="243"/>
                  </a:lnTo>
                  <a:lnTo>
                    <a:pt x="0" y="243"/>
                  </a:lnTo>
                  <a:lnTo>
                    <a:pt x="0" y="1077"/>
                  </a:lnTo>
                  <a:lnTo>
                    <a:pt x="1826" y="1077"/>
                  </a:lnTo>
                  <a:lnTo>
                    <a:pt x="1826" y="1328"/>
                  </a:lnTo>
                  <a:lnTo>
                    <a:pt x="2484" y="660"/>
                  </a:lnTo>
                  <a:close/>
                </a:path>
              </a:pathLst>
            </a:custGeom>
            <a:solidFill>
              <a:srgbClr val="00B050"/>
            </a:solidFill>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210" name="Rectangle 209"/>
            <p:cNvSpPr/>
            <p:nvPr/>
          </p:nvSpPr>
          <p:spPr>
            <a:xfrm>
              <a:off x="2030046" y="1152508"/>
              <a:ext cx="1627554" cy="40665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bg1"/>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Arial" panose="020B0604020202020204" pitchFamily="34" charset="0"/>
                  <a:cs typeface="Arial" panose="020B0604020202020204" pitchFamily="34" charset="0"/>
                </a:rPr>
                <a:t>Understand Business needs</a:t>
              </a:r>
              <a:endParaRPr kumimoji="0" lang="en-US" sz="14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grpSp>
      <p:grpSp>
        <p:nvGrpSpPr>
          <p:cNvPr id="13" name="Group 12"/>
          <p:cNvGrpSpPr/>
          <p:nvPr/>
        </p:nvGrpSpPr>
        <p:grpSpPr>
          <a:xfrm>
            <a:off x="3794260" y="1092596"/>
            <a:ext cx="2313180" cy="1804787"/>
            <a:chOff x="3973924" y="950615"/>
            <a:chExt cx="2034992" cy="1020682"/>
          </a:xfrm>
        </p:grpSpPr>
        <p:sp>
          <p:nvSpPr>
            <p:cNvPr id="213" name="Freeform 212"/>
            <p:cNvSpPr>
              <a:spLocks/>
            </p:cNvSpPr>
            <p:nvPr/>
          </p:nvSpPr>
          <p:spPr bwMode="auto">
            <a:xfrm>
              <a:off x="3991440" y="950615"/>
              <a:ext cx="2017476" cy="1020682"/>
            </a:xfrm>
            <a:custGeom>
              <a:avLst/>
              <a:gdLst>
                <a:gd name="T0" fmla="*/ 2484 w 2484"/>
                <a:gd name="T1" fmla="*/ 660 h 1328"/>
                <a:gd name="T2" fmla="*/ 1826 w 2484"/>
                <a:gd name="T3" fmla="*/ 0 h 1328"/>
                <a:gd name="T4" fmla="*/ 1826 w 2484"/>
                <a:gd name="T5" fmla="*/ 243 h 1328"/>
                <a:gd name="T6" fmla="*/ 0 w 2484"/>
                <a:gd name="T7" fmla="*/ 243 h 1328"/>
                <a:gd name="T8" fmla="*/ 0 w 2484"/>
                <a:gd name="T9" fmla="*/ 1077 h 1328"/>
                <a:gd name="T10" fmla="*/ 1826 w 2484"/>
                <a:gd name="T11" fmla="*/ 1077 h 1328"/>
                <a:gd name="T12" fmla="*/ 1826 w 2484"/>
                <a:gd name="T13" fmla="*/ 1328 h 1328"/>
                <a:gd name="T14" fmla="*/ 2484 w 2484"/>
                <a:gd name="T15" fmla="*/ 660 h 1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4" h="1328">
                  <a:moveTo>
                    <a:pt x="2484" y="660"/>
                  </a:moveTo>
                  <a:lnTo>
                    <a:pt x="1826" y="0"/>
                  </a:lnTo>
                  <a:lnTo>
                    <a:pt x="1826" y="243"/>
                  </a:lnTo>
                  <a:lnTo>
                    <a:pt x="0" y="243"/>
                  </a:lnTo>
                  <a:lnTo>
                    <a:pt x="0" y="1077"/>
                  </a:lnTo>
                  <a:lnTo>
                    <a:pt x="1826" y="1077"/>
                  </a:lnTo>
                  <a:lnTo>
                    <a:pt x="1826" y="1328"/>
                  </a:lnTo>
                  <a:lnTo>
                    <a:pt x="2484" y="66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216" name="Rectangle 215"/>
            <p:cNvSpPr/>
            <p:nvPr/>
          </p:nvSpPr>
          <p:spPr>
            <a:xfrm>
              <a:off x="3973924" y="1283043"/>
              <a:ext cx="1778512" cy="29590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Suggest best interventions</a:t>
              </a:r>
              <a:endParaRPr kumimoji="0" lang="en-US" sz="1400" b="1"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grpSp>
      <p:grpSp>
        <p:nvGrpSpPr>
          <p:cNvPr id="14" name="Group 13"/>
          <p:cNvGrpSpPr/>
          <p:nvPr/>
        </p:nvGrpSpPr>
        <p:grpSpPr>
          <a:xfrm>
            <a:off x="6006470" y="1105659"/>
            <a:ext cx="3020593" cy="1791723"/>
            <a:chOff x="6038576" y="963678"/>
            <a:chExt cx="3020593" cy="1020682"/>
          </a:xfrm>
        </p:grpSpPr>
        <p:sp>
          <p:nvSpPr>
            <p:cNvPr id="17" name="Freeform 16"/>
            <p:cNvSpPr>
              <a:spLocks/>
            </p:cNvSpPr>
            <p:nvPr/>
          </p:nvSpPr>
          <p:spPr bwMode="auto">
            <a:xfrm>
              <a:off x="6182269" y="963678"/>
              <a:ext cx="2876900" cy="1020682"/>
            </a:xfrm>
            <a:custGeom>
              <a:avLst/>
              <a:gdLst>
                <a:gd name="T0" fmla="*/ 2484 w 2484"/>
                <a:gd name="T1" fmla="*/ 660 h 1328"/>
                <a:gd name="T2" fmla="*/ 1826 w 2484"/>
                <a:gd name="T3" fmla="*/ 0 h 1328"/>
                <a:gd name="T4" fmla="*/ 1826 w 2484"/>
                <a:gd name="T5" fmla="*/ 243 h 1328"/>
                <a:gd name="T6" fmla="*/ 0 w 2484"/>
                <a:gd name="T7" fmla="*/ 243 h 1328"/>
                <a:gd name="T8" fmla="*/ 0 w 2484"/>
                <a:gd name="T9" fmla="*/ 1077 h 1328"/>
                <a:gd name="T10" fmla="*/ 1826 w 2484"/>
                <a:gd name="T11" fmla="*/ 1077 h 1328"/>
                <a:gd name="T12" fmla="*/ 1826 w 2484"/>
                <a:gd name="T13" fmla="*/ 1328 h 1328"/>
                <a:gd name="T14" fmla="*/ 2484 w 2484"/>
                <a:gd name="T15" fmla="*/ 660 h 1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4" h="1328">
                  <a:moveTo>
                    <a:pt x="2484" y="660"/>
                  </a:moveTo>
                  <a:lnTo>
                    <a:pt x="1826" y="0"/>
                  </a:lnTo>
                  <a:lnTo>
                    <a:pt x="1826" y="243"/>
                  </a:lnTo>
                  <a:lnTo>
                    <a:pt x="0" y="243"/>
                  </a:lnTo>
                  <a:lnTo>
                    <a:pt x="0" y="1077"/>
                  </a:lnTo>
                  <a:lnTo>
                    <a:pt x="1826" y="1077"/>
                  </a:lnTo>
                  <a:lnTo>
                    <a:pt x="1826" y="1328"/>
                  </a:lnTo>
                  <a:lnTo>
                    <a:pt x="2484" y="66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9" name="Rectangle 18"/>
            <p:cNvSpPr/>
            <p:nvPr/>
          </p:nvSpPr>
          <p:spPr>
            <a:xfrm>
              <a:off x="6038576" y="1311166"/>
              <a:ext cx="2975288" cy="29806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RE (Predictive + Prescriptive)  </a:t>
              </a:r>
              <a:br>
                <a:rPr kumimoji="0" lang="en-US" sz="1400" b="1"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br>
              <a:r>
                <a:rPr kumimoji="0" lang="en-US" sz="1400" b="1"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400" b="1" i="0" u="none" strike="noStrike" kern="1200" cap="none" spc="0" normalizeH="0" noProof="0" dirty="0" smtClean="0">
                  <a:ln>
                    <a:noFill/>
                  </a:ln>
                  <a:solidFill>
                    <a:schemeClr val="bg1"/>
                  </a:solidFill>
                  <a:effectLst/>
                  <a:uLnTx/>
                  <a:uFillTx/>
                  <a:latin typeface="Arial" panose="020B0604020202020204" pitchFamily="34" charset="0"/>
                  <a:ea typeface="+mn-ea"/>
                  <a:cs typeface="Arial" panose="020B0604020202020204" pitchFamily="34" charset="0"/>
                </a:rPr>
                <a:t>AI Engine)</a:t>
              </a:r>
              <a:endParaRPr kumimoji="0" lang="en-US" sz="1400" b="1"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grpSp>
      <p:grpSp>
        <p:nvGrpSpPr>
          <p:cNvPr id="15" name="Group 14"/>
          <p:cNvGrpSpPr/>
          <p:nvPr/>
        </p:nvGrpSpPr>
        <p:grpSpPr>
          <a:xfrm>
            <a:off x="9066253" y="1125561"/>
            <a:ext cx="2801906" cy="1784884"/>
            <a:chOff x="9059170" y="970516"/>
            <a:chExt cx="2801906" cy="1020682"/>
          </a:xfrm>
        </p:grpSpPr>
        <p:sp>
          <p:nvSpPr>
            <p:cNvPr id="20" name="Freeform 19"/>
            <p:cNvSpPr>
              <a:spLocks/>
            </p:cNvSpPr>
            <p:nvPr/>
          </p:nvSpPr>
          <p:spPr bwMode="auto">
            <a:xfrm>
              <a:off x="9059170" y="970516"/>
              <a:ext cx="2801906" cy="1020682"/>
            </a:xfrm>
            <a:custGeom>
              <a:avLst/>
              <a:gdLst>
                <a:gd name="T0" fmla="*/ 2484 w 2484"/>
                <a:gd name="T1" fmla="*/ 660 h 1328"/>
                <a:gd name="T2" fmla="*/ 1826 w 2484"/>
                <a:gd name="T3" fmla="*/ 0 h 1328"/>
                <a:gd name="T4" fmla="*/ 1826 w 2484"/>
                <a:gd name="T5" fmla="*/ 243 h 1328"/>
                <a:gd name="T6" fmla="*/ 0 w 2484"/>
                <a:gd name="T7" fmla="*/ 243 h 1328"/>
                <a:gd name="T8" fmla="*/ 0 w 2484"/>
                <a:gd name="T9" fmla="*/ 1077 h 1328"/>
                <a:gd name="T10" fmla="*/ 1826 w 2484"/>
                <a:gd name="T11" fmla="*/ 1077 h 1328"/>
                <a:gd name="T12" fmla="*/ 1826 w 2484"/>
                <a:gd name="T13" fmla="*/ 1328 h 1328"/>
                <a:gd name="T14" fmla="*/ 2484 w 2484"/>
                <a:gd name="T15" fmla="*/ 660 h 1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4" h="1328">
                  <a:moveTo>
                    <a:pt x="2484" y="660"/>
                  </a:moveTo>
                  <a:lnTo>
                    <a:pt x="1826" y="0"/>
                  </a:lnTo>
                  <a:lnTo>
                    <a:pt x="1826" y="243"/>
                  </a:lnTo>
                  <a:lnTo>
                    <a:pt x="0" y="243"/>
                  </a:lnTo>
                  <a:lnTo>
                    <a:pt x="0" y="1077"/>
                  </a:lnTo>
                  <a:lnTo>
                    <a:pt x="1826" y="1077"/>
                  </a:lnTo>
                  <a:lnTo>
                    <a:pt x="1826" y="1328"/>
                  </a:lnTo>
                  <a:lnTo>
                    <a:pt x="2484" y="660"/>
                  </a:lnTo>
                  <a:close/>
                </a:path>
              </a:pathLst>
            </a:custGeom>
            <a:solidFill>
              <a:srgbClr val="002060"/>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23" name="Rectangle 22"/>
            <p:cNvSpPr/>
            <p:nvPr/>
          </p:nvSpPr>
          <p:spPr>
            <a:xfrm>
              <a:off x="9118368" y="1209296"/>
              <a:ext cx="2158211" cy="42240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Smart </a:t>
              </a:r>
              <a:r>
                <a:rPr kumimoji="0" lang="en-US" sz="1400" b="1" i="0" u="none" strike="noStrike" kern="1200" cap="none" spc="0" normalizeH="0" noProof="0" dirty="0" smtClean="0">
                  <a:ln>
                    <a:noFill/>
                  </a:ln>
                  <a:solidFill>
                    <a:schemeClr val="bg1"/>
                  </a:solidFill>
                  <a:effectLst/>
                  <a:uLnTx/>
                  <a:uFillTx/>
                  <a:latin typeface="Arial" panose="020B0604020202020204" pitchFamily="34" charset="0"/>
                  <a:ea typeface="+mn-ea"/>
                  <a:cs typeface="Arial" panose="020B0604020202020204" pitchFamily="34" charset="0"/>
                </a:rPr>
                <a:t> Visualization</a:t>
              </a:r>
              <a:r>
                <a:rPr kumimoji="0" lang="en-US" sz="1400" b="1"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  </a:t>
              </a:r>
              <a:br>
                <a:rPr kumimoji="0" lang="en-US" sz="1400" b="1"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br>
              <a:endParaRPr kumimoji="0" lang="en-US" sz="1400" b="1"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grpSp>
      <p:sp>
        <p:nvSpPr>
          <p:cNvPr id="7" name="Left-Right Arrow 6"/>
          <p:cNvSpPr/>
          <p:nvPr/>
        </p:nvSpPr>
        <p:spPr>
          <a:xfrm>
            <a:off x="410627" y="5264331"/>
            <a:ext cx="5597626" cy="745888"/>
          </a:xfrm>
          <a:prstGeom prst="leftRightArrow">
            <a:avLst/>
          </a:prstGeom>
          <a:solidFill>
            <a:schemeClr val="tx2">
              <a:lumMod val="60000"/>
              <a:lumOff val="4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solidFill>
                  <a:schemeClr val="bg2"/>
                </a:solidFill>
              </a:rPr>
              <a:t>CONSULTING</a:t>
            </a:r>
            <a:endParaRPr lang="en-US" dirty="0">
              <a:solidFill>
                <a:schemeClr val="bg2"/>
              </a:solidFill>
            </a:endParaRPr>
          </a:p>
        </p:txBody>
      </p:sp>
      <p:sp>
        <p:nvSpPr>
          <p:cNvPr id="27" name="Left-Right Arrow 26"/>
          <p:cNvSpPr/>
          <p:nvPr/>
        </p:nvSpPr>
        <p:spPr>
          <a:xfrm>
            <a:off x="6060505" y="5284232"/>
            <a:ext cx="5597626" cy="745888"/>
          </a:xfrm>
          <a:prstGeom prst="leftRightArrow">
            <a:avLst/>
          </a:prstGeom>
          <a:solidFill>
            <a:schemeClr val="tx2">
              <a:lumMod val="60000"/>
              <a:lumOff val="4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solidFill>
                  <a:schemeClr val="bg2"/>
                </a:solidFill>
              </a:rPr>
              <a:t>ANALYTICS &amp; ROBOTICS </a:t>
            </a:r>
            <a:endParaRPr lang="en-US" dirty="0">
              <a:solidFill>
                <a:schemeClr val="bg2"/>
              </a:solidFill>
            </a:endParaRPr>
          </a:p>
        </p:txBody>
      </p:sp>
      <p:sp>
        <p:nvSpPr>
          <p:cNvPr id="28" name="Left-Right Arrow 27"/>
          <p:cNvSpPr/>
          <p:nvPr/>
        </p:nvSpPr>
        <p:spPr>
          <a:xfrm>
            <a:off x="509151" y="5944669"/>
            <a:ext cx="11096727" cy="745888"/>
          </a:xfrm>
          <a:prstGeom prst="lef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bg1"/>
                </a:solidFill>
              </a:rPr>
              <a:t>AUTOMATION (CLOUD + RPA + NLP + AI BOTs + DEVOPS + CI/CD)</a:t>
            </a:r>
            <a:endParaRPr lang="en-US" dirty="0">
              <a:solidFill>
                <a:schemeClr val="bg1"/>
              </a:solidFill>
            </a:endParaRPr>
          </a:p>
        </p:txBody>
      </p:sp>
      <p:grpSp>
        <p:nvGrpSpPr>
          <p:cNvPr id="12" name="Group 11"/>
          <p:cNvGrpSpPr/>
          <p:nvPr/>
        </p:nvGrpSpPr>
        <p:grpSpPr>
          <a:xfrm>
            <a:off x="247891" y="1112498"/>
            <a:ext cx="1810059" cy="1784886"/>
            <a:chOff x="410627" y="970516"/>
            <a:chExt cx="1810059" cy="1000781"/>
          </a:xfrm>
        </p:grpSpPr>
        <p:sp>
          <p:nvSpPr>
            <p:cNvPr id="207" name="Freeform 206"/>
            <p:cNvSpPr>
              <a:spLocks/>
            </p:cNvSpPr>
            <p:nvPr/>
          </p:nvSpPr>
          <p:spPr bwMode="auto">
            <a:xfrm>
              <a:off x="410627" y="970516"/>
              <a:ext cx="1810059" cy="1000781"/>
            </a:xfrm>
            <a:custGeom>
              <a:avLst/>
              <a:gdLst>
                <a:gd name="T0" fmla="*/ 2484 w 2484"/>
                <a:gd name="T1" fmla="*/ 660 h 1328"/>
                <a:gd name="T2" fmla="*/ 1826 w 2484"/>
                <a:gd name="T3" fmla="*/ 0 h 1328"/>
                <a:gd name="T4" fmla="*/ 1826 w 2484"/>
                <a:gd name="T5" fmla="*/ 243 h 1328"/>
                <a:gd name="T6" fmla="*/ 0 w 2484"/>
                <a:gd name="T7" fmla="*/ 243 h 1328"/>
                <a:gd name="T8" fmla="*/ 0 w 2484"/>
                <a:gd name="T9" fmla="*/ 1077 h 1328"/>
                <a:gd name="T10" fmla="*/ 1826 w 2484"/>
                <a:gd name="T11" fmla="*/ 1077 h 1328"/>
                <a:gd name="T12" fmla="*/ 1826 w 2484"/>
                <a:gd name="T13" fmla="*/ 1328 h 1328"/>
                <a:gd name="T14" fmla="*/ 2484 w 2484"/>
                <a:gd name="T15" fmla="*/ 660 h 1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4" h="1328">
                  <a:moveTo>
                    <a:pt x="2484" y="660"/>
                  </a:moveTo>
                  <a:lnTo>
                    <a:pt x="1826" y="0"/>
                  </a:lnTo>
                  <a:lnTo>
                    <a:pt x="1826" y="243"/>
                  </a:lnTo>
                  <a:lnTo>
                    <a:pt x="0" y="243"/>
                  </a:lnTo>
                  <a:lnTo>
                    <a:pt x="0" y="1077"/>
                  </a:lnTo>
                  <a:lnTo>
                    <a:pt x="1826" y="1077"/>
                  </a:lnTo>
                  <a:lnTo>
                    <a:pt x="1826" y="1328"/>
                  </a:lnTo>
                  <a:lnTo>
                    <a:pt x="2484" y="660"/>
                  </a:lnTo>
                  <a:close/>
                </a:path>
              </a:pathLst>
            </a:custGeom>
            <a:solidFill>
              <a:srgbClr val="F49D1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208" name="Rectangle 207"/>
            <p:cNvSpPr/>
            <p:nvPr/>
          </p:nvSpPr>
          <p:spPr>
            <a:xfrm>
              <a:off x="552877" y="1191697"/>
              <a:ext cx="1231119" cy="41416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Customer Profile </a:t>
              </a:r>
              <a:endParaRPr kumimoji="0" lang="en-US" sz="1400" b="1"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grpSp>
      <p:grpSp>
        <p:nvGrpSpPr>
          <p:cNvPr id="11" name="Group 10"/>
          <p:cNvGrpSpPr/>
          <p:nvPr/>
        </p:nvGrpSpPr>
        <p:grpSpPr>
          <a:xfrm>
            <a:off x="247309" y="2815049"/>
            <a:ext cx="1174683" cy="845008"/>
            <a:chOff x="558556" y="2630240"/>
            <a:chExt cx="1174683" cy="845008"/>
          </a:xfrm>
        </p:grpSpPr>
        <p:pic>
          <p:nvPicPr>
            <p:cNvPr id="35" name="Picture 2" descr="Image result for clien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556" y="2655653"/>
              <a:ext cx="443435" cy="44343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flipH="1">
              <a:off x="1175565" y="2630240"/>
              <a:ext cx="557674" cy="845008"/>
            </a:xfrm>
            <a:prstGeom prst="rect">
              <a:avLst/>
            </a:prstGeom>
          </p:spPr>
        </p:pic>
      </p:grpSp>
      <p:grpSp>
        <p:nvGrpSpPr>
          <p:cNvPr id="5" name="Group 4"/>
          <p:cNvGrpSpPr/>
          <p:nvPr/>
        </p:nvGrpSpPr>
        <p:grpSpPr>
          <a:xfrm>
            <a:off x="1927784" y="2716235"/>
            <a:ext cx="1579817" cy="880257"/>
            <a:chOff x="2201957" y="2650831"/>
            <a:chExt cx="1579817" cy="880257"/>
          </a:xfrm>
        </p:grpSpPr>
        <p:pic>
          <p:nvPicPr>
            <p:cNvPr id="33" name="Picture 32" descr="money.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2570" y="2650831"/>
              <a:ext cx="432000" cy="432000"/>
            </a:xfrm>
            <a:prstGeom prst="rect">
              <a:avLst/>
            </a:prstGeom>
          </p:spPr>
        </p:pic>
        <p:pic>
          <p:nvPicPr>
            <p:cNvPr id="34" name="Picture 33" descr="1.png"/>
            <p:cNvPicPr>
              <a:picLocks noChangeAspect="1"/>
            </p:cNvPicPr>
            <p:nvPr/>
          </p:nvPicPr>
          <p:blipFill rotWithShape="1">
            <a:blip r:embed="rId5" cstate="print">
              <a:extLst>
                <a:ext uri="{28A0092B-C50C-407E-A947-70E740481C1C}">
                  <a14:useLocalDpi xmlns:a14="http://schemas.microsoft.com/office/drawing/2010/main" val="0"/>
                </a:ext>
              </a:extLst>
            </a:blip>
            <a:srcRect l="36419" t="24283" r="33721" b="42507"/>
            <a:stretch/>
          </p:blipFill>
          <p:spPr>
            <a:xfrm>
              <a:off x="2201957" y="3099088"/>
              <a:ext cx="426004" cy="432000"/>
            </a:xfrm>
            <a:prstGeom prst="rect">
              <a:avLst/>
            </a:prstGeom>
          </p:spPr>
        </p:pic>
        <p:pic>
          <p:nvPicPr>
            <p:cNvPr id="36" name="Picture 35" descr="4 (5).png"/>
            <p:cNvPicPr>
              <a:picLocks noChangeAspect="1"/>
            </p:cNvPicPr>
            <p:nvPr/>
          </p:nvPicPr>
          <p:blipFill rotWithShape="1">
            <a:blip r:embed="rId6" cstate="print">
              <a:extLst>
                <a:ext uri="{28A0092B-C50C-407E-A947-70E740481C1C}">
                  <a14:useLocalDpi xmlns:a14="http://schemas.microsoft.com/office/drawing/2010/main" val="0"/>
                </a:ext>
              </a:extLst>
            </a:blip>
            <a:srcRect l="35415" t="25438" r="35760" b="42576"/>
            <a:stretch/>
          </p:blipFill>
          <p:spPr>
            <a:xfrm>
              <a:off x="3354777" y="3071073"/>
              <a:ext cx="426997" cy="432000"/>
            </a:xfrm>
            <a:prstGeom prst="rect">
              <a:avLst/>
            </a:prstGeom>
          </p:spPr>
        </p:pic>
        <p:pic>
          <p:nvPicPr>
            <p:cNvPr id="37" name="Picture 36" descr="Growth (1).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5929" y="2650831"/>
              <a:ext cx="432000" cy="432000"/>
            </a:xfrm>
            <a:prstGeom prst="rect">
              <a:avLst/>
            </a:prstGeom>
          </p:spPr>
        </p:pic>
        <p:pic>
          <p:nvPicPr>
            <p:cNvPr id="38" name="Picture 2" descr="Image result for clien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338" y="3068824"/>
              <a:ext cx="443435" cy="4434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p:cNvGrpSpPr/>
          <p:nvPr/>
        </p:nvGrpSpPr>
        <p:grpSpPr>
          <a:xfrm>
            <a:off x="3734486" y="2717049"/>
            <a:ext cx="1752659" cy="2330077"/>
            <a:chOff x="3734486" y="2717049"/>
            <a:chExt cx="1752659" cy="2330077"/>
          </a:xfrm>
        </p:grpSpPr>
        <p:sp>
          <p:nvSpPr>
            <p:cNvPr id="50" name="TextBox 49"/>
            <p:cNvSpPr txBox="1"/>
            <p:nvPr/>
          </p:nvSpPr>
          <p:spPr>
            <a:xfrm>
              <a:off x="4628126" y="3272494"/>
              <a:ext cx="851518" cy="1384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900" dirty="0" smtClean="0">
                  <a:latin typeface="+mj-lt"/>
                </a:rPr>
                <a:t>Customer Churn </a:t>
              </a:r>
            </a:p>
          </p:txBody>
        </p:sp>
        <p:sp>
          <p:nvSpPr>
            <p:cNvPr id="52" name="TextBox 51"/>
            <p:cNvSpPr txBox="1"/>
            <p:nvPr/>
          </p:nvSpPr>
          <p:spPr>
            <a:xfrm>
              <a:off x="3784109" y="3212990"/>
              <a:ext cx="851518" cy="15388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000" dirty="0" smtClean="0">
                  <a:latin typeface="+mj-lt"/>
                </a:rPr>
                <a:t>NPS </a:t>
              </a:r>
            </a:p>
          </p:txBody>
        </p:sp>
        <p:sp>
          <p:nvSpPr>
            <p:cNvPr id="54" name="TextBox 53"/>
            <p:cNvSpPr txBox="1"/>
            <p:nvPr/>
          </p:nvSpPr>
          <p:spPr>
            <a:xfrm>
              <a:off x="4635627" y="4100531"/>
              <a:ext cx="851518" cy="1384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900" dirty="0" smtClean="0">
                  <a:latin typeface="+mj-lt"/>
                </a:rPr>
                <a:t>FCR</a:t>
              </a:r>
            </a:p>
          </p:txBody>
        </p:sp>
        <p:sp>
          <p:nvSpPr>
            <p:cNvPr id="58" name="TextBox 57"/>
            <p:cNvSpPr txBox="1"/>
            <p:nvPr/>
          </p:nvSpPr>
          <p:spPr>
            <a:xfrm>
              <a:off x="4126399" y="4770127"/>
              <a:ext cx="901206"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900" dirty="0" smtClean="0">
                  <a:latin typeface="+mj-lt"/>
                </a:rPr>
                <a:t>Retention Offers</a:t>
              </a:r>
            </a:p>
            <a:p>
              <a:pPr algn="ctr" fontAlgn="base">
                <a:buClr>
                  <a:schemeClr val="tx2"/>
                </a:buClr>
              </a:pPr>
              <a:r>
                <a:rPr lang="en-US" sz="900" dirty="0" smtClean="0">
                  <a:latin typeface="+mj-lt"/>
                </a:rPr>
                <a:t>Recommendation </a:t>
              </a:r>
            </a:p>
          </p:txBody>
        </p:sp>
        <p:grpSp>
          <p:nvGrpSpPr>
            <p:cNvPr id="25" name="Group 24"/>
            <p:cNvGrpSpPr/>
            <p:nvPr/>
          </p:nvGrpSpPr>
          <p:grpSpPr>
            <a:xfrm>
              <a:off x="3806014" y="2717049"/>
              <a:ext cx="1492968" cy="2081451"/>
              <a:chOff x="3806014" y="2717049"/>
              <a:chExt cx="1492968" cy="2081451"/>
            </a:xfrm>
          </p:grpSpPr>
          <p:pic>
            <p:nvPicPr>
              <p:cNvPr id="49" name="Picture 6" descr="Image result for customer churn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0577" y="2717049"/>
                <a:ext cx="558405" cy="51346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p:cNvPicPr>
                <a:picLocks noChangeAspect="1"/>
              </p:cNvPicPr>
              <p:nvPr/>
            </p:nvPicPr>
            <p:blipFill rotWithShape="1">
              <a:blip r:embed="rId9"/>
              <a:srcRect l="27134" r="27015"/>
              <a:stretch/>
            </p:blipFill>
            <p:spPr>
              <a:xfrm>
                <a:off x="3806014" y="2741941"/>
                <a:ext cx="741776" cy="427690"/>
              </a:xfrm>
              <a:prstGeom prst="rect">
                <a:avLst/>
              </a:prstGeom>
            </p:spPr>
          </p:pic>
          <p:pic>
            <p:nvPicPr>
              <p:cNvPr id="53" name="Picture 8" descr="Image result for agent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4264" y="3531177"/>
                <a:ext cx="350953" cy="50450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p:cNvPicPr>
                <a:picLocks noChangeAspect="1"/>
              </p:cNvPicPr>
              <p:nvPr/>
            </p:nvPicPr>
            <p:blipFill rotWithShape="1">
              <a:blip r:embed="rId11"/>
              <a:srcRect l="16972" t="19486" r="18009" b="20334"/>
              <a:stretch/>
            </p:blipFill>
            <p:spPr>
              <a:xfrm>
                <a:off x="4258537" y="4260487"/>
                <a:ext cx="636931" cy="538013"/>
              </a:xfrm>
              <a:prstGeom prst="rect">
                <a:avLst/>
              </a:prstGeom>
            </p:spPr>
          </p:pic>
          <p:pic>
            <p:nvPicPr>
              <p:cNvPr id="61" name="Picture 60"/>
              <p:cNvPicPr>
                <a:picLocks noChangeAspect="1"/>
              </p:cNvPicPr>
              <p:nvPr/>
            </p:nvPicPr>
            <p:blipFill>
              <a:blip r:embed="rId12"/>
              <a:stretch>
                <a:fillRect/>
              </a:stretch>
            </p:blipFill>
            <p:spPr>
              <a:xfrm>
                <a:off x="3939489" y="3550553"/>
                <a:ext cx="432513" cy="397707"/>
              </a:xfrm>
              <a:prstGeom prst="rect">
                <a:avLst/>
              </a:prstGeom>
            </p:spPr>
          </p:pic>
        </p:grpSp>
        <p:sp>
          <p:nvSpPr>
            <p:cNvPr id="62" name="TextBox 61"/>
            <p:cNvSpPr txBox="1"/>
            <p:nvPr/>
          </p:nvSpPr>
          <p:spPr>
            <a:xfrm>
              <a:off x="3734486" y="4027315"/>
              <a:ext cx="842517"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900" dirty="0" smtClean="0">
                  <a:latin typeface="+mj-lt"/>
                </a:rPr>
                <a:t>Cross-Sell / </a:t>
              </a:r>
            </a:p>
            <a:p>
              <a:pPr algn="ctr" fontAlgn="base">
                <a:buClr>
                  <a:schemeClr val="tx2"/>
                </a:buClr>
              </a:pPr>
              <a:r>
                <a:rPr lang="en-US" sz="900" dirty="0" smtClean="0">
                  <a:latin typeface="+mj-lt"/>
                </a:rPr>
                <a:t>Up-Sell</a:t>
              </a:r>
            </a:p>
          </p:txBody>
        </p:sp>
      </p:grpSp>
      <p:pic>
        <p:nvPicPr>
          <p:cNvPr id="22" name="Picture 21"/>
          <p:cNvPicPr>
            <a:picLocks noChangeAspect="1"/>
          </p:cNvPicPr>
          <p:nvPr/>
        </p:nvPicPr>
        <p:blipFill>
          <a:blip r:embed="rId13"/>
          <a:stretch>
            <a:fillRect/>
          </a:stretch>
        </p:blipFill>
        <p:spPr>
          <a:xfrm>
            <a:off x="6137640" y="2568813"/>
            <a:ext cx="2100829" cy="2054982"/>
          </a:xfrm>
          <a:prstGeom prst="rect">
            <a:avLst/>
          </a:prstGeom>
        </p:spPr>
      </p:pic>
      <p:grpSp>
        <p:nvGrpSpPr>
          <p:cNvPr id="24" name="Group 23"/>
          <p:cNvGrpSpPr/>
          <p:nvPr/>
        </p:nvGrpSpPr>
        <p:grpSpPr>
          <a:xfrm>
            <a:off x="9060136" y="2577075"/>
            <a:ext cx="1753302" cy="1784884"/>
            <a:chOff x="9060136" y="2577075"/>
            <a:chExt cx="1753302" cy="1784884"/>
          </a:xfrm>
        </p:grpSpPr>
        <p:pic>
          <p:nvPicPr>
            <p:cNvPr id="65"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60136" y="2577075"/>
              <a:ext cx="1635503" cy="1228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Picture 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54894" y="3624187"/>
              <a:ext cx="858544" cy="737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6" name="Group 25"/>
          <p:cNvGrpSpPr/>
          <p:nvPr/>
        </p:nvGrpSpPr>
        <p:grpSpPr>
          <a:xfrm>
            <a:off x="7014754" y="4283581"/>
            <a:ext cx="2861762" cy="977839"/>
            <a:chOff x="7093132" y="4348896"/>
            <a:chExt cx="2861762" cy="977839"/>
          </a:xfrm>
        </p:grpSpPr>
        <p:sp>
          <p:nvSpPr>
            <p:cNvPr id="16" name="Curved Up Arrow 15"/>
            <p:cNvSpPr/>
            <p:nvPr/>
          </p:nvSpPr>
          <p:spPr>
            <a:xfrm>
              <a:off x="7093132" y="4348896"/>
              <a:ext cx="2861762" cy="869143"/>
            </a:xfrm>
            <a:prstGeom prst="curvedUpArrow">
              <a:avLst/>
            </a:prstGeom>
            <a:solidFill>
              <a:srgbClr val="92D050"/>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dirty="0" smtClean="0">
                <a:solidFill>
                  <a:schemeClr val="tx1"/>
                </a:solidFill>
              </a:endParaRPr>
            </a:p>
            <a:p>
              <a:pPr algn="ctr"/>
              <a:r>
                <a:rPr lang="en-US" sz="1200" b="1" smtClean="0">
                  <a:solidFill>
                    <a:schemeClr val="tx1"/>
                  </a:solidFill>
                </a:rPr>
                <a:t> </a:t>
              </a:r>
              <a:r>
                <a:rPr lang="en-US" sz="1200" b="1" dirty="0" smtClean="0">
                  <a:solidFill>
                    <a:schemeClr val="tx1"/>
                  </a:solidFill>
                </a:rPr>
                <a:t>Remediation</a:t>
              </a:r>
            </a:p>
          </p:txBody>
        </p:sp>
        <p:pic>
          <p:nvPicPr>
            <p:cNvPr id="21" name="Picture 20"/>
            <p:cNvPicPr>
              <a:picLocks noChangeAspect="1"/>
            </p:cNvPicPr>
            <p:nvPr/>
          </p:nvPicPr>
          <p:blipFill>
            <a:blip r:embed="rId16"/>
            <a:stretch>
              <a:fillRect/>
            </a:stretch>
          </p:blipFill>
          <p:spPr>
            <a:xfrm>
              <a:off x="8336491" y="5013140"/>
              <a:ext cx="375043" cy="313595"/>
            </a:xfrm>
            <a:prstGeom prst="rect">
              <a:avLst/>
            </a:prstGeom>
          </p:spPr>
        </p:pic>
      </p:grpSp>
    </p:spTree>
    <p:extLst>
      <p:ext uri="{BB962C8B-B14F-4D97-AF65-F5344CB8AC3E}">
        <p14:creationId xmlns:p14="http://schemas.microsoft.com/office/powerpoint/2010/main" val="3483407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391937" y="1158357"/>
            <a:ext cx="209550" cy="180975"/>
          </a:xfrm>
          <a:prstGeom prst="rect">
            <a:avLst/>
          </a:prstGeom>
        </p:spPr>
      </p:pic>
      <p:pic>
        <p:nvPicPr>
          <p:cNvPr id="12" name="Picture 11"/>
          <p:cNvPicPr>
            <a:picLocks noChangeAspect="1"/>
          </p:cNvPicPr>
          <p:nvPr/>
        </p:nvPicPr>
        <p:blipFill>
          <a:blip r:embed="rId3"/>
          <a:stretch>
            <a:fillRect/>
          </a:stretch>
        </p:blipFill>
        <p:spPr>
          <a:xfrm>
            <a:off x="6739599" y="947681"/>
            <a:ext cx="579655" cy="739060"/>
          </a:xfrm>
          <a:prstGeom prst="rect">
            <a:avLst/>
          </a:prstGeom>
        </p:spPr>
      </p:pic>
      <p:pic>
        <p:nvPicPr>
          <p:cNvPr id="14" name="Picture 13"/>
          <p:cNvPicPr>
            <a:picLocks noChangeAspect="1"/>
          </p:cNvPicPr>
          <p:nvPr/>
        </p:nvPicPr>
        <p:blipFill>
          <a:blip r:embed="rId3"/>
          <a:stretch>
            <a:fillRect/>
          </a:stretch>
        </p:blipFill>
        <p:spPr>
          <a:xfrm>
            <a:off x="6102109" y="578151"/>
            <a:ext cx="579655" cy="739060"/>
          </a:xfrm>
          <a:prstGeom prst="rect">
            <a:avLst/>
          </a:prstGeom>
        </p:spPr>
      </p:pic>
      <p:pic>
        <p:nvPicPr>
          <p:cNvPr id="15" name="Picture 14"/>
          <p:cNvPicPr>
            <a:picLocks noChangeAspect="1"/>
          </p:cNvPicPr>
          <p:nvPr/>
        </p:nvPicPr>
        <p:blipFill>
          <a:blip r:embed="rId4"/>
          <a:stretch>
            <a:fillRect/>
          </a:stretch>
        </p:blipFill>
        <p:spPr>
          <a:xfrm>
            <a:off x="7066954" y="749601"/>
            <a:ext cx="276225" cy="342900"/>
          </a:xfrm>
          <a:prstGeom prst="rect">
            <a:avLst/>
          </a:prstGeom>
        </p:spPr>
      </p:pic>
      <p:pic>
        <p:nvPicPr>
          <p:cNvPr id="16" name="Picture 15"/>
          <p:cNvPicPr>
            <a:picLocks noChangeAspect="1"/>
          </p:cNvPicPr>
          <p:nvPr/>
        </p:nvPicPr>
        <p:blipFill>
          <a:blip r:embed="rId4"/>
          <a:stretch>
            <a:fillRect/>
          </a:stretch>
        </p:blipFill>
        <p:spPr>
          <a:xfrm>
            <a:off x="6511530" y="406701"/>
            <a:ext cx="276225" cy="342900"/>
          </a:xfrm>
          <a:prstGeom prst="rect">
            <a:avLst/>
          </a:prstGeom>
        </p:spPr>
      </p:pic>
      <p:pic>
        <p:nvPicPr>
          <p:cNvPr id="18" name="Picture 17"/>
          <p:cNvPicPr>
            <a:picLocks noChangeAspect="1"/>
          </p:cNvPicPr>
          <p:nvPr/>
        </p:nvPicPr>
        <p:blipFill>
          <a:blip r:embed="rId5"/>
          <a:stretch>
            <a:fillRect/>
          </a:stretch>
        </p:blipFill>
        <p:spPr>
          <a:xfrm>
            <a:off x="3906475" y="3047046"/>
            <a:ext cx="310107" cy="310107"/>
          </a:xfrm>
          <a:prstGeom prst="rect">
            <a:avLst/>
          </a:prstGeom>
        </p:spPr>
      </p:pic>
      <p:pic>
        <p:nvPicPr>
          <p:cNvPr id="19" name="Picture 18"/>
          <p:cNvPicPr>
            <a:picLocks noChangeAspect="1"/>
          </p:cNvPicPr>
          <p:nvPr/>
        </p:nvPicPr>
        <p:blipFill>
          <a:blip r:embed="rId5"/>
          <a:stretch>
            <a:fillRect/>
          </a:stretch>
        </p:blipFill>
        <p:spPr>
          <a:xfrm>
            <a:off x="4812439" y="3485197"/>
            <a:ext cx="285750" cy="285750"/>
          </a:xfrm>
          <a:prstGeom prst="rect">
            <a:avLst/>
          </a:prstGeom>
        </p:spPr>
      </p:pic>
      <p:pic>
        <p:nvPicPr>
          <p:cNvPr id="20" name="Picture 19"/>
          <p:cNvPicPr>
            <a:picLocks noChangeAspect="1"/>
          </p:cNvPicPr>
          <p:nvPr/>
        </p:nvPicPr>
        <p:blipFill>
          <a:blip r:embed="rId5"/>
          <a:stretch>
            <a:fillRect/>
          </a:stretch>
        </p:blipFill>
        <p:spPr>
          <a:xfrm>
            <a:off x="4871698" y="3059224"/>
            <a:ext cx="285750" cy="285750"/>
          </a:xfrm>
          <a:prstGeom prst="rect">
            <a:avLst/>
          </a:prstGeom>
        </p:spPr>
      </p:pic>
      <p:pic>
        <p:nvPicPr>
          <p:cNvPr id="21" name="Picture 20"/>
          <p:cNvPicPr>
            <a:picLocks noChangeAspect="1"/>
          </p:cNvPicPr>
          <p:nvPr/>
        </p:nvPicPr>
        <p:blipFill>
          <a:blip r:embed="rId5"/>
          <a:stretch>
            <a:fillRect/>
          </a:stretch>
        </p:blipFill>
        <p:spPr>
          <a:xfrm>
            <a:off x="4014448" y="3556635"/>
            <a:ext cx="285750" cy="285750"/>
          </a:xfrm>
          <a:prstGeom prst="rect">
            <a:avLst/>
          </a:prstGeom>
        </p:spPr>
      </p:pic>
      <p:pic>
        <p:nvPicPr>
          <p:cNvPr id="22" name="Picture 21"/>
          <p:cNvPicPr>
            <a:picLocks noChangeAspect="1"/>
          </p:cNvPicPr>
          <p:nvPr/>
        </p:nvPicPr>
        <p:blipFill>
          <a:blip r:embed="rId5"/>
          <a:stretch>
            <a:fillRect/>
          </a:stretch>
        </p:blipFill>
        <p:spPr>
          <a:xfrm>
            <a:off x="3901203" y="3259589"/>
            <a:ext cx="285750" cy="285750"/>
          </a:xfrm>
          <a:prstGeom prst="rect">
            <a:avLst/>
          </a:prstGeom>
        </p:spPr>
      </p:pic>
      <p:pic>
        <p:nvPicPr>
          <p:cNvPr id="23" name="Picture 22"/>
          <p:cNvPicPr>
            <a:picLocks noChangeAspect="1"/>
          </p:cNvPicPr>
          <p:nvPr/>
        </p:nvPicPr>
        <p:blipFill>
          <a:blip r:embed="rId6"/>
          <a:stretch>
            <a:fillRect/>
          </a:stretch>
        </p:blipFill>
        <p:spPr>
          <a:xfrm>
            <a:off x="4397387" y="579164"/>
            <a:ext cx="628650" cy="428625"/>
          </a:xfrm>
          <a:prstGeom prst="rect">
            <a:avLst/>
          </a:prstGeom>
        </p:spPr>
      </p:pic>
      <p:pic>
        <p:nvPicPr>
          <p:cNvPr id="24" name="Picture 23"/>
          <p:cNvPicPr>
            <a:picLocks noChangeAspect="1"/>
          </p:cNvPicPr>
          <p:nvPr/>
        </p:nvPicPr>
        <p:blipFill>
          <a:blip r:embed="rId3"/>
          <a:stretch>
            <a:fillRect/>
          </a:stretch>
        </p:blipFill>
        <p:spPr>
          <a:xfrm>
            <a:off x="5481602" y="228542"/>
            <a:ext cx="579655" cy="739060"/>
          </a:xfrm>
          <a:prstGeom prst="rect">
            <a:avLst/>
          </a:prstGeom>
        </p:spPr>
      </p:pic>
      <p:pic>
        <p:nvPicPr>
          <p:cNvPr id="25" name="Picture 24"/>
          <p:cNvPicPr>
            <a:picLocks noChangeAspect="1"/>
          </p:cNvPicPr>
          <p:nvPr/>
        </p:nvPicPr>
        <p:blipFill>
          <a:blip r:embed="rId4"/>
          <a:stretch>
            <a:fillRect/>
          </a:stretch>
        </p:blipFill>
        <p:spPr>
          <a:xfrm>
            <a:off x="5919912" y="40460"/>
            <a:ext cx="276225" cy="342900"/>
          </a:xfrm>
          <a:prstGeom prst="rect">
            <a:avLst/>
          </a:prstGeom>
        </p:spPr>
      </p:pic>
      <p:pic>
        <p:nvPicPr>
          <p:cNvPr id="26" name="Picture 25"/>
          <p:cNvPicPr>
            <a:picLocks noChangeAspect="1"/>
          </p:cNvPicPr>
          <p:nvPr/>
        </p:nvPicPr>
        <p:blipFill>
          <a:blip r:embed="rId6"/>
          <a:stretch>
            <a:fillRect/>
          </a:stretch>
        </p:blipFill>
        <p:spPr>
          <a:xfrm>
            <a:off x="4961131" y="933993"/>
            <a:ext cx="628650" cy="428625"/>
          </a:xfrm>
          <a:prstGeom prst="rect">
            <a:avLst/>
          </a:prstGeom>
        </p:spPr>
      </p:pic>
      <p:pic>
        <p:nvPicPr>
          <p:cNvPr id="27" name="Picture 26"/>
          <p:cNvPicPr>
            <a:picLocks noChangeAspect="1"/>
          </p:cNvPicPr>
          <p:nvPr/>
        </p:nvPicPr>
        <p:blipFill>
          <a:blip r:embed="rId6"/>
          <a:stretch>
            <a:fillRect/>
          </a:stretch>
        </p:blipFill>
        <p:spPr>
          <a:xfrm>
            <a:off x="5530108" y="1250861"/>
            <a:ext cx="628650" cy="428625"/>
          </a:xfrm>
          <a:prstGeom prst="rect">
            <a:avLst/>
          </a:prstGeom>
        </p:spPr>
      </p:pic>
      <p:pic>
        <p:nvPicPr>
          <p:cNvPr id="28" name="Picture 27"/>
          <p:cNvPicPr>
            <a:picLocks noChangeAspect="1"/>
          </p:cNvPicPr>
          <p:nvPr/>
        </p:nvPicPr>
        <p:blipFill>
          <a:blip r:embed="rId6"/>
          <a:stretch>
            <a:fillRect/>
          </a:stretch>
        </p:blipFill>
        <p:spPr>
          <a:xfrm>
            <a:off x="6075353" y="1626123"/>
            <a:ext cx="628650" cy="428625"/>
          </a:xfrm>
          <a:prstGeom prst="rect">
            <a:avLst/>
          </a:prstGeom>
        </p:spPr>
      </p:pic>
      <p:pic>
        <p:nvPicPr>
          <p:cNvPr id="35" name="Picture 34"/>
          <p:cNvPicPr>
            <a:picLocks noChangeAspect="1"/>
          </p:cNvPicPr>
          <p:nvPr/>
        </p:nvPicPr>
        <p:blipFill>
          <a:blip r:embed="rId7"/>
          <a:stretch>
            <a:fillRect/>
          </a:stretch>
        </p:blipFill>
        <p:spPr>
          <a:xfrm>
            <a:off x="6515076" y="1470494"/>
            <a:ext cx="333375" cy="238125"/>
          </a:xfrm>
          <a:prstGeom prst="rect">
            <a:avLst/>
          </a:prstGeom>
        </p:spPr>
      </p:pic>
      <p:pic>
        <p:nvPicPr>
          <p:cNvPr id="36" name="Picture 35"/>
          <p:cNvPicPr>
            <a:picLocks noChangeAspect="1"/>
          </p:cNvPicPr>
          <p:nvPr/>
        </p:nvPicPr>
        <p:blipFill>
          <a:blip r:embed="rId7"/>
          <a:stretch>
            <a:fillRect/>
          </a:stretch>
        </p:blipFill>
        <p:spPr>
          <a:xfrm>
            <a:off x="5996118" y="1115358"/>
            <a:ext cx="333375" cy="238125"/>
          </a:xfrm>
          <a:prstGeom prst="rect">
            <a:avLst/>
          </a:prstGeom>
        </p:spPr>
      </p:pic>
      <p:pic>
        <p:nvPicPr>
          <p:cNvPr id="37" name="Picture 36"/>
          <p:cNvPicPr>
            <a:picLocks noChangeAspect="1"/>
          </p:cNvPicPr>
          <p:nvPr/>
        </p:nvPicPr>
        <p:blipFill>
          <a:blip r:embed="rId7"/>
          <a:stretch>
            <a:fillRect/>
          </a:stretch>
        </p:blipFill>
        <p:spPr>
          <a:xfrm>
            <a:off x="5420535" y="765832"/>
            <a:ext cx="333375" cy="238125"/>
          </a:xfrm>
          <a:prstGeom prst="rect">
            <a:avLst/>
          </a:prstGeom>
        </p:spPr>
      </p:pic>
      <p:sp>
        <p:nvSpPr>
          <p:cNvPr id="38" name="Rounded Rectangle 37"/>
          <p:cNvSpPr/>
          <p:nvPr/>
        </p:nvSpPr>
        <p:spPr>
          <a:xfrm rot="2082817">
            <a:off x="1970415" y="554799"/>
            <a:ext cx="944677" cy="390740"/>
          </a:xfrm>
          <a:prstGeom prst="roundRect">
            <a:avLst/>
          </a:prstGeom>
          <a:solidFill>
            <a:srgbClr val="00B0F0"/>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Churn</a:t>
            </a:r>
            <a:endParaRPr lang="en-US" sz="1200" dirty="0"/>
          </a:p>
        </p:txBody>
      </p:sp>
      <p:sp>
        <p:nvSpPr>
          <p:cNvPr id="39" name="Rounded Rectangle 38"/>
          <p:cNvSpPr/>
          <p:nvPr/>
        </p:nvSpPr>
        <p:spPr>
          <a:xfrm rot="2082817">
            <a:off x="3007377" y="1289089"/>
            <a:ext cx="944677" cy="362053"/>
          </a:xfrm>
          <a:prstGeom prst="roundRect">
            <a:avLst/>
          </a:prstGeom>
          <a:solidFill>
            <a:srgbClr val="00B0F0"/>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FCR</a:t>
            </a:r>
            <a:endParaRPr lang="en-US" sz="1200" dirty="0"/>
          </a:p>
        </p:txBody>
      </p:sp>
      <p:sp>
        <p:nvSpPr>
          <p:cNvPr id="40" name="Rounded Rectangle 39"/>
          <p:cNvSpPr/>
          <p:nvPr/>
        </p:nvSpPr>
        <p:spPr>
          <a:xfrm rot="2082817">
            <a:off x="4050897" y="2105474"/>
            <a:ext cx="1020970" cy="373345"/>
          </a:xfrm>
          <a:prstGeom prst="roundRect">
            <a:avLst/>
          </a:prstGeom>
          <a:solidFill>
            <a:srgbClr val="00B0F0"/>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NPS</a:t>
            </a:r>
            <a:endParaRPr lang="en-US" sz="1200" dirty="0"/>
          </a:p>
        </p:txBody>
      </p:sp>
      <p:sp>
        <p:nvSpPr>
          <p:cNvPr id="41" name="Rounded Rectangle 40"/>
          <p:cNvSpPr/>
          <p:nvPr/>
        </p:nvSpPr>
        <p:spPr>
          <a:xfrm rot="2082817">
            <a:off x="5185765" y="2920549"/>
            <a:ext cx="1195601" cy="427055"/>
          </a:xfrm>
          <a:prstGeom prst="roundRect">
            <a:avLst/>
          </a:prstGeom>
          <a:solidFill>
            <a:srgbClr val="00B0F0"/>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Cross-Sell / Up-Sell</a:t>
            </a:r>
            <a:endParaRPr lang="en-US" sz="1200" dirty="0"/>
          </a:p>
        </p:txBody>
      </p:sp>
      <p:pic>
        <p:nvPicPr>
          <p:cNvPr id="51" name="Picture 50"/>
          <p:cNvPicPr>
            <a:picLocks noChangeAspect="1"/>
          </p:cNvPicPr>
          <p:nvPr/>
        </p:nvPicPr>
        <p:blipFill>
          <a:blip r:embed="rId8"/>
          <a:stretch>
            <a:fillRect/>
          </a:stretch>
        </p:blipFill>
        <p:spPr>
          <a:xfrm>
            <a:off x="7757182" y="3528059"/>
            <a:ext cx="209550" cy="200025"/>
          </a:xfrm>
          <a:prstGeom prst="rect">
            <a:avLst/>
          </a:prstGeom>
        </p:spPr>
      </p:pic>
      <p:pic>
        <p:nvPicPr>
          <p:cNvPr id="53" name="Picture 52"/>
          <p:cNvPicPr>
            <a:picLocks noChangeAspect="1"/>
          </p:cNvPicPr>
          <p:nvPr/>
        </p:nvPicPr>
        <p:blipFill>
          <a:blip r:embed="rId9"/>
          <a:stretch>
            <a:fillRect/>
          </a:stretch>
        </p:blipFill>
        <p:spPr>
          <a:xfrm>
            <a:off x="9287691" y="2416349"/>
            <a:ext cx="1169886" cy="406679"/>
          </a:xfrm>
          <a:prstGeom prst="rect">
            <a:avLst/>
          </a:prstGeom>
        </p:spPr>
      </p:pic>
      <p:pic>
        <p:nvPicPr>
          <p:cNvPr id="54" name="Picture 53"/>
          <p:cNvPicPr>
            <a:picLocks noChangeAspect="1"/>
          </p:cNvPicPr>
          <p:nvPr/>
        </p:nvPicPr>
        <p:blipFill>
          <a:blip r:embed="rId9"/>
          <a:stretch>
            <a:fillRect/>
          </a:stretch>
        </p:blipFill>
        <p:spPr>
          <a:xfrm>
            <a:off x="9242694" y="2488990"/>
            <a:ext cx="778234" cy="165735"/>
          </a:xfrm>
          <a:prstGeom prst="rect">
            <a:avLst/>
          </a:prstGeom>
        </p:spPr>
      </p:pic>
      <p:grpSp>
        <p:nvGrpSpPr>
          <p:cNvPr id="43" name="Group 42"/>
          <p:cNvGrpSpPr/>
          <p:nvPr/>
        </p:nvGrpSpPr>
        <p:grpSpPr>
          <a:xfrm>
            <a:off x="2434999" y="3793085"/>
            <a:ext cx="4754880" cy="2961650"/>
            <a:chOff x="2442561" y="3793085"/>
            <a:chExt cx="4754880" cy="2961650"/>
          </a:xfrm>
        </p:grpSpPr>
        <p:pic>
          <p:nvPicPr>
            <p:cNvPr id="57" name="Picture 56"/>
            <p:cNvPicPr>
              <a:picLocks noChangeAspect="1"/>
            </p:cNvPicPr>
            <p:nvPr/>
          </p:nvPicPr>
          <p:blipFill>
            <a:blip r:embed="rId10"/>
            <a:stretch>
              <a:fillRect/>
            </a:stretch>
          </p:blipFill>
          <p:spPr>
            <a:xfrm>
              <a:off x="2442561" y="3911170"/>
              <a:ext cx="4754880" cy="2843565"/>
            </a:xfrm>
            <a:prstGeom prst="rect">
              <a:avLst/>
            </a:prstGeom>
          </p:spPr>
        </p:pic>
        <p:sp>
          <p:nvSpPr>
            <p:cNvPr id="58" name="TextBox 57"/>
            <p:cNvSpPr txBox="1"/>
            <p:nvPr/>
          </p:nvSpPr>
          <p:spPr>
            <a:xfrm rot="20432099">
              <a:off x="3402666" y="3793085"/>
              <a:ext cx="1414758"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b="1" dirty="0" smtClean="0">
                  <a:solidFill>
                    <a:srgbClr val="002060"/>
                  </a:solidFill>
                  <a:latin typeface="+mj-lt"/>
                </a:rPr>
                <a:t>Analytics  </a:t>
              </a:r>
            </a:p>
          </p:txBody>
        </p:sp>
        <p:pic>
          <p:nvPicPr>
            <p:cNvPr id="59" name="Picture 58"/>
            <p:cNvPicPr>
              <a:picLocks noChangeAspect="1"/>
            </p:cNvPicPr>
            <p:nvPr/>
          </p:nvPicPr>
          <p:blipFill>
            <a:blip r:embed="rId11"/>
            <a:stretch>
              <a:fillRect/>
            </a:stretch>
          </p:blipFill>
          <p:spPr>
            <a:xfrm>
              <a:off x="4559581" y="4758401"/>
              <a:ext cx="781050" cy="771525"/>
            </a:xfrm>
            <a:prstGeom prst="rect">
              <a:avLst/>
            </a:prstGeom>
          </p:spPr>
        </p:pic>
        <p:pic>
          <p:nvPicPr>
            <p:cNvPr id="60" name="Picture 59"/>
            <p:cNvPicPr>
              <a:picLocks noChangeAspect="1"/>
            </p:cNvPicPr>
            <p:nvPr/>
          </p:nvPicPr>
          <p:blipFill>
            <a:blip r:embed="rId11"/>
            <a:stretch>
              <a:fillRect/>
            </a:stretch>
          </p:blipFill>
          <p:spPr>
            <a:xfrm>
              <a:off x="3376273" y="4749936"/>
              <a:ext cx="781050" cy="771525"/>
            </a:xfrm>
            <a:prstGeom prst="rect">
              <a:avLst/>
            </a:prstGeom>
          </p:spPr>
        </p:pic>
        <p:pic>
          <p:nvPicPr>
            <p:cNvPr id="61" name="Picture 60"/>
            <p:cNvPicPr>
              <a:picLocks noChangeAspect="1"/>
            </p:cNvPicPr>
            <p:nvPr/>
          </p:nvPicPr>
          <p:blipFill>
            <a:blip r:embed="rId11"/>
            <a:stretch>
              <a:fillRect/>
            </a:stretch>
          </p:blipFill>
          <p:spPr>
            <a:xfrm>
              <a:off x="5710475" y="4755844"/>
              <a:ext cx="781050" cy="771525"/>
            </a:xfrm>
            <a:prstGeom prst="rect">
              <a:avLst/>
            </a:prstGeom>
          </p:spPr>
        </p:pic>
        <p:sp>
          <p:nvSpPr>
            <p:cNvPr id="62" name="TextBox 61"/>
            <p:cNvSpPr txBox="1"/>
            <p:nvPr/>
          </p:nvSpPr>
          <p:spPr>
            <a:xfrm>
              <a:off x="3083695" y="5392930"/>
              <a:ext cx="951758"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solidFill>
                    <a:srgbClr val="002060"/>
                  </a:solidFill>
                  <a:latin typeface="+mj-lt"/>
                </a:rPr>
                <a:t>Feature</a:t>
              </a:r>
            </a:p>
            <a:p>
              <a:pPr fontAlgn="base">
                <a:buClr>
                  <a:schemeClr val="tx2"/>
                </a:buClr>
              </a:pPr>
              <a:r>
                <a:rPr lang="en-US" sz="1200" b="1" dirty="0" smtClean="0">
                  <a:solidFill>
                    <a:srgbClr val="002060"/>
                  </a:solidFill>
                  <a:latin typeface="+mj-lt"/>
                </a:rPr>
                <a:t>Engineering</a:t>
              </a:r>
            </a:p>
          </p:txBody>
        </p:sp>
        <p:sp>
          <p:nvSpPr>
            <p:cNvPr id="63" name="TextBox 62"/>
            <p:cNvSpPr txBox="1"/>
            <p:nvPr/>
          </p:nvSpPr>
          <p:spPr>
            <a:xfrm>
              <a:off x="4216581" y="5375038"/>
              <a:ext cx="1339850"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solidFill>
                    <a:srgbClr val="002060"/>
                  </a:solidFill>
                  <a:latin typeface="+mj-lt"/>
                </a:rPr>
                <a:t>Model</a:t>
              </a:r>
            </a:p>
            <a:p>
              <a:pPr fontAlgn="base">
                <a:buClr>
                  <a:schemeClr val="tx2"/>
                </a:buClr>
              </a:pPr>
              <a:r>
                <a:rPr lang="en-US" sz="1200" b="1" dirty="0" smtClean="0">
                  <a:solidFill>
                    <a:srgbClr val="002060"/>
                  </a:solidFill>
                  <a:latin typeface="+mj-lt"/>
                </a:rPr>
                <a:t>Building on</a:t>
              </a:r>
            </a:p>
            <a:p>
              <a:pPr fontAlgn="base">
                <a:buClr>
                  <a:schemeClr val="tx2"/>
                </a:buClr>
              </a:pPr>
              <a:r>
                <a:rPr lang="en-US" sz="1200" b="1" dirty="0" smtClean="0">
                  <a:solidFill>
                    <a:srgbClr val="002060"/>
                  </a:solidFill>
                  <a:latin typeface="+mj-lt"/>
                </a:rPr>
                <a:t>Multiple Platform</a:t>
              </a:r>
            </a:p>
            <a:p>
              <a:pPr fontAlgn="base">
                <a:buClr>
                  <a:schemeClr val="tx2"/>
                </a:buClr>
              </a:pPr>
              <a:r>
                <a:rPr lang="en-US" sz="1200" b="1" dirty="0" smtClean="0">
                  <a:solidFill>
                    <a:srgbClr val="002060"/>
                  </a:solidFill>
                  <a:latin typeface="+mj-lt"/>
                </a:rPr>
                <a:t>(R, Python, AWS)</a:t>
              </a:r>
            </a:p>
          </p:txBody>
        </p:sp>
        <p:sp>
          <p:nvSpPr>
            <p:cNvPr id="64" name="TextBox 63"/>
            <p:cNvSpPr txBox="1"/>
            <p:nvPr/>
          </p:nvSpPr>
          <p:spPr>
            <a:xfrm>
              <a:off x="5492227" y="5392930"/>
              <a:ext cx="951758"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solidFill>
                    <a:srgbClr val="002060"/>
                  </a:solidFill>
                  <a:latin typeface="+mj-lt"/>
                </a:rPr>
                <a:t>Model</a:t>
              </a:r>
            </a:p>
            <a:p>
              <a:pPr fontAlgn="base">
                <a:buClr>
                  <a:schemeClr val="tx2"/>
                </a:buClr>
              </a:pPr>
              <a:r>
                <a:rPr lang="en-US" sz="1200" b="1" dirty="0" smtClean="0">
                  <a:solidFill>
                    <a:srgbClr val="002060"/>
                  </a:solidFill>
                  <a:latin typeface="+mj-lt"/>
                </a:rPr>
                <a:t>Comparison</a:t>
              </a:r>
            </a:p>
          </p:txBody>
        </p:sp>
        <p:cxnSp>
          <p:nvCxnSpPr>
            <p:cNvPr id="72" name="Straight Arrow Connector 71"/>
            <p:cNvCxnSpPr>
              <a:endCxn id="59" idx="1"/>
            </p:cNvCxnSpPr>
            <p:nvPr/>
          </p:nvCxnSpPr>
          <p:spPr>
            <a:xfrm>
              <a:off x="4157473" y="5134127"/>
              <a:ext cx="402108" cy="1003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p:nvPr/>
          </p:nvCxnSpPr>
          <p:spPr>
            <a:xfrm>
              <a:off x="5307498" y="5143130"/>
              <a:ext cx="402108" cy="1003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rot="1107602">
              <a:off x="5233789" y="3924847"/>
              <a:ext cx="1232095" cy="3077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000" b="1" dirty="0" smtClean="0">
                  <a:solidFill>
                    <a:srgbClr val="002060"/>
                  </a:solidFill>
                  <a:latin typeface="+mj-lt"/>
                </a:rPr>
                <a:t>Engine  </a:t>
              </a:r>
            </a:p>
          </p:txBody>
        </p:sp>
      </p:grpSp>
      <p:grpSp>
        <p:nvGrpSpPr>
          <p:cNvPr id="30" name="Group 29"/>
          <p:cNvGrpSpPr/>
          <p:nvPr/>
        </p:nvGrpSpPr>
        <p:grpSpPr>
          <a:xfrm>
            <a:off x="2037806" y="793769"/>
            <a:ext cx="797892" cy="4359398"/>
            <a:chOff x="2037806" y="793769"/>
            <a:chExt cx="797892" cy="4359398"/>
          </a:xfrm>
        </p:grpSpPr>
        <p:cxnSp>
          <p:nvCxnSpPr>
            <p:cNvPr id="77" name="Straight Connector 76"/>
            <p:cNvCxnSpPr/>
            <p:nvPr/>
          </p:nvCxnSpPr>
          <p:spPr>
            <a:xfrm>
              <a:off x="2037806" y="793769"/>
              <a:ext cx="26125" cy="435939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flipV="1">
              <a:off x="2072760" y="5135698"/>
              <a:ext cx="762938" cy="7432"/>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cxnSp>
        <p:nvCxnSpPr>
          <p:cNvPr id="81" name="Straight Arrow Connector 80"/>
          <p:cNvCxnSpPr/>
          <p:nvPr/>
        </p:nvCxnSpPr>
        <p:spPr>
          <a:xfrm>
            <a:off x="6861519" y="5222582"/>
            <a:ext cx="876690" cy="120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48" name="Group 47"/>
          <p:cNvGrpSpPr/>
          <p:nvPr/>
        </p:nvGrpSpPr>
        <p:grpSpPr>
          <a:xfrm>
            <a:off x="7838575" y="3728084"/>
            <a:ext cx="4244567" cy="2598802"/>
            <a:chOff x="7838575" y="3728084"/>
            <a:chExt cx="4244567" cy="2598802"/>
          </a:xfrm>
        </p:grpSpPr>
        <p:pic>
          <p:nvPicPr>
            <p:cNvPr id="80" name="Picture 79"/>
            <p:cNvPicPr>
              <a:picLocks noChangeAspect="1"/>
            </p:cNvPicPr>
            <p:nvPr/>
          </p:nvPicPr>
          <p:blipFill>
            <a:blip r:embed="rId12"/>
            <a:stretch>
              <a:fillRect/>
            </a:stretch>
          </p:blipFill>
          <p:spPr>
            <a:xfrm>
              <a:off x="7838575" y="3728084"/>
              <a:ext cx="2832863" cy="2158196"/>
            </a:xfrm>
            <a:prstGeom prst="rect">
              <a:avLst/>
            </a:prstGeom>
          </p:spPr>
        </p:pic>
        <p:sp>
          <p:nvSpPr>
            <p:cNvPr id="83" name="TextBox 82"/>
            <p:cNvSpPr txBox="1"/>
            <p:nvPr/>
          </p:nvSpPr>
          <p:spPr>
            <a:xfrm>
              <a:off x="7861957" y="5957554"/>
              <a:ext cx="2901859"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b="1" dirty="0" smtClean="0">
                  <a:solidFill>
                    <a:srgbClr val="002060"/>
                  </a:solidFill>
                  <a:latin typeface="+mj-lt"/>
                </a:rPr>
                <a:t>Smart Visualization </a:t>
              </a:r>
            </a:p>
          </p:txBody>
        </p:sp>
        <p:sp>
          <p:nvSpPr>
            <p:cNvPr id="85" name="TextBox 84"/>
            <p:cNvSpPr txBox="1"/>
            <p:nvPr/>
          </p:nvSpPr>
          <p:spPr>
            <a:xfrm>
              <a:off x="10709401" y="4156929"/>
              <a:ext cx="1373741"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Recommended</a:t>
              </a:r>
            </a:p>
            <a:p>
              <a:pPr fontAlgn="base">
                <a:buClr>
                  <a:schemeClr val="tx2"/>
                </a:buClr>
              </a:pPr>
              <a:r>
                <a:rPr lang="en-US" sz="1200" b="1" dirty="0" smtClean="0">
                  <a:latin typeface="+mj-lt"/>
                </a:rPr>
                <a:t>Key Risks drivers / Key Metrics</a:t>
              </a:r>
            </a:p>
          </p:txBody>
        </p:sp>
      </p:grpSp>
      <p:cxnSp>
        <p:nvCxnSpPr>
          <p:cNvPr id="87" name="Straight Arrow Connector 86"/>
          <p:cNvCxnSpPr/>
          <p:nvPr/>
        </p:nvCxnSpPr>
        <p:spPr>
          <a:xfrm>
            <a:off x="2988359" y="1465173"/>
            <a:ext cx="0" cy="309376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a:xfrm flipH="1">
            <a:off x="5156748" y="3059224"/>
            <a:ext cx="13121" cy="91852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p:cNvCxnSpPr>
            <a:endCxn id="58" idx="0"/>
          </p:cNvCxnSpPr>
          <p:nvPr/>
        </p:nvCxnSpPr>
        <p:spPr>
          <a:xfrm flipH="1">
            <a:off x="4040947" y="2228908"/>
            <a:ext cx="13019" cy="1574732"/>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13"/>
          <a:stretch>
            <a:fillRect/>
          </a:stretch>
        </p:blipFill>
        <p:spPr>
          <a:xfrm>
            <a:off x="10041922" y="407422"/>
            <a:ext cx="831310" cy="220555"/>
          </a:xfrm>
          <a:prstGeom prst="rect">
            <a:avLst/>
          </a:prstGeom>
        </p:spPr>
      </p:pic>
      <p:pic>
        <p:nvPicPr>
          <p:cNvPr id="3" name="Picture 2"/>
          <p:cNvPicPr>
            <a:picLocks noChangeAspect="1"/>
          </p:cNvPicPr>
          <p:nvPr/>
        </p:nvPicPr>
        <p:blipFill>
          <a:blip r:embed="rId14"/>
          <a:stretch>
            <a:fillRect/>
          </a:stretch>
        </p:blipFill>
        <p:spPr>
          <a:xfrm>
            <a:off x="10921863" y="306424"/>
            <a:ext cx="750597" cy="304725"/>
          </a:xfrm>
          <a:prstGeom prst="rect">
            <a:avLst/>
          </a:prstGeom>
        </p:spPr>
      </p:pic>
      <p:sp>
        <p:nvSpPr>
          <p:cNvPr id="65" name="TextBox 64"/>
          <p:cNvSpPr txBox="1"/>
          <p:nvPr/>
        </p:nvSpPr>
        <p:spPr>
          <a:xfrm rot="2209398">
            <a:off x="3400281" y="901369"/>
            <a:ext cx="922415"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solidFill>
                  <a:srgbClr val="002060"/>
                </a:solidFill>
                <a:latin typeface="+mj-lt"/>
              </a:rPr>
              <a:t>Customer Experience</a:t>
            </a:r>
          </a:p>
        </p:txBody>
      </p:sp>
      <p:sp>
        <p:nvSpPr>
          <p:cNvPr id="66" name="TextBox 65"/>
          <p:cNvSpPr txBox="1"/>
          <p:nvPr/>
        </p:nvSpPr>
        <p:spPr>
          <a:xfrm rot="2066545">
            <a:off x="4314590" y="1448516"/>
            <a:ext cx="589967"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Supply Chain</a:t>
            </a:r>
          </a:p>
        </p:txBody>
      </p:sp>
      <p:sp>
        <p:nvSpPr>
          <p:cNvPr id="67" name="TextBox 66"/>
          <p:cNvSpPr txBox="1"/>
          <p:nvPr/>
        </p:nvSpPr>
        <p:spPr>
          <a:xfrm rot="2108210">
            <a:off x="4904881" y="1970942"/>
            <a:ext cx="838630"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Finance &amp; Accounting</a:t>
            </a:r>
          </a:p>
        </p:txBody>
      </p:sp>
      <p:sp>
        <p:nvSpPr>
          <p:cNvPr id="68" name="TextBox 67"/>
          <p:cNvSpPr txBox="1"/>
          <p:nvPr/>
        </p:nvSpPr>
        <p:spPr>
          <a:xfrm rot="2108210">
            <a:off x="5730374" y="2587118"/>
            <a:ext cx="913712"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Industry Analytics</a:t>
            </a:r>
          </a:p>
        </p:txBody>
      </p:sp>
      <p:cxnSp>
        <p:nvCxnSpPr>
          <p:cNvPr id="71" name="Straight Arrow Connector 70"/>
          <p:cNvCxnSpPr/>
          <p:nvPr/>
        </p:nvCxnSpPr>
        <p:spPr>
          <a:xfrm>
            <a:off x="10709401" y="5220296"/>
            <a:ext cx="876690" cy="120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a:off x="11586091" y="5239867"/>
            <a:ext cx="0" cy="151486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49" name="Group 48"/>
          <p:cNvGrpSpPr/>
          <p:nvPr/>
        </p:nvGrpSpPr>
        <p:grpSpPr>
          <a:xfrm>
            <a:off x="6329493" y="6471291"/>
            <a:ext cx="5256599" cy="274118"/>
            <a:chOff x="6329493" y="6471291"/>
            <a:chExt cx="5256599" cy="274118"/>
          </a:xfrm>
        </p:grpSpPr>
        <p:cxnSp>
          <p:nvCxnSpPr>
            <p:cNvPr id="76" name="Straight Arrow Connector 75"/>
            <p:cNvCxnSpPr/>
            <p:nvPr/>
          </p:nvCxnSpPr>
          <p:spPr>
            <a:xfrm flipH="1" flipV="1">
              <a:off x="6329493" y="6716499"/>
              <a:ext cx="5256599" cy="2891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7487784" y="6471291"/>
              <a:ext cx="3183654" cy="18288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Model Automation – Self Learning</a:t>
              </a:r>
            </a:p>
          </p:txBody>
        </p:sp>
      </p:grpSp>
      <p:cxnSp>
        <p:nvCxnSpPr>
          <p:cNvPr id="82" name="Straight Arrow Connector 81"/>
          <p:cNvCxnSpPr/>
          <p:nvPr/>
        </p:nvCxnSpPr>
        <p:spPr>
          <a:xfrm flipH="1" flipV="1">
            <a:off x="6357349" y="6086520"/>
            <a:ext cx="13122" cy="605552"/>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7" name="TextBox 96"/>
          <p:cNvSpPr txBox="1"/>
          <p:nvPr/>
        </p:nvSpPr>
        <p:spPr>
          <a:xfrm rot="2108210">
            <a:off x="5832862" y="2081468"/>
            <a:ext cx="941814"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Health &amp; Life Sciences</a:t>
            </a:r>
          </a:p>
        </p:txBody>
      </p:sp>
      <p:sp>
        <p:nvSpPr>
          <p:cNvPr id="98" name="TextBox 97"/>
          <p:cNvSpPr txBox="1"/>
          <p:nvPr/>
        </p:nvSpPr>
        <p:spPr>
          <a:xfrm rot="2108210">
            <a:off x="5310037" y="1659005"/>
            <a:ext cx="412068"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BFSI</a:t>
            </a:r>
          </a:p>
        </p:txBody>
      </p:sp>
      <p:sp>
        <p:nvSpPr>
          <p:cNvPr id="99" name="TextBox 98"/>
          <p:cNvSpPr txBox="1"/>
          <p:nvPr/>
        </p:nvSpPr>
        <p:spPr>
          <a:xfrm rot="2108210">
            <a:off x="4705759" y="1248364"/>
            <a:ext cx="412068"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Retail</a:t>
            </a:r>
          </a:p>
        </p:txBody>
      </p:sp>
      <p:sp>
        <p:nvSpPr>
          <p:cNvPr id="102" name="TextBox 101"/>
          <p:cNvSpPr txBox="1"/>
          <p:nvPr/>
        </p:nvSpPr>
        <p:spPr>
          <a:xfrm rot="2108210">
            <a:off x="3850625" y="728461"/>
            <a:ext cx="660499" cy="18895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solidFill>
                  <a:srgbClr val="002060"/>
                </a:solidFill>
                <a:latin typeface="+mj-lt"/>
              </a:rPr>
              <a:t>Telecom</a:t>
            </a:r>
          </a:p>
        </p:txBody>
      </p:sp>
      <p:cxnSp>
        <p:nvCxnSpPr>
          <p:cNvPr id="10" name="Straight Connector 9"/>
          <p:cNvCxnSpPr/>
          <p:nvPr/>
        </p:nvCxnSpPr>
        <p:spPr>
          <a:xfrm>
            <a:off x="3028597" y="199170"/>
            <a:ext cx="3655904" cy="2628085"/>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rot="2108210">
            <a:off x="2818496" y="437180"/>
            <a:ext cx="835430"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solidFill>
                  <a:srgbClr val="002060"/>
                </a:solidFill>
                <a:latin typeface="+mj-lt"/>
              </a:rPr>
              <a:t>Service Desk</a:t>
            </a:r>
          </a:p>
        </p:txBody>
      </p:sp>
      <p:grpSp>
        <p:nvGrpSpPr>
          <p:cNvPr id="47" name="Group 46"/>
          <p:cNvGrpSpPr/>
          <p:nvPr/>
        </p:nvGrpSpPr>
        <p:grpSpPr>
          <a:xfrm>
            <a:off x="6769216" y="85065"/>
            <a:ext cx="4940276" cy="4362638"/>
            <a:chOff x="6591740" y="55523"/>
            <a:chExt cx="4940276" cy="4362638"/>
          </a:xfrm>
        </p:grpSpPr>
        <p:pic>
          <p:nvPicPr>
            <p:cNvPr id="55" name="Picture 54"/>
            <p:cNvPicPr>
              <a:picLocks noChangeAspect="1"/>
            </p:cNvPicPr>
            <p:nvPr/>
          </p:nvPicPr>
          <p:blipFill>
            <a:blip r:embed="rId15"/>
            <a:stretch>
              <a:fillRect/>
            </a:stretch>
          </p:blipFill>
          <p:spPr>
            <a:xfrm>
              <a:off x="8554220" y="1148305"/>
              <a:ext cx="2155181" cy="1862934"/>
            </a:xfrm>
            <a:prstGeom prst="rect">
              <a:avLst/>
            </a:prstGeom>
          </p:spPr>
        </p:pic>
        <p:sp>
          <p:nvSpPr>
            <p:cNvPr id="56" name="TextBox 55"/>
            <p:cNvSpPr txBox="1"/>
            <p:nvPr/>
          </p:nvSpPr>
          <p:spPr>
            <a:xfrm>
              <a:off x="9102250" y="55523"/>
              <a:ext cx="2429766"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smtClean="0">
                  <a:latin typeface="+mj-lt"/>
                </a:rPr>
                <a:t>Data Ingestion from:</a:t>
              </a:r>
            </a:p>
            <a:p>
              <a:pPr fontAlgn="base">
                <a:buClr>
                  <a:schemeClr val="tx2"/>
                </a:buClr>
              </a:pPr>
              <a:endParaRPr lang="en-US" sz="1200" b="1" dirty="0" smtClean="0">
                <a:latin typeface="+mj-lt"/>
              </a:endParaRPr>
            </a:p>
            <a:p>
              <a:pPr marL="171450" indent="-171450" fontAlgn="base">
                <a:buClr>
                  <a:schemeClr val="tx2"/>
                </a:buClr>
                <a:buFont typeface="Arial" panose="020B0604020202020204" pitchFamily="34" charset="0"/>
                <a:buChar char="•"/>
              </a:pPr>
              <a:r>
                <a:rPr lang="en-US" sz="1200" dirty="0" smtClean="0">
                  <a:latin typeface="+mj-lt"/>
                </a:rPr>
                <a:t>RDBMS </a:t>
              </a:r>
            </a:p>
            <a:p>
              <a:pPr marL="171450" indent="-171450" fontAlgn="base">
                <a:buClr>
                  <a:schemeClr val="tx2"/>
                </a:buClr>
                <a:buFont typeface="Arial" panose="020B0604020202020204" pitchFamily="34" charset="0"/>
                <a:buChar char="•"/>
              </a:pPr>
              <a:r>
                <a:rPr lang="en-US" sz="1200" dirty="0" smtClean="0">
                  <a:latin typeface="+mj-lt"/>
                </a:rPr>
                <a:t>Big Data Sources (Cloudera)</a:t>
              </a:r>
            </a:p>
            <a:p>
              <a:pPr marL="171450" indent="-171450" fontAlgn="base">
                <a:buClr>
                  <a:schemeClr val="tx2"/>
                </a:buClr>
                <a:buFont typeface="Arial" panose="020B0604020202020204" pitchFamily="34" charset="0"/>
                <a:buChar char="•"/>
              </a:pPr>
              <a:r>
                <a:rPr lang="en-US" sz="1200" dirty="0" smtClean="0">
                  <a:latin typeface="+mj-lt"/>
                </a:rPr>
                <a:t>MongoDB</a:t>
              </a:r>
            </a:p>
            <a:p>
              <a:pPr marL="171450" indent="-171450" fontAlgn="base">
                <a:buClr>
                  <a:schemeClr val="tx2"/>
                </a:buClr>
                <a:buFont typeface="Arial" panose="020B0604020202020204" pitchFamily="34" charset="0"/>
                <a:buChar char="•"/>
              </a:pPr>
              <a:r>
                <a:rPr lang="en-US" sz="1200" dirty="0" smtClean="0">
                  <a:latin typeface="+mj-lt"/>
                </a:rPr>
                <a:t>CSV Files / Flat Files</a:t>
              </a:r>
            </a:p>
          </p:txBody>
        </p:sp>
        <p:cxnSp>
          <p:nvCxnSpPr>
            <p:cNvPr id="70" name="Straight Arrow Connector 69"/>
            <p:cNvCxnSpPr/>
            <p:nvPr/>
          </p:nvCxnSpPr>
          <p:spPr>
            <a:xfrm flipH="1">
              <a:off x="6591740" y="2773692"/>
              <a:ext cx="2320444" cy="164446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29" name="Group 28"/>
          <p:cNvGrpSpPr/>
          <p:nvPr/>
        </p:nvGrpSpPr>
        <p:grpSpPr>
          <a:xfrm>
            <a:off x="6631203" y="1287436"/>
            <a:ext cx="2801279" cy="1126185"/>
            <a:chOff x="6631203" y="1287436"/>
            <a:chExt cx="2801279" cy="1126185"/>
          </a:xfrm>
        </p:grpSpPr>
        <p:cxnSp>
          <p:nvCxnSpPr>
            <p:cNvPr id="84" name="Straight Arrow Connector 83"/>
            <p:cNvCxnSpPr/>
            <p:nvPr/>
          </p:nvCxnSpPr>
          <p:spPr>
            <a:xfrm flipV="1">
              <a:off x="6631203" y="1904714"/>
              <a:ext cx="1119704" cy="706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6723505" y="1962758"/>
              <a:ext cx="895218"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700" dirty="0" smtClean="0">
                  <a:latin typeface="+mj-lt"/>
                </a:rPr>
                <a:t>Interact Over Web, Desktop, Smartphone</a:t>
              </a:r>
            </a:p>
          </p:txBody>
        </p:sp>
        <p:pic>
          <p:nvPicPr>
            <p:cNvPr id="9" name="Picture 8"/>
            <p:cNvPicPr>
              <a:picLocks noChangeAspect="1"/>
            </p:cNvPicPr>
            <p:nvPr/>
          </p:nvPicPr>
          <p:blipFill>
            <a:blip r:embed="rId16"/>
            <a:stretch>
              <a:fillRect/>
            </a:stretch>
          </p:blipFill>
          <p:spPr>
            <a:xfrm>
              <a:off x="7875967" y="1525667"/>
              <a:ext cx="764583" cy="839518"/>
            </a:xfrm>
            <a:prstGeom prst="rect">
              <a:avLst/>
            </a:prstGeom>
          </p:spPr>
        </p:pic>
        <p:pic>
          <p:nvPicPr>
            <p:cNvPr id="11" name="Picture 10"/>
            <p:cNvPicPr>
              <a:picLocks noChangeAspect="1"/>
            </p:cNvPicPr>
            <p:nvPr/>
          </p:nvPicPr>
          <p:blipFill>
            <a:blip r:embed="rId17"/>
            <a:stretch>
              <a:fillRect/>
            </a:stretch>
          </p:blipFill>
          <p:spPr>
            <a:xfrm>
              <a:off x="7526328" y="1287436"/>
              <a:ext cx="1635456" cy="180622"/>
            </a:xfrm>
            <a:prstGeom prst="rect">
              <a:avLst/>
            </a:prstGeom>
          </p:spPr>
        </p:pic>
        <p:cxnSp>
          <p:nvCxnSpPr>
            <p:cNvPr id="86" name="Straight Arrow Connector 85"/>
            <p:cNvCxnSpPr/>
            <p:nvPr/>
          </p:nvCxnSpPr>
          <p:spPr>
            <a:xfrm>
              <a:off x="8603666" y="2136710"/>
              <a:ext cx="828816" cy="27691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88" name="Title 1"/>
          <p:cNvSpPr txBox="1">
            <a:spLocks/>
          </p:cNvSpPr>
          <p:nvPr/>
        </p:nvSpPr>
        <p:spPr>
          <a:xfrm>
            <a:off x="972660" y="42191"/>
            <a:ext cx="10966449" cy="492443"/>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solidFill>
                  <a:srgbClr val="585858"/>
                </a:solidFill>
                <a:latin typeface="Calibri" panose="020F0502020204030204" pitchFamily="34" charset="0"/>
                <a:cs typeface="Palatino Linotype"/>
              </a:rPr>
              <a:t>                                How RE works</a:t>
            </a:r>
            <a:endParaRPr lang="en-US" dirty="0">
              <a:solidFill>
                <a:srgbClr val="585858"/>
              </a:solidFill>
              <a:latin typeface="Calibri" panose="020F0502020204030204" pitchFamily="34" charset="0"/>
              <a:cs typeface="Palatino Linotype"/>
            </a:endParaRPr>
          </a:p>
        </p:txBody>
      </p:sp>
    </p:spTree>
    <p:extLst>
      <p:ext uri="{BB962C8B-B14F-4D97-AF65-F5344CB8AC3E}">
        <p14:creationId xmlns:p14="http://schemas.microsoft.com/office/powerpoint/2010/main" val="524333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500"/>
                            </p:stCondLst>
                            <p:childTnLst>
                              <p:par>
                                <p:cTn id="24" presetID="42" presetClass="entr" presetSubtype="0" fill="hold"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anim calcmode="lin" valueType="num">
                                      <p:cBhvr>
                                        <p:cTn id="27" dur="1000" fill="hold"/>
                                        <p:tgtEl>
                                          <p:spTgt spid="37"/>
                                        </p:tgtEl>
                                        <p:attrNameLst>
                                          <p:attrName>ppt_x</p:attrName>
                                        </p:attrNameLst>
                                      </p:cBhvr>
                                      <p:tavLst>
                                        <p:tav tm="0">
                                          <p:val>
                                            <p:strVal val="#ppt_x"/>
                                          </p:val>
                                        </p:tav>
                                        <p:tav tm="100000">
                                          <p:val>
                                            <p:strVal val="#ppt_x"/>
                                          </p:val>
                                        </p:tav>
                                      </p:tavLst>
                                    </p:anim>
                                    <p:anim calcmode="lin" valueType="num">
                                      <p:cBhvr>
                                        <p:cTn id="28" dur="1000" fill="hold"/>
                                        <p:tgtEl>
                                          <p:spTgt spid="37"/>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42" presetClass="entr" presetSubtype="0"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42" presetClass="entr" presetSubtype="0"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1000"/>
                                        <p:tgtEl>
                                          <p:spTgt spid="35"/>
                                        </p:tgtEl>
                                      </p:cBhvr>
                                    </p:animEffect>
                                    <p:anim calcmode="lin" valueType="num">
                                      <p:cBhvr>
                                        <p:cTn id="39" dur="1000" fill="hold"/>
                                        <p:tgtEl>
                                          <p:spTgt spid="35"/>
                                        </p:tgtEl>
                                        <p:attrNameLst>
                                          <p:attrName>ppt_x</p:attrName>
                                        </p:attrNameLst>
                                      </p:cBhvr>
                                      <p:tavLst>
                                        <p:tav tm="0">
                                          <p:val>
                                            <p:strVal val="#ppt_x"/>
                                          </p:val>
                                        </p:tav>
                                        <p:tav tm="100000">
                                          <p:val>
                                            <p:strVal val="#ppt_x"/>
                                          </p:val>
                                        </p:tav>
                                      </p:tavLst>
                                    </p:anim>
                                    <p:anim calcmode="lin" valueType="num">
                                      <p:cBhvr>
                                        <p:cTn id="40" dur="1000" fill="hold"/>
                                        <p:tgtEl>
                                          <p:spTgt spid="35"/>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14" presetClass="entr" presetSubtype="10"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randombar(horizontal)">
                                      <p:cBhvr>
                                        <p:cTn id="44" dur="500"/>
                                        <p:tgtEl>
                                          <p:spTgt spid="23"/>
                                        </p:tgtEl>
                                      </p:cBhvr>
                                    </p:animEffect>
                                  </p:childTnLst>
                                </p:cTn>
                              </p:par>
                            </p:childTnLst>
                          </p:cTn>
                        </p:par>
                        <p:par>
                          <p:cTn id="45" fill="hold">
                            <p:stCondLst>
                              <p:cond delay="4000"/>
                            </p:stCondLst>
                            <p:childTnLst>
                              <p:par>
                                <p:cTn id="46" presetID="14" presetClass="entr" presetSubtype="10" fill="hold"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randombar(horizontal)">
                                      <p:cBhvr>
                                        <p:cTn id="48" dur="500"/>
                                        <p:tgtEl>
                                          <p:spTgt spid="26"/>
                                        </p:tgtEl>
                                      </p:cBhvr>
                                    </p:animEffect>
                                  </p:childTnLst>
                                </p:cTn>
                              </p:par>
                            </p:childTnLst>
                          </p:cTn>
                        </p:par>
                        <p:par>
                          <p:cTn id="49" fill="hold">
                            <p:stCondLst>
                              <p:cond delay="4500"/>
                            </p:stCondLst>
                            <p:childTnLst>
                              <p:par>
                                <p:cTn id="50" presetID="14" presetClass="entr" presetSubtype="10"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childTnLst>
                          </p:cTn>
                        </p:par>
                        <p:par>
                          <p:cTn id="53" fill="hold">
                            <p:stCondLst>
                              <p:cond delay="5000"/>
                            </p:stCondLst>
                            <p:childTnLst>
                              <p:par>
                                <p:cTn id="54" presetID="14" presetClass="entr" presetSubtype="10" fill="hold"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randombar(horizontal)">
                                      <p:cBhvr>
                                        <p:cTn id="56" dur="500"/>
                                        <p:tgtEl>
                                          <p:spTgt spid="28"/>
                                        </p:tgtEl>
                                      </p:cBhvr>
                                    </p:animEffect>
                                  </p:childTnLst>
                                </p:cTn>
                              </p:par>
                            </p:childTnLst>
                          </p:cTn>
                        </p:par>
                        <p:par>
                          <p:cTn id="57" fill="hold">
                            <p:stCondLst>
                              <p:cond delay="5500"/>
                            </p:stCondLst>
                            <p:childTnLst>
                              <p:par>
                                <p:cTn id="58" presetID="42" presetClass="entr" presetSubtype="0" fill="hold" grpId="0" nodeType="afterEffect">
                                  <p:stCondLst>
                                    <p:cond delay="0"/>
                                  </p:stCondLst>
                                  <p:childTnLst>
                                    <p:set>
                                      <p:cBhvr>
                                        <p:cTn id="59" dur="1" fill="hold">
                                          <p:stCondLst>
                                            <p:cond delay="0"/>
                                          </p:stCondLst>
                                        </p:cTn>
                                        <p:tgtEl>
                                          <p:spTgt spid="97"/>
                                        </p:tgtEl>
                                        <p:attrNameLst>
                                          <p:attrName>style.visibility</p:attrName>
                                        </p:attrNameLst>
                                      </p:cBhvr>
                                      <p:to>
                                        <p:strVal val="visible"/>
                                      </p:to>
                                    </p:set>
                                    <p:animEffect transition="in" filter="fade">
                                      <p:cBhvr>
                                        <p:cTn id="60" dur="1000"/>
                                        <p:tgtEl>
                                          <p:spTgt spid="97"/>
                                        </p:tgtEl>
                                      </p:cBhvr>
                                    </p:animEffect>
                                    <p:anim calcmode="lin" valueType="num">
                                      <p:cBhvr>
                                        <p:cTn id="61" dur="1000" fill="hold"/>
                                        <p:tgtEl>
                                          <p:spTgt spid="97"/>
                                        </p:tgtEl>
                                        <p:attrNameLst>
                                          <p:attrName>ppt_x</p:attrName>
                                        </p:attrNameLst>
                                      </p:cBhvr>
                                      <p:tavLst>
                                        <p:tav tm="0">
                                          <p:val>
                                            <p:strVal val="#ppt_x"/>
                                          </p:val>
                                        </p:tav>
                                        <p:tav tm="100000">
                                          <p:val>
                                            <p:strVal val="#ppt_x"/>
                                          </p:val>
                                        </p:tav>
                                      </p:tavLst>
                                    </p:anim>
                                    <p:anim calcmode="lin" valueType="num">
                                      <p:cBhvr>
                                        <p:cTn id="62" dur="1000" fill="hold"/>
                                        <p:tgtEl>
                                          <p:spTgt spid="97"/>
                                        </p:tgtEl>
                                        <p:attrNameLst>
                                          <p:attrName>ppt_y</p:attrName>
                                        </p:attrNameLst>
                                      </p:cBhvr>
                                      <p:tavLst>
                                        <p:tav tm="0">
                                          <p:val>
                                            <p:strVal val="#ppt_y+.1"/>
                                          </p:val>
                                        </p:tav>
                                        <p:tav tm="100000">
                                          <p:val>
                                            <p:strVal val="#ppt_y"/>
                                          </p:val>
                                        </p:tav>
                                      </p:tavLst>
                                    </p:anim>
                                  </p:childTnLst>
                                </p:cTn>
                              </p:par>
                            </p:childTnLst>
                          </p:cTn>
                        </p:par>
                        <p:par>
                          <p:cTn id="63" fill="hold">
                            <p:stCondLst>
                              <p:cond delay="6500"/>
                            </p:stCondLst>
                            <p:childTnLst>
                              <p:par>
                                <p:cTn id="64" presetID="42" presetClass="entr" presetSubtype="0" fill="hold" grpId="0" nodeType="afterEffect">
                                  <p:stCondLst>
                                    <p:cond delay="0"/>
                                  </p:stCondLst>
                                  <p:childTnLst>
                                    <p:set>
                                      <p:cBhvr>
                                        <p:cTn id="65" dur="1" fill="hold">
                                          <p:stCondLst>
                                            <p:cond delay="0"/>
                                          </p:stCondLst>
                                        </p:cTn>
                                        <p:tgtEl>
                                          <p:spTgt spid="98"/>
                                        </p:tgtEl>
                                        <p:attrNameLst>
                                          <p:attrName>style.visibility</p:attrName>
                                        </p:attrNameLst>
                                      </p:cBhvr>
                                      <p:to>
                                        <p:strVal val="visible"/>
                                      </p:to>
                                    </p:set>
                                    <p:animEffect transition="in" filter="fade">
                                      <p:cBhvr>
                                        <p:cTn id="66" dur="1000"/>
                                        <p:tgtEl>
                                          <p:spTgt spid="98"/>
                                        </p:tgtEl>
                                      </p:cBhvr>
                                    </p:animEffect>
                                    <p:anim calcmode="lin" valueType="num">
                                      <p:cBhvr>
                                        <p:cTn id="67" dur="1000" fill="hold"/>
                                        <p:tgtEl>
                                          <p:spTgt spid="98"/>
                                        </p:tgtEl>
                                        <p:attrNameLst>
                                          <p:attrName>ppt_x</p:attrName>
                                        </p:attrNameLst>
                                      </p:cBhvr>
                                      <p:tavLst>
                                        <p:tav tm="0">
                                          <p:val>
                                            <p:strVal val="#ppt_x"/>
                                          </p:val>
                                        </p:tav>
                                        <p:tav tm="100000">
                                          <p:val>
                                            <p:strVal val="#ppt_x"/>
                                          </p:val>
                                        </p:tav>
                                      </p:tavLst>
                                    </p:anim>
                                    <p:anim calcmode="lin" valueType="num">
                                      <p:cBhvr>
                                        <p:cTn id="68" dur="1000" fill="hold"/>
                                        <p:tgtEl>
                                          <p:spTgt spid="98"/>
                                        </p:tgtEl>
                                        <p:attrNameLst>
                                          <p:attrName>ppt_y</p:attrName>
                                        </p:attrNameLst>
                                      </p:cBhvr>
                                      <p:tavLst>
                                        <p:tav tm="0">
                                          <p:val>
                                            <p:strVal val="#ppt_y+.1"/>
                                          </p:val>
                                        </p:tav>
                                        <p:tav tm="100000">
                                          <p:val>
                                            <p:strVal val="#ppt_y"/>
                                          </p:val>
                                        </p:tav>
                                      </p:tavLst>
                                    </p:anim>
                                  </p:childTnLst>
                                </p:cTn>
                              </p:par>
                            </p:childTnLst>
                          </p:cTn>
                        </p:par>
                        <p:par>
                          <p:cTn id="69" fill="hold">
                            <p:stCondLst>
                              <p:cond delay="7500"/>
                            </p:stCondLst>
                            <p:childTnLst>
                              <p:par>
                                <p:cTn id="70" presetID="42" presetClass="entr" presetSubtype="0" fill="hold" grpId="0" nodeType="afterEffect">
                                  <p:stCondLst>
                                    <p:cond delay="0"/>
                                  </p:stCondLst>
                                  <p:childTnLst>
                                    <p:set>
                                      <p:cBhvr>
                                        <p:cTn id="71" dur="1" fill="hold">
                                          <p:stCondLst>
                                            <p:cond delay="0"/>
                                          </p:stCondLst>
                                        </p:cTn>
                                        <p:tgtEl>
                                          <p:spTgt spid="99"/>
                                        </p:tgtEl>
                                        <p:attrNameLst>
                                          <p:attrName>style.visibility</p:attrName>
                                        </p:attrNameLst>
                                      </p:cBhvr>
                                      <p:to>
                                        <p:strVal val="visible"/>
                                      </p:to>
                                    </p:set>
                                    <p:animEffect transition="in" filter="fade">
                                      <p:cBhvr>
                                        <p:cTn id="72" dur="1000"/>
                                        <p:tgtEl>
                                          <p:spTgt spid="99"/>
                                        </p:tgtEl>
                                      </p:cBhvr>
                                    </p:animEffect>
                                    <p:anim calcmode="lin" valueType="num">
                                      <p:cBhvr>
                                        <p:cTn id="73" dur="1000" fill="hold"/>
                                        <p:tgtEl>
                                          <p:spTgt spid="99"/>
                                        </p:tgtEl>
                                        <p:attrNameLst>
                                          <p:attrName>ppt_x</p:attrName>
                                        </p:attrNameLst>
                                      </p:cBhvr>
                                      <p:tavLst>
                                        <p:tav tm="0">
                                          <p:val>
                                            <p:strVal val="#ppt_x"/>
                                          </p:val>
                                        </p:tav>
                                        <p:tav tm="100000">
                                          <p:val>
                                            <p:strVal val="#ppt_x"/>
                                          </p:val>
                                        </p:tav>
                                      </p:tavLst>
                                    </p:anim>
                                    <p:anim calcmode="lin" valueType="num">
                                      <p:cBhvr>
                                        <p:cTn id="74" dur="1000" fill="hold"/>
                                        <p:tgtEl>
                                          <p:spTgt spid="99"/>
                                        </p:tgtEl>
                                        <p:attrNameLst>
                                          <p:attrName>ppt_y</p:attrName>
                                        </p:attrNameLst>
                                      </p:cBhvr>
                                      <p:tavLst>
                                        <p:tav tm="0">
                                          <p:val>
                                            <p:strVal val="#ppt_y+.1"/>
                                          </p:val>
                                        </p:tav>
                                        <p:tav tm="100000">
                                          <p:val>
                                            <p:strVal val="#ppt_y"/>
                                          </p:val>
                                        </p:tav>
                                      </p:tavLst>
                                    </p:anim>
                                  </p:childTnLst>
                                </p:cTn>
                              </p:par>
                            </p:childTnLst>
                          </p:cTn>
                        </p:par>
                        <p:par>
                          <p:cTn id="75" fill="hold">
                            <p:stCondLst>
                              <p:cond delay="8500"/>
                            </p:stCondLst>
                            <p:childTnLst>
                              <p:par>
                                <p:cTn id="76" presetID="42" presetClass="entr" presetSubtype="0" fill="hold" grpId="0" nodeType="afterEffect">
                                  <p:stCondLst>
                                    <p:cond delay="0"/>
                                  </p:stCondLst>
                                  <p:childTnLst>
                                    <p:set>
                                      <p:cBhvr>
                                        <p:cTn id="77" dur="1" fill="hold">
                                          <p:stCondLst>
                                            <p:cond delay="0"/>
                                          </p:stCondLst>
                                        </p:cTn>
                                        <p:tgtEl>
                                          <p:spTgt spid="102"/>
                                        </p:tgtEl>
                                        <p:attrNameLst>
                                          <p:attrName>style.visibility</p:attrName>
                                        </p:attrNameLst>
                                      </p:cBhvr>
                                      <p:to>
                                        <p:strVal val="visible"/>
                                      </p:to>
                                    </p:set>
                                    <p:animEffect transition="in" filter="fade">
                                      <p:cBhvr>
                                        <p:cTn id="78" dur="1000"/>
                                        <p:tgtEl>
                                          <p:spTgt spid="102"/>
                                        </p:tgtEl>
                                      </p:cBhvr>
                                    </p:animEffect>
                                    <p:anim calcmode="lin" valueType="num">
                                      <p:cBhvr>
                                        <p:cTn id="79" dur="1000" fill="hold"/>
                                        <p:tgtEl>
                                          <p:spTgt spid="102"/>
                                        </p:tgtEl>
                                        <p:attrNameLst>
                                          <p:attrName>ppt_x</p:attrName>
                                        </p:attrNameLst>
                                      </p:cBhvr>
                                      <p:tavLst>
                                        <p:tav tm="0">
                                          <p:val>
                                            <p:strVal val="#ppt_x"/>
                                          </p:val>
                                        </p:tav>
                                        <p:tav tm="100000">
                                          <p:val>
                                            <p:strVal val="#ppt_x"/>
                                          </p:val>
                                        </p:tav>
                                      </p:tavLst>
                                    </p:anim>
                                    <p:anim calcmode="lin" valueType="num">
                                      <p:cBhvr>
                                        <p:cTn id="80" dur="1000" fill="hold"/>
                                        <p:tgtEl>
                                          <p:spTgt spid="102"/>
                                        </p:tgtEl>
                                        <p:attrNameLst>
                                          <p:attrName>ppt_y</p:attrName>
                                        </p:attrNameLst>
                                      </p:cBhvr>
                                      <p:tavLst>
                                        <p:tav tm="0">
                                          <p:val>
                                            <p:strVal val="#ppt_y+.1"/>
                                          </p:val>
                                        </p:tav>
                                        <p:tav tm="100000">
                                          <p:val>
                                            <p:strVal val="#ppt_y"/>
                                          </p:val>
                                        </p:tav>
                                      </p:tavLst>
                                    </p:anim>
                                  </p:childTnLst>
                                </p:cTn>
                              </p:par>
                            </p:childTnLst>
                          </p:cTn>
                        </p:par>
                        <p:par>
                          <p:cTn id="81" fill="hold">
                            <p:stCondLst>
                              <p:cond delay="9500"/>
                            </p:stCondLst>
                            <p:childTnLst>
                              <p:par>
                                <p:cTn id="82" presetID="10" presetClass="entr" presetSubtype="0" fill="hold" nodeType="after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fade">
                                      <p:cBhvr>
                                        <p:cTn id="84" dur="500"/>
                                        <p:tgtEl>
                                          <p:spTgt spid="10"/>
                                        </p:tgtEl>
                                      </p:cBhvr>
                                    </p:animEffec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grpId="0" nodeType="clickEffect">
                                  <p:stCondLst>
                                    <p:cond delay="0"/>
                                  </p:stCondLst>
                                  <p:childTnLst>
                                    <p:set>
                                      <p:cBhvr>
                                        <p:cTn id="88" dur="1" fill="hold">
                                          <p:stCondLst>
                                            <p:cond delay="0"/>
                                          </p:stCondLst>
                                        </p:cTn>
                                        <p:tgtEl>
                                          <p:spTgt spid="68"/>
                                        </p:tgtEl>
                                        <p:attrNameLst>
                                          <p:attrName>style.visibility</p:attrName>
                                        </p:attrNameLst>
                                      </p:cBhvr>
                                      <p:to>
                                        <p:strVal val="visible"/>
                                      </p:to>
                                    </p:set>
                                    <p:anim calcmode="lin" valueType="num">
                                      <p:cBhvr>
                                        <p:cTn id="89" dur="500" fill="hold"/>
                                        <p:tgtEl>
                                          <p:spTgt spid="68"/>
                                        </p:tgtEl>
                                        <p:attrNameLst>
                                          <p:attrName>ppt_w</p:attrName>
                                        </p:attrNameLst>
                                      </p:cBhvr>
                                      <p:tavLst>
                                        <p:tav tm="0">
                                          <p:val>
                                            <p:fltVal val="0"/>
                                          </p:val>
                                        </p:tav>
                                        <p:tav tm="100000">
                                          <p:val>
                                            <p:strVal val="#ppt_w"/>
                                          </p:val>
                                        </p:tav>
                                      </p:tavLst>
                                    </p:anim>
                                    <p:anim calcmode="lin" valueType="num">
                                      <p:cBhvr>
                                        <p:cTn id="90" dur="500" fill="hold"/>
                                        <p:tgtEl>
                                          <p:spTgt spid="68"/>
                                        </p:tgtEl>
                                        <p:attrNameLst>
                                          <p:attrName>ppt_h</p:attrName>
                                        </p:attrNameLst>
                                      </p:cBhvr>
                                      <p:tavLst>
                                        <p:tav tm="0">
                                          <p:val>
                                            <p:fltVal val="0"/>
                                          </p:val>
                                        </p:tav>
                                        <p:tav tm="100000">
                                          <p:val>
                                            <p:strVal val="#ppt_h"/>
                                          </p:val>
                                        </p:tav>
                                      </p:tavLst>
                                    </p:anim>
                                    <p:animEffect transition="in" filter="fade">
                                      <p:cBhvr>
                                        <p:cTn id="91" dur="500"/>
                                        <p:tgtEl>
                                          <p:spTgt spid="68"/>
                                        </p:tgtEl>
                                      </p:cBhvr>
                                    </p:animEffect>
                                  </p:childTnLst>
                                </p:cTn>
                              </p:par>
                            </p:childTnLst>
                          </p:cTn>
                        </p:par>
                        <p:par>
                          <p:cTn id="92" fill="hold">
                            <p:stCondLst>
                              <p:cond delay="500"/>
                            </p:stCondLst>
                            <p:childTnLst>
                              <p:par>
                                <p:cTn id="93" presetID="53" presetClass="entr" presetSubtype="16" fill="hold" grpId="0" nodeType="afterEffect">
                                  <p:stCondLst>
                                    <p:cond delay="0"/>
                                  </p:stCondLst>
                                  <p:childTnLst>
                                    <p:set>
                                      <p:cBhvr>
                                        <p:cTn id="94" dur="1" fill="hold">
                                          <p:stCondLst>
                                            <p:cond delay="0"/>
                                          </p:stCondLst>
                                        </p:cTn>
                                        <p:tgtEl>
                                          <p:spTgt spid="67"/>
                                        </p:tgtEl>
                                        <p:attrNameLst>
                                          <p:attrName>style.visibility</p:attrName>
                                        </p:attrNameLst>
                                      </p:cBhvr>
                                      <p:to>
                                        <p:strVal val="visible"/>
                                      </p:to>
                                    </p:set>
                                    <p:anim calcmode="lin" valueType="num">
                                      <p:cBhvr>
                                        <p:cTn id="95" dur="500" fill="hold"/>
                                        <p:tgtEl>
                                          <p:spTgt spid="67"/>
                                        </p:tgtEl>
                                        <p:attrNameLst>
                                          <p:attrName>ppt_w</p:attrName>
                                        </p:attrNameLst>
                                      </p:cBhvr>
                                      <p:tavLst>
                                        <p:tav tm="0">
                                          <p:val>
                                            <p:fltVal val="0"/>
                                          </p:val>
                                        </p:tav>
                                        <p:tav tm="100000">
                                          <p:val>
                                            <p:strVal val="#ppt_w"/>
                                          </p:val>
                                        </p:tav>
                                      </p:tavLst>
                                    </p:anim>
                                    <p:anim calcmode="lin" valueType="num">
                                      <p:cBhvr>
                                        <p:cTn id="96" dur="500" fill="hold"/>
                                        <p:tgtEl>
                                          <p:spTgt spid="67"/>
                                        </p:tgtEl>
                                        <p:attrNameLst>
                                          <p:attrName>ppt_h</p:attrName>
                                        </p:attrNameLst>
                                      </p:cBhvr>
                                      <p:tavLst>
                                        <p:tav tm="0">
                                          <p:val>
                                            <p:fltVal val="0"/>
                                          </p:val>
                                        </p:tav>
                                        <p:tav tm="100000">
                                          <p:val>
                                            <p:strVal val="#ppt_h"/>
                                          </p:val>
                                        </p:tav>
                                      </p:tavLst>
                                    </p:anim>
                                    <p:animEffect transition="in" filter="fade">
                                      <p:cBhvr>
                                        <p:cTn id="97" dur="500"/>
                                        <p:tgtEl>
                                          <p:spTgt spid="67"/>
                                        </p:tgtEl>
                                      </p:cBhvr>
                                    </p:animEffect>
                                  </p:childTnLst>
                                </p:cTn>
                              </p:par>
                            </p:childTnLst>
                          </p:cTn>
                        </p:par>
                        <p:par>
                          <p:cTn id="98" fill="hold">
                            <p:stCondLst>
                              <p:cond delay="1000"/>
                            </p:stCondLst>
                            <p:childTnLst>
                              <p:par>
                                <p:cTn id="99" presetID="53" presetClass="entr" presetSubtype="16" fill="hold" nodeType="afterEffect">
                                  <p:stCondLst>
                                    <p:cond delay="0"/>
                                  </p:stCondLst>
                                  <p:childTnLst>
                                    <p:set>
                                      <p:cBhvr>
                                        <p:cTn id="100" dur="1" fill="hold">
                                          <p:stCondLst>
                                            <p:cond delay="0"/>
                                          </p:stCondLst>
                                        </p:cTn>
                                        <p:tgtEl>
                                          <p:spTgt spid="66">
                                            <p:txEl>
                                              <p:pRg st="0" end="0"/>
                                            </p:txEl>
                                          </p:spTgt>
                                        </p:tgtEl>
                                        <p:attrNameLst>
                                          <p:attrName>style.visibility</p:attrName>
                                        </p:attrNameLst>
                                      </p:cBhvr>
                                      <p:to>
                                        <p:strVal val="visible"/>
                                      </p:to>
                                    </p:set>
                                    <p:anim calcmode="lin" valueType="num">
                                      <p:cBhvr>
                                        <p:cTn id="101" dur="500" fill="hold"/>
                                        <p:tgtEl>
                                          <p:spTgt spid="66">
                                            <p:txEl>
                                              <p:pRg st="0" end="0"/>
                                            </p:txEl>
                                          </p:spTgt>
                                        </p:tgtEl>
                                        <p:attrNameLst>
                                          <p:attrName>ppt_w</p:attrName>
                                        </p:attrNameLst>
                                      </p:cBhvr>
                                      <p:tavLst>
                                        <p:tav tm="0">
                                          <p:val>
                                            <p:fltVal val="0"/>
                                          </p:val>
                                        </p:tav>
                                        <p:tav tm="100000">
                                          <p:val>
                                            <p:strVal val="#ppt_w"/>
                                          </p:val>
                                        </p:tav>
                                      </p:tavLst>
                                    </p:anim>
                                    <p:anim calcmode="lin" valueType="num">
                                      <p:cBhvr>
                                        <p:cTn id="102" dur="500" fill="hold"/>
                                        <p:tgtEl>
                                          <p:spTgt spid="66">
                                            <p:txEl>
                                              <p:pRg st="0" end="0"/>
                                            </p:txEl>
                                          </p:spTgt>
                                        </p:tgtEl>
                                        <p:attrNameLst>
                                          <p:attrName>ppt_h</p:attrName>
                                        </p:attrNameLst>
                                      </p:cBhvr>
                                      <p:tavLst>
                                        <p:tav tm="0">
                                          <p:val>
                                            <p:fltVal val="0"/>
                                          </p:val>
                                        </p:tav>
                                        <p:tav tm="100000">
                                          <p:val>
                                            <p:strVal val="#ppt_h"/>
                                          </p:val>
                                        </p:tav>
                                      </p:tavLst>
                                    </p:anim>
                                    <p:animEffect transition="in" filter="fade">
                                      <p:cBhvr>
                                        <p:cTn id="103" dur="500"/>
                                        <p:tgtEl>
                                          <p:spTgt spid="66">
                                            <p:txEl>
                                              <p:pRg st="0" end="0"/>
                                            </p:txEl>
                                          </p:spTgt>
                                        </p:tgtEl>
                                      </p:cBhvr>
                                    </p:animEffect>
                                  </p:childTnLst>
                                </p:cTn>
                              </p:par>
                            </p:childTnLst>
                          </p:cTn>
                        </p:par>
                        <p:par>
                          <p:cTn id="104" fill="hold">
                            <p:stCondLst>
                              <p:cond delay="1500"/>
                            </p:stCondLst>
                            <p:childTnLst>
                              <p:par>
                                <p:cTn id="105" presetID="53" presetClass="entr" presetSubtype="16" fill="hold" grpId="0" nodeType="afterEffect">
                                  <p:stCondLst>
                                    <p:cond delay="0"/>
                                  </p:stCondLst>
                                  <p:childTnLst>
                                    <p:set>
                                      <p:cBhvr>
                                        <p:cTn id="106" dur="1" fill="hold">
                                          <p:stCondLst>
                                            <p:cond delay="0"/>
                                          </p:stCondLst>
                                        </p:cTn>
                                        <p:tgtEl>
                                          <p:spTgt spid="65"/>
                                        </p:tgtEl>
                                        <p:attrNameLst>
                                          <p:attrName>style.visibility</p:attrName>
                                        </p:attrNameLst>
                                      </p:cBhvr>
                                      <p:to>
                                        <p:strVal val="visible"/>
                                      </p:to>
                                    </p:set>
                                    <p:anim calcmode="lin" valueType="num">
                                      <p:cBhvr>
                                        <p:cTn id="107" dur="500" fill="hold"/>
                                        <p:tgtEl>
                                          <p:spTgt spid="65"/>
                                        </p:tgtEl>
                                        <p:attrNameLst>
                                          <p:attrName>ppt_w</p:attrName>
                                        </p:attrNameLst>
                                      </p:cBhvr>
                                      <p:tavLst>
                                        <p:tav tm="0">
                                          <p:val>
                                            <p:fltVal val="0"/>
                                          </p:val>
                                        </p:tav>
                                        <p:tav tm="100000">
                                          <p:val>
                                            <p:strVal val="#ppt_w"/>
                                          </p:val>
                                        </p:tav>
                                      </p:tavLst>
                                    </p:anim>
                                    <p:anim calcmode="lin" valueType="num">
                                      <p:cBhvr>
                                        <p:cTn id="108" dur="500" fill="hold"/>
                                        <p:tgtEl>
                                          <p:spTgt spid="65"/>
                                        </p:tgtEl>
                                        <p:attrNameLst>
                                          <p:attrName>ppt_h</p:attrName>
                                        </p:attrNameLst>
                                      </p:cBhvr>
                                      <p:tavLst>
                                        <p:tav tm="0">
                                          <p:val>
                                            <p:fltVal val="0"/>
                                          </p:val>
                                        </p:tav>
                                        <p:tav tm="100000">
                                          <p:val>
                                            <p:strVal val="#ppt_h"/>
                                          </p:val>
                                        </p:tav>
                                      </p:tavLst>
                                    </p:anim>
                                    <p:animEffect transition="in" filter="fade">
                                      <p:cBhvr>
                                        <p:cTn id="109" dur="500"/>
                                        <p:tgtEl>
                                          <p:spTgt spid="65"/>
                                        </p:tgtEl>
                                      </p:cBhvr>
                                    </p:animEffect>
                                  </p:childTnLst>
                                </p:cTn>
                              </p:par>
                            </p:childTnLst>
                          </p:cTn>
                        </p:par>
                        <p:par>
                          <p:cTn id="110" fill="hold">
                            <p:stCondLst>
                              <p:cond delay="2000"/>
                            </p:stCondLst>
                            <p:childTnLst>
                              <p:par>
                                <p:cTn id="111" presetID="53" presetClass="entr" presetSubtype="16" fill="hold" grpId="0" nodeType="afterEffect">
                                  <p:stCondLst>
                                    <p:cond delay="0"/>
                                  </p:stCondLst>
                                  <p:childTnLst>
                                    <p:set>
                                      <p:cBhvr>
                                        <p:cTn id="112" dur="1" fill="hold">
                                          <p:stCondLst>
                                            <p:cond delay="0"/>
                                          </p:stCondLst>
                                        </p:cTn>
                                        <p:tgtEl>
                                          <p:spTgt spid="103"/>
                                        </p:tgtEl>
                                        <p:attrNameLst>
                                          <p:attrName>style.visibility</p:attrName>
                                        </p:attrNameLst>
                                      </p:cBhvr>
                                      <p:to>
                                        <p:strVal val="visible"/>
                                      </p:to>
                                    </p:set>
                                    <p:anim calcmode="lin" valueType="num">
                                      <p:cBhvr>
                                        <p:cTn id="113" dur="500" fill="hold"/>
                                        <p:tgtEl>
                                          <p:spTgt spid="103"/>
                                        </p:tgtEl>
                                        <p:attrNameLst>
                                          <p:attrName>ppt_w</p:attrName>
                                        </p:attrNameLst>
                                      </p:cBhvr>
                                      <p:tavLst>
                                        <p:tav tm="0">
                                          <p:val>
                                            <p:fltVal val="0"/>
                                          </p:val>
                                        </p:tav>
                                        <p:tav tm="100000">
                                          <p:val>
                                            <p:strVal val="#ppt_w"/>
                                          </p:val>
                                        </p:tav>
                                      </p:tavLst>
                                    </p:anim>
                                    <p:anim calcmode="lin" valueType="num">
                                      <p:cBhvr>
                                        <p:cTn id="114" dur="500" fill="hold"/>
                                        <p:tgtEl>
                                          <p:spTgt spid="103"/>
                                        </p:tgtEl>
                                        <p:attrNameLst>
                                          <p:attrName>ppt_h</p:attrName>
                                        </p:attrNameLst>
                                      </p:cBhvr>
                                      <p:tavLst>
                                        <p:tav tm="0">
                                          <p:val>
                                            <p:fltVal val="0"/>
                                          </p:val>
                                        </p:tav>
                                        <p:tav tm="100000">
                                          <p:val>
                                            <p:strVal val="#ppt_h"/>
                                          </p:val>
                                        </p:tav>
                                      </p:tavLst>
                                    </p:anim>
                                    <p:animEffect transition="in" filter="fade">
                                      <p:cBhvr>
                                        <p:cTn id="115" dur="500"/>
                                        <p:tgtEl>
                                          <p:spTgt spid="103"/>
                                        </p:tgtEl>
                                      </p:cBhvr>
                                    </p:animEffect>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fade">
                                      <p:cBhvr>
                                        <p:cTn id="120" dur="1000"/>
                                        <p:tgtEl>
                                          <p:spTgt spid="38"/>
                                        </p:tgtEl>
                                      </p:cBhvr>
                                    </p:animEffect>
                                    <p:anim calcmode="lin" valueType="num">
                                      <p:cBhvr>
                                        <p:cTn id="121" dur="1000" fill="hold"/>
                                        <p:tgtEl>
                                          <p:spTgt spid="38"/>
                                        </p:tgtEl>
                                        <p:attrNameLst>
                                          <p:attrName>ppt_x</p:attrName>
                                        </p:attrNameLst>
                                      </p:cBhvr>
                                      <p:tavLst>
                                        <p:tav tm="0">
                                          <p:val>
                                            <p:strVal val="#ppt_x"/>
                                          </p:val>
                                        </p:tav>
                                        <p:tav tm="100000">
                                          <p:val>
                                            <p:strVal val="#ppt_x"/>
                                          </p:val>
                                        </p:tav>
                                      </p:tavLst>
                                    </p:anim>
                                    <p:anim calcmode="lin" valueType="num">
                                      <p:cBhvr>
                                        <p:cTn id="122" dur="1000" fill="hold"/>
                                        <p:tgtEl>
                                          <p:spTgt spid="38"/>
                                        </p:tgtEl>
                                        <p:attrNameLst>
                                          <p:attrName>ppt_y</p:attrName>
                                        </p:attrNameLst>
                                      </p:cBhvr>
                                      <p:tavLst>
                                        <p:tav tm="0">
                                          <p:val>
                                            <p:strVal val="#ppt_y+.1"/>
                                          </p:val>
                                        </p:tav>
                                        <p:tav tm="100000">
                                          <p:val>
                                            <p:strVal val="#ppt_y"/>
                                          </p:val>
                                        </p:tav>
                                      </p:tavLst>
                                    </p:anim>
                                  </p:childTnLst>
                                </p:cTn>
                              </p:par>
                            </p:childTnLst>
                          </p:cTn>
                        </p:par>
                        <p:par>
                          <p:cTn id="123" fill="hold">
                            <p:stCondLst>
                              <p:cond delay="1000"/>
                            </p:stCondLst>
                            <p:childTnLst>
                              <p:par>
                                <p:cTn id="124" presetID="42" presetClass="entr" presetSubtype="0" fill="hold" grpId="0" nodeType="afterEffect">
                                  <p:stCondLst>
                                    <p:cond delay="0"/>
                                  </p:stCondLst>
                                  <p:childTnLst>
                                    <p:set>
                                      <p:cBhvr>
                                        <p:cTn id="125" dur="1" fill="hold">
                                          <p:stCondLst>
                                            <p:cond delay="0"/>
                                          </p:stCondLst>
                                        </p:cTn>
                                        <p:tgtEl>
                                          <p:spTgt spid="39"/>
                                        </p:tgtEl>
                                        <p:attrNameLst>
                                          <p:attrName>style.visibility</p:attrName>
                                        </p:attrNameLst>
                                      </p:cBhvr>
                                      <p:to>
                                        <p:strVal val="visible"/>
                                      </p:to>
                                    </p:set>
                                    <p:animEffect transition="in" filter="fade">
                                      <p:cBhvr>
                                        <p:cTn id="126" dur="1000"/>
                                        <p:tgtEl>
                                          <p:spTgt spid="39"/>
                                        </p:tgtEl>
                                      </p:cBhvr>
                                    </p:animEffect>
                                    <p:anim calcmode="lin" valueType="num">
                                      <p:cBhvr>
                                        <p:cTn id="127" dur="1000" fill="hold"/>
                                        <p:tgtEl>
                                          <p:spTgt spid="39"/>
                                        </p:tgtEl>
                                        <p:attrNameLst>
                                          <p:attrName>ppt_x</p:attrName>
                                        </p:attrNameLst>
                                      </p:cBhvr>
                                      <p:tavLst>
                                        <p:tav tm="0">
                                          <p:val>
                                            <p:strVal val="#ppt_x"/>
                                          </p:val>
                                        </p:tav>
                                        <p:tav tm="100000">
                                          <p:val>
                                            <p:strVal val="#ppt_x"/>
                                          </p:val>
                                        </p:tav>
                                      </p:tavLst>
                                    </p:anim>
                                    <p:anim calcmode="lin" valueType="num">
                                      <p:cBhvr>
                                        <p:cTn id="128" dur="1000" fill="hold"/>
                                        <p:tgtEl>
                                          <p:spTgt spid="39"/>
                                        </p:tgtEl>
                                        <p:attrNameLst>
                                          <p:attrName>ppt_y</p:attrName>
                                        </p:attrNameLst>
                                      </p:cBhvr>
                                      <p:tavLst>
                                        <p:tav tm="0">
                                          <p:val>
                                            <p:strVal val="#ppt_y+.1"/>
                                          </p:val>
                                        </p:tav>
                                        <p:tav tm="100000">
                                          <p:val>
                                            <p:strVal val="#ppt_y"/>
                                          </p:val>
                                        </p:tav>
                                      </p:tavLst>
                                    </p:anim>
                                  </p:childTnLst>
                                </p:cTn>
                              </p:par>
                            </p:childTnLst>
                          </p:cTn>
                        </p:par>
                        <p:par>
                          <p:cTn id="129" fill="hold">
                            <p:stCondLst>
                              <p:cond delay="2000"/>
                            </p:stCondLst>
                            <p:childTnLst>
                              <p:par>
                                <p:cTn id="130" presetID="42" presetClass="entr" presetSubtype="0" fill="hold" grpId="0" nodeType="afterEffect">
                                  <p:stCondLst>
                                    <p:cond delay="0"/>
                                  </p:stCondLst>
                                  <p:childTnLst>
                                    <p:set>
                                      <p:cBhvr>
                                        <p:cTn id="131" dur="1" fill="hold">
                                          <p:stCondLst>
                                            <p:cond delay="0"/>
                                          </p:stCondLst>
                                        </p:cTn>
                                        <p:tgtEl>
                                          <p:spTgt spid="40"/>
                                        </p:tgtEl>
                                        <p:attrNameLst>
                                          <p:attrName>style.visibility</p:attrName>
                                        </p:attrNameLst>
                                      </p:cBhvr>
                                      <p:to>
                                        <p:strVal val="visible"/>
                                      </p:to>
                                    </p:set>
                                    <p:animEffect transition="in" filter="fade">
                                      <p:cBhvr>
                                        <p:cTn id="132" dur="1000"/>
                                        <p:tgtEl>
                                          <p:spTgt spid="40"/>
                                        </p:tgtEl>
                                      </p:cBhvr>
                                    </p:animEffect>
                                    <p:anim calcmode="lin" valueType="num">
                                      <p:cBhvr>
                                        <p:cTn id="133" dur="1000" fill="hold"/>
                                        <p:tgtEl>
                                          <p:spTgt spid="40"/>
                                        </p:tgtEl>
                                        <p:attrNameLst>
                                          <p:attrName>ppt_x</p:attrName>
                                        </p:attrNameLst>
                                      </p:cBhvr>
                                      <p:tavLst>
                                        <p:tav tm="0">
                                          <p:val>
                                            <p:strVal val="#ppt_x"/>
                                          </p:val>
                                        </p:tav>
                                        <p:tav tm="100000">
                                          <p:val>
                                            <p:strVal val="#ppt_x"/>
                                          </p:val>
                                        </p:tav>
                                      </p:tavLst>
                                    </p:anim>
                                    <p:anim calcmode="lin" valueType="num">
                                      <p:cBhvr>
                                        <p:cTn id="134" dur="1000" fill="hold"/>
                                        <p:tgtEl>
                                          <p:spTgt spid="40"/>
                                        </p:tgtEl>
                                        <p:attrNameLst>
                                          <p:attrName>ppt_y</p:attrName>
                                        </p:attrNameLst>
                                      </p:cBhvr>
                                      <p:tavLst>
                                        <p:tav tm="0">
                                          <p:val>
                                            <p:strVal val="#ppt_y+.1"/>
                                          </p:val>
                                        </p:tav>
                                        <p:tav tm="100000">
                                          <p:val>
                                            <p:strVal val="#ppt_y"/>
                                          </p:val>
                                        </p:tav>
                                      </p:tavLst>
                                    </p:anim>
                                  </p:childTnLst>
                                </p:cTn>
                              </p:par>
                            </p:childTnLst>
                          </p:cTn>
                        </p:par>
                        <p:par>
                          <p:cTn id="135" fill="hold">
                            <p:stCondLst>
                              <p:cond delay="3000"/>
                            </p:stCondLst>
                            <p:childTnLst>
                              <p:par>
                                <p:cTn id="136" presetID="42" presetClass="entr" presetSubtype="0" fill="hold" grpId="0" nodeType="afterEffect">
                                  <p:stCondLst>
                                    <p:cond delay="0"/>
                                  </p:stCondLst>
                                  <p:childTnLst>
                                    <p:set>
                                      <p:cBhvr>
                                        <p:cTn id="137" dur="1" fill="hold">
                                          <p:stCondLst>
                                            <p:cond delay="0"/>
                                          </p:stCondLst>
                                        </p:cTn>
                                        <p:tgtEl>
                                          <p:spTgt spid="41"/>
                                        </p:tgtEl>
                                        <p:attrNameLst>
                                          <p:attrName>style.visibility</p:attrName>
                                        </p:attrNameLst>
                                      </p:cBhvr>
                                      <p:to>
                                        <p:strVal val="visible"/>
                                      </p:to>
                                    </p:set>
                                    <p:animEffect transition="in" filter="fade">
                                      <p:cBhvr>
                                        <p:cTn id="138" dur="1000"/>
                                        <p:tgtEl>
                                          <p:spTgt spid="41"/>
                                        </p:tgtEl>
                                      </p:cBhvr>
                                    </p:animEffect>
                                    <p:anim calcmode="lin" valueType="num">
                                      <p:cBhvr>
                                        <p:cTn id="139" dur="1000" fill="hold"/>
                                        <p:tgtEl>
                                          <p:spTgt spid="41"/>
                                        </p:tgtEl>
                                        <p:attrNameLst>
                                          <p:attrName>ppt_x</p:attrName>
                                        </p:attrNameLst>
                                      </p:cBhvr>
                                      <p:tavLst>
                                        <p:tav tm="0">
                                          <p:val>
                                            <p:strVal val="#ppt_x"/>
                                          </p:val>
                                        </p:tav>
                                        <p:tav tm="100000">
                                          <p:val>
                                            <p:strVal val="#ppt_x"/>
                                          </p:val>
                                        </p:tav>
                                      </p:tavLst>
                                    </p:anim>
                                    <p:anim calcmode="lin" valueType="num">
                                      <p:cBhvr>
                                        <p:cTn id="140" dur="1000" fill="hold"/>
                                        <p:tgtEl>
                                          <p:spTgt spid="41"/>
                                        </p:tgtEl>
                                        <p:attrNameLst>
                                          <p:attrName>ppt_y</p:attrName>
                                        </p:attrNameLst>
                                      </p:cBhvr>
                                      <p:tavLst>
                                        <p:tav tm="0">
                                          <p:val>
                                            <p:strVal val="#ppt_y+.1"/>
                                          </p:val>
                                        </p:tav>
                                        <p:tav tm="100000">
                                          <p:val>
                                            <p:strVal val="#ppt_y"/>
                                          </p:val>
                                        </p:tav>
                                      </p:tavLst>
                                    </p:anim>
                                  </p:childTnLst>
                                </p:cTn>
                              </p:par>
                            </p:childTnLst>
                          </p:cTn>
                        </p:par>
                        <p:par>
                          <p:cTn id="141" fill="hold">
                            <p:stCondLst>
                              <p:cond delay="4000"/>
                            </p:stCondLst>
                            <p:childTnLst>
                              <p:par>
                                <p:cTn id="142" presetID="16" presetClass="entr" presetSubtype="21" fill="hold" nodeType="afterEffect">
                                  <p:stCondLst>
                                    <p:cond delay="1000"/>
                                  </p:stCondLst>
                                  <p:childTnLst>
                                    <p:set>
                                      <p:cBhvr>
                                        <p:cTn id="143" dur="1" fill="hold">
                                          <p:stCondLst>
                                            <p:cond delay="0"/>
                                          </p:stCondLst>
                                        </p:cTn>
                                        <p:tgtEl>
                                          <p:spTgt spid="30"/>
                                        </p:tgtEl>
                                        <p:attrNameLst>
                                          <p:attrName>style.visibility</p:attrName>
                                        </p:attrNameLst>
                                      </p:cBhvr>
                                      <p:to>
                                        <p:strVal val="visible"/>
                                      </p:to>
                                    </p:set>
                                    <p:animEffect transition="in" filter="barn(inVertical)">
                                      <p:cBhvr>
                                        <p:cTn id="144" dur="2000"/>
                                        <p:tgtEl>
                                          <p:spTgt spid="30"/>
                                        </p:tgtEl>
                                      </p:cBhvr>
                                    </p:animEffect>
                                  </p:childTnLst>
                                </p:cTn>
                              </p:par>
                            </p:childTnLst>
                          </p:cTn>
                        </p:par>
                        <p:par>
                          <p:cTn id="145" fill="hold">
                            <p:stCondLst>
                              <p:cond delay="7000"/>
                            </p:stCondLst>
                            <p:childTnLst>
                              <p:par>
                                <p:cTn id="146" presetID="16" presetClass="entr" presetSubtype="21" fill="hold" nodeType="afterEffect">
                                  <p:stCondLst>
                                    <p:cond delay="0"/>
                                  </p:stCondLst>
                                  <p:childTnLst>
                                    <p:set>
                                      <p:cBhvr>
                                        <p:cTn id="147" dur="1" fill="hold">
                                          <p:stCondLst>
                                            <p:cond delay="0"/>
                                          </p:stCondLst>
                                        </p:cTn>
                                        <p:tgtEl>
                                          <p:spTgt spid="87"/>
                                        </p:tgtEl>
                                        <p:attrNameLst>
                                          <p:attrName>style.visibility</p:attrName>
                                        </p:attrNameLst>
                                      </p:cBhvr>
                                      <p:to>
                                        <p:strVal val="visible"/>
                                      </p:to>
                                    </p:set>
                                    <p:animEffect transition="in" filter="barn(inVertical)">
                                      <p:cBhvr>
                                        <p:cTn id="148" dur="1000"/>
                                        <p:tgtEl>
                                          <p:spTgt spid="87"/>
                                        </p:tgtEl>
                                      </p:cBhvr>
                                    </p:animEffect>
                                  </p:childTnLst>
                                </p:cTn>
                              </p:par>
                            </p:childTnLst>
                          </p:cTn>
                        </p:par>
                        <p:par>
                          <p:cTn id="149" fill="hold">
                            <p:stCondLst>
                              <p:cond delay="8000"/>
                            </p:stCondLst>
                            <p:childTnLst>
                              <p:par>
                                <p:cTn id="150" presetID="16" presetClass="entr" presetSubtype="21" fill="hold" nodeType="afterEffect">
                                  <p:stCondLst>
                                    <p:cond delay="0"/>
                                  </p:stCondLst>
                                  <p:childTnLst>
                                    <p:set>
                                      <p:cBhvr>
                                        <p:cTn id="151" dur="1" fill="hold">
                                          <p:stCondLst>
                                            <p:cond delay="0"/>
                                          </p:stCondLst>
                                        </p:cTn>
                                        <p:tgtEl>
                                          <p:spTgt spid="91"/>
                                        </p:tgtEl>
                                        <p:attrNameLst>
                                          <p:attrName>style.visibility</p:attrName>
                                        </p:attrNameLst>
                                      </p:cBhvr>
                                      <p:to>
                                        <p:strVal val="visible"/>
                                      </p:to>
                                    </p:set>
                                    <p:animEffect transition="in" filter="barn(inVertical)">
                                      <p:cBhvr>
                                        <p:cTn id="152" dur="1000"/>
                                        <p:tgtEl>
                                          <p:spTgt spid="91"/>
                                        </p:tgtEl>
                                      </p:cBhvr>
                                    </p:animEffect>
                                  </p:childTnLst>
                                </p:cTn>
                              </p:par>
                            </p:childTnLst>
                          </p:cTn>
                        </p:par>
                        <p:par>
                          <p:cTn id="153" fill="hold">
                            <p:stCondLst>
                              <p:cond delay="9000"/>
                            </p:stCondLst>
                            <p:childTnLst>
                              <p:par>
                                <p:cTn id="154" presetID="16" presetClass="entr" presetSubtype="21" fill="hold" nodeType="afterEffect">
                                  <p:stCondLst>
                                    <p:cond delay="0"/>
                                  </p:stCondLst>
                                  <p:childTnLst>
                                    <p:set>
                                      <p:cBhvr>
                                        <p:cTn id="155" dur="1" fill="hold">
                                          <p:stCondLst>
                                            <p:cond delay="0"/>
                                          </p:stCondLst>
                                        </p:cTn>
                                        <p:tgtEl>
                                          <p:spTgt spid="89"/>
                                        </p:tgtEl>
                                        <p:attrNameLst>
                                          <p:attrName>style.visibility</p:attrName>
                                        </p:attrNameLst>
                                      </p:cBhvr>
                                      <p:to>
                                        <p:strVal val="visible"/>
                                      </p:to>
                                    </p:set>
                                    <p:animEffect transition="in" filter="barn(inVertical)">
                                      <p:cBhvr>
                                        <p:cTn id="156" dur="1000"/>
                                        <p:tgtEl>
                                          <p:spTgt spid="89"/>
                                        </p:tgtEl>
                                      </p:cBhvr>
                                    </p:animEffect>
                                  </p:childTnLst>
                                </p:cTn>
                              </p:par>
                            </p:childTnLst>
                          </p:cTn>
                        </p:par>
                        <p:par>
                          <p:cTn id="157" fill="hold">
                            <p:stCondLst>
                              <p:cond delay="10000"/>
                            </p:stCondLst>
                            <p:childTnLst>
                              <p:par>
                                <p:cTn id="158" presetID="14" presetClass="entr" presetSubtype="10" fill="hold" nodeType="afterEffect">
                                  <p:stCondLst>
                                    <p:cond delay="0"/>
                                  </p:stCondLst>
                                  <p:childTnLst>
                                    <p:set>
                                      <p:cBhvr>
                                        <p:cTn id="159" dur="1" fill="hold">
                                          <p:stCondLst>
                                            <p:cond delay="0"/>
                                          </p:stCondLst>
                                        </p:cTn>
                                        <p:tgtEl>
                                          <p:spTgt spid="47"/>
                                        </p:tgtEl>
                                        <p:attrNameLst>
                                          <p:attrName>style.visibility</p:attrName>
                                        </p:attrNameLst>
                                      </p:cBhvr>
                                      <p:to>
                                        <p:strVal val="visible"/>
                                      </p:to>
                                    </p:set>
                                    <p:animEffect transition="in" filter="randombar(horizontal)">
                                      <p:cBhvr>
                                        <p:cTn id="160" dur="500"/>
                                        <p:tgtEl>
                                          <p:spTgt spid="47"/>
                                        </p:tgtEl>
                                      </p:cBhvr>
                                    </p:animEffect>
                                  </p:childTnLst>
                                </p:cTn>
                              </p:par>
                              <p:par>
                                <p:cTn id="161" presetID="16" presetClass="entr" presetSubtype="21" fill="hold" nodeType="withEffect">
                                  <p:stCondLst>
                                    <p:cond delay="0"/>
                                  </p:stCondLst>
                                  <p:childTnLst>
                                    <p:set>
                                      <p:cBhvr>
                                        <p:cTn id="162" dur="1" fill="hold">
                                          <p:stCondLst>
                                            <p:cond delay="0"/>
                                          </p:stCondLst>
                                        </p:cTn>
                                        <p:tgtEl>
                                          <p:spTgt spid="2"/>
                                        </p:tgtEl>
                                        <p:attrNameLst>
                                          <p:attrName>style.visibility</p:attrName>
                                        </p:attrNameLst>
                                      </p:cBhvr>
                                      <p:to>
                                        <p:strVal val="visible"/>
                                      </p:to>
                                    </p:set>
                                    <p:animEffect transition="in" filter="barn(inVertical)">
                                      <p:cBhvr>
                                        <p:cTn id="163" dur="500"/>
                                        <p:tgtEl>
                                          <p:spTgt spid="2"/>
                                        </p:tgtEl>
                                      </p:cBhvr>
                                    </p:animEffect>
                                  </p:childTnLst>
                                </p:cTn>
                              </p:par>
                              <p:par>
                                <p:cTn id="164" presetID="16" presetClass="entr" presetSubtype="21" fill="hold" nodeType="withEffect">
                                  <p:stCondLst>
                                    <p:cond delay="0"/>
                                  </p:stCondLst>
                                  <p:childTnLst>
                                    <p:set>
                                      <p:cBhvr>
                                        <p:cTn id="165" dur="1" fill="hold">
                                          <p:stCondLst>
                                            <p:cond delay="0"/>
                                          </p:stCondLst>
                                        </p:cTn>
                                        <p:tgtEl>
                                          <p:spTgt spid="3"/>
                                        </p:tgtEl>
                                        <p:attrNameLst>
                                          <p:attrName>style.visibility</p:attrName>
                                        </p:attrNameLst>
                                      </p:cBhvr>
                                      <p:to>
                                        <p:strVal val="visible"/>
                                      </p:to>
                                    </p:set>
                                    <p:animEffect transition="in" filter="barn(inVertical)">
                                      <p:cBhvr>
                                        <p:cTn id="166" dur="500"/>
                                        <p:tgtEl>
                                          <p:spTgt spid="3"/>
                                        </p:tgtEl>
                                      </p:cBhvr>
                                    </p:animEffect>
                                  </p:childTnLst>
                                </p:cTn>
                              </p:par>
                            </p:childTnLst>
                          </p:cTn>
                        </p:par>
                        <p:par>
                          <p:cTn id="167" fill="hold">
                            <p:stCondLst>
                              <p:cond delay="10500"/>
                            </p:stCondLst>
                            <p:childTnLst>
                              <p:par>
                                <p:cTn id="168" presetID="16" presetClass="entr" presetSubtype="21" fill="hold" nodeType="afterEffect">
                                  <p:stCondLst>
                                    <p:cond delay="0"/>
                                  </p:stCondLst>
                                  <p:childTnLst>
                                    <p:set>
                                      <p:cBhvr>
                                        <p:cTn id="169" dur="1" fill="hold">
                                          <p:stCondLst>
                                            <p:cond delay="0"/>
                                          </p:stCondLst>
                                        </p:cTn>
                                        <p:tgtEl>
                                          <p:spTgt spid="29"/>
                                        </p:tgtEl>
                                        <p:attrNameLst>
                                          <p:attrName>style.visibility</p:attrName>
                                        </p:attrNameLst>
                                      </p:cBhvr>
                                      <p:to>
                                        <p:strVal val="visible"/>
                                      </p:to>
                                    </p:set>
                                    <p:animEffect transition="in" filter="barn(inVertical)">
                                      <p:cBhvr>
                                        <p:cTn id="170" dur="500"/>
                                        <p:tgtEl>
                                          <p:spTgt spid="29"/>
                                        </p:tgtEl>
                                      </p:cBhvr>
                                    </p:animEffect>
                                  </p:childTnLst>
                                </p:cTn>
                              </p:par>
                            </p:childTnLst>
                          </p:cTn>
                        </p:par>
                        <p:par>
                          <p:cTn id="171" fill="hold">
                            <p:stCondLst>
                              <p:cond delay="11000"/>
                            </p:stCondLst>
                            <p:childTnLst>
                              <p:par>
                                <p:cTn id="172" presetID="6" presetClass="entr" presetSubtype="16" fill="hold" nodeType="afterEffect">
                                  <p:stCondLst>
                                    <p:cond delay="0"/>
                                  </p:stCondLst>
                                  <p:childTnLst>
                                    <p:set>
                                      <p:cBhvr>
                                        <p:cTn id="173" dur="1" fill="hold">
                                          <p:stCondLst>
                                            <p:cond delay="0"/>
                                          </p:stCondLst>
                                        </p:cTn>
                                        <p:tgtEl>
                                          <p:spTgt spid="43"/>
                                        </p:tgtEl>
                                        <p:attrNameLst>
                                          <p:attrName>style.visibility</p:attrName>
                                        </p:attrNameLst>
                                      </p:cBhvr>
                                      <p:to>
                                        <p:strVal val="visible"/>
                                      </p:to>
                                    </p:set>
                                    <p:animEffect transition="in" filter="circle(in)">
                                      <p:cBhvr>
                                        <p:cTn id="174" dur="2000"/>
                                        <p:tgtEl>
                                          <p:spTgt spid="43"/>
                                        </p:tgtEl>
                                      </p:cBhvr>
                                    </p:animEffect>
                                  </p:childTnLst>
                                </p:cTn>
                              </p:par>
                            </p:childTnLst>
                          </p:cTn>
                        </p:par>
                        <p:par>
                          <p:cTn id="175" fill="hold">
                            <p:stCondLst>
                              <p:cond delay="13000"/>
                            </p:stCondLst>
                            <p:childTnLst>
                              <p:par>
                                <p:cTn id="176" presetID="32" presetClass="emph" presetSubtype="0" repeatCount="3000" fill="hold" nodeType="afterEffect">
                                  <p:stCondLst>
                                    <p:cond delay="0"/>
                                  </p:stCondLst>
                                  <p:childTnLst>
                                    <p:animRot by="120000">
                                      <p:cBhvr>
                                        <p:cTn id="177" dur="100" fill="hold">
                                          <p:stCondLst>
                                            <p:cond delay="0"/>
                                          </p:stCondLst>
                                        </p:cTn>
                                        <p:tgtEl>
                                          <p:spTgt spid="43"/>
                                        </p:tgtEl>
                                        <p:attrNameLst>
                                          <p:attrName>r</p:attrName>
                                        </p:attrNameLst>
                                      </p:cBhvr>
                                    </p:animRot>
                                    <p:animRot by="-240000">
                                      <p:cBhvr>
                                        <p:cTn id="178" dur="200" fill="hold">
                                          <p:stCondLst>
                                            <p:cond delay="200"/>
                                          </p:stCondLst>
                                        </p:cTn>
                                        <p:tgtEl>
                                          <p:spTgt spid="43"/>
                                        </p:tgtEl>
                                        <p:attrNameLst>
                                          <p:attrName>r</p:attrName>
                                        </p:attrNameLst>
                                      </p:cBhvr>
                                    </p:animRot>
                                    <p:animRot by="240000">
                                      <p:cBhvr>
                                        <p:cTn id="179" dur="200" fill="hold">
                                          <p:stCondLst>
                                            <p:cond delay="400"/>
                                          </p:stCondLst>
                                        </p:cTn>
                                        <p:tgtEl>
                                          <p:spTgt spid="43"/>
                                        </p:tgtEl>
                                        <p:attrNameLst>
                                          <p:attrName>r</p:attrName>
                                        </p:attrNameLst>
                                      </p:cBhvr>
                                    </p:animRot>
                                    <p:animRot by="-240000">
                                      <p:cBhvr>
                                        <p:cTn id="180" dur="200" fill="hold">
                                          <p:stCondLst>
                                            <p:cond delay="600"/>
                                          </p:stCondLst>
                                        </p:cTn>
                                        <p:tgtEl>
                                          <p:spTgt spid="43"/>
                                        </p:tgtEl>
                                        <p:attrNameLst>
                                          <p:attrName>r</p:attrName>
                                        </p:attrNameLst>
                                      </p:cBhvr>
                                    </p:animRot>
                                    <p:animRot by="120000">
                                      <p:cBhvr>
                                        <p:cTn id="181" dur="200" fill="hold">
                                          <p:stCondLst>
                                            <p:cond delay="800"/>
                                          </p:stCondLst>
                                        </p:cTn>
                                        <p:tgtEl>
                                          <p:spTgt spid="43"/>
                                        </p:tgtEl>
                                        <p:attrNameLst>
                                          <p:attrName>r</p:attrName>
                                        </p:attrNameLst>
                                      </p:cBhvr>
                                    </p:animRot>
                                  </p:childTnLst>
                                </p:cTn>
                              </p:par>
                            </p:childTnLst>
                          </p:cTn>
                        </p:par>
                        <p:par>
                          <p:cTn id="182" fill="hold">
                            <p:stCondLst>
                              <p:cond delay="16000"/>
                            </p:stCondLst>
                            <p:childTnLst>
                              <p:par>
                                <p:cTn id="183" presetID="17" presetClass="entr" presetSubtype="10" fill="hold" nodeType="afterEffect">
                                  <p:stCondLst>
                                    <p:cond delay="0"/>
                                  </p:stCondLst>
                                  <p:childTnLst>
                                    <p:set>
                                      <p:cBhvr>
                                        <p:cTn id="184" dur="1" fill="hold">
                                          <p:stCondLst>
                                            <p:cond delay="0"/>
                                          </p:stCondLst>
                                        </p:cTn>
                                        <p:tgtEl>
                                          <p:spTgt spid="81"/>
                                        </p:tgtEl>
                                        <p:attrNameLst>
                                          <p:attrName>style.visibility</p:attrName>
                                        </p:attrNameLst>
                                      </p:cBhvr>
                                      <p:to>
                                        <p:strVal val="visible"/>
                                      </p:to>
                                    </p:set>
                                    <p:anim calcmode="lin" valueType="num">
                                      <p:cBhvr>
                                        <p:cTn id="185" dur="500" fill="hold"/>
                                        <p:tgtEl>
                                          <p:spTgt spid="81"/>
                                        </p:tgtEl>
                                        <p:attrNameLst>
                                          <p:attrName>ppt_w</p:attrName>
                                        </p:attrNameLst>
                                      </p:cBhvr>
                                      <p:tavLst>
                                        <p:tav tm="0">
                                          <p:val>
                                            <p:fltVal val="0"/>
                                          </p:val>
                                        </p:tav>
                                        <p:tav tm="100000">
                                          <p:val>
                                            <p:strVal val="#ppt_w"/>
                                          </p:val>
                                        </p:tav>
                                      </p:tavLst>
                                    </p:anim>
                                    <p:anim calcmode="lin" valueType="num">
                                      <p:cBhvr>
                                        <p:cTn id="186" dur="500" fill="hold"/>
                                        <p:tgtEl>
                                          <p:spTgt spid="81"/>
                                        </p:tgtEl>
                                        <p:attrNameLst>
                                          <p:attrName>ppt_h</p:attrName>
                                        </p:attrNameLst>
                                      </p:cBhvr>
                                      <p:tavLst>
                                        <p:tav tm="0">
                                          <p:val>
                                            <p:strVal val="#ppt_h"/>
                                          </p:val>
                                        </p:tav>
                                        <p:tav tm="100000">
                                          <p:val>
                                            <p:strVal val="#ppt_h"/>
                                          </p:val>
                                        </p:tav>
                                      </p:tavLst>
                                    </p:anim>
                                  </p:childTnLst>
                                </p:cTn>
                              </p:par>
                            </p:childTnLst>
                          </p:cTn>
                        </p:par>
                        <p:par>
                          <p:cTn id="187" fill="hold">
                            <p:stCondLst>
                              <p:cond delay="16500"/>
                            </p:stCondLst>
                            <p:childTnLst>
                              <p:par>
                                <p:cTn id="188" presetID="53" presetClass="entr" presetSubtype="16" fill="hold" nodeType="afterEffect">
                                  <p:stCondLst>
                                    <p:cond delay="0"/>
                                  </p:stCondLst>
                                  <p:childTnLst>
                                    <p:set>
                                      <p:cBhvr>
                                        <p:cTn id="189" dur="1" fill="hold">
                                          <p:stCondLst>
                                            <p:cond delay="0"/>
                                          </p:stCondLst>
                                        </p:cTn>
                                        <p:tgtEl>
                                          <p:spTgt spid="48"/>
                                        </p:tgtEl>
                                        <p:attrNameLst>
                                          <p:attrName>style.visibility</p:attrName>
                                        </p:attrNameLst>
                                      </p:cBhvr>
                                      <p:to>
                                        <p:strVal val="visible"/>
                                      </p:to>
                                    </p:set>
                                    <p:anim calcmode="lin" valueType="num">
                                      <p:cBhvr>
                                        <p:cTn id="190" dur="500" fill="hold"/>
                                        <p:tgtEl>
                                          <p:spTgt spid="48"/>
                                        </p:tgtEl>
                                        <p:attrNameLst>
                                          <p:attrName>ppt_w</p:attrName>
                                        </p:attrNameLst>
                                      </p:cBhvr>
                                      <p:tavLst>
                                        <p:tav tm="0">
                                          <p:val>
                                            <p:fltVal val="0"/>
                                          </p:val>
                                        </p:tav>
                                        <p:tav tm="100000">
                                          <p:val>
                                            <p:strVal val="#ppt_w"/>
                                          </p:val>
                                        </p:tav>
                                      </p:tavLst>
                                    </p:anim>
                                    <p:anim calcmode="lin" valueType="num">
                                      <p:cBhvr>
                                        <p:cTn id="191" dur="500" fill="hold"/>
                                        <p:tgtEl>
                                          <p:spTgt spid="48"/>
                                        </p:tgtEl>
                                        <p:attrNameLst>
                                          <p:attrName>ppt_h</p:attrName>
                                        </p:attrNameLst>
                                      </p:cBhvr>
                                      <p:tavLst>
                                        <p:tav tm="0">
                                          <p:val>
                                            <p:fltVal val="0"/>
                                          </p:val>
                                        </p:tav>
                                        <p:tav tm="100000">
                                          <p:val>
                                            <p:strVal val="#ppt_h"/>
                                          </p:val>
                                        </p:tav>
                                      </p:tavLst>
                                    </p:anim>
                                    <p:animEffect transition="in" filter="fade">
                                      <p:cBhvr>
                                        <p:cTn id="192" dur="500"/>
                                        <p:tgtEl>
                                          <p:spTgt spid="48"/>
                                        </p:tgtEl>
                                      </p:cBhvr>
                                    </p:animEffect>
                                  </p:childTnLst>
                                </p:cTn>
                              </p:par>
                            </p:childTnLst>
                          </p:cTn>
                        </p:par>
                        <p:par>
                          <p:cTn id="193" fill="hold">
                            <p:stCondLst>
                              <p:cond delay="17000"/>
                            </p:stCondLst>
                            <p:childTnLst>
                              <p:par>
                                <p:cTn id="194" presetID="17" presetClass="entr" presetSubtype="10" fill="hold" nodeType="afterEffect">
                                  <p:stCondLst>
                                    <p:cond delay="0"/>
                                  </p:stCondLst>
                                  <p:childTnLst>
                                    <p:set>
                                      <p:cBhvr>
                                        <p:cTn id="195" dur="1" fill="hold">
                                          <p:stCondLst>
                                            <p:cond delay="0"/>
                                          </p:stCondLst>
                                        </p:cTn>
                                        <p:tgtEl>
                                          <p:spTgt spid="71"/>
                                        </p:tgtEl>
                                        <p:attrNameLst>
                                          <p:attrName>style.visibility</p:attrName>
                                        </p:attrNameLst>
                                      </p:cBhvr>
                                      <p:to>
                                        <p:strVal val="visible"/>
                                      </p:to>
                                    </p:set>
                                    <p:anim calcmode="lin" valueType="num">
                                      <p:cBhvr>
                                        <p:cTn id="196" dur="500" fill="hold"/>
                                        <p:tgtEl>
                                          <p:spTgt spid="71"/>
                                        </p:tgtEl>
                                        <p:attrNameLst>
                                          <p:attrName>ppt_w</p:attrName>
                                        </p:attrNameLst>
                                      </p:cBhvr>
                                      <p:tavLst>
                                        <p:tav tm="0">
                                          <p:val>
                                            <p:fltVal val="0"/>
                                          </p:val>
                                        </p:tav>
                                        <p:tav tm="100000">
                                          <p:val>
                                            <p:strVal val="#ppt_w"/>
                                          </p:val>
                                        </p:tav>
                                      </p:tavLst>
                                    </p:anim>
                                    <p:anim calcmode="lin" valueType="num">
                                      <p:cBhvr>
                                        <p:cTn id="197" dur="500" fill="hold"/>
                                        <p:tgtEl>
                                          <p:spTgt spid="71"/>
                                        </p:tgtEl>
                                        <p:attrNameLst>
                                          <p:attrName>ppt_h</p:attrName>
                                        </p:attrNameLst>
                                      </p:cBhvr>
                                      <p:tavLst>
                                        <p:tav tm="0">
                                          <p:val>
                                            <p:strVal val="#ppt_h"/>
                                          </p:val>
                                        </p:tav>
                                        <p:tav tm="100000">
                                          <p:val>
                                            <p:strVal val="#ppt_h"/>
                                          </p:val>
                                        </p:tav>
                                      </p:tavLst>
                                    </p:anim>
                                  </p:childTnLst>
                                </p:cTn>
                              </p:par>
                            </p:childTnLst>
                          </p:cTn>
                        </p:par>
                        <p:par>
                          <p:cTn id="198" fill="hold">
                            <p:stCondLst>
                              <p:cond delay="17500"/>
                            </p:stCondLst>
                            <p:childTnLst>
                              <p:par>
                                <p:cTn id="199" presetID="17" presetClass="entr" presetSubtype="10" fill="hold" nodeType="afterEffect">
                                  <p:stCondLst>
                                    <p:cond delay="0"/>
                                  </p:stCondLst>
                                  <p:childTnLst>
                                    <p:set>
                                      <p:cBhvr>
                                        <p:cTn id="200" dur="1" fill="hold">
                                          <p:stCondLst>
                                            <p:cond delay="0"/>
                                          </p:stCondLst>
                                        </p:cTn>
                                        <p:tgtEl>
                                          <p:spTgt spid="74"/>
                                        </p:tgtEl>
                                        <p:attrNameLst>
                                          <p:attrName>style.visibility</p:attrName>
                                        </p:attrNameLst>
                                      </p:cBhvr>
                                      <p:to>
                                        <p:strVal val="visible"/>
                                      </p:to>
                                    </p:set>
                                    <p:anim calcmode="lin" valueType="num">
                                      <p:cBhvr>
                                        <p:cTn id="201" dur="500" fill="hold"/>
                                        <p:tgtEl>
                                          <p:spTgt spid="74"/>
                                        </p:tgtEl>
                                        <p:attrNameLst>
                                          <p:attrName>ppt_w</p:attrName>
                                        </p:attrNameLst>
                                      </p:cBhvr>
                                      <p:tavLst>
                                        <p:tav tm="0">
                                          <p:val>
                                            <p:fltVal val="0"/>
                                          </p:val>
                                        </p:tav>
                                        <p:tav tm="100000">
                                          <p:val>
                                            <p:strVal val="#ppt_w"/>
                                          </p:val>
                                        </p:tav>
                                      </p:tavLst>
                                    </p:anim>
                                    <p:anim calcmode="lin" valueType="num">
                                      <p:cBhvr>
                                        <p:cTn id="202" dur="500" fill="hold"/>
                                        <p:tgtEl>
                                          <p:spTgt spid="74"/>
                                        </p:tgtEl>
                                        <p:attrNameLst>
                                          <p:attrName>ppt_h</p:attrName>
                                        </p:attrNameLst>
                                      </p:cBhvr>
                                      <p:tavLst>
                                        <p:tav tm="0">
                                          <p:val>
                                            <p:strVal val="#ppt_h"/>
                                          </p:val>
                                        </p:tav>
                                        <p:tav tm="100000">
                                          <p:val>
                                            <p:strVal val="#ppt_h"/>
                                          </p:val>
                                        </p:tav>
                                      </p:tavLst>
                                    </p:anim>
                                  </p:childTnLst>
                                </p:cTn>
                              </p:par>
                            </p:childTnLst>
                          </p:cTn>
                        </p:par>
                        <p:par>
                          <p:cTn id="203" fill="hold">
                            <p:stCondLst>
                              <p:cond delay="18000"/>
                            </p:stCondLst>
                            <p:childTnLst>
                              <p:par>
                                <p:cTn id="204" presetID="6" presetClass="entr" presetSubtype="16" fill="hold" nodeType="afterEffect">
                                  <p:stCondLst>
                                    <p:cond delay="0"/>
                                  </p:stCondLst>
                                  <p:childTnLst>
                                    <p:set>
                                      <p:cBhvr>
                                        <p:cTn id="205" dur="1" fill="hold">
                                          <p:stCondLst>
                                            <p:cond delay="0"/>
                                          </p:stCondLst>
                                        </p:cTn>
                                        <p:tgtEl>
                                          <p:spTgt spid="49"/>
                                        </p:tgtEl>
                                        <p:attrNameLst>
                                          <p:attrName>style.visibility</p:attrName>
                                        </p:attrNameLst>
                                      </p:cBhvr>
                                      <p:to>
                                        <p:strVal val="visible"/>
                                      </p:to>
                                    </p:set>
                                    <p:animEffect transition="in" filter="circle(in)">
                                      <p:cBhvr>
                                        <p:cTn id="206" dur="2000"/>
                                        <p:tgtEl>
                                          <p:spTgt spid="49"/>
                                        </p:tgtEl>
                                      </p:cBhvr>
                                    </p:animEffect>
                                  </p:childTnLst>
                                </p:cTn>
                              </p:par>
                            </p:childTnLst>
                          </p:cTn>
                        </p:par>
                        <p:par>
                          <p:cTn id="207" fill="hold">
                            <p:stCondLst>
                              <p:cond delay="20000"/>
                            </p:stCondLst>
                            <p:childTnLst>
                              <p:par>
                                <p:cTn id="208" presetID="17" presetClass="entr" presetSubtype="10" fill="hold" nodeType="afterEffect">
                                  <p:stCondLst>
                                    <p:cond delay="0"/>
                                  </p:stCondLst>
                                  <p:childTnLst>
                                    <p:set>
                                      <p:cBhvr>
                                        <p:cTn id="209" dur="1" fill="hold">
                                          <p:stCondLst>
                                            <p:cond delay="0"/>
                                          </p:stCondLst>
                                        </p:cTn>
                                        <p:tgtEl>
                                          <p:spTgt spid="82"/>
                                        </p:tgtEl>
                                        <p:attrNameLst>
                                          <p:attrName>style.visibility</p:attrName>
                                        </p:attrNameLst>
                                      </p:cBhvr>
                                      <p:to>
                                        <p:strVal val="visible"/>
                                      </p:to>
                                    </p:set>
                                    <p:anim calcmode="lin" valueType="num">
                                      <p:cBhvr>
                                        <p:cTn id="210" dur="500" fill="hold"/>
                                        <p:tgtEl>
                                          <p:spTgt spid="82"/>
                                        </p:tgtEl>
                                        <p:attrNameLst>
                                          <p:attrName>ppt_w</p:attrName>
                                        </p:attrNameLst>
                                      </p:cBhvr>
                                      <p:tavLst>
                                        <p:tav tm="0">
                                          <p:val>
                                            <p:fltVal val="0"/>
                                          </p:val>
                                        </p:tav>
                                        <p:tav tm="100000">
                                          <p:val>
                                            <p:strVal val="#ppt_w"/>
                                          </p:val>
                                        </p:tav>
                                      </p:tavLst>
                                    </p:anim>
                                    <p:anim calcmode="lin" valueType="num">
                                      <p:cBhvr>
                                        <p:cTn id="211" dur="500" fill="hold"/>
                                        <p:tgtEl>
                                          <p:spTgt spid="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65" grpId="0"/>
      <p:bldP spid="67" grpId="0"/>
      <p:bldP spid="68" grpId="0"/>
      <p:bldP spid="97" grpId="0"/>
      <p:bldP spid="98" grpId="0"/>
      <p:bldP spid="99" grpId="0"/>
      <p:bldP spid="102" grpId="0"/>
      <p:bldP spid="1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4537" y="2952206"/>
            <a:ext cx="5042263" cy="61555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4000" u="sng" dirty="0" smtClean="0">
                <a:solidFill>
                  <a:schemeClr val="bg2"/>
                </a:solidFill>
                <a:latin typeface="+mj-lt"/>
                <a:hlinkClick r:id="rId2"/>
              </a:rPr>
              <a:t>Demo Link</a:t>
            </a:r>
            <a:endParaRPr lang="en-US" sz="1200" u="sng" dirty="0" smtClean="0">
              <a:solidFill>
                <a:schemeClr val="bg2"/>
              </a:solidFill>
              <a:latin typeface="+mj-lt"/>
            </a:endParaRPr>
          </a:p>
        </p:txBody>
      </p:sp>
    </p:spTree>
    <p:extLst>
      <p:ext uri="{BB962C8B-B14F-4D97-AF65-F5344CB8AC3E}">
        <p14:creationId xmlns:p14="http://schemas.microsoft.com/office/powerpoint/2010/main" val="3708003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p:cNvSpPr>
          <p:nvPr/>
        </p:nvSpPr>
        <p:spPr>
          <a:xfrm>
            <a:off x="972660" y="42191"/>
            <a:ext cx="10966449" cy="492443"/>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dirty="0">
                <a:solidFill>
                  <a:srgbClr val="585858"/>
                </a:solidFill>
                <a:latin typeface="Calibri" panose="020F0502020204030204" pitchFamily="34" charset="0"/>
                <a:cs typeface="Palatino Linotype"/>
              </a:rPr>
              <a:t>BPS-RE: ARCHITECTURE</a:t>
            </a:r>
          </a:p>
        </p:txBody>
      </p:sp>
      <p:sp>
        <p:nvSpPr>
          <p:cNvPr id="112" name="Rounded Rectangle 111">
            <a:extLst/>
          </p:cNvPr>
          <p:cNvSpPr/>
          <p:nvPr/>
        </p:nvSpPr>
        <p:spPr>
          <a:xfrm>
            <a:off x="3411741" y="6097586"/>
            <a:ext cx="7550416" cy="520223"/>
          </a:xfrm>
          <a:prstGeom prst="roundRect">
            <a:avLst/>
          </a:prstGeom>
          <a:solidFill>
            <a:schemeClr val="bg1"/>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IN" sz="1200" b="1" dirty="0">
              <a:solidFill>
                <a:schemeClr val="tx1"/>
              </a:solidFill>
            </a:endParaRPr>
          </a:p>
        </p:txBody>
      </p:sp>
      <p:sp>
        <p:nvSpPr>
          <p:cNvPr id="113" name="Rectangle 112">
            <a:extLst/>
          </p:cNvPr>
          <p:cNvSpPr/>
          <p:nvPr/>
        </p:nvSpPr>
        <p:spPr>
          <a:xfrm>
            <a:off x="8627474" y="1071034"/>
            <a:ext cx="2334683" cy="50588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IN" sz="1200" b="1" dirty="0" smtClean="0"/>
              <a:t>SMART VISUALIZATION</a:t>
            </a:r>
            <a:endParaRPr lang="en-IN" sz="1200" b="1" dirty="0"/>
          </a:p>
        </p:txBody>
      </p:sp>
      <p:sp>
        <p:nvSpPr>
          <p:cNvPr id="114" name="Rectangle 113">
            <a:extLst/>
          </p:cNvPr>
          <p:cNvSpPr/>
          <p:nvPr/>
        </p:nvSpPr>
        <p:spPr>
          <a:xfrm>
            <a:off x="3429000" y="1071034"/>
            <a:ext cx="3735917" cy="50588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IN" sz="1200" b="1" dirty="0" smtClean="0">
                <a:solidFill>
                  <a:schemeClr val="bg1"/>
                </a:solidFill>
              </a:rPr>
              <a:t>** RE </a:t>
            </a:r>
            <a:r>
              <a:rPr lang="en-IN" sz="1200" b="1" dirty="0">
                <a:solidFill>
                  <a:schemeClr val="bg1"/>
                </a:solidFill>
              </a:rPr>
              <a:t>(AI CORE ENGINE + DATA </a:t>
            </a:r>
            <a:r>
              <a:rPr lang="en-IN" sz="1200" b="1" dirty="0" smtClean="0">
                <a:solidFill>
                  <a:schemeClr val="bg1"/>
                </a:solidFill>
              </a:rPr>
              <a:t>LAKE </a:t>
            </a:r>
            <a:r>
              <a:rPr lang="en-IN" sz="1200" b="1" dirty="0">
                <a:solidFill>
                  <a:schemeClr val="bg1"/>
                </a:solidFill>
              </a:rPr>
              <a:t>)</a:t>
            </a:r>
          </a:p>
        </p:txBody>
      </p:sp>
      <p:sp>
        <p:nvSpPr>
          <p:cNvPr id="116" name="Rounded Rectangle 115">
            <a:extLst/>
          </p:cNvPr>
          <p:cNvSpPr/>
          <p:nvPr/>
        </p:nvSpPr>
        <p:spPr>
          <a:xfrm>
            <a:off x="577851" y="1752600"/>
            <a:ext cx="2106083" cy="2091267"/>
          </a:xfrm>
          <a:prstGeom prst="roundRect">
            <a:avLst/>
          </a:prstGeom>
          <a:solidFill>
            <a:schemeClr val="bg1"/>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lstStyle/>
          <a:p>
            <a:pPr algn="ctr">
              <a:defRPr/>
            </a:pPr>
            <a:r>
              <a:rPr lang="en-IN" sz="1200" b="1" dirty="0">
                <a:solidFill>
                  <a:schemeClr val="tx1"/>
                </a:solidFill>
              </a:rPr>
              <a:t>TONE ANALYSER</a:t>
            </a:r>
          </a:p>
        </p:txBody>
      </p:sp>
      <p:sp>
        <p:nvSpPr>
          <p:cNvPr id="117" name="Rectangle 116">
            <a:extLst/>
          </p:cNvPr>
          <p:cNvSpPr/>
          <p:nvPr/>
        </p:nvSpPr>
        <p:spPr>
          <a:xfrm>
            <a:off x="8646524" y="1612900"/>
            <a:ext cx="2315633" cy="40873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sz="2400"/>
          </a:p>
        </p:txBody>
      </p:sp>
      <p:sp>
        <p:nvSpPr>
          <p:cNvPr id="118" name="Rectangle 117">
            <a:extLst/>
          </p:cNvPr>
          <p:cNvSpPr/>
          <p:nvPr/>
        </p:nvSpPr>
        <p:spPr>
          <a:xfrm>
            <a:off x="3420533" y="1612900"/>
            <a:ext cx="3744384" cy="4062948"/>
          </a:xfrm>
          <a:prstGeom prst="rect">
            <a:avLst/>
          </a:prstGeom>
          <a:ln w="9525"/>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defRPr/>
            </a:pPr>
            <a:endParaRPr lang="en-IN" sz="2400"/>
          </a:p>
        </p:txBody>
      </p:sp>
      <p:pic>
        <p:nvPicPr>
          <p:cNvPr id="125"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7582" y="1812019"/>
            <a:ext cx="1635503" cy="1228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6"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3003" y="2886628"/>
            <a:ext cx="1243992" cy="106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9" name="Notched Right Arrow 128">
            <a:extLst/>
          </p:cNvPr>
          <p:cNvSpPr/>
          <p:nvPr/>
        </p:nvSpPr>
        <p:spPr>
          <a:xfrm>
            <a:off x="6987542" y="1842594"/>
            <a:ext cx="1620968" cy="270724"/>
          </a:xfrm>
          <a:prstGeom prst="notched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IN" sz="2400"/>
          </a:p>
        </p:txBody>
      </p:sp>
      <p:sp>
        <p:nvSpPr>
          <p:cNvPr id="135" name="Rounded Rectangle 134">
            <a:extLst/>
          </p:cNvPr>
          <p:cNvSpPr/>
          <p:nvPr/>
        </p:nvSpPr>
        <p:spPr bwMode="auto">
          <a:xfrm>
            <a:off x="3457152" y="3816353"/>
            <a:ext cx="3662105" cy="1859495"/>
          </a:xfrm>
          <a:prstGeom prst="roundRect">
            <a:avLst/>
          </a:prstGeom>
          <a:solidFill>
            <a:schemeClr val="bg1"/>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lstStyle/>
          <a:p>
            <a:pPr algn="ctr">
              <a:defRPr/>
            </a:pPr>
            <a:r>
              <a:rPr lang="en-IN" sz="1200" b="1" dirty="0" smtClean="0">
                <a:solidFill>
                  <a:schemeClr val="tx1"/>
                </a:solidFill>
              </a:rPr>
              <a:t>AI CORE ENGINE</a:t>
            </a:r>
            <a:endParaRPr lang="en-IN" sz="1200" b="1" dirty="0">
              <a:solidFill>
                <a:schemeClr val="tx1"/>
              </a:solidFill>
            </a:endParaRPr>
          </a:p>
        </p:txBody>
      </p:sp>
      <p:sp>
        <p:nvSpPr>
          <p:cNvPr id="132" name="Right Arrow 26667">
            <a:extLst/>
          </p:cNvPr>
          <p:cNvSpPr/>
          <p:nvPr/>
        </p:nvSpPr>
        <p:spPr bwMode="auto">
          <a:xfrm rot="16200000">
            <a:off x="5806992" y="3004729"/>
            <a:ext cx="1214394" cy="334433"/>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IN" sz="2400"/>
          </a:p>
        </p:txBody>
      </p:sp>
      <p:sp>
        <p:nvSpPr>
          <p:cNvPr id="133" name="Right Arrow 132">
            <a:extLst/>
          </p:cNvPr>
          <p:cNvSpPr/>
          <p:nvPr/>
        </p:nvSpPr>
        <p:spPr bwMode="auto">
          <a:xfrm rot="5400000" flipV="1">
            <a:off x="3920506" y="2696764"/>
            <a:ext cx="590280" cy="336551"/>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IN" sz="2400"/>
          </a:p>
        </p:txBody>
      </p:sp>
      <p:grpSp>
        <p:nvGrpSpPr>
          <p:cNvPr id="142" name="Group 26671"/>
          <p:cNvGrpSpPr>
            <a:grpSpLocks/>
          </p:cNvGrpSpPr>
          <p:nvPr/>
        </p:nvGrpSpPr>
        <p:grpSpPr bwMode="auto">
          <a:xfrm>
            <a:off x="8935064" y="6055088"/>
            <a:ext cx="757131" cy="538221"/>
            <a:chOff x="4011257" y="4688440"/>
            <a:chExt cx="580215" cy="464991"/>
          </a:xfrm>
        </p:grpSpPr>
        <p:sp>
          <p:nvSpPr>
            <p:cNvPr id="143" name="object 83"/>
            <p:cNvSpPr>
              <a:spLocks/>
            </p:cNvSpPr>
            <p:nvPr/>
          </p:nvSpPr>
          <p:spPr bwMode="auto">
            <a:xfrm>
              <a:off x="4045079" y="4964741"/>
              <a:ext cx="328930" cy="95250"/>
            </a:xfrm>
            <a:custGeom>
              <a:avLst/>
              <a:gdLst>
                <a:gd name="T0" fmla="*/ 324040 w 328929"/>
                <a:gd name="T1" fmla="*/ 0 h 95250"/>
                <a:gd name="T2" fmla="*/ 4365 w 328929"/>
                <a:gd name="T3" fmla="*/ 0 h 95250"/>
                <a:gd name="T4" fmla="*/ 0 w 328929"/>
                <a:gd name="T5" fmla="*/ 4357 h 95250"/>
                <a:gd name="T6" fmla="*/ 0 w 328929"/>
                <a:gd name="T7" fmla="*/ 90425 h 95250"/>
                <a:gd name="T8" fmla="*/ 4365 w 328929"/>
                <a:gd name="T9" fmla="*/ 94782 h 95250"/>
                <a:gd name="T10" fmla="*/ 324040 w 328929"/>
                <a:gd name="T11" fmla="*/ 94782 h 95250"/>
                <a:gd name="T12" fmla="*/ 328404 w 328929"/>
                <a:gd name="T13" fmla="*/ 90425 h 95250"/>
                <a:gd name="T14" fmla="*/ 328404 w 328929"/>
                <a:gd name="T15" fmla="*/ 4357 h 95250"/>
                <a:gd name="T16" fmla="*/ 324040 w 328929"/>
                <a:gd name="T17" fmla="*/ 0 h 952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8929" h="95250">
                  <a:moveTo>
                    <a:pt x="324035" y="0"/>
                  </a:moveTo>
                  <a:lnTo>
                    <a:pt x="4365" y="0"/>
                  </a:lnTo>
                  <a:lnTo>
                    <a:pt x="0" y="4357"/>
                  </a:lnTo>
                  <a:lnTo>
                    <a:pt x="0" y="90425"/>
                  </a:lnTo>
                  <a:lnTo>
                    <a:pt x="4365" y="94782"/>
                  </a:lnTo>
                  <a:lnTo>
                    <a:pt x="324035" y="94782"/>
                  </a:lnTo>
                  <a:lnTo>
                    <a:pt x="328399" y="90425"/>
                  </a:lnTo>
                  <a:lnTo>
                    <a:pt x="328399" y="4357"/>
                  </a:lnTo>
                  <a:lnTo>
                    <a:pt x="324035"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44" name="object 84"/>
            <p:cNvSpPr>
              <a:spLocks/>
            </p:cNvSpPr>
            <p:nvPr/>
          </p:nvSpPr>
          <p:spPr bwMode="auto">
            <a:xfrm>
              <a:off x="4251283" y="5027385"/>
              <a:ext cx="99695" cy="0"/>
            </a:xfrm>
            <a:custGeom>
              <a:avLst/>
              <a:gdLst>
                <a:gd name="T0" fmla="*/ 0 w 99695"/>
                <a:gd name="T1" fmla="*/ 99284 w 99695"/>
                <a:gd name="T2" fmla="*/ 0 60000 65536"/>
                <a:gd name="T3" fmla="*/ 0 60000 65536"/>
              </a:gdLst>
              <a:ahLst/>
              <a:cxnLst>
                <a:cxn ang="T2">
                  <a:pos x="T0" y="0"/>
                </a:cxn>
                <a:cxn ang="T3">
                  <a:pos x="T1" y="0"/>
                </a:cxn>
              </a:cxnLst>
              <a:rect l="0" t="0" r="r" b="b"/>
              <a:pathLst>
                <a:path w="99695">
                  <a:moveTo>
                    <a:pt x="0" y="0"/>
                  </a:moveTo>
                  <a:lnTo>
                    <a:pt x="99284" y="0"/>
                  </a:lnTo>
                </a:path>
              </a:pathLst>
            </a:custGeom>
            <a:noFill/>
            <a:ln w="18521">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2400"/>
            </a:p>
          </p:txBody>
        </p:sp>
        <p:sp>
          <p:nvSpPr>
            <p:cNvPr id="145" name="object 85"/>
            <p:cNvSpPr>
              <a:spLocks/>
            </p:cNvSpPr>
            <p:nvPr/>
          </p:nvSpPr>
          <p:spPr bwMode="auto">
            <a:xfrm>
              <a:off x="4332020" y="4987620"/>
              <a:ext cx="19050" cy="19050"/>
            </a:xfrm>
            <a:custGeom>
              <a:avLst/>
              <a:gdLst>
                <a:gd name="T0" fmla="*/ 0 w 19050"/>
                <a:gd name="T1" fmla="*/ 18521 h 19050"/>
                <a:gd name="T2" fmla="*/ 18547 w 19050"/>
                <a:gd name="T3" fmla="*/ 18521 h 19050"/>
                <a:gd name="T4" fmla="*/ 18547 w 19050"/>
                <a:gd name="T5" fmla="*/ 0 h 19050"/>
                <a:gd name="T6" fmla="*/ 0 w 19050"/>
                <a:gd name="T7" fmla="*/ 0 h 19050"/>
                <a:gd name="T8" fmla="*/ 0 w 19050"/>
                <a:gd name="T9" fmla="*/ 18521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50" h="19050">
                  <a:moveTo>
                    <a:pt x="0" y="18521"/>
                  </a:moveTo>
                  <a:lnTo>
                    <a:pt x="18547" y="18521"/>
                  </a:lnTo>
                  <a:lnTo>
                    <a:pt x="18547" y="0"/>
                  </a:lnTo>
                  <a:lnTo>
                    <a:pt x="0" y="0"/>
                  </a:lnTo>
                  <a:lnTo>
                    <a:pt x="0" y="185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46" name="object 86"/>
            <p:cNvSpPr>
              <a:spLocks/>
            </p:cNvSpPr>
            <p:nvPr/>
          </p:nvSpPr>
          <p:spPr bwMode="auto">
            <a:xfrm>
              <a:off x="4291652" y="4987620"/>
              <a:ext cx="19050" cy="19050"/>
            </a:xfrm>
            <a:custGeom>
              <a:avLst/>
              <a:gdLst>
                <a:gd name="T0" fmla="*/ 0 w 19050"/>
                <a:gd name="T1" fmla="*/ 18521 h 19050"/>
                <a:gd name="T2" fmla="*/ 18547 w 19050"/>
                <a:gd name="T3" fmla="*/ 18521 h 19050"/>
                <a:gd name="T4" fmla="*/ 18547 w 19050"/>
                <a:gd name="T5" fmla="*/ 0 h 19050"/>
                <a:gd name="T6" fmla="*/ 0 w 19050"/>
                <a:gd name="T7" fmla="*/ 0 h 19050"/>
                <a:gd name="T8" fmla="*/ 0 w 19050"/>
                <a:gd name="T9" fmla="*/ 18521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50" h="19050">
                  <a:moveTo>
                    <a:pt x="0" y="18521"/>
                  </a:moveTo>
                  <a:lnTo>
                    <a:pt x="18547" y="18521"/>
                  </a:lnTo>
                  <a:lnTo>
                    <a:pt x="18547" y="0"/>
                  </a:lnTo>
                  <a:lnTo>
                    <a:pt x="0" y="0"/>
                  </a:lnTo>
                  <a:lnTo>
                    <a:pt x="0" y="185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47" name="object 87"/>
            <p:cNvSpPr>
              <a:spLocks/>
            </p:cNvSpPr>
            <p:nvPr/>
          </p:nvSpPr>
          <p:spPr bwMode="auto">
            <a:xfrm>
              <a:off x="4251283" y="4987619"/>
              <a:ext cx="19050" cy="19050"/>
            </a:xfrm>
            <a:custGeom>
              <a:avLst/>
              <a:gdLst>
                <a:gd name="T0" fmla="*/ 0 w 19050"/>
                <a:gd name="T1" fmla="*/ 18521 h 19050"/>
                <a:gd name="T2" fmla="*/ 18547 w 19050"/>
                <a:gd name="T3" fmla="*/ 18521 h 19050"/>
                <a:gd name="T4" fmla="*/ 18547 w 19050"/>
                <a:gd name="T5" fmla="*/ 0 h 19050"/>
                <a:gd name="T6" fmla="*/ 0 w 19050"/>
                <a:gd name="T7" fmla="*/ 0 h 19050"/>
                <a:gd name="T8" fmla="*/ 0 w 19050"/>
                <a:gd name="T9" fmla="*/ 18521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50" h="19050">
                  <a:moveTo>
                    <a:pt x="0" y="18521"/>
                  </a:moveTo>
                  <a:lnTo>
                    <a:pt x="18547" y="18521"/>
                  </a:lnTo>
                  <a:lnTo>
                    <a:pt x="18547" y="0"/>
                  </a:lnTo>
                  <a:lnTo>
                    <a:pt x="0" y="0"/>
                  </a:lnTo>
                  <a:lnTo>
                    <a:pt x="0" y="185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48" name="object 88"/>
            <p:cNvSpPr>
              <a:spLocks/>
            </p:cNvSpPr>
            <p:nvPr/>
          </p:nvSpPr>
          <p:spPr bwMode="auto">
            <a:xfrm>
              <a:off x="4097450" y="4987619"/>
              <a:ext cx="19050" cy="19050"/>
            </a:xfrm>
            <a:custGeom>
              <a:avLst/>
              <a:gdLst>
                <a:gd name="T0" fmla="*/ 0 w 19050"/>
                <a:gd name="T1" fmla="*/ 18521 h 19050"/>
                <a:gd name="T2" fmla="*/ 18547 w 19050"/>
                <a:gd name="T3" fmla="*/ 18521 h 19050"/>
                <a:gd name="T4" fmla="*/ 18547 w 19050"/>
                <a:gd name="T5" fmla="*/ 0 h 19050"/>
                <a:gd name="T6" fmla="*/ 0 w 19050"/>
                <a:gd name="T7" fmla="*/ 0 h 19050"/>
                <a:gd name="T8" fmla="*/ 0 w 19050"/>
                <a:gd name="T9" fmla="*/ 18521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50" h="19050">
                  <a:moveTo>
                    <a:pt x="0" y="18521"/>
                  </a:moveTo>
                  <a:lnTo>
                    <a:pt x="18547" y="18521"/>
                  </a:lnTo>
                  <a:lnTo>
                    <a:pt x="18547" y="0"/>
                  </a:lnTo>
                  <a:lnTo>
                    <a:pt x="0" y="0"/>
                  </a:lnTo>
                  <a:lnTo>
                    <a:pt x="0" y="185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49" name="object 89"/>
            <p:cNvSpPr>
              <a:spLocks/>
            </p:cNvSpPr>
            <p:nvPr/>
          </p:nvSpPr>
          <p:spPr bwMode="auto">
            <a:xfrm>
              <a:off x="4064719" y="4987619"/>
              <a:ext cx="17780" cy="19050"/>
            </a:xfrm>
            <a:custGeom>
              <a:avLst/>
              <a:gdLst>
                <a:gd name="T0" fmla="*/ 0 w 17779"/>
                <a:gd name="T1" fmla="*/ 18521 h 19050"/>
                <a:gd name="T2" fmla="*/ 17461 w 17779"/>
                <a:gd name="T3" fmla="*/ 18521 h 19050"/>
                <a:gd name="T4" fmla="*/ 17461 w 17779"/>
                <a:gd name="T5" fmla="*/ 0 h 19050"/>
                <a:gd name="T6" fmla="*/ 0 w 17779"/>
                <a:gd name="T7" fmla="*/ 0 h 19050"/>
                <a:gd name="T8" fmla="*/ 0 w 17779"/>
                <a:gd name="T9" fmla="*/ 18521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79" h="19050">
                  <a:moveTo>
                    <a:pt x="0" y="18521"/>
                  </a:moveTo>
                  <a:lnTo>
                    <a:pt x="17456" y="18521"/>
                  </a:lnTo>
                  <a:lnTo>
                    <a:pt x="17456" y="0"/>
                  </a:lnTo>
                  <a:lnTo>
                    <a:pt x="0" y="0"/>
                  </a:lnTo>
                  <a:lnTo>
                    <a:pt x="0" y="185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50" name="object 90"/>
            <p:cNvSpPr>
              <a:spLocks/>
            </p:cNvSpPr>
            <p:nvPr/>
          </p:nvSpPr>
          <p:spPr bwMode="auto">
            <a:xfrm>
              <a:off x="4097450" y="5018124"/>
              <a:ext cx="19050" cy="19050"/>
            </a:xfrm>
            <a:custGeom>
              <a:avLst/>
              <a:gdLst>
                <a:gd name="T0" fmla="*/ 0 w 19050"/>
                <a:gd name="T1" fmla="*/ 18521 h 19050"/>
                <a:gd name="T2" fmla="*/ 18547 w 19050"/>
                <a:gd name="T3" fmla="*/ 18521 h 19050"/>
                <a:gd name="T4" fmla="*/ 18547 w 19050"/>
                <a:gd name="T5" fmla="*/ 0 h 19050"/>
                <a:gd name="T6" fmla="*/ 0 w 19050"/>
                <a:gd name="T7" fmla="*/ 0 h 19050"/>
                <a:gd name="T8" fmla="*/ 0 w 19050"/>
                <a:gd name="T9" fmla="*/ 18521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50" h="19050">
                  <a:moveTo>
                    <a:pt x="0" y="18521"/>
                  </a:moveTo>
                  <a:lnTo>
                    <a:pt x="18547" y="18521"/>
                  </a:lnTo>
                  <a:lnTo>
                    <a:pt x="18547" y="0"/>
                  </a:lnTo>
                  <a:lnTo>
                    <a:pt x="0" y="0"/>
                  </a:lnTo>
                  <a:lnTo>
                    <a:pt x="0" y="185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51" name="object 91"/>
            <p:cNvSpPr>
              <a:spLocks/>
            </p:cNvSpPr>
            <p:nvPr/>
          </p:nvSpPr>
          <p:spPr bwMode="auto">
            <a:xfrm>
              <a:off x="4064719" y="5018124"/>
              <a:ext cx="17780" cy="19050"/>
            </a:xfrm>
            <a:custGeom>
              <a:avLst/>
              <a:gdLst>
                <a:gd name="T0" fmla="*/ 0 w 17779"/>
                <a:gd name="T1" fmla="*/ 18521 h 19050"/>
                <a:gd name="T2" fmla="*/ 17461 w 17779"/>
                <a:gd name="T3" fmla="*/ 18521 h 19050"/>
                <a:gd name="T4" fmla="*/ 17461 w 17779"/>
                <a:gd name="T5" fmla="*/ 0 h 19050"/>
                <a:gd name="T6" fmla="*/ 0 w 17779"/>
                <a:gd name="T7" fmla="*/ 0 h 19050"/>
                <a:gd name="T8" fmla="*/ 0 w 17779"/>
                <a:gd name="T9" fmla="*/ 18521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79" h="19050">
                  <a:moveTo>
                    <a:pt x="0" y="18521"/>
                  </a:moveTo>
                  <a:lnTo>
                    <a:pt x="17456" y="18521"/>
                  </a:lnTo>
                  <a:lnTo>
                    <a:pt x="17456" y="0"/>
                  </a:lnTo>
                  <a:lnTo>
                    <a:pt x="0" y="0"/>
                  </a:lnTo>
                  <a:lnTo>
                    <a:pt x="0" y="185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52" name="object 92"/>
            <p:cNvSpPr>
              <a:spLocks/>
            </p:cNvSpPr>
            <p:nvPr/>
          </p:nvSpPr>
          <p:spPr bwMode="auto">
            <a:xfrm>
              <a:off x="4138908" y="5012132"/>
              <a:ext cx="92075" cy="0"/>
            </a:xfrm>
            <a:custGeom>
              <a:avLst/>
              <a:gdLst>
                <a:gd name="T0" fmla="*/ 0 w 92075"/>
                <a:gd name="T1" fmla="*/ 91647 w 92075"/>
                <a:gd name="T2" fmla="*/ 0 60000 65536"/>
                <a:gd name="T3" fmla="*/ 0 60000 65536"/>
              </a:gdLst>
              <a:ahLst/>
              <a:cxnLst>
                <a:cxn ang="T2">
                  <a:pos x="T0" y="0"/>
                </a:cxn>
                <a:cxn ang="T3">
                  <a:pos x="T1" y="0"/>
                </a:cxn>
              </a:cxnLst>
              <a:rect l="0" t="0" r="r" b="b"/>
              <a:pathLst>
                <a:path w="92075">
                  <a:moveTo>
                    <a:pt x="0" y="0"/>
                  </a:moveTo>
                  <a:lnTo>
                    <a:pt x="91647" y="0"/>
                  </a:lnTo>
                </a:path>
              </a:pathLst>
            </a:custGeom>
            <a:noFill/>
            <a:ln w="49025">
              <a:solidFill>
                <a:srgbClr val="94B6D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2400"/>
            </a:p>
          </p:txBody>
        </p:sp>
        <p:sp>
          <p:nvSpPr>
            <p:cNvPr id="153" name="object 93"/>
            <p:cNvSpPr>
              <a:spLocks/>
            </p:cNvSpPr>
            <p:nvPr/>
          </p:nvSpPr>
          <p:spPr bwMode="auto">
            <a:xfrm>
              <a:off x="4335293" y="4928786"/>
              <a:ext cx="72390" cy="19685"/>
            </a:xfrm>
            <a:custGeom>
              <a:avLst/>
              <a:gdLst>
                <a:gd name="T0" fmla="*/ 0 w 72390"/>
                <a:gd name="T1" fmla="*/ 19610 h 19685"/>
                <a:gd name="T2" fmla="*/ 72009 w 72390"/>
                <a:gd name="T3" fmla="*/ 19610 h 19685"/>
                <a:gd name="T4" fmla="*/ 72009 w 72390"/>
                <a:gd name="T5" fmla="*/ 0 h 19685"/>
                <a:gd name="T6" fmla="*/ 0 w 72390"/>
                <a:gd name="T7" fmla="*/ 0 h 19685"/>
                <a:gd name="T8" fmla="*/ 0 w 72390"/>
                <a:gd name="T9" fmla="*/ 19610 h 196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390" h="19685">
                  <a:moveTo>
                    <a:pt x="0" y="19610"/>
                  </a:moveTo>
                  <a:lnTo>
                    <a:pt x="72009" y="19610"/>
                  </a:lnTo>
                  <a:lnTo>
                    <a:pt x="72009" y="0"/>
                  </a:lnTo>
                  <a:lnTo>
                    <a:pt x="0" y="0"/>
                  </a:lnTo>
                  <a:lnTo>
                    <a:pt x="0" y="19610"/>
                  </a:lnTo>
                  <a:close/>
                </a:path>
              </a:pathLst>
            </a:custGeom>
            <a:solidFill>
              <a:srgbClr val="94B6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54" name="object 94"/>
            <p:cNvSpPr>
              <a:spLocks/>
            </p:cNvSpPr>
            <p:nvPr/>
          </p:nvSpPr>
          <p:spPr bwMode="auto">
            <a:xfrm>
              <a:off x="4335294" y="5073689"/>
              <a:ext cx="72390" cy="20955"/>
            </a:xfrm>
            <a:custGeom>
              <a:avLst/>
              <a:gdLst>
                <a:gd name="T0" fmla="*/ 0 w 72390"/>
                <a:gd name="T1" fmla="*/ 20705 h 20954"/>
                <a:gd name="T2" fmla="*/ 72009 w 72390"/>
                <a:gd name="T3" fmla="*/ 20705 h 20954"/>
                <a:gd name="T4" fmla="*/ 72009 w 72390"/>
                <a:gd name="T5" fmla="*/ 0 h 20954"/>
                <a:gd name="T6" fmla="*/ 0 w 72390"/>
                <a:gd name="T7" fmla="*/ 0 h 20954"/>
                <a:gd name="T8" fmla="*/ 0 w 72390"/>
                <a:gd name="T9" fmla="*/ 20705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390" h="20954">
                  <a:moveTo>
                    <a:pt x="0" y="20700"/>
                  </a:moveTo>
                  <a:lnTo>
                    <a:pt x="72009" y="20700"/>
                  </a:lnTo>
                  <a:lnTo>
                    <a:pt x="72009" y="0"/>
                  </a:lnTo>
                  <a:lnTo>
                    <a:pt x="0" y="0"/>
                  </a:lnTo>
                  <a:lnTo>
                    <a:pt x="0" y="20700"/>
                  </a:lnTo>
                  <a:close/>
                </a:path>
              </a:pathLst>
            </a:custGeom>
            <a:solidFill>
              <a:srgbClr val="94B6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55" name="object 95"/>
            <p:cNvSpPr>
              <a:spLocks/>
            </p:cNvSpPr>
            <p:nvPr/>
          </p:nvSpPr>
          <p:spPr bwMode="auto">
            <a:xfrm>
              <a:off x="4397478" y="4864506"/>
              <a:ext cx="0" cy="288925"/>
            </a:xfrm>
            <a:custGeom>
              <a:avLst/>
              <a:gdLst>
                <a:gd name="T0" fmla="*/ 0 h 288925"/>
                <a:gd name="T1" fmla="*/ 288715 h 288925"/>
                <a:gd name="T2" fmla="*/ 0 60000 65536"/>
                <a:gd name="T3" fmla="*/ 0 60000 65536"/>
              </a:gdLst>
              <a:ahLst/>
              <a:cxnLst>
                <a:cxn ang="T2">
                  <a:pos x="0" y="T0"/>
                </a:cxn>
                <a:cxn ang="T3">
                  <a:pos x="0" y="T1"/>
                </a:cxn>
              </a:cxnLst>
              <a:rect l="0" t="0" r="r" b="b"/>
              <a:pathLst>
                <a:path h="288925">
                  <a:moveTo>
                    <a:pt x="0" y="0"/>
                  </a:moveTo>
                  <a:lnTo>
                    <a:pt x="0" y="288715"/>
                  </a:lnTo>
                </a:path>
              </a:pathLst>
            </a:custGeom>
            <a:noFill/>
            <a:ln w="19639">
              <a:solidFill>
                <a:srgbClr val="94B6D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2400"/>
            </a:p>
          </p:txBody>
        </p:sp>
        <p:sp>
          <p:nvSpPr>
            <p:cNvPr id="156" name="object 96"/>
            <p:cNvSpPr>
              <a:spLocks/>
            </p:cNvSpPr>
            <p:nvPr/>
          </p:nvSpPr>
          <p:spPr bwMode="auto">
            <a:xfrm>
              <a:off x="4011257" y="4928786"/>
              <a:ext cx="73660" cy="19685"/>
            </a:xfrm>
            <a:custGeom>
              <a:avLst/>
              <a:gdLst>
                <a:gd name="T0" fmla="*/ 0 w 73659"/>
                <a:gd name="T1" fmla="*/ 19610 h 19685"/>
                <a:gd name="T2" fmla="*/ 73104 w 73659"/>
                <a:gd name="T3" fmla="*/ 19610 h 19685"/>
                <a:gd name="T4" fmla="*/ 73104 w 73659"/>
                <a:gd name="T5" fmla="*/ 0 h 19685"/>
                <a:gd name="T6" fmla="*/ 0 w 73659"/>
                <a:gd name="T7" fmla="*/ 0 h 19685"/>
                <a:gd name="T8" fmla="*/ 0 w 73659"/>
                <a:gd name="T9" fmla="*/ 19610 h 196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659" h="19685">
                  <a:moveTo>
                    <a:pt x="0" y="19610"/>
                  </a:moveTo>
                  <a:lnTo>
                    <a:pt x="73099" y="19610"/>
                  </a:lnTo>
                  <a:lnTo>
                    <a:pt x="73099" y="0"/>
                  </a:lnTo>
                  <a:lnTo>
                    <a:pt x="0" y="0"/>
                  </a:lnTo>
                  <a:lnTo>
                    <a:pt x="0" y="19610"/>
                  </a:lnTo>
                  <a:close/>
                </a:path>
              </a:pathLst>
            </a:custGeom>
            <a:solidFill>
              <a:srgbClr val="94B6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57" name="object 97"/>
            <p:cNvSpPr>
              <a:spLocks/>
            </p:cNvSpPr>
            <p:nvPr/>
          </p:nvSpPr>
          <p:spPr bwMode="auto">
            <a:xfrm>
              <a:off x="4021622" y="4864505"/>
              <a:ext cx="0" cy="288925"/>
            </a:xfrm>
            <a:custGeom>
              <a:avLst/>
              <a:gdLst>
                <a:gd name="T0" fmla="*/ 0 h 288925"/>
                <a:gd name="T1" fmla="*/ 288715 h 288925"/>
                <a:gd name="T2" fmla="*/ 0 60000 65536"/>
                <a:gd name="T3" fmla="*/ 0 60000 65536"/>
              </a:gdLst>
              <a:ahLst/>
              <a:cxnLst>
                <a:cxn ang="T2">
                  <a:pos x="0" y="T0"/>
                </a:cxn>
                <a:cxn ang="T3">
                  <a:pos x="0" y="T1"/>
                </a:cxn>
              </a:cxnLst>
              <a:rect l="0" t="0" r="r" b="b"/>
              <a:pathLst>
                <a:path h="288925">
                  <a:moveTo>
                    <a:pt x="0" y="0"/>
                  </a:moveTo>
                  <a:lnTo>
                    <a:pt x="0" y="288715"/>
                  </a:lnTo>
                </a:path>
              </a:pathLst>
            </a:custGeom>
            <a:noFill/>
            <a:ln w="20730">
              <a:solidFill>
                <a:srgbClr val="94B6D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2400"/>
            </a:p>
          </p:txBody>
        </p:sp>
        <p:sp>
          <p:nvSpPr>
            <p:cNvPr id="158" name="object 98"/>
            <p:cNvSpPr>
              <a:spLocks/>
            </p:cNvSpPr>
            <p:nvPr/>
          </p:nvSpPr>
          <p:spPr bwMode="auto">
            <a:xfrm>
              <a:off x="4011257" y="5073689"/>
              <a:ext cx="73660" cy="20955"/>
            </a:xfrm>
            <a:custGeom>
              <a:avLst/>
              <a:gdLst>
                <a:gd name="T0" fmla="*/ 0 w 73659"/>
                <a:gd name="T1" fmla="*/ 20705 h 20954"/>
                <a:gd name="T2" fmla="*/ 73104 w 73659"/>
                <a:gd name="T3" fmla="*/ 20705 h 20954"/>
                <a:gd name="T4" fmla="*/ 73104 w 73659"/>
                <a:gd name="T5" fmla="*/ 0 h 20954"/>
                <a:gd name="T6" fmla="*/ 0 w 73659"/>
                <a:gd name="T7" fmla="*/ 0 h 20954"/>
                <a:gd name="T8" fmla="*/ 0 w 73659"/>
                <a:gd name="T9" fmla="*/ 20705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659" h="20954">
                  <a:moveTo>
                    <a:pt x="0" y="20700"/>
                  </a:moveTo>
                  <a:lnTo>
                    <a:pt x="73099" y="20700"/>
                  </a:lnTo>
                  <a:lnTo>
                    <a:pt x="73099" y="0"/>
                  </a:lnTo>
                  <a:lnTo>
                    <a:pt x="0" y="0"/>
                  </a:lnTo>
                  <a:lnTo>
                    <a:pt x="0" y="20700"/>
                  </a:lnTo>
                  <a:close/>
                </a:path>
              </a:pathLst>
            </a:custGeom>
            <a:solidFill>
              <a:srgbClr val="94B6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59" name="object 99"/>
            <p:cNvSpPr>
              <a:spLocks/>
            </p:cNvSpPr>
            <p:nvPr/>
          </p:nvSpPr>
          <p:spPr bwMode="auto">
            <a:xfrm>
              <a:off x="4045079" y="4816913"/>
              <a:ext cx="328930" cy="95250"/>
            </a:xfrm>
            <a:custGeom>
              <a:avLst/>
              <a:gdLst>
                <a:gd name="T0" fmla="*/ 324040 w 328929"/>
                <a:gd name="T1" fmla="*/ 0 h 95250"/>
                <a:gd name="T2" fmla="*/ 4365 w 328929"/>
                <a:gd name="T3" fmla="*/ 0 h 95250"/>
                <a:gd name="T4" fmla="*/ 0 w 328929"/>
                <a:gd name="T5" fmla="*/ 4357 h 95250"/>
                <a:gd name="T6" fmla="*/ 0 w 328929"/>
                <a:gd name="T7" fmla="*/ 90425 h 95250"/>
                <a:gd name="T8" fmla="*/ 4365 w 328929"/>
                <a:gd name="T9" fmla="*/ 94782 h 95250"/>
                <a:gd name="T10" fmla="*/ 324040 w 328929"/>
                <a:gd name="T11" fmla="*/ 94782 h 95250"/>
                <a:gd name="T12" fmla="*/ 328404 w 328929"/>
                <a:gd name="T13" fmla="*/ 90425 h 95250"/>
                <a:gd name="T14" fmla="*/ 328404 w 328929"/>
                <a:gd name="T15" fmla="*/ 4357 h 95250"/>
                <a:gd name="T16" fmla="*/ 324040 w 328929"/>
                <a:gd name="T17" fmla="*/ 0 h 952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8929" h="95250">
                  <a:moveTo>
                    <a:pt x="324035" y="0"/>
                  </a:moveTo>
                  <a:lnTo>
                    <a:pt x="4365" y="0"/>
                  </a:lnTo>
                  <a:lnTo>
                    <a:pt x="0" y="4357"/>
                  </a:lnTo>
                  <a:lnTo>
                    <a:pt x="0" y="90425"/>
                  </a:lnTo>
                  <a:lnTo>
                    <a:pt x="4365" y="94782"/>
                  </a:lnTo>
                  <a:lnTo>
                    <a:pt x="324035" y="94782"/>
                  </a:lnTo>
                  <a:lnTo>
                    <a:pt x="328399" y="90425"/>
                  </a:lnTo>
                  <a:lnTo>
                    <a:pt x="328399" y="4357"/>
                  </a:lnTo>
                  <a:lnTo>
                    <a:pt x="324035"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60" name="object 100"/>
            <p:cNvSpPr>
              <a:spLocks/>
            </p:cNvSpPr>
            <p:nvPr/>
          </p:nvSpPr>
          <p:spPr bwMode="auto">
            <a:xfrm>
              <a:off x="4251283" y="4879557"/>
              <a:ext cx="99695" cy="0"/>
            </a:xfrm>
            <a:custGeom>
              <a:avLst/>
              <a:gdLst>
                <a:gd name="T0" fmla="*/ 0 w 99695"/>
                <a:gd name="T1" fmla="*/ 99284 w 99695"/>
                <a:gd name="T2" fmla="*/ 0 60000 65536"/>
                <a:gd name="T3" fmla="*/ 0 60000 65536"/>
              </a:gdLst>
              <a:ahLst/>
              <a:cxnLst>
                <a:cxn ang="T2">
                  <a:pos x="T0" y="0"/>
                </a:cxn>
                <a:cxn ang="T3">
                  <a:pos x="T1" y="0"/>
                </a:cxn>
              </a:cxnLst>
              <a:rect l="0" t="0" r="r" b="b"/>
              <a:pathLst>
                <a:path w="99695">
                  <a:moveTo>
                    <a:pt x="0" y="0"/>
                  </a:moveTo>
                  <a:lnTo>
                    <a:pt x="99284" y="0"/>
                  </a:lnTo>
                </a:path>
              </a:pathLst>
            </a:custGeom>
            <a:noFill/>
            <a:ln w="18521">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2400"/>
            </a:p>
          </p:txBody>
        </p:sp>
        <p:sp>
          <p:nvSpPr>
            <p:cNvPr id="161" name="object 101"/>
            <p:cNvSpPr>
              <a:spLocks/>
            </p:cNvSpPr>
            <p:nvPr/>
          </p:nvSpPr>
          <p:spPr bwMode="auto">
            <a:xfrm>
              <a:off x="4332020" y="4839792"/>
              <a:ext cx="19050" cy="19050"/>
            </a:xfrm>
            <a:custGeom>
              <a:avLst/>
              <a:gdLst>
                <a:gd name="T0" fmla="*/ 0 w 19050"/>
                <a:gd name="T1" fmla="*/ 18521 h 19050"/>
                <a:gd name="T2" fmla="*/ 18547 w 19050"/>
                <a:gd name="T3" fmla="*/ 18521 h 19050"/>
                <a:gd name="T4" fmla="*/ 18547 w 19050"/>
                <a:gd name="T5" fmla="*/ 0 h 19050"/>
                <a:gd name="T6" fmla="*/ 0 w 19050"/>
                <a:gd name="T7" fmla="*/ 0 h 19050"/>
                <a:gd name="T8" fmla="*/ 0 w 19050"/>
                <a:gd name="T9" fmla="*/ 18521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50" h="19050">
                  <a:moveTo>
                    <a:pt x="0" y="18521"/>
                  </a:moveTo>
                  <a:lnTo>
                    <a:pt x="18547" y="18521"/>
                  </a:lnTo>
                  <a:lnTo>
                    <a:pt x="18547" y="0"/>
                  </a:lnTo>
                  <a:lnTo>
                    <a:pt x="0" y="0"/>
                  </a:lnTo>
                  <a:lnTo>
                    <a:pt x="0" y="185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62" name="object 102"/>
            <p:cNvSpPr>
              <a:spLocks/>
            </p:cNvSpPr>
            <p:nvPr/>
          </p:nvSpPr>
          <p:spPr bwMode="auto">
            <a:xfrm>
              <a:off x="4291652" y="4839792"/>
              <a:ext cx="19050" cy="19050"/>
            </a:xfrm>
            <a:custGeom>
              <a:avLst/>
              <a:gdLst>
                <a:gd name="T0" fmla="*/ 0 w 19050"/>
                <a:gd name="T1" fmla="*/ 18521 h 19050"/>
                <a:gd name="T2" fmla="*/ 18547 w 19050"/>
                <a:gd name="T3" fmla="*/ 18521 h 19050"/>
                <a:gd name="T4" fmla="*/ 18547 w 19050"/>
                <a:gd name="T5" fmla="*/ 0 h 19050"/>
                <a:gd name="T6" fmla="*/ 0 w 19050"/>
                <a:gd name="T7" fmla="*/ 0 h 19050"/>
                <a:gd name="T8" fmla="*/ 0 w 19050"/>
                <a:gd name="T9" fmla="*/ 18521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50" h="19050">
                  <a:moveTo>
                    <a:pt x="0" y="18521"/>
                  </a:moveTo>
                  <a:lnTo>
                    <a:pt x="18547" y="18521"/>
                  </a:lnTo>
                  <a:lnTo>
                    <a:pt x="18547" y="0"/>
                  </a:lnTo>
                  <a:lnTo>
                    <a:pt x="0" y="0"/>
                  </a:lnTo>
                  <a:lnTo>
                    <a:pt x="0" y="185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63" name="object 103"/>
            <p:cNvSpPr>
              <a:spLocks/>
            </p:cNvSpPr>
            <p:nvPr/>
          </p:nvSpPr>
          <p:spPr bwMode="auto">
            <a:xfrm>
              <a:off x="4251283" y="4839792"/>
              <a:ext cx="19050" cy="19050"/>
            </a:xfrm>
            <a:custGeom>
              <a:avLst/>
              <a:gdLst>
                <a:gd name="T0" fmla="*/ 0 w 19050"/>
                <a:gd name="T1" fmla="*/ 18521 h 19050"/>
                <a:gd name="T2" fmla="*/ 18547 w 19050"/>
                <a:gd name="T3" fmla="*/ 18521 h 19050"/>
                <a:gd name="T4" fmla="*/ 18547 w 19050"/>
                <a:gd name="T5" fmla="*/ 0 h 19050"/>
                <a:gd name="T6" fmla="*/ 0 w 19050"/>
                <a:gd name="T7" fmla="*/ 0 h 19050"/>
                <a:gd name="T8" fmla="*/ 0 w 19050"/>
                <a:gd name="T9" fmla="*/ 18521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50" h="19050">
                  <a:moveTo>
                    <a:pt x="0" y="18521"/>
                  </a:moveTo>
                  <a:lnTo>
                    <a:pt x="18547" y="18521"/>
                  </a:lnTo>
                  <a:lnTo>
                    <a:pt x="18547" y="0"/>
                  </a:lnTo>
                  <a:lnTo>
                    <a:pt x="0" y="0"/>
                  </a:lnTo>
                  <a:lnTo>
                    <a:pt x="0" y="185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64" name="object 104"/>
            <p:cNvSpPr>
              <a:spLocks/>
            </p:cNvSpPr>
            <p:nvPr/>
          </p:nvSpPr>
          <p:spPr bwMode="auto">
            <a:xfrm>
              <a:off x="4097450" y="4839792"/>
              <a:ext cx="19050" cy="19050"/>
            </a:xfrm>
            <a:custGeom>
              <a:avLst/>
              <a:gdLst>
                <a:gd name="T0" fmla="*/ 0 w 19050"/>
                <a:gd name="T1" fmla="*/ 18521 h 19050"/>
                <a:gd name="T2" fmla="*/ 18547 w 19050"/>
                <a:gd name="T3" fmla="*/ 18521 h 19050"/>
                <a:gd name="T4" fmla="*/ 18547 w 19050"/>
                <a:gd name="T5" fmla="*/ 0 h 19050"/>
                <a:gd name="T6" fmla="*/ 0 w 19050"/>
                <a:gd name="T7" fmla="*/ 0 h 19050"/>
                <a:gd name="T8" fmla="*/ 0 w 19050"/>
                <a:gd name="T9" fmla="*/ 18521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50" h="19050">
                  <a:moveTo>
                    <a:pt x="0" y="18521"/>
                  </a:moveTo>
                  <a:lnTo>
                    <a:pt x="18547" y="18521"/>
                  </a:lnTo>
                  <a:lnTo>
                    <a:pt x="18547" y="0"/>
                  </a:lnTo>
                  <a:lnTo>
                    <a:pt x="0" y="0"/>
                  </a:lnTo>
                  <a:lnTo>
                    <a:pt x="0" y="185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65" name="object 105"/>
            <p:cNvSpPr>
              <a:spLocks/>
            </p:cNvSpPr>
            <p:nvPr/>
          </p:nvSpPr>
          <p:spPr bwMode="auto">
            <a:xfrm>
              <a:off x="4064719" y="4839792"/>
              <a:ext cx="17780" cy="19050"/>
            </a:xfrm>
            <a:custGeom>
              <a:avLst/>
              <a:gdLst>
                <a:gd name="T0" fmla="*/ 0 w 17779"/>
                <a:gd name="T1" fmla="*/ 18521 h 19050"/>
                <a:gd name="T2" fmla="*/ 17461 w 17779"/>
                <a:gd name="T3" fmla="*/ 18521 h 19050"/>
                <a:gd name="T4" fmla="*/ 17461 w 17779"/>
                <a:gd name="T5" fmla="*/ 0 h 19050"/>
                <a:gd name="T6" fmla="*/ 0 w 17779"/>
                <a:gd name="T7" fmla="*/ 0 h 19050"/>
                <a:gd name="T8" fmla="*/ 0 w 17779"/>
                <a:gd name="T9" fmla="*/ 18521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79" h="19050">
                  <a:moveTo>
                    <a:pt x="0" y="18521"/>
                  </a:moveTo>
                  <a:lnTo>
                    <a:pt x="17456" y="18521"/>
                  </a:lnTo>
                  <a:lnTo>
                    <a:pt x="17456" y="0"/>
                  </a:lnTo>
                  <a:lnTo>
                    <a:pt x="0" y="0"/>
                  </a:lnTo>
                  <a:lnTo>
                    <a:pt x="0" y="185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66" name="object 106"/>
            <p:cNvSpPr>
              <a:spLocks/>
            </p:cNvSpPr>
            <p:nvPr/>
          </p:nvSpPr>
          <p:spPr bwMode="auto">
            <a:xfrm>
              <a:off x="4097450" y="4870296"/>
              <a:ext cx="19050" cy="19050"/>
            </a:xfrm>
            <a:custGeom>
              <a:avLst/>
              <a:gdLst>
                <a:gd name="T0" fmla="*/ 0 w 19050"/>
                <a:gd name="T1" fmla="*/ 18521 h 19050"/>
                <a:gd name="T2" fmla="*/ 18547 w 19050"/>
                <a:gd name="T3" fmla="*/ 18521 h 19050"/>
                <a:gd name="T4" fmla="*/ 18547 w 19050"/>
                <a:gd name="T5" fmla="*/ 0 h 19050"/>
                <a:gd name="T6" fmla="*/ 0 w 19050"/>
                <a:gd name="T7" fmla="*/ 0 h 19050"/>
                <a:gd name="T8" fmla="*/ 0 w 19050"/>
                <a:gd name="T9" fmla="*/ 18521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50" h="19050">
                  <a:moveTo>
                    <a:pt x="0" y="18521"/>
                  </a:moveTo>
                  <a:lnTo>
                    <a:pt x="18547" y="18521"/>
                  </a:lnTo>
                  <a:lnTo>
                    <a:pt x="18547" y="0"/>
                  </a:lnTo>
                  <a:lnTo>
                    <a:pt x="0" y="0"/>
                  </a:lnTo>
                  <a:lnTo>
                    <a:pt x="0" y="185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67" name="object 107"/>
            <p:cNvSpPr>
              <a:spLocks/>
            </p:cNvSpPr>
            <p:nvPr/>
          </p:nvSpPr>
          <p:spPr bwMode="auto">
            <a:xfrm>
              <a:off x="4064719" y="4870296"/>
              <a:ext cx="17780" cy="19050"/>
            </a:xfrm>
            <a:custGeom>
              <a:avLst/>
              <a:gdLst>
                <a:gd name="T0" fmla="*/ 0 w 17779"/>
                <a:gd name="T1" fmla="*/ 18521 h 19050"/>
                <a:gd name="T2" fmla="*/ 17461 w 17779"/>
                <a:gd name="T3" fmla="*/ 18521 h 19050"/>
                <a:gd name="T4" fmla="*/ 17461 w 17779"/>
                <a:gd name="T5" fmla="*/ 0 h 19050"/>
                <a:gd name="T6" fmla="*/ 0 w 17779"/>
                <a:gd name="T7" fmla="*/ 0 h 19050"/>
                <a:gd name="T8" fmla="*/ 0 w 17779"/>
                <a:gd name="T9" fmla="*/ 18521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79" h="19050">
                  <a:moveTo>
                    <a:pt x="0" y="18521"/>
                  </a:moveTo>
                  <a:lnTo>
                    <a:pt x="17456" y="18521"/>
                  </a:lnTo>
                  <a:lnTo>
                    <a:pt x="17456" y="0"/>
                  </a:lnTo>
                  <a:lnTo>
                    <a:pt x="0" y="0"/>
                  </a:lnTo>
                  <a:lnTo>
                    <a:pt x="0" y="185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68" name="object 108"/>
            <p:cNvSpPr>
              <a:spLocks/>
            </p:cNvSpPr>
            <p:nvPr/>
          </p:nvSpPr>
          <p:spPr bwMode="auto">
            <a:xfrm>
              <a:off x="4138908" y="4864304"/>
              <a:ext cx="92075" cy="0"/>
            </a:xfrm>
            <a:custGeom>
              <a:avLst/>
              <a:gdLst>
                <a:gd name="T0" fmla="*/ 0 w 92075"/>
                <a:gd name="T1" fmla="*/ 91647 w 92075"/>
                <a:gd name="T2" fmla="*/ 0 60000 65536"/>
                <a:gd name="T3" fmla="*/ 0 60000 65536"/>
              </a:gdLst>
              <a:ahLst/>
              <a:cxnLst>
                <a:cxn ang="T2">
                  <a:pos x="T0" y="0"/>
                </a:cxn>
                <a:cxn ang="T3">
                  <a:pos x="T1" y="0"/>
                </a:cxn>
              </a:cxnLst>
              <a:rect l="0" t="0" r="r" b="b"/>
              <a:pathLst>
                <a:path w="92075">
                  <a:moveTo>
                    <a:pt x="0" y="0"/>
                  </a:moveTo>
                  <a:lnTo>
                    <a:pt x="91647" y="0"/>
                  </a:lnTo>
                </a:path>
              </a:pathLst>
            </a:custGeom>
            <a:noFill/>
            <a:ln w="49025">
              <a:solidFill>
                <a:srgbClr val="94B6D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2400"/>
            </a:p>
          </p:txBody>
        </p:sp>
        <p:sp>
          <p:nvSpPr>
            <p:cNvPr id="169" name="object 109"/>
            <p:cNvSpPr>
              <a:spLocks/>
            </p:cNvSpPr>
            <p:nvPr/>
          </p:nvSpPr>
          <p:spPr bwMode="auto">
            <a:xfrm>
              <a:off x="4335293" y="4780958"/>
              <a:ext cx="72390" cy="19685"/>
            </a:xfrm>
            <a:custGeom>
              <a:avLst/>
              <a:gdLst>
                <a:gd name="T0" fmla="*/ 0 w 72390"/>
                <a:gd name="T1" fmla="*/ 19610 h 19685"/>
                <a:gd name="T2" fmla="*/ 72009 w 72390"/>
                <a:gd name="T3" fmla="*/ 19610 h 19685"/>
                <a:gd name="T4" fmla="*/ 72009 w 72390"/>
                <a:gd name="T5" fmla="*/ 0 h 19685"/>
                <a:gd name="T6" fmla="*/ 0 w 72390"/>
                <a:gd name="T7" fmla="*/ 0 h 19685"/>
                <a:gd name="T8" fmla="*/ 0 w 72390"/>
                <a:gd name="T9" fmla="*/ 19610 h 196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390" h="19685">
                  <a:moveTo>
                    <a:pt x="0" y="19610"/>
                  </a:moveTo>
                  <a:lnTo>
                    <a:pt x="72009" y="19610"/>
                  </a:lnTo>
                  <a:lnTo>
                    <a:pt x="72009" y="0"/>
                  </a:lnTo>
                  <a:lnTo>
                    <a:pt x="0" y="0"/>
                  </a:lnTo>
                  <a:lnTo>
                    <a:pt x="0" y="19610"/>
                  </a:lnTo>
                  <a:close/>
                </a:path>
              </a:pathLst>
            </a:custGeom>
            <a:solidFill>
              <a:srgbClr val="94B6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70" name="object 110"/>
            <p:cNvSpPr>
              <a:spLocks/>
            </p:cNvSpPr>
            <p:nvPr/>
          </p:nvSpPr>
          <p:spPr bwMode="auto">
            <a:xfrm>
              <a:off x="4335294" y="4925861"/>
              <a:ext cx="72390" cy="20955"/>
            </a:xfrm>
            <a:custGeom>
              <a:avLst/>
              <a:gdLst>
                <a:gd name="T0" fmla="*/ 0 w 72390"/>
                <a:gd name="T1" fmla="*/ 20705 h 20954"/>
                <a:gd name="T2" fmla="*/ 72009 w 72390"/>
                <a:gd name="T3" fmla="*/ 20705 h 20954"/>
                <a:gd name="T4" fmla="*/ 72009 w 72390"/>
                <a:gd name="T5" fmla="*/ 0 h 20954"/>
                <a:gd name="T6" fmla="*/ 0 w 72390"/>
                <a:gd name="T7" fmla="*/ 0 h 20954"/>
                <a:gd name="T8" fmla="*/ 0 w 72390"/>
                <a:gd name="T9" fmla="*/ 20705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390" h="20954">
                  <a:moveTo>
                    <a:pt x="0" y="20700"/>
                  </a:moveTo>
                  <a:lnTo>
                    <a:pt x="72009" y="20700"/>
                  </a:lnTo>
                  <a:lnTo>
                    <a:pt x="72009" y="0"/>
                  </a:lnTo>
                  <a:lnTo>
                    <a:pt x="0" y="0"/>
                  </a:lnTo>
                  <a:lnTo>
                    <a:pt x="0" y="20700"/>
                  </a:lnTo>
                  <a:close/>
                </a:path>
              </a:pathLst>
            </a:custGeom>
            <a:solidFill>
              <a:srgbClr val="94B6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71" name="object 111"/>
            <p:cNvSpPr>
              <a:spLocks/>
            </p:cNvSpPr>
            <p:nvPr/>
          </p:nvSpPr>
          <p:spPr bwMode="auto">
            <a:xfrm>
              <a:off x="4397478" y="4716677"/>
              <a:ext cx="0" cy="288925"/>
            </a:xfrm>
            <a:custGeom>
              <a:avLst/>
              <a:gdLst>
                <a:gd name="T0" fmla="*/ 0 h 288925"/>
                <a:gd name="T1" fmla="*/ 288715 h 288925"/>
                <a:gd name="T2" fmla="*/ 0 60000 65536"/>
                <a:gd name="T3" fmla="*/ 0 60000 65536"/>
              </a:gdLst>
              <a:ahLst/>
              <a:cxnLst>
                <a:cxn ang="T2">
                  <a:pos x="0" y="T0"/>
                </a:cxn>
                <a:cxn ang="T3">
                  <a:pos x="0" y="T1"/>
                </a:cxn>
              </a:cxnLst>
              <a:rect l="0" t="0" r="r" b="b"/>
              <a:pathLst>
                <a:path h="288925">
                  <a:moveTo>
                    <a:pt x="0" y="0"/>
                  </a:moveTo>
                  <a:lnTo>
                    <a:pt x="0" y="288715"/>
                  </a:lnTo>
                </a:path>
              </a:pathLst>
            </a:custGeom>
            <a:noFill/>
            <a:ln w="19639">
              <a:solidFill>
                <a:srgbClr val="94B6D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2400"/>
            </a:p>
          </p:txBody>
        </p:sp>
        <p:sp>
          <p:nvSpPr>
            <p:cNvPr id="172" name="object 112"/>
            <p:cNvSpPr>
              <a:spLocks/>
            </p:cNvSpPr>
            <p:nvPr/>
          </p:nvSpPr>
          <p:spPr bwMode="auto">
            <a:xfrm>
              <a:off x="4011257" y="4780958"/>
              <a:ext cx="73660" cy="19685"/>
            </a:xfrm>
            <a:custGeom>
              <a:avLst/>
              <a:gdLst>
                <a:gd name="T0" fmla="*/ 0 w 73659"/>
                <a:gd name="T1" fmla="*/ 19610 h 19685"/>
                <a:gd name="T2" fmla="*/ 73104 w 73659"/>
                <a:gd name="T3" fmla="*/ 19610 h 19685"/>
                <a:gd name="T4" fmla="*/ 73104 w 73659"/>
                <a:gd name="T5" fmla="*/ 0 h 19685"/>
                <a:gd name="T6" fmla="*/ 0 w 73659"/>
                <a:gd name="T7" fmla="*/ 0 h 19685"/>
                <a:gd name="T8" fmla="*/ 0 w 73659"/>
                <a:gd name="T9" fmla="*/ 19610 h 196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659" h="19685">
                  <a:moveTo>
                    <a:pt x="0" y="19610"/>
                  </a:moveTo>
                  <a:lnTo>
                    <a:pt x="73099" y="19610"/>
                  </a:lnTo>
                  <a:lnTo>
                    <a:pt x="73099" y="0"/>
                  </a:lnTo>
                  <a:lnTo>
                    <a:pt x="0" y="0"/>
                  </a:lnTo>
                  <a:lnTo>
                    <a:pt x="0" y="19610"/>
                  </a:lnTo>
                  <a:close/>
                </a:path>
              </a:pathLst>
            </a:custGeom>
            <a:solidFill>
              <a:srgbClr val="94B6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74" name="object 113"/>
            <p:cNvSpPr>
              <a:spLocks/>
            </p:cNvSpPr>
            <p:nvPr/>
          </p:nvSpPr>
          <p:spPr bwMode="auto">
            <a:xfrm>
              <a:off x="4021622" y="4716677"/>
              <a:ext cx="0" cy="288925"/>
            </a:xfrm>
            <a:custGeom>
              <a:avLst/>
              <a:gdLst>
                <a:gd name="T0" fmla="*/ 0 h 288925"/>
                <a:gd name="T1" fmla="*/ 288715 h 288925"/>
                <a:gd name="T2" fmla="*/ 0 60000 65536"/>
                <a:gd name="T3" fmla="*/ 0 60000 65536"/>
              </a:gdLst>
              <a:ahLst/>
              <a:cxnLst>
                <a:cxn ang="T2">
                  <a:pos x="0" y="T0"/>
                </a:cxn>
                <a:cxn ang="T3">
                  <a:pos x="0" y="T1"/>
                </a:cxn>
              </a:cxnLst>
              <a:rect l="0" t="0" r="r" b="b"/>
              <a:pathLst>
                <a:path h="288925">
                  <a:moveTo>
                    <a:pt x="0" y="0"/>
                  </a:moveTo>
                  <a:lnTo>
                    <a:pt x="0" y="288715"/>
                  </a:lnTo>
                </a:path>
              </a:pathLst>
            </a:custGeom>
            <a:noFill/>
            <a:ln w="20730">
              <a:solidFill>
                <a:srgbClr val="94B6D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2400"/>
            </a:p>
          </p:txBody>
        </p:sp>
        <p:sp>
          <p:nvSpPr>
            <p:cNvPr id="175" name="object 114"/>
            <p:cNvSpPr>
              <a:spLocks/>
            </p:cNvSpPr>
            <p:nvPr/>
          </p:nvSpPr>
          <p:spPr bwMode="auto">
            <a:xfrm>
              <a:off x="4011257" y="4925861"/>
              <a:ext cx="73660" cy="20955"/>
            </a:xfrm>
            <a:custGeom>
              <a:avLst/>
              <a:gdLst>
                <a:gd name="T0" fmla="*/ 0 w 73659"/>
                <a:gd name="T1" fmla="*/ 20705 h 20954"/>
                <a:gd name="T2" fmla="*/ 73104 w 73659"/>
                <a:gd name="T3" fmla="*/ 20705 h 20954"/>
                <a:gd name="T4" fmla="*/ 73104 w 73659"/>
                <a:gd name="T5" fmla="*/ 0 h 20954"/>
                <a:gd name="T6" fmla="*/ 0 w 73659"/>
                <a:gd name="T7" fmla="*/ 0 h 20954"/>
                <a:gd name="T8" fmla="*/ 0 w 73659"/>
                <a:gd name="T9" fmla="*/ 20705 h 20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659" h="20954">
                  <a:moveTo>
                    <a:pt x="0" y="20700"/>
                  </a:moveTo>
                  <a:lnTo>
                    <a:pt x="73099" y="20700"/>
                  </a:lnTo>
                  <a:lnTo>
                    <a:pt x="73099" y="0"/>
                  </a:lnTo>
                  <a:lnTo>
                    <a:pt x="0" y="0"/>
                  </a:lnTo>
                  <a:lnTo>
                    <a:pt x="0" y="20700"/>
                  </a:lnTo>
                  <a:close/>
                </a:path>
              </a:pathLst>
            </a:custGeom>
            <a:solidFill>
              <a:srgbClr val="94B6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400"/>
            </a:p>
          </p:txBody>
        </p:sp>
        <p:sp>
          <p:nvSpPr>
            <p:cNvPr id="176" name="object 115"/>
            <p:cNvSpPr>
              <a:spLocks noChangeArrowheads="1"/>
            </p:cNvSpPr>
            <p:nvPr/>
          </p:nvSpPr>
          <p:spPr bwMode="auto">
            <a:xfrm>
              <a:off x="4374683" y="4688440"/>
              <a:ext cx="216789" cy="21765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sz="2400"/>
            </a:p>
          </p:txBody>
        </p:sp>
      </p:grpSp>
      <p:sp>
        <p:nvSpPr>
          <p:cNvPr id="181" name="TextBox 180">
            <a:extLst/>
          </p:cNvPr>
          <p:cNvSpPr txBox="1"/>
          <p:nvPr/>
        </p:nvSpPr>
        <p:spPr>
          <a:xfrm>
            <a:off x="5840667" y="6233515"/>
            <a:ext cx="976549" cy="261610"/>
          </a:xfrm>
          <a:prstGeom prst="rect">
            <a:avLst/>
          </a:prstGeom>
          <a:noFill/>
        </p:spPr>
        <p:txBody>
          <a:bodyPr wrap="none">
            <a:spAutoFit/>
          </a:bodyPr>
          <a:lstStyle/>
          <a:p>
            <a:pPr>
              <a:defRPr/>
            </a:pPr>
            <a:r>
              <a:rPr lang="en-IN" sz="1100" b="1" dirty="0"/>
              <a:t>ON CLOUD </a:t>
            </a:r>
          </a:p>
        </p:txBody>
      </p:sp>
      <p:sp>
        <p:nvSpPr>
          <p:cNvPr id="182" name="TextBox 181">
            <a:extLst/>
          </p:cNvPr>
          <p:cNvSpPr txBox="1"/>
          <p:nvPr/>
        </p:nvSpPr>
        <p:spPr>
          <a:xfrm>
            <a:off x="7473163" y="6236706"/>
            <a:ext cx="1071127" cy="261610"/>
          </a:xfrm>
          <a:prstGeom prst="rect">
            <a:avLst/>
          </a:prstGeom>
          <a:noFill/>
        </p:spPr>
        <p:txBody>
          <a:bodyPr wrap="none">
            <a:spAutoFit/>
          </a:bodyPr>
          <a:lstStyle/>
          <a:p>
            <a:pPr>
              <a:defRPr/>
            </a:pPr>
            <a:r>
              <a:rPr lang="en-IN" sz="1100" b="1" dirty="0"/>
              <a:t>ON PREMISE</a:t>
            </a:r>
          </a:p>
        </p:txBody>
      </p:sp>
      <p:sp>
        <p:nvSpPr>
          <p:cNvPr id="184" name="Rectangle 183">
            <a:extLst/>
          </p:cNvPr>
          <p:cNvSpPr/>
          <p:nvPr/>
        </p:nvSpPr>
        <p:spPr>
          <a:xfrm>
            <a:off x="474134" y="1621366"/>
            <a:ext cx="2315633" cy="441890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sz="2400"/>
          </a:p>
        </p:txBody>
      </p:sp>
      <p:sp>
        <p:nvSpPr>
          <p:cNvPr id="192" name="Notched Right Arrow 191">
            <a:extLst/>
          </p:cNvPr>
          <p:cNvSpPr/>
          <p:nvPr/>
        </p:nvSpPr>
        <p:spPr>
          <a:xfrm>
            <a:off x="2858892" y="1881718"/>
            <a:ext cx="1006189" cy="351367"/>
          </a:xfrm>
          <a:prstGeom prst="notched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IN" sz="2400"/>
          </a:p>
        </p:txBody>
      </p:sp>
      <p:sp>
        <p:nvSpPr>
          <p:cNvPr id="193" name="Rectangle 192">
            <a:extLst/>
          </p:cNvPr>
          <p:cNvSpPr/>
          <p:nvPr/>
        </p:nvSpPr>
        <p:spPr>
          <a:xfrm>
            <a:off x="474134" y="1077384"/>
            <a:ext cx="2317751" cy="50588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IN" sz="1200" b="1" dirty="0" smtClean="0"/>
              <a:t>CLIENT DATA </a:t>
            </a:r>
            <a:r>
              <a:rPr lang="en-IN" sz="1200" b="1" dirty="0"/>
              <a:t>SOURCES</a:t>
            </a:r>
          </a:p>
        </p:txBody>
      </p:sp>
      <p:sp>
        <p:nvSpPr>
          <p:cNvPr id="194" name="Rounded Rectangle 193">
            <a:extLst/>
          </p:cNvPr>
          <p:cNvSpPr/>
          <p:nvPr/>
        </p:nvSpPr>
        <p:spPr>
          <a:xfrm>
            <a:off x="2509310" y="2321774"/>
            <a:ext cx="1305983" cy="677334"/>
          </a:xfrm>
          <a:prstGeom prst="roundRect">
            <a:avLst/>
          </a:prstGeom>
          <a:solidFill>
            <a:schemeClr val="bg1"/>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lstStyle/>
          <a:p>
            <a:pPr marL="171450" indent="-171450">
              <a:spcAft>
                <a:spcPts val="533"/>
              </a:spcAft>
              <a:buFont typeface="Arial" panose="020B0604020202020204" pitchFamily="34" charset="0"/>
              <a:buChar char="•"/>
              <a:defRPr/>
            </a:pPr>
            <a:r>
              <a:rPr lang="en-IN" sz="933" b="1" dirty="0" smtClean="0">
                <a:solidFill>
                  <a:schemeClr val="tx1"/>
                </a:solidFill>
              </a:rPr>
              <a:t>BATCH LOAD</a:t>
            </a:r>
          </a:p>
          <a:p>
            <a:pPr marL="171450" indent="-171450">
              <a:spcAft>
                <a:spcPts val="533"/>
              </a:spcAft>
              <a:buFont typeface="Arial" panose="020B0604020202020204" pitchFamily="34" charset="0"/>
              <a:buChar char="•"/>
              <a:defRPr/>
            </a:pPr>
            <a:r>
              <a:rPr lang="en-IN" sz="933" b="1" dirty="0" smtClean="0">
                <a:solidFill>
                  <a:schemeClr val="tx1"/>
                </a:solidFill>
              </a:rPr>
              <a:t>DAILY LOAD</a:t>
            </a:r>
          </a:p>
          <a:p>
            <a:pPr marL="171450" indent="-171450">
              <a:buFont typeface="Arial" panose="020B0604020202020204" pitchFamily="34" charset="0"/>
              <a:buChar char="•"/>
              <a:defRPr/>
            </a:pPr>
            <a:r>
              <a:rPr lang="en-IN" sz="933" b="1" dirty="0" smtClean="0">
                <a:solidFill>
                  <a:schemeClr val="tx1"/>
                </a:solidFill>
              </a:rPr>
              <a:t>REAL-TIME</a:t>
            </a:r>
            <a:endParaRPr lang="en-IN" sz="933" b="1" dirty="0">
              <a:solidFill>
                <a:schemeClr val="tx1"/>
              </a:solidFill>
            </a:endParaRPr>
          </a:p>
          <a:p>
            <a:pPr algn="ctr">
              <a:defRPr/>
            </a:pPr>
            <a:endParaRPr lang="en-IN" sz="933" b="1" dirty="0">
              <a:solidFill>
                <a:schemeClr val="tx1"/>
              </a:solidFill>
            </a:endParaRPr>
          </a:p>
        </p:txBody>
      </p:sp>
      <p:grpSp>
        <p:nvGrpSpPr>
          <p:cNvPr id="2" name="Group 1"/>
          <p:cNvGrpSpPr/>
          <p:nvPr/>
        </p:nvGrpSpPr>
        <p:grpSpPr>
          <a:xfrm>
            <a:off x="627563" y="1623296"/>
            <a:ext cx="822414" cy="876489"/>
            <a:chOff x="627563" y="1623296"/>
            <a:chExt cx="822414" cy="876489"/>
          </a:xfrm>
        </p:grpSpPr>
        <p:sp>
          <p:nvSpPr>
            <p:cNvPr id="201" name="Rounded Rectangle 138">
              <a:extLst>
                <a:ext uri="{FF2B5EF4-FFF2-40B4-BE49-F238E27FC236}">
                  <a16:creationId xmlns:a16="http://schemas.microsoft.com/office/drawing/2014/main" id="{92A86F77-E819-401A-A40F-01AEE486DE5A}"/>
                </a:ext>
              </a:extLst>
            </p:cNvPr>
            <p:cNvSpPr/>
            <p:nvPr/>
          </p:nvSpPr>
          <p:spPr>
            <a:xfrm>
              <a:off x="627563" y="1796738"/>
              <a:ext cx="822414" cy="703047"/>
            </a:xfrm>
            <a:prstGeom prst="round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lIns="51293" tIns="25646" rIns="51293" bIns="25646" rtlCol="0" anchor="t"/>
            <a:lstStyle/>
            <a:p>
              <a:pPr algn="ctr" fontAlgn="base">
                <a:spcBef>
                  <a:spcPct val="0"/>
                </a:spcBef>
                <a:spcAft>
                  <a:spcPct val="0"/>
                </a:spcAft>
              </a:pPr>
              <a:r>
                <a:rPr lang="en-IN" sz="900" b="1" dirty="0" smtClean="0">
                  <a:solidFill>
                    <a:prstClr val="black"/>
                  </a:solidFill>
                </a:rPr>
                <a:t>Dialler Data</a:t>
              </a:r>
              <a:endParaRPr lang="en-IN" sz="900" b="1" dirty="0">
                <a:solidFill>
                  <a:prstClr val="black"/>
                </a:solidFill>
              </a:endParaRPr>
            </a:p>
          </p:txBody>
        </p:sp>
        <p:sp>
          <p:nvSpPr>
            <p:cNvPr id="202" name="TextBox 201">
              <a:extLst>
                <a:ext uri="{FF2B5EF4-FFF2-40B4-BE49-F238E27FC236}">
                  <a16:creationId xmlns:a16="http://schemas.microsoft.com/office/drawing/2014/main" id="{3C4BB5B3-9582-4BF2-A128-5CA2AC1BF800}"/>
                </a:ext>
              </a:extLst>
            </p:cNvPr>
            <p:cNvSpPr txBox="1"/>
            <p:nvPr/>
          </p:nvSpPr>
          <p:spPr>
            <a:xfrm>
              <a:off x="693054" y="1623296"/>
              <a:ext cx="604299" cy="215440"/>
            </a:xfrm>
            <a:prstGeom prst="rect">
              <a:avLst/>
            </a:prstGeom>
            <a:noFill/>
          </p:spPr>
          <p:txBody>
            <a:bodyPr wrap="square" lIns="76197" tIns="38098" rIns="76197" bIns="38098" rtlCol="0" anchor="ctr">
              <a:spAutoFit/>
            </a:bodyPr>
            <a:lstStyle/>
            <a:p>
              <a:pPr algn="ctr"/>
              <a:r>
                <a:rPr lang="en-US" sz="900" b="1" dirty="0">
                  <a:latin typeface="Telstra Akkurat Light"/>
                  <a:cs typeface="Arial" charset="0"/>
                </a:rPr>
                <a:t>Calls</a:t>
              </a:r>
            </a:p>
          </p:txBody>
        </p:sp>
        <p:pic>
          <p:nvPicPr>
            <p:cNvPr id="203" name="Picture 7" descr="https://i2.wp.com/www.sqlhammer.com/wp-content/uploads/2018/01/modern-data-warehouse.png?fit=1268%2C843&amp;ssl=1">
              <a:extLst>
                <a:ext uri="{FF2B5EF4-FFF2-40B4-BE49-F238E27FC236}">
                  <a16:creationId xmlns:a16="http://schemas.microsoft.com/office/drawing/2014/main" id="{2581CF26-4D41-4A56-B386-B55DDD58E8A5}"/>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l="2705" t="56945" r="88274" b="29592"/>
            <a:stretch/>
          </p:blipFill>
          <p:spPr bwMode="auto">
            <a:xfrm>
              <a:off x="766234" y="2004520"/>
              <a:ext cx="459454" cy="324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 name="Group 203"/>
          <p:cNvGrpSpPr/>
          <p:nvPr/>
        </p:nvGrpSpPr>
        <p:grpSpPr>
          <a:xfrm>
            <a:off x="589427" y="2613272"/>
            <a:ext cx="905816" cy="928741"/>
            <a:chOff x="601613" y="1571044"/>
            <a:chExt cx="905816" cy="928741"/>
          </a:xfrm>
        </p:grpSpPr>
        <p:sp>
          <p:nvSpPr>
            <p:cNvPr id="205" name="Rounded Rectangle 138">
              <a:extLst>
                <a:ext uri="{FF2B5EF4-FFF2-40B4-BE49-F238E27FC236}">
                  <a16:creationId xmlns:a16="http://schemas.microsoft.com/office/drawing/2014/main" id="{92A86F77-E819-401A-A40F-01AEE486DE5A}"/>
                </a:ext>
              </a:extLst>
            </p:cNvPr>
            <p:cNvSpPr/>
            <p:nvPr/>
          </p:nvSpPr>
          <p:spPr>
            <a:xfrm>
              <a:off x="627563" y="1796738"/>
              <a:ext cx="822414" cy="703047"/>
            </a:xfrm>
            <a:prstGeom prst="round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lIns="51293" tIns="25646" rIns="51293" bIns="25646" rtlCol="0" anchor="t"/>
            <a:lstStyle/>
            <a:p>
              <a:pPr algn="ctr" fontAlgn="base">
                <a:spcBef>
                  <a:spcPct val="0"/>
                </a:spcBef>
                <a:spcAft>
                  <a:spcPct val="0"/>
                </a:spcAft>
              </a:pPr>
              <a:r>
                <a:rPr lang="en-IN" sz="900" b="1" dirty="0" smtClean="0">
                  <a:solidFill>
                    <a:prstClr val="black"/>
                  </a:solidFill>
                </a:rPr>
                <a:t>Service </a:t>
              </a:r>
              <a:endParaRPr lang="en-IN" sz="900" b="1" dirty="0">
                <a:solidFill>
                  <a:prstClr val="black"/>
                </a:solidFill>
              </a:endParaRPr>
            </a:p>
          </p:txBody>
        </p:sp>
        <p:sp>
          <p:nvSpPr>
            <p:cNvPr id="206" name="TextBox 205">
              <a:extLst>
                <a:ext uri="{FF2B5EF4-FFF2-40B4-BE49-F238E27FC236}">
                  <a16:creationId xmlns:a16="http://schemas.microsoft.com/office/drawing/2014/main" id="{3C4BB5B3-9582-4BF2-A128-5CA2AC1BF800}"/>
                </a:ext>
              </a:extLst>
            </p:cNvPr>
            <p:cNvSpPr txBox="1"/>
            <p:nvPr/>
          </p:nvSpPr>
          <p:spPr>
            <a:xfrm>
              <a:off x="601613" y="1571044"/>
              <a:ext cx="905816" cy="215440"/>
            </a:xfrm>
            <a:prstGeom prst="rect">
              <a:avLst/>
            </a:prstGeom>
            <a:noFill/>
          </p:spPr>
          <p:txBody>
            <a:bodyPr wrap="square" lIns="76197" tIns="38098" rIns="76197" bIns="38098" rtlCol="0" anchor="ctr">
              <a:spAutoFit/>
            </a:bodyPr>
            <a:lstStyle/>
            <a:p>
              <a:pPr algn="ctr"/>
              <a:r>
                <a:rPr lang="en-US" sz="900" b="1" dirty="0" smtClean="0">
                  <a:latin typeface="Telstra Akkurat Light"/>
                  <a:cs typeface="Arial" charset="0"/>
                </a:rPr>
                <a:t>Service Desk</a:t>
              </a:r>
              <a:endParaRPr lang="en-US" sz="900" b="1" dirty="0">
                <a:latin typeface="Telstra Akkurat Light"/>
                <a:cs typeface="Arial" charset="0"/>
              </a:endParaRPr>
            </a:p>
          </p:txBody>
        </p:sp>
        <p:pic>
          <p:nvPicPr>
            <p:cNvPr id="211" name="Picture 7" descr="https://i2.wp.com/www.sqlhammer.com/wp-content/uploads/2018/01/modern-data-warehouse.png?fit=1268%2C843&amp;ssl=1">
              <a:extLst>
                <a:ext uri="{FF2B5EF4-FFF2-40B4-BE49-F238E27FC236}">
                  <a16:creationId xmlns:a16="http://schemas.microsoft.com/office/drawing/2014/main" id="{2581CF26-4D41-4A56-B386-B55DDD58E8A5}"/>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l="2705" t="56945" r="88274" b="29592"/>
            <a:stretch/>
          </p:blipFill>
          <p:spPr bwMode="auto">
            <a:xfrm>
              <a:off x="766234" y="2004520"/>
              <a:ext cx="459454" cy="324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2" name="Group 211"/>
          <p:cNvGrpSpPr/>
          <p:nvPr/>
        </p:nvGrpSpPr>
        <p:grpSpPr>
          <a:xfrm>
            <a:off x="1588648" y="1604328"/>
            <a:ext cx="1160777" cy="876488"/>
            <a:chOff x="627563" y="1623297"/>
            <a:chExt cx="1160777" cy="876488"/>
          </a:xfrm>
        </p:grpSpPr>
        <p:sp>
          <p:nvSpPr>
            <p:cNvPr id="214" name="Rounded Rectangle 138">
              <a:extLst>
                <a:ext uri="{FF2B5EF4-FFF2-40B4-BE49-F238E27FC236}">
                  <a16:creationId xmlns:a16="http://schemas.microsoft.com/office/drawing/2014/main" id="{92A86F77-E819-401A-A40F-01AEE486DE5A}"/>
                </a:ext>
              </a:extLst>
            </p:cNvPr>
            <p:cNvSpPr/>
            <p:nvPr/>
          </p:nvSpPr>
          <p:spPr>
            <a:xfrm>
              <a:off x="627563" y="1796738"/>
              <a:ext cx="822414" cy="703047"/>
            </a:xfrm>
            <a:prstGeom prst="round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lIns="51293" tIns="25646" rIns="51293" bIns="25646" rtlCol="0" anchor="t"/>
            <a:lstStyle/>
            <a:p>
              <a:pPr algn="ctr" fontAlgn="base">
                <a:spcBef>
                  <a:spcPct val="0"/>
                </a:spcBef>
                <a:spcAft>
                  <a:spcPct val="0"/>
                </a:spcAft>
              </a:pPr>
              <a:r>
                <a:rPr lang="en-IN" sz="900" b="1" dirty="0" smtClean="0">
                  <a:solidFill>
                    <a:prstClr val="black"/>
                  </a:solidFill>
                </a:rPr>
                <a:t>Chat Data</a:t>
              </a:r>
              <a:endParaRPr lang="en-IN" sz="900" b="1" dirty="0">
                <a:solidFill>
                  <a:prstClr val="black"/>
                </a:solidFill>
              </a:endParaRPr>
            </a:p>
          </p:txBody>
        </p:sp>
        <p:sp>
          <p:nvSpPr>
            <p:cNvPr id="217" name="TextBox 216">
              <a:extLst>
                <a:ext uri="{FF2B5EF4-FFF2-40B4-BE49-F238E27FC236}">
                  <a16:creationId xmlns:a16="http://schemas.microsoft.com/office/drawing/2014/main" id="{3C4BB5B3-9582-4BF2-A128-5CA2AC1BF800}"/>
                </a:ext>
              </a:extLst>
            </p:cNvPr>
            <p:cNvSpPr txBox="1"/>
            <p:nvPr/>
          </p:nvSpPr>
          <p:spPr>
            <a:xfrm>
              <a:off x="693054" y="1623297"/>
              <a:ext cx="1095286" cy="215440"/>
            </a:xfrm>
            <a:prstGeom prst="rect">
              <a:avLst/>
            </a:prstGeom>
            <a:noFill/>
          </p:spPr>
          <p:txBody>
            <a:bodyPr wrap="square" lIns="76197" tIns="38098" rIns="76197" bIns="38098" rtlCol="0" anchor="ctr">
              <a:spAutoFit/>
            </a:bodyPr>
            <a:lstStyle/>
            <a:p>
              <a:pPr algn="ctr"/>
              <a:r>
                <a:rPr lang="en-US" sz="900" b="1" dirty="0" smtClean="0">
                  <a:latin typeface="Telstra Akkurat Light"/>
                  <a:cs typeface="Arial" charset="0"/>
                </a:rPr>
                <a:t>Chat support</a:t>
              </a:r>
              <a:endParaRPr lang="en-US" sz="900" b="1" dirty="0">
                <a:latin typeface="Telstra Akkurat Light"/>
                <a:cs typeface="Arial" charset="0"/>
              </a:endParaRPr>
            </a:p>
          </p:txBody>
        </p:sp>
        <p:pic>
          <p:nvPicPr>
            <p:cNvPr id="218" name="Picture 7" descr="https://i2.wp.com/www.sqlhammer.com/wp-content/uploads/2018/01/modern-data-warehouse.png?fit=1268%2C843&amp;ssl=1">
              <a:extLst>
                <a:ext uri="{FF2B5EF4-FFF2-40B4-BE49-F238E27FC236}">
                  <a16:creationId xmlns:a16="http://schemas.microsoft.com/office/drawing/2014/main" id="{2581CF26-4D41-4A56-B386-B55DDD58E8A5}"/>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l="2705" t="56945" r="88274" b="29592"/>
            <a:stretch/>
          </p:blipFill>
          <p:spPr bwMode="auto">
            <a:xfrm>
              <a:off x="766234" y="2004520"/>
              <a:ext cx="459454" cy="324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9" name="Group 218"/>
          <p:cNvGrpSpPr/>
          <p:nvPr/>
        </p:nvGrpSpPr>
        <p:grpSpPr>
          <a:xfrm>
            <a:off x="1550334" y="2569899"/>
            <a:ext cx="1008829" cy="941804"/>
            <a:chOff x="575487" y="1557981"/>
            <a:chExt cx="1008829" cy="941804"/>
          </a:xfrm>
        </p:grpSpPr>
        <p:sp>
          <p:nvSpPr>
            <p:cNvPr id="220" name="Rounded Rectangle 138">
              <a:extLst>
                <a:ext uri="{FF2B5EF4-FFF2-40B4-BE49-F238E27FC236}">
                  <a16:creationId xmlns:a16="http://schemas.microsoft.com/office/drawing/2014/main" id="{92A86F77-E819-401A-A40F-01AEE486DE5A}"/>
                </a:ext>
              </a:extLst>
            </p:cNvPr>
            <p:cNvSpPr/>
            <p:nvPr/>
          </p:nvSpPr>
          <p:spPr>
            <a:xfrm>
              <a:off x="627563" y="1796738"/>
              <a:ext cx="822414" cy="703047"/>
            </a:xfrm>
            <a:prstGeom prst="round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lIns="51293" tIns="25646" rIns="51293" bIns="25646" rtlCol="0" anchor="t"/>
            <a:lstStyle/>
            <a:p>
              <a:pPr algn="ctr" fontAlgn="base">
                <a:spcBef>
                  <a:spcPct val="0"/>
                </a:spcBef>
                <a:spcAft>
                  <a:spcPct val="0"/>
                </a:spcAft>
              </a:pPr>
              <a:r>
                <a:rPr lang="en-IN" sz="900" b="1" dirty="0" smtClean="0">
                  <a:solidFill>
                    <a:prstClr val="black"/>
                  </a:solidFill>
                </a:rPr>
                <a:t>Usage Data</a:t>
              </a:r>
              <a:endParaRPr lang="en-IN" sz="900" b="1" dirty="0">
                <a:solidFill>
                  <a:prstClr val="black"/>
                </a:solidFill>
              </a:endParaRPr>
            </a:p>
          </p:txBody>
        </p:sp>
        <p:sp>
          <p:nvSpPr>
            <p:cNvPr id="221" name="TextBox 220">
              <a:extLst>
                <a:ext uri="{FF2B5EF4-FFF2-40B4-BE49-F238E27FC236}">
                  <a16:creationId xmlns:a16="http://schemas.microsoft.com/office/drawing/2014/main" id="{3C4BB5B3-9582-4BF2-A128-5CA2AC1BF800}"/>
                </a:ext>
              </a:extLst>
            </p:cNvPr>
            <p:cNvSpPr txBox="1"/>
            <p:nvPr/>
          </p:nvSpPr>
          <p:spPr>
            <a:xfrm>
              <a:off x="575487" y="1557981"/>
              <a:ext cx="1008829" cy="215440"/>
            </a:xfrm>
            <a:prstGeom prst="rect">
              <a:avLst/>
            </a:prstGeom>
            <a:noFill/>
          </p:spPr>
          <p:txBody>
            <a:bodyPr wrap="square" lIns="76197" tIns="38098" rIns="76197" bIns="38098" rtlCol="0" anchor="ctr">
              <a:spAutoFit/>
            </a:bodyPr>
            <a:lstStyle/>
            <a:p>
              <a:pPr algn="ctr"/>
              <a:r>
                <a:rPr lang="en-US" sz="900" b="1" dirty="0" smtClean="0">
                  <a:latin typeface="Telstra Akkurat Light"/>
                  <a:cs typeface="Arial" charset="0"/>
                </a:rPr>
                <a:t>Usage</a:t>
              </a:r>
              <a:endParaRPr lang="en-US" sz="900" b="1" dirty="0">
                <a:latin typeface="Telstra Akkurat Light"/>
                <a:cs typeface="Arial" charset="0"/>
              </a:endParaRPr>
            </a:p>
          </p:txBody>
        </p:sp>
        <p:pic>
          <p:nvPicPr>
            <p:cNvPr id="222" name="Picture 7" descr="https://i2.wp.com/www.sqlhammer.com/wp-content/uploads/2018/01/modern-data-warehouse.png?fit=1268%2C843&amp;ssl=1">
              <a:extLst>
                <a:ext uri="{FF2B5EF4-FFF2-40B4-BE49-F238E27FC236}">
                  <a16:creationId xmlns:a16="http://schemas.microsoft.com/office/drawing/2014/main" id="{2581CF26-4D41-4A56-B386-B55DDD58E8A5}"/>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l="2705" t="56945" r="88274" b="29592"/>
            <a:stretch/>
          </p:blipFill>
          <p:spPr bwMode="auto">
            <a:xfrm>
              <a:off x="791858" y="2148261"/>
              <a:ext cx="459454" cy="324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Picture 2"/>
          <p:cNvPicPr>
            <a:picLocks noChangeAspect="1"/>
          </p:cNvPicPr>
          <p:nvPr/>
        </p:nvPicPr>
        <p:blipFill>
          <a:blip r:embed="rId6"/>
          <a:stretch>
            <a:fillRect/>
          </a:stretch>
        </p:blipFill>
        <p:spPr>
          <a:xfrm>
            <a:off x="5140213" y="6179790"/>
            <a:ext cx="673755" cy="427926"/>
          </a:xfrm>
          <a:prstGeom prst="rect">
            <a:avLst/>
          </a:prstGeom>
        </p:spPr>
      </p:pic>
      <p:grpSp>
        <p:nvGrpSpPr>
          <p:cNvPr id="224" name="Group 223"/>
          <p:cNvGrpSpPr/>
          <p:nvPr/>
        </p:nvGrpSpPr>
        <p:grpSpPr>
          <a:xfrm>
            <a:off x="596991" y="3689159"/>
            <a:ext cx="905816" cy="1026901"/>
            <a:chOff x="601613" y="1571044"/>
            <a:chExt cx="905816" cy="928741"/>
          </a:xfrm>
        </p:grpSpPr>
        <p:sp>
          <p:nvSpPr>
            <p:cNvPr id="225" name="Rounded Rectangle 138">
              <a:extLst>
                <a:ext uri="{FF2B5EF4-FFF2-40B4-BE49-F238E27FC236}">
                  <a16:creationId xmlns:a16="http://schemas.microsoft.com/office/drawing/2014/main" id="{92A86F77-E819-401A-A40F-01AEE486DE5A}"/>
                </a:ext>
              </a:extLst>
            </p:cNvPr>
            <p:cNvSpPr/>
            <p:nvPr/>
          </p:nvSpPr>
          <p:spPr>
            <a:xfrm>
              <a:off x="627563" y="1796738"/>
              <a:ext cx="822414" cy="703047"/>
            </a:xfrm>
            <a:prstGeom prst="round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lIns="51293" tIns="25646" rIns="51293" bIns="25646" rtlCol="0" anchor="t"/>
            <a:lstStyle/>
            <a:p>
              <a:pPr algn="ctr" fontAlgn="base">
                <a:spcBef>
                  <a:spcPct val="0"/>
                </a:spcBef>
                <a:spcAft>
                  <a:spcPct val="0"/>
                </a:spcAft>
              </a:pPr>
              <a:r>
                <a:rPr lang="en-IN" sz="900" b="1" dirty="0" smtClean="0">
                  <a:solidFill>
                    <a:prstClr val="black"/>
                  </a:solidFill>
                </a:rPr>
                <a:t>Billing Data </a:t>
              </a:r>
              <a:endParaRPr lang="en-IN" sz="900" b="1" dirty="0">
                <a:solidFill>
                  <a:prstClr val="black"/>
                </a:solidFill>
              </a:endParaRPr>
            </a:p>
          </p:txBody>
        </p:sp>
        <p:sp>
          <p:nvSpPr>
            <p:cNvPr id="226" name="TextBox 225">
              <a:extLst>
                <a:ext uri="{FF2B5EF4-FFF2-40B4-BE49-F238E27FC236}">
                  <a16:creationId xmlns:a16="http://schemas.microsoft.com/office/drawing/2014/main" id="{3C4BB5B3-9582-4BF2-A128-5CA2AC1BF800}"/>
                </a:ext>
              </a:extLst>
            </p:cNvPr>
            <p:cNvSpPr txBox="1"/>
            <p:nvPr/>
          </p:nvSpPr>
          <p:spPr>
            <a:xfrm>
              <a:off x="601613" y="1571044"/>
              <a:ext cx="905816" cy="215440"/>
            </a:xfrm>
            <a:prstGeom prst="rect">
              <a:avLst/>
            </a:prstGeom>
            <a:noFill/>
          </p:spPr>
          <p:txBody>
            <a:bodyPr wrap="square" lIns="76197" tIns="38098" rIns="76197" bIns="38098" rtlCol="0" anchor="ctr">
              <a:spAutoFit/>
            </a:bodyPr>
            <a:lstStyle/>
            <a:p>
              <a:pPr algn="ctr"/>
              <a:r>
                <a:rPr lang="en-US" sz="900" b="1" dirty="0" smtClean="0">
                  <a:latin typeface="Telstra Akkurat Light"/>
                  <a:cs typeface="Arial" charset="0"/>
                </a:rPr>
                <a:t>Billing</a:t>
              </a:r>
              <a:endParaRPr lang="en-US" sz="900" b="1" dirty="0">
                <a:latin typeface="Telstra Akkurat Light"/>
                <a:cs typeface="Arial" charset="0"/>
              </a:endParaRPr>
            </a:p>
          </p:txBody>
        </p:sp>
        <p:pic>
          <p:nvPicPr>
            <p:cNvPr id="227" name="Picture 7" descr="https://i2.wp.com/www.sqlhammer.com/wp-content/uploads/2018/01/modern-data-warehouse.png?fit=1268%2C843&amp;ssl=1">
              <a:extLst>
                <a:ext uri="{FF2B5EF4-FFF2-40B4-BE49-F238E27FC236}">
                  <a16:creationId xmlns:a16="http://schemas.microsoft.com/office/drawing/2014/main" id="{2581CF26-4D41-4A56-B386-B55DDD58E8A5}"/>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l="2705" t="56945" r="88274" b="29592"/>
            <a:stretch/>
          </p:blipFill>
          <p:spPr bwMode="auto">
            <a:xfrm>
              <a:off x="766234" y="2004520"/>
              <a:ext cx="459454" cy="324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8" name="Group 227"/>
          <p:cNvGrpSpPr/>
          <p:nvPr/>
        </p:nvGrpSpPr>
        <p:grpSpPr>
          <a:xfrm>
            <a:off x="1624603" y="3657532"/>
            <a:ext cx="934560" cy="1058528"/>
            <a:chOff x="601613" y="1571044"/>
            <a:chExt cx="934560" cy="1058528"/>
          </a:xfrm>
        </p:grpSpPr>
        <p:sp>
          <p:nvSpPr>
            <p:cNvPr id="229" name="Rounded Rectangle 138">
              <a:extLst>
                <a:ext uri="{FF2B5EF4-FFF2-40B4-BE49-F238E27FC236}">
                  <a16:creationId xmlns:a16="http://schemas.microsoft.com/office/drawing/2014/main" id="{92A86F77-E819-401A-A40F-01AEE486DE5A}"/>
                </a:ext>
              </a:extLst>
            </p:cNvPr>
            <p:cNvSpPr/>
            <p:nvPr/>
          </p:nvSpPr>
          <p:spPr>
            <a:xfrm>
              <a:off x="627563" y="1796738"/>
              <a:ext cx="908610" cy="832834"/>
            </a:xfrm>
            <a:prstGeom prst="round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lIns="51293" tIns="25646" rIns="51293" bIns="25646" rtlCol="0" anchor="t"/>
            <a:lstStyle/>
            <a:p>
              <a:pPr algn="ctr" fontAlgn="base">
                <a:spcBef>
                  <a:spcPct val="0"/>
                </a:spcBef>
                <a:spcAft>
                  <a:spcPct val="0"/>
                </a:spcAft>
              </a:pPr>
              <a:r>
                <a:rPr lang="en-IN" sz="900" b="1" dirty="0" smtClean="0">
                  <a:solidFill>
                    <a:prstClr val="black"/>
                  </a:solidFill>
                </a:rPr>
                <a:t>Agent Performance</a:t>
              </a:r>
              <a:endParaRPr lang="en-IN" sz="900" b="1" dirty="0">
                <a:solidFill>
                  <a:prstClr val="black"/>
                </a:solidFill>
              </a:endParaRPr>
            </a:p>
          </p:txBody>
        </p:sp>
        <p:sp>
          <p:nvSpPr>
            <p:cNvPr id="230" name="TextBox 229">
              <a:extLst>
                <a:ext uri="{FF2B5EF4-FFF2-40B4-BE49-F238E27FC236}">
                  <a16:creationId xmlns:a16="http://schemas.microsoft.com/office/drawing/2014/main" id="{3C4BB5B3-9582-4BF2-A128-5CA2AC1BF800}"/>
                </a:ext>
              </a:extLst>
            </p:cNvPr>
            <p:cNvSpPr txBox="1"/>
            <p:nvPr/>
          </p:nvSpPr>
          <p:spPr>
            <a:xfrm>
              <a:off x="601613" y="1571044"/>
              <a:ext cx="905816" cy="215440"/>
            </a:xfrm>
            <a:prstGeom prst="rect">
              <a:avLst/>
            </a:prstGeom>
            <a:noFill/>
          </p:spPr>
          <p:txBody>
            <a:bodyPr wrap="square" lIns="76197" tIns="38098" rIns="76197" bIns="38098" rtlCol="0" anchor="ctr">
              <a:spAutoFit/>
            </a:bodyPr>
            <a:lstStyle/>
            <a:p>
              <a:pPr algn="ctr"/>
              <a:r>
                <a:rPr lang="en-US" sz="900" b="1" dirty="0" smtClean="0">
                  <a:latin typeface="Telstra Akkurat Light"/>
                  <a:cs typeface="Arial" charset="0"/>
                </a:rPr>
                <a:t>Agent 360</a:t>
              </a:r>
              <a:endParaRPr lang="en-US" sz="900" b="1" dirty="0">
                <a:latin typeface="Telstra Akkurat Light"/>
                <a:cs typeface="Arial" charset="0"/>
              </a:endParaRPr>
            </a:p>
          </p:txBody>
        </p:sp>
        <p:pic>
          <p:nvPicPr>
            <p:cNvPr id="231" name="Picture 7" descr="https://i2.wp.com/www.sqlhammer.com/wp-content/uploads/2018/01/modern-data-warehouse.png?fit=1268%2C843&amp;ssl=1">
              <a:extLst>
                <a:ext uri="{FF2B5EF4-FFF2-40B4-BE49-F238E27FC236}">
                  <a16:creationId xmlns:a16="http://schemas.microsoft.com/office/drawing/2014/main" id="{2581CF26-4D41-4A56-B386-B55DDD58E8A5}"/>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l="2705" t="56945" r="88274" b="29592"/>
            <a:stretch/>
          </p:blipFill>
          <p:spPr bwMode="auto">
            <a:xfrm>
              <a:off x="766234" y="2200465"/>
              <a:ext cx="459454" cy="324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 name="Picture 235"/>
          <p:cNvPicPr>
            <a:picLocks noChangeAspect="1"/>
          </p:cNvPicPr>
          <p:nvPr/>
        </p:nvPicPr>
        <p:blipFill>
          <a:blip r:embed="rId7"/>
          <a:stretch>
            <a:fillRect/>
          </a:stretch>
        </p:blipFill>
        <p:spPr>
          <a:xfrm>
            <a:off x="3925905" y="1697369"/>
            <a:ext cx="605730" cy="678171"/>
          </a:xfrm>
          <a:prstGeom prst="rect">
            <a:avLst/>
          </a:prstGeom>
        </p:spPr>
      </p:pic>
      <p:sp>
        <p:nvSpPr>
          <p:cNvPr id="237" name="TextBox 236">
            <a:extLst/>
          </p:cNvPr>
          <p:cNvSpPr txBox="1"/>
          <p:nvPr/>
        </p:nvSpPr>
        <p:spPr bwMode="auto">
          <a:xfrm>
            <a:off x="3865081" y="2326222"/>
            <a:ext cx="782587" cy="256545"/>
          </a:xfrm>
          <a:prstGeom prst="rect">
            <a:avLst/>
          </a:prstGeom>
          <a:noFill/>
        </p:spPr>
        <p:txBody>
          <a:bodyPr wrap="none">
            <a:spAutoFit/>
          </a:bodyPr>
          <a:lstStyle/>
          <a:p>
            <a:pPr>
              <a:defRPr/>
            </a:pPr>
            <a:r>
              <a:rPr lang="en-IN" sz="1067" b="1" dirty="0" smtClean="0"/>
              <a:t>Raw data</a:t>
            </a:r>
            <a:endParaRPr lang="en-IN" sz="1067" b="1" dirty="0"/>
          </a:p>
        </p:txBody>
      </p:sp>
      <p:pic>
        <p:nvPicPr>
          <p:cNvPr id="238" name="Picture 237"/>
          <p:cNvPicPr>
            <a:picLocks noChangeAspect="1"/>
          </p:cNvPicPr>
          <p:nvPr/>
        </p:nvPicPr>
        <p:blipFill>
          <a:blip r:embed="rId7"/>
          <a:stretch>
            <a:fillRect/>
          </a:stretch>
        </p:blipFill>
        <p:spPr>
          <a:xfrm>
            <a:off x="6010304" y="1665434"/>
            <a:ext cx="605730" cy="678171"/>
          </a:xfrm>
          <a:prstGeom prst="rect">
            <a:avLst/>
          </a:prstGeom>
        </p:spPr>
      </p:pic>
      <p:sp>
        <p:nvSpPr>
          <p:cNvPr id="239" name="TextBox 238">
            <a:extLst/>
          </p:cNvPr>
          <p:cNvSpPr txBox="1"/>
          <p:nvPr/>
        </p:nvSpPr>
        <p:spPr bwMode="auto">
          <a:xfrm>
            <a:off x="5854827" y="2322967"/>
            <a:ext cx="1441420" cy="256545"/>
          </a:xfrm>
          <a:prstGeom prst="rect">
            <a:avLst/>
          </a:prstGeom>
          <a:noFill/>
        </p:spPr>
        <p:txBody>
          <a:bodyPr wrap="none">
            <a:spAutoFit/>
          </a:bodyPr>
          <a:lstStyle/>
          <a:p>
            <a:pPr>
              <a:defRPr/>
            </a:pPr>
            <a:r>
              <a:rPr lang="en-IN" sz="1067" b="1" dirty="0" smtClean="0"/>
              <a:t>Model + Prediction</a:t>
            </a:r>
            <a:endParaRPr lang="en-IN" sz="1067" b="1" dirty="0"/>
          </a:p>
        </p:txBody>
      </p:sp>
      <p:pic>
        <p:nvPicPr>
          <p:cNvPr id="7" name="Picture 6"/>
          <p:cNvPicPr>
            <a:picLocks noChangeAspect="1"/>
          </p:cNvPicPr>
          <p:nvPr/>
        </p:nvPicPr>
        <p:blipFill>
          <a:blip r:embed="rId8"/>
          <a:stretch>
            <a:fillRect/>
          </a:stretch>
        </p:blipFill>
        <p:spPr>
          <a:xfrm>
            <a:off x="4217914" y="4168914"/>
            <a:ext cx="461927" cy="455685"/>
          </a:xfrm>
          <a:prstGeom prst="rect">
            <a:avLst/>
          </a:prstGeom>
        </p:spPr>
      </p:pic>
      <p:sp>
        <p:nvSpPr>
          <p:cNvPr id="240" name="TextBox 239">
            <a:extLst/>
          </p:cNvPr>
          <p:cNvSpPr txBox="1"/>
          <p:nvPr/>
        </p:nvSpPr>
        <p:spPr bwMode="auto">
          <a:xfrm>
            <a:off x="3843978" y="4592160"/>
            <a:ext cx="2737428" cy="261610"/>
          </a:xfrm>
          <a:prstGeom prst="rect">
            <a:avLst/>
          </a:prstGeom>
          <a:noFill/>
        </p:spPr>
        <p:txBody>
          <a:bodyPr wrap="square">
            <a:spAutoFit/>
          </a:bodyPr>
          <a:lstStyle/>
          <a:p>
            <a:pPr algn="ctr">
              <a:defRPr/>
            </a:pPr>
            <a:r>
              <a:rPr lang="en-IN" sz="1100" dirty="0" smtClean="0"/>
              <a:t>   SageMaker/ R / Python/ Scala </a:t>
            </a:r>
            <a:endParaRPr lang="en-IN" sz="1100" dirty="0"/>
          </a:p>
        </p:txBody>
      </p:sp>
      <p:pic>
        <p:nvPicPr>
          <p:cNvPr id="241" name="Picture 240"/>
          <p:cNvPicPr>
            <a:picLocks noChangeAspect="1"/>
          </p:cNvPicPr>
          <p:nvPr/>
        </p:nvPicPr>
        <p:blipFill>
          <a:blip r:embed="rId7"/>
          <a:stretch>
            <a:fillRect/>
          </a:stretch>
        </p:blipFill>
        <p:spPr>
          <a:xfrm>
            <a:off x="4859536" y="1704227"/>
            <a:ext cx="605730" cy="678171"/>
          </a:xfrm>
          <a:prstGeom prst="rect">
            <a:avLst/>
          </a:prstGeom>
        </p:spPr>
      </p:pic>
      <p:sp>
        <p:nvSpPr>
          <p:cNvPr id="242" name="TextBox 241">
            <a:extLst/>
          </p:cNvPr>
          <p:cNvSpPr txBox="1"/>
          <p:nvPr/>
        </p:nvSpPr>
        <p:spPr bwMode="auto">
          <a:xfrm>
            <a:off x="4829360" y="2345452"/>
            <a:ext cx="1085554" cy="256545"/>
          </a:xfrm>
          <a:prstGeom prst="rect">
            <a:avLst/>
          </a:prstGeom>
          <a:noFill/>
        </p:spPr>
        <p:txBody>
          <a:bodyPr wrap="none">
            <a:spAutoFit/>
          </a:bodyPr>
          <a:lstStyle/>
          <a:p>
            <a:pPr>
              <a:defRPr/>
            </a:pPr>
            <a:r>
              <a:rPr lang="en-IN" sz="1067" b="1" dirty="0" smtClean="0"/>
              <a:t>Enriched data</a:t>
            </a:r>
            <a:endParaRPr lang="en-IN" sz="1067" b="1" dirty="0"/>
          </a:p>
        </p:txBody>
      </p:sp>
      <p:sp>
        <p:nvSpPr>
          <p:cNvPr id="243" name="Rounded Rectangle 242">
            <a:extLst/>
          </p:cNvPr>
          <p:cNvSpPr/>
          <p:nvPr/>
        </p:nvSpPr>
        <p:spPr bwMode="auto">
          <a:xfrm>
            <a:off x="3771646" y="3155380"/>
            <a:ext cx="1061307" cy="531577"/>
          </a:xfrm>
          <a:prstGeom prst="roundRect">
            <a:avLst/>
          </a:prstGeom>
          <a:solidFill>
            <a:schemeClr val="bg1"/>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lstStyle/>
          <a:p>
            <a:pPr algn="ctr">
              <a:defRPr/>
            </a:pPr>
            <a:r>
              <a:rPr lang="en-IN" sz="1200" b="1" dirty="0" smtClean="0">
                <a:solidFill>
                  <a:schemeClr val="tx1"/>
                </a:solidFill>
              </a:rPr>
              <a:t>ETL</a:t>
            </a:r>
            <a:endParaRPr lang="en-IN" sz="1200" b="1" dirty="0">
              <a:solidFill>
                <a:schemeClr val="tx1"/>
              </a:solidFill>
            </a:endParaRPr>
          </a:p>
        </p:txBody>
      </p:sp>
      <p:sp>
        <p:nvSpPr>
          <p:cNvPr id="244" name="Right Arrow 26667">
            <a:extLst/>
          </p:cNvPr>
          <p:cNvSpPr/>
          <p:nvPr/>
        </p:nvSpPr>
        <p:spPr bwMode="auto">
          <a:xfrm rot="17713594">
            <a:off x="4627161" y="2691194"/>
            <a:ext cx="583851" cy="334433"/>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IN" sz="2400"/>
          </a:p>
        </p:txBody>
      </p:sp>
      <p:pic>
        <p:nvPicPr>
          <p:cNvPr id="11" name="Picture 10"/>
          <p:cNvPicPr>
            <a:picLocks noChangeAspect="1"/>
          </p:cNvPicPr>
          <p:nvPr/>
        </p:nvPicPr>
        <p:blipFill>
          <a:blip r:embed="rId9"/>
          <a:stretch>
            <a:fillRect/>
          </a:stretch>
        </p:blipFill>
        <p:spPr>
          <a:xfrm>
            <a:off x="4375833" y="2622290"/>
            <a:ext cx="353877" cy="469429"/>
          </a:xfrm>
          <a:prstGeom prst="rect">
            <a:avLst/>
          </a:prstGeom>
        </p:spPr>
      </p:pic>
      <p:sp>
        <p:nvSpPr>
          <p:cNvPr id="246" name="TextBox 245">
            <a:extLst/>
          </p:cNvPr>
          <p:cNvSpPr txBox="1"/>
          <p:nvPr/>
        </p:nvSpPr>
        <p:spPr bwMode="auto">
          <a:xfrm>
            <a:off x="3457152" y="3368103"/>
            <a:ext cx="1519632" cy="276999"/>
          </a:xfrm>
          <a:prstGeom prst="rect">
            <a:avLst/>
          </a:prstGeom>
          <a:noFill/>
        </p:spPr>
        <p:txBody>
          <a:bodyPr wrap="square">
            <a:spAutoFit/>
          </a:bodyPr>
          <a:lstStyle/>
          <a:p>
            <a:pPr algn="ctr">
              <a:defRPr/>
            </a:pPr>
            <a:r>
              <a:rPr lang="en-IN" sz="1200" dirty="0" smtClean="0"/>
              <a:t>   Amazon Glue </a:t>
            </a:r>
            <a:endParaRPr lang="en-IN" sz="1200" dirty="0"/>
          </a:p>
        </p:txBody>
      </p:sp>
      <p:pic>
        <p:nvPicPr>
          <p:cNvPr id="12" name="Picture 11"/>
          <p:cNvPicPr>
            <a:picLocks noChangeAspect="1"/>
          </p:cNvPicPr>
          <p:nvPr/>
        </p:nvPicPr>
        <p:blipFill>
          <a:blip r:embed="rId10"/>
          <a:stretch>
            <a:fillRect/>
          </a:stretch>
        </p:blipFill>
        <p:spPr>
          <a:xfrm>
            <a:off x="3659513" y="6179105"/>
            <a:ext cx="539037" cy="373618"/>
          </a:xfrm>
          <a:prstGeom prst="rect">
            <a:avLst/>
          </a:prstGeom>
        </p:spPr>
      </p:pic>
      <p:sp>
        <p:nvSpPr>
          <p:cNvPr id="13" name="TextBox 12"/>
          <p:cNvSpPr txBox="1"/>
          <p:nvPr/>
        </p:nvSpPr>
        <p:spPr>
          <a:xfrm>
            <a:off x="11227042" y="4058086"/>
            <a:ext cx="920660" cy="240065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 RE data lake and core engine is displayed for AWS cloud indicatively.</a:t>
            </a:r>
          </a:p>
          <a:p>
            <a:pPr fontAlgn="base">
              <a:buClr>
                <a:schemeClr val="tx2"/>
              </a:buClr>
            </a:pPr>
            <a:endParaRPr lang="en-US" sz="1200" dirty="0">
              <a:latin typeface="+mj-lt"/>
            </a:endParaRPr>
          </a:p>
          <a:p>
            <a:pPr fontAlgn="base">
              <a:buClr>
                <a:schemeClr val="tx2"/>
              </a:buClr>
            </a:pPr>
            <a:r>
              <a:rPr lang="en-US" sz="1200" dirty="0" smtClean="0">
                <a:latin typeface="+mj-lt"/>
              </a:rPr>
              <a:t> Similarly, it will be offered for other Cloud/ On-premise Tech stacks</a:t>
            </a:r>
          </a:p>
        </p:txBody>
      </p:sp>
      <p:pic>
        <p:nvPicPr>
          <p:cNvPr id="247" name="Picture 246"/>
          <p:cNvPicPr>
            <a:picLocks noChangeAspect="1"/>
          </p:cNvPicPr>
          <p:nvPr/>
        </p:nvPicPr>
        <p:blipFill>
          <a:blip r:embed="rId11"/>
          <a:stretch>
            <a:fillRect/>
          </a:stretch>
        </p:blipFill>
        <p:spPr>
          <a:xfrm>
            <a:off x="4346628" y="6173854"/>
            <a:ext cx="582705" cy="328398"/>
          </a:xfrm>
          <a:prstGeom prst="rect">
            <a:avLst/>
          </a:prstGeom>
        </p:spPr>
      </p:pic>
      <p:sp>
        <p:nvSpPr>
          <p:cNvPr id="248" name="TextBox 247"/>
          <p:cNvSpPr txBox="1"/>
          <p:nvPr/>
        </p:nvSpPr>
        <p:spPr>
          <a:xfrm>
            <a:off x="6751062" y="6162422"/>
            <a:ext cx="626534"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solidFill>
                  <a:schemeClr val="bg2"/>
                </a:solidFill>
                <a:latin typeface="+mj-lt"/>
              </a:rPr>
              <a:t>   +</a:t>
            </a:r>
          </a:p>
        </p:txBody>
      </p:sp>
      <p:pic>
        <p:nvPicPr>
          <p:cNvPr id="249" name="Picture 248"/>
          <p:cNvPicPr>
            <a:picLocks noChangeAspect="1"/>
          </p:cNvPicPr>
          <p:nvPr/>
        </p:nvPicPr>
        <p:blipFill>
          <a:blip r:embed="rId12"/>
          <a:stretch>
            <a:fillRect/>
          </a:stretch>
        </p:blipFill>
        <p:spPr>
          <a:xfrm>
            <a:off x="9213537" y="4049849"/>
            <a:ext cx="1647844" cy="647816"/>
          </a:xfrm>
          <a:prstGeom prst="rect">
            <a:avLst/>
          </a:prstGeom>
        </p:spPr>
      </p:pic>
      <p:sp>
        <p:nvSpPr>
          <p:cNvPr id="250" name="TextBox 249"/>
          <p:cNvSpPr txBox="1"/>
          <p:nvPr/>
        </p:nvSpPr>
        <p:spPr>
          <a:xfrm>
            <a:off x="7296247" y="2233085"/>
            <a:ext cx="1142359"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 Recommended KPIs, Reports and Dashboards</a:t>
            </a:r>
          </a:p>
        </p:txBody>
      </p:sp>
      <p:pic>
        <p:nvPicPr>
          <p:cNvPr id="251" name="Picture 250"/>
          <p:cNvPicPr>
            <a:picLocks noChangeAspect="1"/>
          </p:cNvPicPr>
          <p:nvPr/>
        </p:nvPicPr>
        <p:blipFill>
          <a:blip r:embed="rId13"/>
          <a:stretch>
            <a:fillRect/>
          </a:stretch>
        </p:blipFill>
        <p:spPr>
          <a:xfrm>
            <a:off x="5281982" y="4234340"/>
            <a:ext cx="339754" cy="339754"/>
          </a:xfrm>
          <a:prstGeom prst="rect">
            <a:avLst/>
          </a:prstGeom>
        </p:spPr>
      </p:pic>
      <p:pic>
        <p:nvPicPr>
          <p:cNvPr id="252" name="Picture 251"/>
          <p:cNvPicPr>
            <a:picLocks noChangeAspect="1"/>
          </p:cNvPicPr>
          <p:nvPr/>
        </p:nvPicPr>
        <p:blipFill>
          <a:blip r:embed="rId14"/>
          <a:stretch>
            <a:fillRect/>
          </a:stretch>
        </p:blipFill>
        <p:spPr>
          <a:xfrm>
            <a:off x="4701770" y="4180431"/>
            <a:ext cx="458027" cy="316955"/>
          </a:xfrm>
          <a:prstGeom prst="rect">
            <a:avLst/>
          </a:prstGeom>
        </p:spPr>
      </p:pic>
      <p:pic>
        <p:nvPicPr>
          <p:cNvPr id="253" name="Picture 252"/>
          <p:cNvPicPr>
            <a:picLocks noChangeAspect="1"/>
          </p:cNvPicPr>
          <p:nvPr/>
        </p:nvPicPr>
        <p:blipFill>
          <a:blip r:embed="rId15"/>
          <a:stretch>
            <a:fillRect/>
          </a:stretch>
        </p:blipFill>
        <p:spPr>
          <a:xfrm>
            <a:off x="5667610" y="4207822"/>
            <a:ext cx="245906" cy="313410"/>
          </a:xfrm>
          <a:prstGeom prst="rect">
            <a:avLst/>
          </a:prstGeom>
        </p:spPr>
      </p:pic>
      <p:sp>
        <p:nvSpPr>
          <p:cNvPr id="254" name="Left-Right Arrow 253"/>
          <p:cNvSpPr/>
          <p:nvPr/>
        </p:nvSpPr>
        <p:spPr>
          <a:xfrm>
            <a:off x="1297353" y="477511"/>
            <a:ext cx="8644334" cy="478861"/>
          </a:xfrm>
          <a:prstGeom prst="lef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smtClean="0">
                <a:solidFill>
                  <a:schemeClr val="bg1"/>
                </a:solidFill>
              </a:rPr>
              <a:t>Web based app (Powered by </a:t>
            </a:r>
            <a:r>
              <a:rPr lang="en-US" sz="1400" b="1" dirty="0" err="1" smtClean="0">
                <a:solidFill>
                  <a:schemeClr val="bg1"/>
                </a:solidFill>
              </a:rPr>
              <a:t>ChatBot</a:t>
            </a:r>
            <a:r>
              <a:rPr lang="en-US" sz="1400" b="1" dirty="0" smtClean="0">
                <a:solidFill>
                  <a:schemeClr val="bg1"/>
                </a:solidFill>
              </a:rPr>
              <a:t>/</a:t>
            </a:r>
            <a:r>
              <a:rPr lang="en-US" sz="1400" b="1" dirty="0" err="1" smtClean="0">
                <a:solidFill>
                  <a:schemeClr val="bg1"/>
                </a:solidFill>
              </a:rPr>
              <a:t>VoiceBot</a:t>
            </a:r>
            <a:r>
              <a:rPr lang="en-US" sz="1400" b="1" dirty="0" smtClean="0">
                <a:solidFill>
                  <a:schemeClr val="bg1"/>
                </a:solidFill>
              </a:rPr>
              <a:t> Assistant)</a:t>
            </a:r>
            <a:endParaRPr lang="en-US" sz="1400" b="1" dirty="0">
              <a:solidFill>
                <a:schemeClr val="bg1"/>
              </a:solidFill>
            </a:endParaRPr>
          </a:p>
        </p:txBody>
      </p:sp>
      <p:cxnSp>
        <p:nvCxnSpPr>
          <p:cNvPr id="257" name="Straight Arrow Connector 256"/>
          <p:cNvCxnSpPr/>
          <p:nvPr/>
        </p:nvCxnSpPr>
        <p:spPr>
          <a:xfrm flipH="1">
            <a:off x="2037806" y="862149"/>
            <a:ext cx="13063" cy="208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p:nvPr/>
        </p:nvCxnSpPr>
        <p:spPr>
          <a:xfrm flipH="1">
            <a:off x="5223470" y="834188"/>
            <a:ext cx="13063" cy="208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p:nvPr/>
        </p:nvCxnSpPr>
        <p:spPr>
          <a:xfrm flipH="1">
            <a:off x="9307099" y="842526"/>
            <a:ext cx="13063" cy="208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Rounded Rectangle 106">
            <a:extLst/>
          </p:cNvPr>
          <p:cNvSpPr/>
          <p:nvPr/>
        </p:nvSpPr>
        <p:spPr>
          <a:xfrm>
            <a:off x="3695310" y="4850209"/>
            <a:ext cx="3292232" cy="803899"/>
          </a:xfrm>
          <a:prstGeom prst="roundRect">
            <a:avLst/>
          </a:prstGeom>
          <a:solidFill>
            <a:schemeClr val="bg1"/>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lstStyle/>
          <a:p>
            <a:pPr algn="ctr">
              <a:defRPr/>
            </a:pPr>
            <a:r>
              <a:rPr lang="en-IN" sz="1200" b="1" dirty="0" smtClean="0">
                <a:solidFill>
                  <a:schemeClr val="tx1"/>
                </a:solidFill>
              </a:rPr>
              <a:t>PARTNER SOLUTIONS INTEGRATION</a:t>
            </a:r>
            <a:endParaRPr lang="en-IN" sz="1200" b="1" dirty="0">
              <a:solidFill>
                <a:schemeClr val="tx1"/>
              </a:solidFill>
            </a:endParaRPr>
          </a:p>
        </p:txBody>
      </p:sp>
      <p:pic>
        <p:nvPicPr>
          <p:cNvPr id="4" name="Picture 3"/>
          <p:cNvPicPr>
            <a:picLocks noChangeAspect="1"/>
          </p:cNvPicPr>
          <p:nvPr/>
        </p:nvPicPr>
        <p:blipFill>
          <a:blip r:embed="rId16"/>
          <a:stretch>
            <a:fillRect/>
          </a:stretch>
        </p:blipFill>
        <p:spPr>
          <a:xfrm>
            <a:off x="3789167" y="5145745"/>
            <a:ext cx="1357292" cy="351490"/>
          </a:xfrm>
          <a:prstGeom prst="rect">
            <a:avLst/>
          </a:prstGeom>
        </p:spPr>
      </p:pic>
      <p:pic>
        <p:nvPicPr>
          <p:cNvPr id="5" name="Picture 4"/>
          <p:cNvPicPr>
            <a:picLocks noChangeAspect="1"/>
          </p:cNvPicPr>
          <p:nvPr/>
        </p:nvPicPr>
        <p:blipFill>
          <a:blip r:embed="rId17"/>
          <a:stretch>
            <a:fillRect/>
          </a:stretch>
        </p:blipFill>
        <p:spPr>
          <a:xfrm>
            <a:off x="5223172" y="5137121"/>
            <a:ext cx="487961" cy="473174"/>
          </a:xfrm>
          <a:prstGeom prst="rect">
            <a:avLst/>
          </a:prstGeom>
        </p:spPr>
      </p:pic>
      <p:pic>
        <p:nvPicPr>
          <p:cNvPr id="8" name="Picture 7"/>
          <p:cNvPicPr>
            <a:picLocks noChangeAspect="1"/>
          </p:cNvPicPr>
          <p:nvPr/>
        </p:nvPicPr>
        <p:blipFill>
          <a:blip r:embed="rId18"/>
          <a:stretch>
            <a:fillRect/>
          </a:stretch>
        </p:blipFill>
        <p:spPr>
          <a:xfrm>
            <a:off x="6075476" y="4166235"/>
            <a:ext cx="468741" cy="483861"/>
          </a:xfrm>
          <a:prstGeom prst="rect">
            <a:avLst/>
          </a:prstGeom>
        </p:spPr>
      </p:pic>
      <p:pic>
        <p:nvPicPr>
          <p:cNvPr id="10" name="Picture 9"/>
          <p:cNvPicPr>
            <a:picLocks noChangeAspect="1"/>
          </p:cNvPicPr>
          <p:nvPr/>
        </p:nvPicPr>
        <p:blipFill>
          <a:blip r:embed="rId19"/>
          <a:stretch>
            <a:fillRect/>
          </a:stretch>
        </p:blipFill>
        <p:spPr>
          <a:xfrm>
            <a:off x="5793214" y="5120800"/>
            <a:ext cx="553278" cy="294297"/>
          </a:xfrm>
          <a:prstGeom prst="rect">
            <a:avLst/>
          </a:prstGeom>
        </p:spPr>
      </p:pic>
      <p:sp>
        <p:nvSpPr>
          <p:cNvPr id="119" name="Rounded Rectangle 118">
            <a:extLst/>
          </p:cNvPr>
          <p:cNvSpPr/>
          <p:nvPr/>
        </p:nvSpPr>
        <p:spPr>
          <a:xfrm>
            <a:off x="3415835" y="5700259"/>
            <a:ext cx="7550416" cy="370097"/>
          </a:xfrm>
          <a:prstGeom prst="roundRect">
            <a:avLst/>
          </a:prstGeom>
          <a:solidFill>
            <a:schemeClr val="bg1"/>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lstStyle/>
          <a:p>
            <a:pPr>
              <a:defRPr/>
            </a:pPr>
            <a:r>
              <a:rPr lang="en-IN" sz="1200" b="1" dirty="0" smtClean="0">
                <a:solidFill>
                  <a:schemeClr val="tx1"/>
                </a:solidFill>
              </a:rPr>
              <a:t>AUTOMATION SOLUTIONS (RPA + DEVOPS) </a:t>
            </a:r>
            <a:endParaRPr lang="en-IN" sz="1200" b="1" dirty="0">
              <a:solidFill>
                <a:schemeClr val="tx1"/>
              </a:solidFill>
            </a:endParaRPr>
          </a:p>
        </p:txBody>
      </p:sp>
      <p:pic>
        <p:nvPicPr>
          <p:cNvPr id="14" name="Picture 13"/>
          <p:cNvPicPr>
            <a:picLocks noChangeAspect="1"/>
          </p:cNvPicPr>
          <p:nvPr/>
        </p:nvPicPr>
        <p:blipFill>
          <a:blip r:embed="rId20"/>
          <a:stretch>
            <a:fillRect/>
          </a:stretch>
        </p:blipFill>
        <p:spPr>
          <a:xfrm>
            <a:off x="8233640" y="5715323"/>
            <a:ext cx="621300" cy="274053"/>
          </a:xfrm>
          <a:prstGeom prst="rect">
            <a:avLst/>
          </a:prstGeom>
        </p:spPr>
      </p:pic>
      <p:pic>
        <p:nvPicPr>
          <p:cNvPr id="15" name="Picture 14"/>
          <p:cNvPicPr>
            <a:picLocks noChangeAspect="1"/>
          </p:cNvPicPr>
          <p:nvPr/>
        </p:nvPicPr>
        <p:blipFill>
          <a:blip r:embed="rId21"/>
          <a:stretch>
            <a:fillRect/>
          </a:stretch>
        </p:blipFill>
        <p:spPr>
          <a:xfrm>
            <a:off x="7230664" y="5740618"/>
            <a:ext cx="567362" cy="304851"/>
          </a:xfrm>
          <a:prstGeom prst="rect">
            <a:avLst/>
          </a:prstGeom>
        </p:spPr>
      </p:pic>
      <p:pic>
        <p:nvPicPr>
          <p:cNvPr id="16" name="Picture 15"/>
          <p:cNvPicPr>
            <a:picLocks noChangeAspect="1"/>
          </p:cNvPicPr>
          <p:nvPr/>
        </p:nvPicPr>
        <p:blipFill>
          <a:blip r:embed="rId22"/>
          <a:stretch>
            <a:fillRect/>
          </a:stretch>
        </p:blipFill>
        <p:spPr>
          <a:xfrm>
            <a:off x="9213982" y="5731257"/>
            <a:ext cx="382304" cy="309013"/>
          </a:xfrm>
          <a:prstGeom prst="rect">
            <a:avLst/>
          </a:prstGeom>
        </p:spPr>
      </p:pic>
      <p:pic>
        <p:nvPicPr>
          <p:cNvPr id="17" name="Picture 16"/>
          <p:cNvPicPr>
            <a:picLocks noChangeAspect="1"/>
          </p:cNvPicPr>
          <p:nvPr/>
        </p:nvPicPr>
        <p:blipFill>
          <a:blip r:embed="rId23"/>
          <a:stretch>
            <a:fillRect/>
          </a:stretch>
        </p:blipFill>
        <p:spPr>
          <a:xfrm>
            <a:off x="6090877" y="5399122"/>
            <a:ext cx="878978" cy="225379"/>
          </a:xfrm>
          <a:prstGeom prst="rect">
            <a:avLst/>
          </a:prstGeom>
        </p:spPr>
      </p:pic>
      <p:grpSp>
        <p:nvGrpSpPr>
          <p:cNvPr id="120" name="Group 119"/>
          <p:cNvGrpSpPr/>
          <p:nvPr/>
        </p:nvGrpSpPr>
        <p:grpSpPr>
          <a:xfrm>
            <a:off x="863525" y="4860995"/>
            <a:ext cx="1456559" cy="1015516"/>
            <a:chOff x="601613" y="1581341"/>
            <a:chExt cx="905816" cy="918444"/>
          </a:xfrm>
        </p:grpSpPr>
        <p:sp>
          <p:nvSpPr>
            <p:cNvPr id="121" name="Rounded Rectangle 138">
              <a:extLst>
                <a:ext uri="{FF2B5EF4-FFF2-40B4-BE49-F238E27FC236}">
                  <a16:creationId xmlns:a16="http://schemas.microsoft.com/office/drawing/2014/main" id="{92A86F77-E819-401A-A40F-01AEE486DE5A}"/>
                </a:ext>
              </a:extLst>
            </p:cNvPr>
            <p:cNvSpPr/>
            <p:nvPr/>
          </p:nvSpPr>
          <p:spPr>
            <a:xfrm>
              <a:off x="627563" y="1796738"/>
              <a:ext cx="822414" cy="703047"/>
            </a:xfrm>
            <a:prstGeom prst="round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lIns="51293" tIns="25646" rIns="51293" bIns="25646" rtlCol="0" anchor="t"/>
            <a:lstStyle/>
            <a:p>
              <a:pPr algn="ctr" fontAlgn="base">
                <a:spcBef>
                  <a:spcPct val="0"/>
                </a:spcBef>
                <a:spcAft>
                  <a:spcPct val="0"/>
                </a:spcAft>
              </a:pPr>
              <a:r>
                <a:rPr lang="en-IN" sz="900" b="1" dirty="0" smtClean="0">
                  <a:solidFill>
                    <a:prstClr val="black"/>
                  </a:solidFill>
                </a:rPr>
                <a:t>Customer Data </a:t>
              </a:r>
              <a:endParaRPr lang="en-IN" sz="900" b="1" dirty="0">
                <a:solidFill>
                  <a:prstClr val="black"/>
                </a:solidFill>
              </a:endParaRPr>
            </a:p>
          </p:txBody>
        </p:sp>
        <p:sp>
          <p:nvSpPr>
            <p:cNvPr id="122" name="TextBox 121">
              <a:extLst>
                <a:ext uri="{FF2B5EF4-FFF2-40B4-BE49-F238E27FC236}">
                  <a16:creationId xmlns:a16="http://schemas.microsoft.com/office/drawing/2014/main" id="{3C4BB5B3-9582-4BF2-A128-5CA2AC1BF800}"/>
                </a:ext>
              </a:extLst>
            </p:cNvPr>
            <p:cNvSpPr txBox="1"/>
            <p:nvPr/>
          </p:nvSpPr>
          <p:spPr>
            <a:xfrm>
              <a:off x="601613" y="1581341"/>
              <a:ext cx="905816" cy="194846"/>
            </a:xfrm>
            <a:prstGeom prst="rect">
              <a:avLst/>
            </a:prstGeom>
            <a:noFill/>
          </p:spPr>
          <p:txBody>
            <a:bodyPr wrap="square" lIns="76197" tIns="38098" rIns="76197" bIns="38098" rtlCol="0" anchor="ctr">
              <a:spAutoFit/>
            </a:bodyPr>
            <a:lstStyle/>
            <a:p>
              <a:pPr algn="ctr"/>
              <a:r>
                <a:rPr lang="en-US" sz="900" b="1" dirty="0" smtClean="0">
                  <a:latin typeface="Telstra Akkurat Light"/>
                  <a:cs typeface="Arial" charset="0"/>
                </a:rPr>
                <a:t>Customer</a:t>
              </a:r>
              <a:endParaRPr lang="en-US" sz="900" b="1" dirty="0">
                <a:latin typeface="Telstra Akkurat Light"/>
                <a:cs typeface="Arial" charset="0"/>
              </a:endParaRPr>
            </a:p>
          </p:txBody>
        </p:sp>
        <p:pic>
          <p:nvPicPr>
            <p:cNvPr id="123" name="Picture 7" descr="https://i2.wp.com/www.sqlhammer.com/wp-content/uploads/2018/01/modern-data-warehouse.png?fit=1268%2C843&amp;ssl=1">
              <a:extLst>
                <a:ext uri="{FF2B5EF4-FFF2-40B4-BE49-F238E27FC236}">
                  <a16:creationId xmlns:a16="http://schemas.microsoft.com/office/drawing/2014/main" id="{2581CF26-4D41-4A56-B386-B55DDD58E8A5}"/>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l="2705" t="56945" r="88274" b="29592"/>
            <a:stretch/>
          </p:blipFill>
          <p:spPr bwMode="auto">
            <a:xfrm>
              <a:off x="766234" y="2004520"/>
              <a:ext cx="459454" cy="324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 name="Up-Down Arrow 17"/>
          <p:cNvSpPr/>
          <p:nvPr/>
        </p:nvSpPr>
        <p:spPr>
          <a:xfrm>
            <a:off x="5281981" y="2579512"/>
            <a:ext cx="256443" cy="1210165"/>
          </a:xfrm>
          <a:prstGeom prst="upDownArrow">
            <a:avLst/>
          </a:prstGeom>
        </p:spPr>
        <p:style>
          <a:lnRef idx="1">
            <a:schemeClr val="dk1"/>
          </a:lnRef>
          <a:fillRef idx="2">
            <a:schemeClr val="dk1"/>
          </a:fillRef>
          <a:effectRef idx="1">
            <a:schemeClr val="dk1"/>
          </a:effectRef>
          <a:fontRef idx="minor">
            <a:schemeClr val="dk1"/>
          </a:fontRef>
        </p:style>
        <p:txBody>
          <a:bodyPr anchor="ctr"/>
          <a:lstStyle/>
          <a:p>
            <a:pPr algn="ctr"/>
            <a:endParaRPr lang="en-US" sz="2400">
              <a:solidFill>
                <a:schemeClr val="dk1"/>
              </a:solidFill>
            </a:endParaRPr>
          </a:p>
        </p:txBody>
      </p:sp>
      <p:sp>
        <p:nvSpPr>
          <p:cNvPr id="124" name="TextBox 123"/>
          <p:cNvSpPr txBox="1"/>
          <p:nvPr/>
        </p:nvSpPr>
        <p:spPr>
          <a:xfrm>
            <a:off x="6544217" y="2858410"/>
            <a:ext cx="971813"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 Predictive </a:t>
            </a:r>
          </a:p>
          <a:p>
            <a:pPr fontAlgn="base">
              <a:buClr>
                <a:schemeClr val="tx2"/>
              </a:buClr>
            </a:pPr>
            <a:r>
              <a:rPr lang="en-US" sz="1200" dirty="0" smtClean="0">
                <a:latin typeface="+mj-lt"/>
              </a:rPr>
              <a:t>and </a:t>
            </a:r>
          </a:p>
          <a:p>
            <a:pPr fontAlgn="base">
              <a:buClr>
                <a:schemeClr val="tx2"/>
              </a:buClr>
            </a:pPr>
            <a:r>
              <a:rPr lang="en-US" sz="1200" dirty="0" smtClean="0">
                <a:latin typeface="+mj-lt"/>
              </a:rPr>
              <a:t>Prescriptive Analytics Results</a:t>
            </a:r>
          </a:p>
        </p:txBody>
      </p:sp>
    </p:spTree>
    <p:extLst>
      <p:ext uri="{BB962C8B-B14F-4D97-AF65-F5344CB8AC3E}">
        <p14:creationId xmlns:p14="http://schemas.microsoft.com/office/powerpoint/2010/main" val="617483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35131" y="65315"/>
            <a:ext cx="11783314" cy="584775"/>
          </a:xfrm>
          <a:prstGeom prst="rect">
            <a:avLst/>
          </a:prstGeom>
          <a:noFill/>
        </p:spPr>
        <p:txBody>
          <a:bodyPr wrap="square" rtlCol="0">
            <a:spAutoFit/>
          </a:bodyPr>
          <a:lstStyle/>
          <a:p>
            <a:pPr algn="r"/>
            <a:r>
              <a:rPr lang="en-US" sz="3200" b="1" dirty="0">
                <a:solidFill>
                  <a:srgbClr val="585858"/>
                </a:solidFill>
                <a:latin typeface="Calibri" panose="020F0502020204030204" pitchFamily="34" charset="0"/>
                <a:ea typeface="+mj-ea"/>
                <a:cs typeface="Palatino Linotype"/>
              </a:rPr>
              <a:t>BPS-RE: MVP Roadmap</a:t>
            </a:r>
          </a:p>
        </p:txBody>
      </p:sp>
      <p:grpSp>
        <p:nvGrpSpPr>
          <p:cNvPr id="22" name="Group 21"/>
          <p:cNvGrpSpPr/>
          <p:nvPr/>
        </p:nvGrpSpPr>
        <p:grpSpPr>
          <a:xfrm>
            <a:off x="760199" y="2900292"/>
            <a:ext cx="9042451" cy="3189925"/>
            <a:chOff x="604299" y="3258046"/>
            <a:chExt cx="9127393" cy="2522552"/>
          </a:xfrm>
        </p:grpSpPr>
        <p:sp>
          <p:nvSpPr>
            <p:cNvPr id="23" name="Freeform 22"/>
            <p:cNvSpPr/>
            <p:nvPr/>
          </p:nvSpPr>
          <p:spPr>
            <a:xfrm>
              <a:off x="604299" y="5780598"/>
              <a:ext cx="3641698" cy="0"/>
            </a:xfrm>
            <a:custGeom>
              <a:avLst/>
              <a:gdLst>
                <a:gd name="connsiteX0" fmla="*/ 0 w 3641698"/>
                <a:gd name="connsiteY0" fmla="*/ 0 h 0"/>
                <a:gd name="connsiteX1" fmla="*/ 3641698 w 3641698"/>
                <a:gd name="connsiteY1" fmla="*/ 0 h 0"/>
              </a:gdLst>
              <a:ahLst/>
              <a:cxnLst>
                <a:cxn ang="0">
                  <a:pos x="connsiteX0" y="connsiteY0"/>
                </a:cxn>
                <a:cxn ang="0">
                  <a:pos x="connsiteX1" y="connsiteY1"/>
                </a:cxn>
              </a:cxnLst>
              <a:rect l="l" t="t" r="r" b="b"/>
              <a:pathLst>
                <a:path w="3641698">
                  <a:moveTo>
                    <a:pt x="0" y="0"/>
                  </a:moveTo>
                  <a:lnTo>
                    <a:pt x="3641698" y="0"/>
                  </a:lnTo>
                </a:path>
              </a:pathLst>
            </a:custGeom>
            <a:noFill/>
            <a:ln w="28575" cap="rnd">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24" name="Straight Connector 23"/>
            <p:cNvCxnSpPr/>
            <p:nvPr/>
          </p:nvCxnSpPr>
          <p:spPr>
            <a:xfrm>
              <a:off x="4251485" y="4939747"/>
              <a:ext cx="1823077" cy="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80050" y="4098896"/>
              <a:ext cx="1823077" cy="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908615" y="3258046"/>
              <a:ext cx="1823077" cy="0"/>
            </a:xfrm>
            <a:prstGeom prst="line">
              <a:avLst/>
            </a:prstGeom>
            <a:ln w="2857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240715" y="4939747"/>
              <a:ext cx="0" cy="840851"/>
            </a:xfrm>
            <a:prstGeom prst="line">
              <a:avLst/>
            </a:prstGeom>
            <a:noFill/>
            <a:ln w="28575" cap="rnd">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p:nvCxnSpPr>
          <p:spPr>
            <a:xfrm flipV="1">
              <a:off x="6077306" y="4098896"/>
              <a:ext cx="0" cy="840851"/>
            </a:xfrm>
            <a:prstGeom prst="line">
              <a:avLst/>
            </a:prstGeom>
            <a:noFill/>
            <a:ln w="28575" cap="rnd">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7905871" y="3258046"/>
              <a:ext cx="0" cy="840850"/>
            </a:xfrm>
            <a:prstGeom prst="line">
              <a:avLst/>
            </a:prstGeom>
            <a:noFill/>
            <a:ln w="28575" cap="rnd">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4" name="Group 33"/>
          <p:cNvGrpSpPr/>
          <p:nvPr/>
        </p:nvGrpSpPr>
        <p:grpSpPr>
          <a:xfrm>
            <a:off x="698673" y="5881080"/>
            <a:ext cx="400227" cy="418275"/>
            <a:chOff x="604299" y="5580484"/>
            <a:chExt cx="400227" cy="400227"/>
          </a:xfrm>
        </p:grpSpPr>
        <p:sp>
          <p:nvSpPr>
            <p:cNvPr id="35" name="Oval 34"/>
            <p:cNvSpPr/>
            <p:nvPr/>
          </p:nvSpPr>
          <p:spPr>
            <a:xfrm>
              <a:off x="604299" y="5580484"/>
              <a:ext cx="400227" cy="4002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36" name="Group 5"/>
            <p:cNvGrpSpPr>
              <a:grpSpLocks noChangeAspect="1"/>
            </p:cNvGrpSpPr>
            <p:nvPr/>
          </p:nvGrpSpPr>
          <p:grpSpPr bwMode="auto">
            <a:xfrm rot="20772864">
              <a:off x="619856" y="5700960"/>
              <a:ext cx="355419" cy="177074"/>
              <a:chOff x="3559" y="2021"/>
              <a:chExt cx="558" cy="278"/>
            </a:xfrm>
            <a:solidFill>
              <a:schemeClr val="bg1"/>
            </a:solidFill>
          </p:grpSpPr>
          <p:sp>
            <p:nvSpPr>
              <p:cNvPr id="37" name="Freeform 6"/>
              <p:cNvSpPr>
                <a:spLocks/>
              </p:cNvSpPr>
              <p:nvPr/>
            </p:nvSpPr>
            <p:spPr bwMode="auto">
              <a:xfrm>
                <a:off x="3658" y="2174"/>
                <a:ext cx="99" cy="125"/>
              </a:xfrm>
              <a:custGeom>
                <a:avLst/>
                <a:gdLst>
                  <a:gd name="T0" fmla="*/ 0 w 99"/>
                  <a:gd name="T1" fmla="*/ 0 h 125"/>
                  <a:gd name="T2" fmla="*/ 21 w 99"/>
                  <a:gd name="T3" fmla="*/ 125 h 125"/>
                  <a:gd name="T4" fmla="*/ 99 w 99"/>
                  <a:gd name="T5" fmla="*/ 73 h 125"/>
                  <a:gd name="T6" fmla="*/ 29 w 99"/>
                  <a:gd name="T7" fmla="*/ 19 h 125"/>
                  <a:gd name="T8" fmla="*/ 0 w 99"/>
                  <a:gd name="T9" fmla="*/ 0 h 125"/>
                </a:gdLst>
                <a:ahLst/>
                <a:cxnLst>
                  <a:cxn ang="0">
                    <a:pos x="T0" y="T1"/>
                  </a:cxn>
                  <a:cxn ang="0">
                    <a:pos x="T2" y="T3"/>
                  </a:cxn>
                  <a:cxn ang="0">
                    <a:pos x="T4" y="T5"/>
                  </a:cxn>
                  <a:cxn ang="0">
                    <a:pos x="T6" y="T7"/>
                  </a:cxn>
                  <a:cxn ang="0">
                    <a:pos x="T8" y="T9"/>
                  </a:cxn>
                </a:cxnLst>
                <a:rect l="0" t="0" r="r" b="b"/>
                <a:pathLst>
                  <a:path w="99" h="125">
                    <a:moveTo>
                      <a:pt x="0" y="0"/>
                    </a:moveTo>
                    <a:lnTo>
                      <a:pt x="21" y="125"/>
                    </a:lnTo>
                    <a:lnTo>
                      <a:pt x="99" y="73"/>
                    </a:lnTo>
                    <a:lnTo>
                      <a:pt x="29" y="1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8" name="Freeform 7"/>
              <p:cNvSpPr>
                <a:spLocks/>
              </p:cNvSpPr>
              <p:nvPr/>
            </p:nvSpPr>
            <p:spPr bwMode="auto">
              <a:xfrm>
                <a:off x="3675" y="2021"/>
                <a:ext cx="442" cy="254"/>
              </a:xfrm>
              <a:custGeom>
                <a:avLst/>
                <a:gdLst>
                  <a:gd name="T0" fmla="*/ 146 w 442"/>
                  <a:gd name="T1" fmla="*/ 254 h 254"/>
                  <a:gd name="T2" fmla="*/ 0 w 442"/>
                  <a:gd name="T3" fmla="*/ 146 h 254"/>
                  <a:gd name="T4" fmla="*/ 442 w 442"/>
                  <a:gd name="T5" fmla="*/ 0 h 254"/>
                  <a:gd name="T6" fmla="*/ 146 w 442"/>
                  <a:gd name="T7" fmla="*/ 254 h 254"/>
                </a:gdLst>
                <a:ahLst/>
                <a:cxnLst>
                  <a:cxn ang="0">
                    <a:pos x="T0" y="T1"/>
                  </a:cxn>
                  <a:cxn ang="0">
                    <a:pos x="T2" y="T3"/>
                  </a:cxn>
                  <a:cxn ang="0">
                    <a:pos x="T4" y="T5"/>
                  </a:cxn>
                  <a:cxn ang="0">
                    <a:pos x="T6" y="T7"/>
                  </a:cxn>
                </a:cxnLst>
                <a:rect l="0" t="0" r="r" b="b"/>
                <a:pathLst>
                  <a:path w="442" h="254">
                    <a:moveTo>
                      <a:pt x="146" y="254"/>
                    </a:moveTo>
                    <a:lnTo>
                      <a:pt x="0" y="146"/>
                    </a:lnTo>
                    <a:lnTo>
                      <a:pt x="442" y="0"/>
                    </a:lnTo>
                    <a:lnTo>
                      <a:pt x="146"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9" name="Freeform 8"/>
              <p:cNvSpPr>
                <a:spLocks/>
              </p:cNvSpPr>
              <p:nvPr/>
            </p:nvSpPr>
            <p:spPr bwMode="auto">
              <a:xfrm>
                <a:off x="3559" y="2021"/>
                <a:ext cx="558" cy="129"/>
              </a:xfrm>
              <a:custGeom>
                <a:avLst/>
                <a:gdLst>
                  <a:gd name="T0" fmla="*/ 0 w 558"/>
                  <a:gd name="T1" fmla="*/ 70 h 129"/>
                  <a:gd name="T2" fmla="*/ 558 w 558"/>
                  <a:gd name="T3" fmla="*/ 0 h 129"/>
                  <a:gd name="T4" fmla="*/ 94 w 558"/>
                  <a:gd name="T5" fmla="*/ 129 h 129"/>
                  <a:gd name="T6" fmla="*/ 0 w 558"/>
                  <a:gd name="T7" fmla="*/ 70 h 129"/>
                </a:gdLst>
                <a:ahLst/>
                <a:cxnLst>
                  <a:cxn ang="0">
                    <a:pos x="T0" y="T1"/>
                  </a:cxn>
                  <a:cxn ang="0">
                    <a:pos x="T2" y="T3"/>
                  </a:cxn>
                  <a:cxn ang="0">
                    <a:pos x="T4" y="T5"/>
                  </a:cxn>
                  <a:cxn ang="0">
                    <a:pos x="T6" y="T7"/>
                  </a:cxn>
                </a:cxnLst>
                <a:rect l="0" t="0" r="r" b="b"/>
                <a:pathLst>
                  <a:path w="558" h="129">
                    <a:moveTo>
                      <a:pt x="0" y="70"/>
                    </a:moveTo>
                    <a:lnTo>
                      <a:pt x="558" y="0"/>
                    </a:lnTo>
                    <a:lnTo>
                      <a:pt x="94" y="129"/>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grpSp>
      </p:grpSp>
      <p:grpSp>
        <p:nvGrpSpPr>
          <p:cNvPr id="40" name="Group 39"/>
          <p:cNvGrpSpPr/>
          <p:nvPr/>
        </p:nvGrpSpPr>
        <p:grpSpPr>
          <a:xfrm>
            <a:off x="3243853" y="5881080"/>
            <a:ext cx="400227" cy="418275"/>
            <a:chOff x="3149479" y="5580484"/>
            <a:chExt cx="400227" cy="400227"/>
          </a:xfrm>
        </p:grpSpPr>
        <p:sp>
          <p:nvSpPr>
            <p:cNvPr id="41" name="Oval 40"/>
            <p:cNvSpPr/>
            <p:nvPr/>
          </p:nvSpPr>
          <p:spPr>
            <a:xfrm>
              <a:off x="3149479" y="5580484"/>
              <a:ext cx="400227" cy="4002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2" name="Freeform 13"/>
            <p:cNvSpPr>
              <a:spLocks noEditPoints="1"/>
            </p:cNvSpPr>
            <p:nvPr/>
          </p:nvSpPr>
          <p:spPr bwMode="auto">
            <a:xfrm>
              <a:off x="3198535" y="5661157"/>
              <a:ext cx="302114" cy="238880"/>
            </a:xfrm>
            <a:custGeom>
              <a:avLst/>
              <a:gdLst>
                <a:gd name="T0" fmla="*/ 126 w 182"/>
                <a:gd name="T1" fmla="*/ 82 h 144"/>
                <a:gd name="T2" fmla="*/ 128 w 182"/>
                <a:gd name="T3" fmla="*/ 78 h 144"/>
                <a:gd name="T4" fmla="*/ 126 w 182"/>
                <a:gd name="T5" fmla="*/ 74 h 144"/>
                <a:gd name="T6" fmla="*/ 118 w 182"/>
                <a:gd name="T7" fmla="*/ 75 h 144"/>
                <a:gd name="T8" fmla="*/ 117 w 182"/>
                <a:gd name="T9" fmla="*/ 78 h 144"/>
                <a:gd name="T10" fmla="*/ 122 w 182"/>
                <a:gd name="T11" fmla="*/ 84 h 144"/>
                <a:gd name="T12" fmla="*/ 181 w 182"/>
                <a:gd name="T13" fmla="*/ 19 h 144"/>
                <a:gd name="T14" fmla="*/ 181 w 182"/>
                <a:gd name="T15" fmla="*/ 19 h 144"/>
                <a:gd name="T16" fmla="*/ 181 w 182"/>
                <a:gd name="T17" fmla="*/ 19 h 144"/>
                <a:gd name="T18" fmla="*/ 181 w 182"/>
                <a:gd name="T19" fmla="*/ 18 h 144"/>
                <a:gd name="T20" fmla="*/ 181 w 182"/>
                <a:gd name="T21" fmla="*/ 18 h 144"/>
                <a:gd name="T22" fmla="*/ 181 w 182"/>
                <a:gd name="T23" fmla="*/ 18 h 144"/>
                <a:gd name="T24" fmla="*/ 181 w 182"/>
                <a:gd name="T25" fmla="*/ 18 h 144"/>
                <a:gd name="T26" fmla="*/ 181 w 182"/>
                <a:gd name="T27" fmla="*/ 18 h 144"/>
                <a:gd name="T28" fmla="*/ 181 w 182"/>
                <a:gd name="T29" fmla="*/ 17 h 144"/>
                <a:gd name="T30" fmla="*/ 181 w 182"/>
                <a:gd name="T31" fmla="*/ 17 h 144"/>
                <a:gd name="T32" fmla="*/ 181 w 182"/>
                <a:gd name="T33" fmla="*/ 17 h 144"/>
                <a:gd name="T34" fmla="*/ 181 w 182"/>
                <a:gd name="T35" fmla="*/ 17 h 144"/>
                <a:gd name="T36" fmla="*/ 181 w 182"/>
                <a:gd name="T37" fmla="*/ 17 h 144"/>
                <a:gd name="T38" fmla="*/ 182 w 182"/>
                <a:gd name="T39" fmla="*/ 17 h 144"/>
                <a:gd name="T40" fmla="*/ 182 w 182"/>
                <a:gd name="T41" fmla="*/ 16 h 144"/>
                <a:gd name="T42" fmla="*/ 182 w 182"/>
                <a:gd name="T43" fmla="*/ 15 h 144"/>
                <a:gd name="T44" fmla="*/ 151 w 182"/>
                <a:gd name="T45" fmla="*/ 15 h 144"/>
                <a:gd name="T46" fmla="*/ 126 w 182"/>
                <a:gd name="T47" fmla="*/ 64 h 144"/>
                <a:gd name="T48" fmla="*/ 112 w 182"/>
                <a:gd name="T49" fmla="*/ 68 h 144"/>
                <a:gd name="T50" fmla="*/ 112 w 182"/>
                <a:gd name="T51" fmla="*/ 68 h 144"/>
                <a:gd name="T52" fmla="*/ 85 w 182"/>
                <a:gd name="T53" fmla="*/ 65 h 144"/>
                <a:gd name="T54" fmla="*/ 81 w 182"/>
                <a:gd name="T55" fmla="*/ 56 h 144"/>
                <a:gd name="T56" fmla="*/ 60 w 182"/>
                <a:gd name="T57" fmla="*/ 56 h 144"/>
                <a:gd name="T58" fmla="*/ 56 w 182"/>
                <a:gd name="T59" fmla="*/ 66 h 144"/>
                <a:gd name="T60" fmla="*/ 21 w 182"/>
                <a:gd name="T61" fmla="*/ 116 h 144"/>
                <a:gd name="T62" fmla="*/ 5 w 182"/>
                <a:gd name="T63" fmla="*/ 119 h 144"/>
                <a:gd name="T64" fmla="*/ 5 w 182"/>
                <a:gd name="T65" fmla="*/ 119 h 144"/>
                <a:gd name="T66" fmla="*/ 5 w 182"/>
                <a:gd name="T67" fmla="*/ 140 h 144"/>
                <a:gd name="T68" fmla="*/ 15 w 182"/>
                <a:gd name="T69" fmla="*/ 144 h 144"/>
                <a:gd name="T70" fmla="*/ 25 w 182"/>
                <a:gd name="T71" fmla="*/ 140 h 144"/>
                <a:gd name="T72" fmla="*/ 28 w 182"/>
                <a:gd name="T73" fmla="*/ 122 h 144"/>
                <a:gd name="T74" fmla="*/ 71 w 182"/>
                <a:gd name="T75" fmla="*/ 81 h 144"/>
                <a:gd name="T76" fmla="*/ 81 w 182"/>
                <a:gd name="T77" fmla="*/ 77 h 144"/>
                <a:gd name="T78" fmla="*/ 83 w 182"/>
                <a:gd name="T79" fmla="*/ 74 h 144"/>
                <a:gd name="T80" fmla="*/ 112 w 182"/>
                <a:gd name="T81" fmla="*/ 89 h 144"/>
                <a:gd name="T82" fmla="*/ 133 w 182"/>
                <a:gd name="T83" fmla="*/ 89 h 144"/>
                <a:gd name="T84" fmla="*/ 137 w 182"/>
                <a:gd name="T85" fmla="*/ 78 h 144"/>
                <a:gd name="T86" fmla="*/ 162 w 182"/>
                <a:gd name="T87" fmla="*/ 30 h 144"/>
                <a:gd name="T88" fmla="*/ 71 w 182"/>
                <a:gd name="T89" fmla="*/ 72 h 144"/>
                <a:gd name="T90" fmla="*/ 74 w 182"/>
                <a:gd name="T91" fmla="*/ 70 h 144"/>
                <a:gd name="T92" fmla="*/ 74 w 182"/>
                <a:gd name="T93" fmla="*/ 62 h 144"/>
                <a:gd name="T94" fmla="*/ 67 w 182"/>
                <a:gd name="T95" fmla="*/ 62 h 144"/>
                <a:gd name="T96" fmla="*/ 67 w 182"/>
                <a:gd name="T97" fmla="*/ 62 h 144"/>
                <a:gd name="T98" fmla="*/ 67 w 182"/>
                <a:gd name="T99" fmla="*/ 70 h 144"/>
                <a:gd name="T100" fmla="*/ 71 w 182"/>
                <a:gd name="T101" fmla="*/ 72 h 144"/>
                <a:gd name="T102" fmla="*/ 19 w 182"/>
                <a:gd name="T103" fmla="*/ 133 h 144"/>
                <a:gd name="T104" fmla="*/ 21 w 182"/>
                <a:gd name="T105" fmla="*/ 129 h 144"/>
                <a:gd name="T106" fmla="*/ 15 w 182"/>
                <a:gd name="T107" fmla="*/ 124 h 144"/>
                <a:gd name="T108" fmla="*/ 11 w 182"/>
                <a:gd name="T109" fmla="*/ 125 h 144"/>
                <a:gd name="T110" fmla="*/ 11 w 182"/>
                <a:gd name="T111" fmla="*/ 133 h 144"/>
                <a:gd name="T112" fmla="*/ 15 w 182"/>
                <a:gd name="T113" fmla="*/ 13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2" h="144">
                  <a:moveTo>
                    <a:pt x="122" y="84"/>
                  </a:moveTo>
                  <a:cubicBezTo>
                    <a:pt x="124" y="84"/>
                    <a:pt x="125" y="83"/>
                    <a:pt x="126" y="82"/>
                  </a:cubicBezTo>
                  <a:cubicBezTo>
                    <a:pt x="126" y="82"/>
                    <a:pt x="126" y="82"/>
                    <a:pt x="126" y="82"/>
                  </a:cubicBezTo>
                  <a:cubicBezTo>
                    <a:pt x="127" y="81"/>
                    <a:pt x="128" y="80"/>
                    <a:pt x="128" y="78"/>
                  </a:cubicBezTo>
                  <a:cubicBezTo>
                    <a:pt x="128" y="77"/>
                    <a:pt x="127" y="75"/>
                    <a:pt x="126" y="75"/>
                  </a:cubicBezTo>
                  <a:cubicBezTo>
                    <a:pt x="126" y="74"/>
                    <a:pt x="126" y="74"/>
                    <a:pt x="126" y="74"/>
                  </a:cubicBezTo>
                  <a:cubicBezTo>
                    <a:pt x="125" y="73"/>
                    <a:pt x="124" y="73"/>
                    <a:pt x="122" y="73"/>
                  </a:cubicBezTo>
                  <a:cubicBezTo>
                    <a:pt x="121" y="73"/>
                    <a:pt x="119" y="74"/>
                    <a:pt x="118" y="75"/>
                  </a:cubicBezTo>
                  <a:cubicBezTo>
                    <a:pt x="118" y="75"/>
                    <a:pt x="118" y="75"/>
                    <a:pt x="118" y="75"/>
                  </a:cubicBezTo>
                  <a:cubicBezTo>
                    <a:pt x="117" y="75"/>
                    <a:pt x="117" y="77"/>
                    <a:pt x="117" y="78"/>
                  </a:cubicBezTo>
                  <a:cubicBezTo>
                    <a:pt x="117" y="80"/>
                    <a:pt x="117" y="81"/>
                    <a:pt x="118" y="82"/>
                  </a:cubicBezTo>
                  <a:cubicBezTo>
                    <a:pt x="119" y="83"/>
                    <a:pt x="121" y="84"/>
                    <a:pt x="122" y="84"/>
                  </a:cubicBezTo>
                  <a:close/>
                  <a:moveTo>
                    <a:pt x="166" y="30"/>
                  </a:moveTo>
                  <a:cubicBezTo>
                    <a:pt x="173" y="30"/>
                    <a:pt x="179" y="25"/>
                    <a:pt x="181" y="19"/>
                  </a:cubicBezTo>
                  <a:cubicBezTo>
                    <a:pt x="181" y="19"/>
                    <a:pt x="181" y="19"/>
                    <a:pt x="181" y="19"/>
                  </a:cubicBezTo>
                  <a:cubicBezTo>
                    <a:pt x="181" y="19"/>
                    <a:pt x="181" y="19"/>
                    <a:pt x="181" y="19"/>
                  </a:cubicBezTo>
                  <a:cubicBezTo>
                    <a:pt x="181" y="19"/>
                    <a:pt x="181" y="19"/>
                    <a:pt x="181" y="19"/>
                  </a:cubicBezTo>
                  <a:cubicBezTo>
                    <a:pt x="181" y="19"/>
                    <a:pt x="181" y="19"/>
                    <a:pt x="181" y="19"/>
                  </a:cubicBezTo>
                  <a:cubicBezTo>
                    <a:pt x="181" y="18"/>
                    <a:pt x="181" y="18"/>
                    <a:pt x="181" y="18"/>
                  </a:cubicBezTo>
                  <a:cubicBezTo>
                    <a:pt x="181" y="18"/>
                    <a:pt x="181" y="18"/>
                    <a:pt x="181" y="18"/>
                  </a:cubicBezTo>
                  <a:cubicBezTo>
                    <a:pt x="181" y="18"/>
                    <a:pt x="181" y="18"/>
                    <a:pt x="181" y="18"/>
                  </a:cubicBezTo>
                  <a:cubicBezTo>
                    <a:pt x="181" y="18"/>
                    <a:pt x="181" y="18"/>
                    <a:pt x="181" y="18"/>
                  </a:cubicBezTo>
                  <a:cubicBezTo>
                    <a:pt x="181" y="18"/>
                    <a:pt x="181" y="18"/>
                    <a:pt x="181" y="18"/>
                  </a:cubicBezTo>
                  <a:cubicBezTo>
                    <a:pt x="181" y="18"/>
                    <a:pt x="181" y="18"/>
                    <a:pt x="181" y="18"/>
                  </a:cubicBezTo>
                  <a:cubicBezTo>
                    <a:pt x="181" y="18"/>
                    <a:pt x="181" y="18"/>
                    <a:pt x="181" y="18"/>
                  </a:cubicBezTo>
                  <a:cubicBezTo>
                    <a:pt x="181" y="18"/>
                    <a:pt x="181" y="18"/>
                    <a:pt x="181" y="18"/>
                  </a:cubicBezTo>
                  <a:cubicBezTo>
                    <a:pt x="181" y="18"/>
                    <a:pt x="181" y="18"/>
                    <a:pt x="181" y="18"/>
                  </a:cubicBezTo>
                  <a:cubicBezTo>
                    <a:pt x="181" y="18"/>
                    <a:pt x="181" y="18"/>
                    <a:pt x="181" y="18"/>
                  </a:cubicBezTo>
                  <a:cubicBezTo>
                    <a:pt x="181" y="18"/>
                    <a:pt x="181" y="18"/>
                    <a:pt x="181" y="18"/>
                  </a:cubicBezTo>
                  <a:cubicBezTo>
                    <a:pt x="181" y="17"/>
                    <a:pt x="181" y="17"/>
                    <a:pt x="181" y="17"/>
                  </a:cubicBezTo>
                  <a:cubicBezTo>
                    <a:pt x="181" y="17"/>
                    <a:pt x="181" y="17"/>
                    <a:pt x="181" y="17"/>
                  </a:cubicBezTo>
                  <a:cubicBezTo>
                    <a:pt x="181" y="17"/>
                    <a:pt x="181" y="17"/>
                    <a:pt x="181" y="17"/>
                  </a:cubicBezTo>
                  <a:cubicBezTo>
                    <a:pt x="181" y="17"/>
                    <a:pt x="181" y="17"/>
                    <a:pt x="181" y="17"/>
                  </a:cubicBezTo>
                  <a:cubicBezTo>
                    <a:pt x="181" y="17"/>
                    <a:pt x="181" y="17"/>
                    <a:pt x="181" y="17"/>
                  </a:cubicBezTo>
                  <a:cubicBezTo>
                    <a:pt x="181" y="17"/>
                    <a:pt x="181" y="17"/>
                    <a:pt x="181" y="17"/>
                  </a:cubicBezTo>
                  <a:cubicBezTo>
                    <a:pt x="181" y="17"/>
                    <a:pt x="181" y="17"/>
                    <a:pt x="181" y="17"/>
                  </a:cubicBezTo>
                  <a:cubicBezTo>
                    <a:pt x="181" y="17"/>
                    <a:pt x="181" y="17"/>
                    <a:pt x="181" y="17"/>
                  </a:cubicBezTo>
                  <a:cubicBezTo>
                    <a:pt x="181" y="17"/>
                    <a:pt x="181" y="17"/>
                    <a:pt x="181" y="17"/>
                  </a:cubicBezTo>
                  <a:cubicBezTo>
                    <a:pt x="181" y="17"/>
                    <a:pt x="181" y="17"/>
                    <a:pt x="181" y="17"/>
                  </a:cubicBezTo>
                  <a:cubicBezTo>
                    <a:pt x="182" y="17"/>
                    <a:pt x="182" y="17"/>
                    <a:pt x="182" y="17"/>
                  </a:cubicBezTo>
                  <a:cubicBezTo>
                    <a:pt x="182" y="17"/>
                    <a:pt x="182" y="17"/>
                    <a:pt x="182" y="17"/>
                  </a:cubicBezTo>
                  <a:cubicBezTo>
                    <a:pt x="182" y="16"/>
                    <a:pt x="182" y="16"/>
                    <a:pt x="182" y="16"/>
                  </a:cubicBezTo>
                  <a:cubicBezTo>
                    <a:pt x="182" y="16"/>
                    <a:pt x="182" y="16"/>
                    <a:pt x="182" y="16"/>
                  </a:cubicBezTo>
                  <a:cubicBezTo>
                    <a:pt x="182" y="16"/>
                    <a:pt x="182" y="15"/>
                    <a:pt x="182" y="15"/>
                  </a:cubicBezTo>
                  <a:cubicBezTo>
                    <a:pt x="182" y="7"/>
                    <a:pt x="175" y="0"/>
                    <a:pt x="166" y="0"/>
                  </a:cubicBezTo>
                  <a:cubicBezTo>
                    <a:pt x="158" y="0"/>
                    <a:pt x="151" y="7"/>
                    <a:pt x="151" y="15"/>
                  </a:cubicBezTo>
                  <a:cubicBezTo>
                    <a:pt x="151" y="19"/>
                    <a:pt x="153" y="22"/>
                    <a:pt x="155" y="24"/>
                  </a:cubicBezTo>
                  <a:cubicBezTo>
                    <a:pt x="126" y="64"/>
                    <a:pt x="126" y="64"/>
                    <a:pt x="126" y="64"/>
                  </a:cubicBezTo>
                  <a:cubicBezTo>
                    <a:pt x="125" y="64"/>
                    <a:pt x="124" y="64"/>
                    <a:pt x="122" y="64"/>
                  </a:cubicBezTo>
                  <a:cubicBezTo>
                    <a:pt x="118" y="64"/>
                    <a:pt x="114" y="65"/>
                    <a:pt x="112" y="68"/>
                  </a:cubicBezTo>
                  <a:cubicBezTo>
                    <a:pt x="112" y="68"/>
                    <a:pt x="112" y="68"/>
                    <a:pt x="112" y="68"/>
                  </a:cubicBezTo>
                  <a:cubicBezTo>
                    <a:pt x="112" y="68"/>
                    <a:pt x="112" y="68"/>
                    <a:pt x="112" y="68"/>
                  </a:cubicBezTo>
                  <a:cubicBezTo>
                    <a:pt x="111" y="69"/>
                    <a:pt x="110" y="70"/>
                    <a:pt x="110" y="71"/>
                  </a:cubicBezTo>
                  <a:cubicBezTo>
                    <a:pt x="85" y="65"/>
                    <a:pt x="85" y="65"/>
                    <a:pt x="85" y="65"/>
                  </a:cubicBezTo>
                  <a:cubicBezTo>
                    <a:pt x="85" y="61"/>
                    <a:pt x="83" y="58"/>
                    <a:pt x="81" y="56"/>
                  </a:cubicBezTo>
                  <a:cubicBezTo>
                    <a:pt x="81" y="56"/>
                    <a:pt x="81" y="56"/>
                    <a:pt x="81" y="56"/>
                  </a:cubicBezTo>
                  <a:cubicBezTo>
                    <a:pt x="78" y="53"/>
                    <a:pt x="75" y="52"/>
                    <a:pt x="71" y="52"/>
                  </a:cubicBezTo>
                  <a:cubicBezTo>
                    <a:pt x="67" y="52"/>
                    <a:pt x="63" y="53"/>
                    <a:pt x="60" y="56"/>
                  </a:cubicBezTo>
                  <a:cubicBezTo>
                    <a:pt x="60" y="56"/>
                    <a:pt x="60" y="56"/>
                    <a:pt x="60" y="56"/>
                  </a:cubicBezTo>
                  <a:cubicBezTo>
                    <a:pt x="58" y="59"/>
                    <a:pt x="56" y="62"/>
                    <a:pt x="56" y="66"/>
                  </a:cubicBezTo>
                  <a:cubicBezTo>
                    <a:pt x="56" y="68"/>
                    <a:pt x="56" y="70"/>
                    <a:pt x="57" y="72"/>
                  </a:cubicBezTo>
                  <a:cubicBezTo>
                    <a:pt x="21" y="116"/>
                    <a:pt x="21" y="116"/>
                    <a:pt x="21" y="116"/>
                  </a:cubicBezTo>
                  <a:cubicBezTo>
                    <a:pt x="19" y="115"/>
                    <a:pt x="17" y="115"/>
                    <a:pt x="15" y="115"/>
                  </a:cubicBezTo>
                  <a:cubicBezTo>
                    <a:pt x="11" y="115"/>
                    <a:pt x="7" y="116"/>
                    <a:pt x="5" y="119"/>
                  </a:cubicBezTo>
                  <a:cubicBezTo>
                    <a:pt x="5" y="119"/>
                    <a:pt x="5" y="119"/>
                    <a:pt x="5" y="119"/>
                  </a:cubicBezTo>
                  <a:cubicBezTo>
                    <a:pt x="5" y="119"/>
                    <a:pt x="5" y="119"/>
                    <a:pt x="5" y="119"/>
                  </a:cubicBezTo>
                  <a:cubicBezTo>
                    <a:pt x="2" y="122"/>
                    <a:pt x="0" y="125"/>
                    <a:pt x="0" y="129"/>
                  </a:cubicBezTo>
                  <a:cubicBezTo>
                    <a:pt x="0" y="133"/>
                    <a:pt x="2" y="137"/>
                    <a:pt x="5" y="140"/>
                  </a:cubicBezTo>
                  <a:cubicBezTo>
                    <a:pt x="5" y="140"/>
                    <a:pt x="5" y="140"/>
                    <a:pt x="5" y="140"/>
                  </a:cubicBezTo>
                  <a:cubicBezTo>
                    <a:pt x="8" y="142"/>
                    <a:pt x="11" y="144"/>
                    <a:pt x="15" y="144"/>
                  </a:cubicBezTo>
                  <a:cubicBezTo>
                    <a:pt x="19" y="144"/>
                    <a:pt x="23" y="142"/>
                    <a:pt x="25" y="140"/>
                  </a:cubicBezTo>
                  <a:cubicBezTo>
                    <a:pt x="25" y="140"/>
                    <a:pt x="25" y="140"/>
                    <a:pt x="25" y="140"/>
                  </a:cubicBezTo>
                  <a:cubicBezTo>
                    <a:pt x="28" y="137"/>
                    <a:pt x="30" y="133"/>
                    <a:pt x="30" y="129"/>
                  </a:cubicBezTo>
                  <a:cubicBezTo>
                    <a:pt x="30" y="126"/>
                    <a:pt x="29" y="124"/>
                    <a:pt x="28" y="122"/>
                  </a:cubicBezTo>
                  <a:cubicBezTo>
                    <a:pt x="63" y="79"/>
                    <a:pt x="63" y="79"/>
                    <a:pt x="63" y="79"/>
                  </a:cubicBezTo>
                  <a:cubicBezTo>
                    <a:pt x="65" y="80"/>
                    <a:pt x="68" y="81"/>
                    <a:pt x="71" y="81"/>
                  </a:cubicBezTo>
                  <a:cubicBezTo>
                    <a:pt x="75" y="81"/>
                    <a:pt x="78" y="79"/>
                    <a:pt x="81" y="77"/>
                  </a:cubicBezTo>
                  <a:cubicBezTo>
                    <a:pt x="81" y="77"/>
                    <a:pt x="81" y="77"/>
                    <a:pt x="81" y="77"/>
                  </a:cubicBezTo>
                  <a:cubicBezTo>
                    <a:pt x="81" y="77"/>
                    <a:pt x="81" y="77"/>
                    <a:pt x="81" y="77"/>
                  </a:cubicBezTo>
                  <a:cubicBezTo>
                    <a:pt x="82" y="76"/>
                    <a:pt x="83" y="75"/>
                    <a:pt x="83" y="74"/>
                  </a:cubicBezTo>
                  <a:cubicBezTo>
                    <a:pt x="108" y="80"/>
                    <a:pt x="108" y="80"/>
                    <a:pt x="108" y="80"/>
                  </a:cubicBezTo>
                  <a:cubicBezTo>
                    <a:pt x="108" y="83"/>
                    <a:pt x="109" y="86"/>
                    <a:pt x="112" y="89"/>
                  </a:cubicBezTo>
                  <a:cubicBezTo>
                    <a:pt x="114" y="91"/>
                    <a:pt x="118" y="93"/>
                    <a:pt x="122" y="93"/>
                  </a:cubicBezTo>
                  <a:cubicBezTo>
                    <a:pt x="126" y="93"/>
                    <a:pt x="130" y="91"/>
                    <a:pt x="133" y="89"/>
                  </a:cubicBezTo>
                  <a:cubicBezTo>
                    <a:pt x="133" y="89"/>
                    <a:pt x="133" y="89"/>
                    <a:pt x="133" y="88"/>
                  </a:cubicBezTo>
                  <a:cubicBezTo>
                    <a:pt x="135" y="86"/>
                    <a:pt x="137" y="82"/>
                    <a:pt x="137" y="78"/>
                  </a:cubicBezTo>
                  <a:cubicBezTo>
                    <a:pt x="137" y="75"/>
                    <a:pt x="136" y="72"/>
                    <a:pt x="134" y="70"/>
                  </a:cubicBezTo>
                  <a:cubicBezTo>
                    <a:pt x="162" y="30"/>
                    <a:pt x="162" y="30"/>
                    <a:pt x="162" y="30"/>
                  </a:cubicBezTo>
                  <a:cubicBezTo>
                    <a:pt x="164" y="30"/>
                    <a:pt x="165" y="30"/>
                    <a:pt x="166" y="30"/>
                  </a:cubicBezTo>
                  <a:close/>
                  <a:moveTo>
                    <a:pt x="71" y="72"/>
                  </a:moveTo>
                  <a:cubicBezTo>
                    <a:pt x="72" y="72"/>
                    <a:pt x="73" y="71"/>
                    <a:pt x="74" y="70"/>
                  </a:cubicBezTo>
                  <a:cubicBezTo>
                    <a:pt x="74" y="70"/>
                    <a:pt x="74" y="70"/>
                    <a:pt x="74" y="70"/>
                  </a:cubicBezTo>
                  <a:cubicBezTo>
                    <a:pt x="75" y="69"/>
                    <a:pt x="76" y="68"/>
                    <a:pt x="76" y="66"/>
                  </a:cubicBezTo>
                  <a:cubicBezTo>
                    <a:pt x="76" y="65"/>
                    <a:pt x="75" y="63"/>
                    <a:pt x="74" y="62"/>
                  </a:cubicBezTo>
                  <a:cubicBezTo>
                    <a:pt x="73" y="61"/>
                    <a:pt x="72" y="61"/>
                    <a:pt x="71" y="61"/>
                  </a:cubicBezTo>
                  <a:cubicBezTo>
                    <a:pt x="69" y="61"/>
                    <a:pt x="68" y="61"/>
                    <a:pt x="67" y="62"/>
                  </a:cubicBezTo>
                  <a:cubicBezTo>
                    <a:pt x="67" y="62"/>
                    <a:pt x="67" y="62"/>
                    <a:pt x="67" y="62"/>
                  </a:cubicBezTo>
                  <a:cubicBezTo>
                    <a:pt x="67" y="62"/>
                    <a:pt x="67" y="62"/>
                    <a:pt x="67" y="62"/>
                  </a:cubicBezTo>
                  <a:cubicBezTo>
                    <a:pt x="66" y="63"/>
                    <a:pt x="65" y="65"/>
                    <a:pt x="65" y="66"/>
                  </a:cubicBezTo>
                  <a:cubicBezTo>
                    <a:pt x="65" y="68"/>
                    <a:pt x="66" y="69"/>
                    <a:pt x="67" y="70"/>
                  </a:cubicBezTo>
                  <a:cubicBezTo>
                    <a:pt x="67" y="70"/>
                    <a:pt x="67" y="70"/>
                    <a:pt x="67" y="70"/>
                  </a:cubicBezTo>
                  <a:cubicBezTo>
                    <a:pt x="68" y="71"/>
                    <a:pt x="69" y="72"/>
                    <a:pt x="71" y="72"/>
                  </a:cubicBezTo>
                  <a:close/>
                  <a:moveTo>
                    <a:pt x="15" y="135"/>
                  </a:moveTo>
                  <a:cubicBezTo>
                    <a:pt x="17" y="135"/>
                    <a:pt x="18" y="134"/>
                    <a:pt x="19" y="133"/>
                  </a:cubicBezTo>
                  <a:cubicBezTo>
                    <a:pt x="19" y="133"/>
                    <a:pt x="19" y="133"/>
                    <a:pt x="19" y="133"/>
                  </a:cubicBezTo>
                  <a:cubicBezTo>
                    <a:pt x="20" y="132"/>
                    <a:pt x="21" y="131"/>
                    <a:pt x="21" y="129"/>
                  </a:cubicBezTo>
                  <a:cubicBezTo>
                    <a:pt x="21" y="128"/>
                    <a:pt x="20" y="126"/>
                    <a:pt x="19" y="125"/>
                  </a:cubicBezTo>
                  <a:cubicBezTo>
                    <a:pt x="18" y="124"/>
                    <a:pt x="17" y="124"/>
                    <a:pt x="15" y="124"/>
                  </a:cubicBezTo>
                  <a:cubicBezTo>
                    <a:pt x="14" y="124"/>
                    <a:pt x="12" y="124"/>
                    <a:pt x="11" y="125"/>
                  </a:cubicBezTo>
                  <a:cubicBezTo>
                    <a:pt x="11" y="125"/>
                    <a:pt x="11" y="125"/>
                    <a:pt x="11" y="125"/>
                  </a:cubicBezTo>
                  <a:cubicBezTo>
                    <a:pt x="10" y="126"/>
                    <a:pt x="10" y="128"/>
                    <a:pt x="10" y="129"/>
                  </a:cubicBezTo>
                  <a:cubicBezTo>
                    <a:pt x="10" y="131"/>
                    <a:pt x="10" y="132"/>
                    <a:pt x="11" y="133"/>
                  </a:cubicBezTo>
                  <a:cubicBezTo>
                    <a:pt x="11" y="133"/>
                    <a:pt x="11" y="133"/>
                    <a:pt x="11" y="133"/>
                  </a:cubicBezTo>
                  <a:cubicBezTo>
                    <a:pt x="12" y="134"/>
                    <a:pt x="14" y="135"/>
                    <a:pt x="15" y="1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grpSp>
      <p:grpSp>
        <p:nvGrpSpPr>
          <p:cNvPr id="43" name="Group 42"/>
          <p:cNvGrpSpPr/>
          <p:nvPr/>
        </p:nvGrpSpPr>
        <p:grpSpPr>
          <a:xfrm>
            <a:off x="6868408" y="3701630"/>
            <a:ext cx="400227" cy="418275"/>
            <a:chOff x="8618711" y="3057932"/>
            <a:chExt cx="400227" cy="400227"/>
          </a:xfrm>
        </p:grpSpPr>
        <p:sp>
          <p:nvSpPr>
            <p:cNvPr id="44" name="Oval 43"/>
            <p:cNvSpPr/>
            <p:nvPr/>
          </p:nvSpPr>
          <p:spPr>
            <a:xfrm>
              <a:off x="8618711" y="3057932"/>
              <a:ext cx="400227" cy="4002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45" name="Group 17"/>
            <p:cNvGrpSpPr>
              <a:grpSpLocks noChangeAspect="1"/>
            </p:cNvGrpSpPr>
            <p:nvPr/>
          </p:nvGrpSpPr>
          <p:grpSpPr bwMode="auto">
            <a:xfrm>
              <a:off x="8637082" y="3118485"/>
              <a:ext cx="363484" cy="279120"/>
              <a:chOff x="1725" y="537"/>
              <a:chExt cx="4231" cy="3249"/>
            </a:xfrm>
            <a:solidFill>
              <a:schemeClr val="bg1"/>
            </a:solidFill>
          </p:grpSpPr>
          <p:sp>
            <p:nvSpPr>
              <p:cNvPr id="46" name="Freeform 18"/>
              <p:cNvSpPr>
                <a:spLocks/>
              </p:cNvSpPr>
              <p:nvPr/>
            </p:nvSpPr>
            <p:spPr bwMode="auto">
              <a:xfrm>
                <a:off x="2658" y="2385"/>
                <a:ext cx="482" cy="468"/>
              </a:xfrm>
              <a:custGeom>
                <a:avLst/>
                <a:gdLst>
                  <a:gd name="T0" fmla="*/ 154 w 204"/>
                  <a:gd name="T1" fmla="*/ 169 h 198"/>
                  <a:gd name="T2" fmla="*/ 173 w 204"/>
                  <a:gd name="T3" fmla="*/ 44 h 198"/>
                  <a:gd name="T4" fmla="*/ 51 w 204"/>
                  <a:gd name="T5" fmla="*/ 28 h 198"/>
                  <a:gd name="T6" fmla="*/ 29 w 204"/>
                  <a:gd name="T7" fmla="*/ 150 h 198"/>
                  <a:gd name="T8" fmla="*/ 154 w 204"/>
                  <a:gd name="T9" fmla="*/ 169 h 198"/>
                </a:gdLst>
                <a:ahLst/>
                <a:cxnLst>
                  <a:cxn ang="0">
                    <a:pos x="T0" y="T1"/>
                  </a:cxn>
                  <a:cxn ang="0">
                    <a:pos x="T2" y="T3"/>
                  </a:cxn>
                  <a:cxn ang="0">
                    <a:pos x="T4" y="T5"/>
                  </a:cxn>
                  <a:cxn ang="0">
                    <a:pos x="T6" y="T7"/>
                  </a:cxn>
                  <a:cxn ang="0">
                    <a:pos x="T8" y="T9"/>
                  </a:cxn>
                </a:cxnLst>
                <a:rect l="0" t="0" r="r" b="b"/>
                <a:pathLst>
                  <a:path w="204" h="198">
                    <a:moveTo>
                      <a:pt x="154" y="169"/>
                    </a:moveTo>
                    <a:cubicBezTo>
                      <a:pt x="193" y="140"/>
                      <a:pt x="204" y="87"/>
                      <a:pt x="173" y="44"/>
                    </a:cubicBezTo>
                    <a:cubicBezTo>
                      <a:pt x="144" y="5"/>
                      <a:pt x="90" y="0"/>
                      <a:pt x="51" y="28"/>
                    </a:cubicBezTo>
                    <a:cubicBezTo>
                      <a:pt x="11" y="57"/>
                      <a:pt x="0" y="111"/>
                      <a:pt x="29" y="150"/>
                    </a:cubicBezTo>
                    <a:cubicBezTo>
                      <a:pt x="60" y="192"/>
                      <a:pt x="114" y="198"/>
                      <a:pt x="154"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47" name="Freeform 19"/>
              <p:cNvSpPr>
                <a:spLocks noEditPoints="1"/>
              </p:cNvSpPr>
              <p:nvPr/>
            </p:nvSpPr>
            <p:spPr bwMode="auto">
              <a:xfrm>
                <a:off x="1725" y="1438"/>
                <a:ext cx="2348" cy="2348"/>
              </a:xfrm>
              <a:custGeom>
                <a:avLst/>
                <a:gdLst>
                  <a:gd name="T0" fmla="*/ 926 w 994"/>
                  <a:gd name="T1" fmla="*/ 248 h 994"/>
                  <a:gd name="T2" fmla="*/ 864 w 994"/>
                  <a:gd name="T3" fmla="*/ 163 h 994"/>
                  <a:gd name="T4" fmla="*/ 743 w 994"/>
                  <a:gd name="T5" fmla="*/ 211 h 994"/>
                  <a:gd name="T6" fmla="*/ 633 w 994"/>
                  <a:gd name="T7" fmla="*/ 151 h 994"/>
                  <a:gd name="T8" fmla="*/ 622 w 994"/>
                  <a:gd name="T9" fmla="*/ 19 h 994"/>
                  <a:gd name="T10" fmla="*/ 517 w 994"/>
                  <a:gd name="T11" fmla="*/ 0 h 994"/>
                  <a:gd name="T12" fmla="*/ 469 w 994"/>
                  <a:gd name="T13" fmla="*/ 126 h 994"/>
                  <a:gd name="T14" fmla="*/ 345 w 994"/>
                  <a:gd name="T15" fmla="*/ 156 h 994"/>
                  <a:gd name="T16" fmla="*/ 248 w 994"/>
                  <a:gd name="T17" fmla="*/ 71 h 994"/>
                  <a:gd name="T18" fmla="*/ 163 w 994"/>
                  <a:gd name="T19" fmla="*/ 134 h 994"/>
                  <a:gd name="T20" fmla="*/ 211 w 994"/>
                  <a:gd name="T21" fmla="*/ 254 h 994"/>
                  <a:gd name="T22" fmla="*/ 145 w 994"/>
                  <a:gd name="T23" fmla="*/ 363 h 994"/>
                  <a:gd name="T24" fmla="*/ 16 w 994"/>
                  <a:gd name="T25" fmla="*/ 372 h 994"/>
                  <a:gd name="T26" fmla="*/ 0 w 994"/>
                  <a:gd name="T27" fmla="*/ 480 h 994"/>
                  <a:gd name="T28" fmla="*/ 120 w 994"/>
                  <a:gd name="T29" fmla="*/ 527 h 994"/>
                  <a:gd name="T30" fmla="*/ 123 w 994"/>
                  <a:gd name="T31" fmla="*/ 531 h 994"/>
                  <a:gd name="T32" fmla="*/ 156 w 994"/>
                  <a:gd name="T33" fmla="*/ 652 h 994"/>
                  <a:gd name="T34" fmla="*/ 72 w 994"/>
                  <a:gd name="T35" fmla="*/ 749 h 994"/>
                  <a:gd name="T36" fmla="*/ 134 w 994"/>
                  <a:gd name="T37" fmla="*/ 834 h 994"/>
                  <a:gd name="T38" fmla="*/ 252 w 994"/>
                  <a:gd name="T39" fmla="*/ 782 h 994"/>
                  <a:gd name="T40" fmla="*/ 254 w 994"/>
                  <a:gd name="T41" fmla="*/ 786 h 994"/>
                  <a:gd name="T42" fmla="*/ 361 w 994"/>
                  <a:gd name="T43" fmla="*/ 849 h 994"/>
                  <a:gd name="T44" fmla="*/ 372 w 994"/>
                  <a:gd name="T45" fmla="*/ 981 h 994"/>
                  <a:gd name="T46" fmla="*/ 478 w 994"/>
                  <a:gd name="T47" fmla="*/ 994 h 994"/>
                  <a:gd name="T48" fmla="*/ 525 w 994"/>
                  <a:gd name="T49" fmla="*/ 874 h 994"/>
                  <a:gd name="T50" fmla="*/ 649 w 994"/>
                  <a:gd name="T51" fmla="*/ 843 h 994"/>
                  <a:gd name="T52" fmla="*/ 749 w 994"/>
                  <a:gd name="T53" fmla="*/ 926 h 994"/>
                  <a:gd name="T54" fmla="*/ 834 w 994"/>
                  <a:gd name="T55" fmla="*/ 863 h 994"/>
                  <a:gd name="T56" fmla="*/ 783 w 994"/>
                  <a:gd name="T57" fmla="*/ 745 h 994"/>
                  <a:gd name="T58" fmla="*/ 846 w 994"/>
                  <a:gd name="T59" fmla="*/ 633 h 994"/>
                  <a:gd name="T60" fmla="*/ 975 w 994"/>
                  <a:gd name="T61" fmla="*/ 624 h 994"/>
                  <a:gd name="T62" fmla="*/ 994 w 994"/>
                  <a:gd name="T63" fmla="*/ 520 h 994"/>
                  <a:gd name="T64" fmla="*/ 872 w 994"/>
                  <a:gd name="T65" fmla="*/ 469 h 994"/>
                  <a:gd name="T66" fmla="*/ 841 w 994"/>
                  <a:gd name="T67" fmla="*/ 345 h 994"/>
                  <a:gd name="T68" fmla="*/ 926 w 994"/>
                  <a:gd name="T69" fmla="*/ 248 h 994"/>
                  <a:gd name="T70" fmla="*/ 669 w 994"/>
                  <a:gd name="T71" fmla="*/ 733 h 994"/>
                  <a:gd name="T72" fmla="*/ 264 w 994"/>
                  <a:gd name="T73" fmla="*/ 668 h 994"/>
                  <a:gd name="T74" fmla="*/ 326 w 994"/>
                  <a:gd name="T75" fmla="*/ 266 h 994"/>
                  <a:gd name="T76" fmla="*/ 731 w 994"/>
                  <a:gd name="T77" fmla="*/ 325 h 994"/>
                  <a:gd name="T78" fmla="*/ 669 w 994"/>
                  <a:gd name="T79" fmla="*/ 733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4" h="994">
                    <a:moveTo>
                      <a:pt x="926" y="248"/>
                    </a:moveTo>
                    <a:cubicBezTo>
                      <a:pt x="914" y="232"/>
                      <a:pt x="864" y="163"/>
                      <a:pt x="864" y="163"/>
                    </a:cubicBezTo>
                    <a:cubicBezTo>
                      <a:pt x="743" y="211"/>
                      <a:pt x="743" y="211"/>
                      <a:pt x="743" y="211"/>
                    </a:cubicBezTo>
                    <a:cubicBezTo>
                      <a:pt x="720" y="193"/>
                      <a:pt x="678" y="163"/>
                      <a:pt x="633" y="151"/>
                    </a:cubicBezTo>
                    <a:cubicBezTo>
                      <a:pt x="622" y="19"/>
                      <a:pt x="622" y="19"/>
                      <a:pt x="622" y="19"/>
                    </a:cubicBezTo>
                    <a:cubicBezTo>
                      <a:pt x="605" y="16"/>
                      <a:pt x="517" y="0"/>
                      <a:pt x="517" y="0"/>
                    </a:cubicBezTo>
                    <a:cubicBezTo>
                      <a:pt x="469" y="126"/>
                      <a:pt x="469" y="126"/>
                      <a:pt x="469" y="126"/>
                    </a:cubicBezTo>
                    <a:cubicBezTo>
                      <a:pt x="398" y="132"/>
                      <a:pt x="396" y="129"/>
                      <a:pt x="345" y="156"/>
                    </a:cubicBezTo>
                    <a:cubicBezTo>
                      <a:pt x="248" y="71"/>
                      <a:pt x="248" y="71"/>
                      <a:pt x="248" y="71"/>
                    </a:cubicBezTo>
                    <a:cubicBezTo>
                      <a:pt x="232" y="83"/>
                      <a:pt x="163" y="134"/>
                      <a:pt x="163" y="134"/>
                    </a:cubicBezTo>
                    <a:cubicBezTo>
                      <a:pt x="211" y="254"/>
                      <a:pt x="211" y="254"/>
                      <a:pt x="211" y="254"/>
                    </a:cubicBezTo>
                    <a:cubicBezTo>
                      <a:pt x="191" y="274"/>
                      <a:pt x="164" y="319"/>
                      <a:pt x="145" y="363"/>
                    </a:cubicBezTo>
                    <a:cubicBezTo>
                      <a:pt x="16" y="372"/>
                      <a:pt x="16" y="372"/>
                      <a:pt x="16" y="372"/>
                    </a:cubicBezTo>
                    <a:cubicBezTo>
                      <a:pt x="16" y="392"/>
                      <a:pt x="0" y="480"/>
                      <a:pt x="0" y="480"/>
                    </a:cubicBezTo>
                    <a:cubicBezTo>
                      <a:pt x="120" y="527"/>
                      <a:pt x="120" y="527"/>
                      <a:pt x="120" y="527"/>
                    </a:cubicBezTo>
                    <a:cubicBezTo>
                      <a:pt x="123" y="531"/>
                      <a:pt x="123" y="531"/>
                      <a:pt x="123" y="531"/>
                    </a:cubicBezTo>
                    <a:cubicBezTo>
                      <a:pt x="124" y="560"/>
                      <a:pt x="136" y="611"/>
                      <a:pt x="156" y="652"/>
                    </a:cubicBezTo>
                    <a:cubicBezTo>
                      <a:pt x="72" y="749"/>
                      <a:pt x="72" y="749"/>
                      <a:pt x="72" y="749"/>
                    </a:cubicBezTo>
                    <a:cubicBezTo>
                      <a:pt x="84" y="765"/>
                      <a:pt x="134" y="834"/>
                      <a:pt x="134" y="834"/>
                    </a:cubicBezTo>
                    <a:cubicBezTo>
                      <a:pt x="252" y="782"/>
                      <a:pt x="252" y="782"/>
                      <a:pt x="252" y="782"/>
                    </a:cubicBezTo>
                    <a:cubicBezTo>
                      <a:pt x="254" y="786"/>
                      <a:pt x="254" y="786"/>
                      <a:pt x="254" y="786"/>
                    </a:cubicBezTo>
                    <a:cubicBezTo>
                      <a:pt x="275" y="806"/>
                      <a:pt x="320" y="833"/>
                      <a:pt x="361" y="849"/>
                    </a:cubicBezTo>
                    <a:cubicBezTo>
                      <a:pt x="372" y="981"/>
                      <a:pt x="372" y="981"/>
                      <a:pt x="372" y="981"/>
                    </a:cubicBezTo>
                    <a:cubicBezTo>
                      <a:pt x="393" y="981"/>
                      <a:pt x="478" y="994"/>
                      <a:pt x="478" y="994"/>
                    </a:cubicBezTo>
                    <a:cubicBezTo>
                      <a:pt x="525" y="874"/>
                      <a:pt x="525" y="874"/>
                      <a:pt x="525" y="874"/>
                    </a:cubicBezTo>
                    <a:cubicBezTo>
                      <a:pt x="554" y="872"/>
                      <a:pt x="608" y="863"/>
                      <a:pt x="649" y="843"/>
                    </a:cubicBezTo>
                    <a:cubicBezTo>
                      <a:pt x="749" y="926"/>
                      <a:pt x="749" y="926"/>
                      <a:pt x="749" y="926"/>
                    </a:cubicBezTo>
                    <a:cubicBezTo>
                      <a:pt x="762" y="916"/>
                      <a:pt x="834" y="863"/>
                      <a:pt x="834" y="863"/>
                    </a:cubicBezTo>
                    <a:cubicBezTo>
                      <a:pt x="783" y="745"/>
                      <a:pt x="783" y="745"/>
                      <a:pt x="783" y="745"/>
                    </a:cubicBezTo>
                    <a:cubicBezTo>
                      <a:pt x="801" y="722"/>
                      <a:pt x="834" y="678"/>
                      <a:pt x="846" y="633"/>
                    </a:cubicBezTo>
                    <a:cubicBezTo>
                      <a:pt x="975" y="624"/>
                      <a:pt x="975" y="624"/>
                      <a:pt x="975" y="624"/>
                    </a:cubicBezTo>
                    <a:cubicBezTo>
                      <a:pt x="981" y="605"/>
                      <a:pt x="994" y="520"/>
                      <a:pt x="994" y="520"/>
                    </a:cubicBezTo>
                    <a:cubicBezTo>
                      <a:pt x="872" y="469"/>
                      <a:pt x="872" y="469"/>
                      <a:pt x="872" y="469"/>
                    </a:cubicBezTo>
                    <a:cubicBezTo>
                      <a:pt x="867" y="401"/>
                      <a:pt x="865" y="398"/>
                      <a:pt x="841" y="345"/>
                    </a:cubicBezTo>
                    <a:lnTo>
                      <a:pt x="926" y="248"/>
                    </a:lnTo>
                    <a:close/>
                    <a:moveTo>
                      <a:pt x="669" y="733"/>
                    </a:moveTo>
                    <a:cubicBezTo>
                      <a:pt x="541" y="827"/>
                      <a:pt x="360" y="799"/>
                      <a:pt x="264" y="668"/>
                    </a:cubicBezTo>
                    <a:cubicBezTo>
                      <a:pt x="170" y="541"/>
                      <a:pt x="198" y="359"/>
                      <a:pt x="326" y="266"/>
                    </a:cubicBezTo>
                    <a:cubicBezTo>
                      <a:pt x="456" y="170"/>
                      <a:pt x="638" y="198"/>
                      <a:pt x="731" y="325"/>
                    </a:cubicBezTo>
                    <a:cubicBezTo>
                      <a:pt x="827" y="456"/>
                      <a:pt x="799" y="637"/>
                      <a:pt x="669"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48" name="Freeform 20"/>
              <p:cNvSpPr>
                <a:spLocks/>
              </p:cNvSpPr>
              <p:nvPr/>
            </p:nvSpPr>
            <p:spPr bwMode="auto">
              <a:xfrm>
                <a:off x="4539" y="1485"/>
                <a:ext cx="482" cy="470"/>
              </a:xfrm>
              <a:custGeom>
                <a:avLst/>
                <a:gdLst>
                  <a:gd name="T0" fmla="*/ 154 w 204"/>
                  <a:gd name="T1" fmla="*/ 170 h 199"/>
                  <a:gd name="T2" fmla="*/ 173 w 204"/>
                  <a:gd name="T3" fmla="*/ 45 h 199"/>
                  <a:gd name="T4" fmla="*/ 51 w 204"/>
                  <a:gd name="T5" fmla="*/ 29 h 199"/>
                  <a:gd name="T6" fmla="*/ 29 w 204"/>
                  <a:gd name="T7" fmla="*/ 151 h 199"/>
                  <a:gd name="T8" fmla="*/ 154 w 204"/>
                  <a:gd name="T9" fmla="*/ 170 h 199"/>
                </a:gdLst>
                <a:ahLst/>
                <a:cxnLst>
                  <a:cxn ang="0">
                    <a:pos x="T0" y="T1"/>
                  </a:cxn>
                  <a:cxn ang="0">
                    <a:pos x="T2" y="T3"/>
                  </a:cxn>
                  <a:cxn ang="0">
                    <a:pos x="T4" y="T5"/>
                  </a:cxn>
                  <a:cxn ang="0">
                    <a:pos x="T6" y="T7"/>
                  </a:cxn>
                  <a:cxn ang="0">
                    <a:pos x="T8" y="T9"/>
                  </a:cxn>
                </a:cxnLst>
                <a:rect l="0" t="0" r="r" b="b"/>
                <a:pathLst>
                  <a:path w="204" h="199">
                    <a:moveTo>
                      <a:pt x="154" y="170"/>
                    </a:moveTo>
                    <a:cubicBezTo>
                      <a:pt x="193" y="141"/>
                      <a:pt x="204" y="88"/>
                      <a:pt x="173" y="45"/>
                    </a:cubicBezTo>
                    <a:cubicBezTo>
                      <a:pt x="144" y="6"/>
                      <a:pt x="90" y="0"/>
                      <a:pt x="51" y="29"/>
                    </a:cubicBezTo>
                    <a:cubicBezTo>
                      <a:pt x="12" y="58"/>
                      <a:pt x="0" y="111"/>
                      <a:pt x="29" y="151"/>
                    </a:cubicBezTo>
                    <a:cubicBezTo>
                      <a:pt x="60" y="193"/>
                      <a:pt x="115" y="199"/>
                      <a:pt x="154"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49" name="Freeform 21"/>
              <p:cNvSpPr>
                <a:spLocks noEditPoints="1"/>
              </p:cNvSpPr>
              <p:nvPr/>
            </p:nvSpPr>
            <p:spPr bwMode="auto">
              <a:xfrm>
                <a:off x="3606" y="537"/>
                <a:ext cx="2350" cy="2351"/>
              </a:xfrm>
              <a:custGeom>
                <a:avLst/>
                <a:gdLst>
                  <a:gd name="T0" fmla="*/ 926 w 995"/>
                  <a:gd name="T1" fmla="*/ 249 h 995"/>
                  <a:gd name="T2" fmla="*/ 864 w 995"/>
                  <a:gd name="T3" fmla="*/ 164 h 995"/>
                  <a:gd name="T4" fmla="*/ 743 w 995"/>
                  <a:gd name="T5" fmla="*/ 212 h 995"/>
                  <a:gd name="T6" fmla="*/ 634 w 995"/>
                  <a:gd name="T7" fmla="*/ 152 h 995"/>
                  <a:gd name="T8" fmla="*/ 622 w 995"/>
                  <a:gd name="T9" fmla="*/ 19 h 995"/>
                  <a:gd name="T10" fmla="*/ 518 w 995"/>
                  <a:gd name="T11" fmla="*/ 0 h 995"/>
                  <a:gd name="T12" fmla="*/ 469 w 995"/>
                  <a:gd name="T13" fmla="*/ 126 h 995"/>
                  <a:gd name="T14" fmla="*/ 346 w 995"/>
                  <a:gd name="T15" fmla="*/ 157 h 995"/>
                  <a:gd name="T16" fmla="*/ 248 w 995"/>
                  <a:gd name="T17" fmla="*/ 72 h 995"/>
                  <a:gd name="T18" fmla="*/ 163 w 995"/>
                  <a:gd name="T19" fmla="*/ 135 h 995"/>
                  <a:gd name="T20" fmla="*/ 212 w 995"/>
                  <a:gd name="T21" fmla="*/ 255 h 995"/>
                  <a:gd name="T22" fmla="*/ 146 w 995"/>
                  <a:gd name="T23" fmla="*/ 364 h 995"/>
                  <a:gd name="T24" fmla="*/ 17 w 995"/>
                  <a:gd name="T25" fmla="*/ 373 h 995"/>
                  <a:gd name="T26" fmla="*/ 0 w 995"/>
                  <a:gd name="T27" fmla="*/ 481 h 995"/>
                  <a:gd name="T28" fmla="*/ 120 w 995"/>
                  <a:gd name="T29" fmla="*/ 528 h 995"/>
                  <a:gd name="T30" fmla="*/ 123 w 995"/>
                  <a:gd name="T31" fmla="*/ 531 h 995"/>
                  <a:gd name="T32" fmla="*/ 156 w 995"/>
                  <a:gd name="T33" fmla="*/ 653 h 995"/>
                  <a:gd name="T34" fmla="*/ 72 w 995"/>
                  <a:gd name="T35" fmla="*/ 750 h 995"/>
                  <a:gd name="T36" fmla="*/ 134 w 995"/>
                  <a:gd name="T37" fmla="*/ 835 h 995"/>
                  <a:gd name="T38" fmla="*/ 252 w 995"/>
                  <a:gd name="T39" fmla="*/ 783 h 995"/>
                  <a:gd name="T40" fmla="*/ 255 w 995"/>
                  <a:gd name="T41" fmla="*/ 787 h 995"/>
                  <a:gd name="T42" fmla="*/ 361 w 995"/>
                  <a:gd name="T43" fmla="*/ 849 h 995"/>
                  <a:gd name="T44" fmla="*/ 373 w 995"/>
                  <a:gd name="T45" fmla="*/ 982 h 995"/>
                  <a:gd name="T46" fmla="*/ 478 w 995"/>
                  <a:gd name="T47" fmla="*/ 995 h 995"/>
                  <a:gd name="T48" fmla="*/ 525 w 995"/>
                  <a:gd name="T49" fmla="*/ 875 h 995"/>
                  <a:gd name="T50" fmla="*/ 649 w 995"/>
                  <a:gd name="T51" fmla="*/ 844 h 995"/>
                  <a:gd name="T52" fmla="*/ 749 w 995"/>
                  <a:gd name="T53" fmla="*/ 926 h 995"/>
                  <a:gd name="T54" fmla="*/ 834 w 995"/>
                  <a:gd name="T55" fmla="*/ 864 h 995"/>
                  <a:gd name="T56" fmla="*/ 783 w 995"/>
                  <a:gd name="T57" fmla="*/ 746 h 995"/>
                  <a:gd name="T58" fmla="*/ 847 w 995"/>
                  <a:gd name="T59" fmla="*/ 634 h 995"/>
                  <a:gd name="T60" fmla="*/ 976 w 995"/>
                  <a:gd name="T61" fmla="*/ 625 h 995"/>
                  <a:gd name="T62" fmla="*/ 995 w 995"/>
                  <a:gd name="T63" fmla="*/ 520 h 995"/>
                  <a:gd name="T64" fmla="*/ 872 w 995"/>
                  <a:gd name="T65" fmla="*/ 470 h 995"/>
                  <a:gd name="T66" fmla="*/ 842 w 995"/>
                  <a:gd name="T67" fmla="*/ 346 h 995"/>
                  <a:gd name="T68" fmla="*/ 926 w 995"/>
                  <a:gd name="T69" fmla="*/ 249 h 995"/>
                  <a:gd name="T70" fmla="*/ 669 w 995"/>
                  <a:gd name="T71" fmla="*/ 734 h 995"/>
                  <a:gd name="T72" fmla="*/ 264 w 995"/>
                  <a:gd name="T73" fmla="*/ 669 h 995"/>
                  <a:gd name="T74" fmla="*/ 326 w 995"/>
                  <a:gd name="T75" fmla="*/ 267 h 995"/>
                  <a:gd name="T76" fmla="*/ 731 w 995"/>
                  <a:gd name="T77" fmla="*/ 326 h 995"/>
                  <a:gd name="T78" fmla="*/ 669 w 995"/>
                  <a:gd name="T79" fmla="*/ 734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5" h="995">
                    <a:moveTo>
                      <a:pt x="926" y="249"/>
                    </a:moveTo>
                    <a:cubicBezTo>
                      <a:pt x="914" y="232"/>
                      <a:pt x="864" y="164"/>
                      <a:pt x="864" y="164"/>
                    </a:cubicBezTo>
                    <a:cubicBezTo>
                      <a:pt x="743" y="212"/>
                      <a:pt x="743" y="212"/>
                      <a:pt x="743" y="212"/>
                    </a:cubicBezTo>
                    <a:cubicBezTo>
                      <a:pt x="720" y="194"/>
                      <a:pt x="678" y="164"/>
                      <a:pt x="634" y="152"/>
                    </a:cubicBezTo>
                    <a:cubicBezTo>
                      <a:pt x="622" y="19"/>
                      <a:pt x="622" y="19"/>
                      <a:pt x="622" y="19"/>
                    </a:cubicBezTo>
                    <a:cubicBezTo>
                      <a:pt x="605" y="17"/>
                      <a:pt x="518" y="0"/>
                      <a:pt x="518" y="0"/>
                    </a:cubicBezTo>
                    <a:cubicBezTo>
                      <a:pt x="469" y="126"/>
                      <a:pt x="469" y="126"/>
                      <a:pt x="469" y="126"/>
                    </a:cubicBezTo>
                    <a:cubicBezTo>
                      <a:pt x="399" y="133"/>
                      <a:pt x="396" y="130"/>
                      <a:pt x="346" y="157"/>
                    </a:cubicBezTo>
                    <a:cubicBezTo>
                      <a:pt x="248" y="72"/>
                      <a:pt x="248" y="72"/>
                      <a:pt x="248" y="72"/>
                    </a:cubicBezTo>
                    <a:cubicBezTo>
                      <a:pt x="232" y="84"/>
                      <a:pt x="163" y="135"/>
                      <a:pt x="163" y="135"/>
                    </a:cubicBezTo>
                    <a:cubicBezTo>
                      <a:pt x="212" y="255"/>
                      <a:pt x="212" y="255"/>
                      <a:pt x="212" y="255"/>
                    </a:cubicBezTo>
                    <a:cubicBezTo>
                      <a:pt x="191" y="275"/>
                      <a:pt x="164" y="320"/>
                      <a:pt x="146" y="364"/>
                    </a:cubicBezTo>
                    <a:cubicBezTo>
                      <a:pt x="17" y="373"/>
                      <a:pt x="17" y="373"/>
                      <a:pt x="17" y="373"/>
                    </a:cubicBezTo>
                    <a:cubicBezTo>
                      <a:pt x="16" y="393"/>
                      <a:pt x="0" y="481"/>
                      <a:pt x="0" y="481"/>
                    </a:cubicBezTo>
                    <a:cubicBezTo>
                      <a:pt x="120" y="528"/>
                      <a:pt x="120" y="528"/>
                      <a:pt x="120" y="528"/>
                    </a:cubicBezTo>
                    <a:cubicBezTo>
                      <a:pt x="123" y="531"/>
                      <a:pt x="123" y="531"/>
                      <a:pt x="123" y="531"/>
                    </a:cubicBezTo>
                    <a:cubicBezTo>
                      <a:pt x="124" y="561"/>
                      <a:pt x="137" y="612"/>
                      <a:pt x="156" y="653"/>
                    </a:cubicBezTo>
                    <a:cubicBezTo>
                      <a:pt x="72" y="750"/>
                      <a:pt x="72" y="750"/>
                      <a:pt x="72" y="750"/>
                    </a:cubicBezTo>
                    <a:cubicBezTo>
                      <a:pt x="84" y="766"/>
                      <a:pt x="134" y="835"/>
                      <a:pt x="134" y="835"/>
                    </a:cubicBezTo>
                    <a:cubicBezTo>
                      <a:pt x="252" y="783"/>
                      <a:pt x="252" y="783"/>
                      <a:pt x="252" y="783"/>
                    </a:cubicBezTo>
                    <a:cubicBezTo>
                      <a:pt x="255" y="787"/>
                      <a:pt x="255" y="787"/>
                      <a:pt x="255" y="787"/>
                    </a:cubicBezTo>
                    <a:cubicBezTo>
                      <a:pt x="275" y="807"/>
                      <a:pt x="320" y="834"/>
                      <a:pt x="361" y="849"/>
                    </a:cubicBezTo>
                    <a:cubicBezTo>
                      <a:pt x="373" y="982"/>
                      <a:pt x="373" y="982"/>
                      <a:pt x="373" y="982"/>
                    </a:cubicBezTo>
                    <a:cubicBezTo>
                      <a:pt x="393" y="982"/>
                      <a:pt x="478" y="995"/>
                      <a:pt x="478" y="995"/>
                    </a:cubicBezTo>
                    <a:cubicBezTo>
                      <a:pt x="525" y="875"/>
                      <a:pt x="525" y="875"/>
                      <a:pt x="525" y="875"/>
                    </a:cubicBezTo>
                    <a:cubicBezTo>
                      <a:pt x="555" y="873"/>
                      <a:pt x="608" y="864"/>
                      <a:pt x="649" y="844"/>
                    </a:cubicBezTo>
                    <a:cubicBezTo>
                      <a:pt x="749" y="926"/>
                      <a:pt x="749" y="926"/>
                      <a:pt x="749" y="926"/>
                    </a:cubicBezTo>
                    <a:cubicBezTo>
                      <a:pt x="763" y="917"/>
                      <a:pt x="834" y="864"/>
                      <a:pt x="834" y="864"/>
                    </a:cubicBezTo>
                    <a:cubicBezTo>
                      <a:pt x="783" y="746"/>
                      <a:pt x="783" y="746"/>
                      <a:pt x="783" y="746"/>
                    </a:cubicBezTo>
                    <a:cubicBezTo>
                      <a:pt x="801" y="723"/>
                      <a:pt x="834" y="678"/>
                      <a:pt x="847" y="634"/>
                    </a:cubicBezTo>
                    <a:cubicBezTo>
                      <a:pt x="976" y="625"/>
                      <a:pt x="976" y="625"/>
                      <a:pt x="976" y="625"/>
                    </a:cubicBezTo>
                    <a:cubicBezTo>
                      <a:pt x="982" y="605"/>
                      <a:pt x="995" y="520"/>
                      <a:pt x="995" y="520"/>
                    </a:cubicBezTo>
                    <a:cubicBezTo>
                      <a:pt x="872" y="470"/>
                      <a:pt x="872" y="470"/>
                      <a:pt x="872" y="470"/>
                    </a:cubicBezTo>
                    <a:cubicBezTo>
                      <a:pt x="868" y="402"/>
                      <a:pt x="865" y="399"/>
                      <a:pt x="842" y="346"/>
                    </a:cubicBezTo>
                    <a:lnTo>
                      <a:pt x="926" y="249"/>
                    </a:lnTo>
                    <a:close/>
                    <a:moveTo>
                      <a:pt x="669" y="734"/>
                    </a:moveTo>
                    <a:cubicBezTo>
                      <a:pt x="541" y="828"/>
                      <a:pt x="360" y="800"/>
                      <a:pt x="264" y="669"/>
                    </a:cubicBezTo>
                    <a:cubicBezTo>
                      <a:pt x="171" y="542"/>
                      <a:pt x="198" y="360"/>
                      <a:pt x="326" y="267"/>
                    </a:cubicBezTo>
                    <a:cubicBezTo>
                      <a:pt x="457" y="171"/>
                      <a:pt x="638" y="199"/>
                      <a:pt x="731" y="326"/>
                    </a:cubicBezTo>
                    <a:cubicBezTo>
                      <a:pt x="827" y="457"/>
                      <a:pt x="800" y="638"/>
                      <a:pt x="669" y="7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grpSp>
      </p:grpSp>
      <p:grpSp>
        <p:nvGrpSpPr>
          <p:cNvPr id="50" name="Group 49"/>
          <p:cNvGrpSpPr/>
          <p:nvPr/>
        </p:nvGrpSpPr>
        <p:grpSpPr>
          <a:xfrm>
            <a:off x="8761393" y="2628618"/>
            <a:ext cx="400227" cy="444816"/>
            <a:chOff x="6795634" y="3905250"/>
            <a:chExt cx="400227" cy="351755"/>
          </a:xfrm>
        </p:grpSpPr>
        <p:sp>
          <p:nvSpPr>
            <p:cNvPr id="51" name="Oval 50"/>
            <p:cNvSpPr/>
            <p:nvPr/>
          </p:nvSpPr>
          <p:spPr>
            <a:xfrm>
              <a:off x="6795634" y="3926238"/>
              <a:ext cx="400227" cy="33076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52" name="Group 30"/>
            <p:cNvGrpSpPr>
              <a:grpSpLocks noChangeAspect="1"/>
            </p:cNvGrpSpPr>
            <p:nvPr/>
          </p:nvGrpSpPr>
          <p:grpSpPr bwMode="auto">
            <a:xfrm>
              <a:off x="6832405" y="3905250"/>
              <a:ext cx="280964" cy="342260"/>
              <a:chOff x="2742" y="765"/>
              <a:chExt cx="2191" cy="2669"/>
            </a:xfrm>
            <a:solidFill>
              <a:schemeClr val="bg1"/>
            </a:solidFill>
          </p:grpSpPr>
          <p:sp>
            <p:nvSpPr>
              <p:cNvPr id="53" name="Freeform 31"/>
              <p:cNvSpPr>
                <a:spLocks/>
              </p:cNvSpPr>
              <p:nvPr/>
            </p:nvSpPr>
            <p:spPr bwMode="auto">
              <a:xfrm>
                <a:off x="2742" y="765"/>
                <a:ext cx="2191" cy="2669"/>
              </a:xfrm>
              <a:custGeom>
                <a:avLst/>
                <a:gdLst>
                  <a:gd name="T0" fmla="*/ 86 w 927"/>
                  <a:gd name="T1" fmla="*/ 874 h 1130"/>
                  <a:gd name="T2" fmla="*/ 89 w 927"/>
                  <a:gd name="T3" fmla="*/ 830 h 1130"/>
                  <a:gd name="T4" fmla="*/ 87 w 927"/>
                  <a:gd name="T5" fmla="*/ 762 h 1130"/>
                  <a:gd name="T6" fmla="*/ 6 w 927"/>
                  <a:gd name="T7" fmla="*/ 721 h 1130"/>
                  <a:gd name="T8" fmla="*/ 3 w 927"/>
                  <a:gd name="T9" fmla="*/ 685 h 1130"/>
                  <a:gd name="T10" fmla="*/ 4 w 927"/>
                  <a:gd name="T11" fmla="*/ 685 h 1130"/>
                  <a:gd name="T12" fmla="*/ 41 w 927"/>
                  <a:gd name="T13" fmla="*/ 615 h 1130"/>
                  <a:gd name="T14" fmla="*/ 41 w 927"/>
                  <a:gd name="T15" fmla="*/ 615 h 1130"/>
                  <a:gd name="T16" fmla="*/ 102 w 927"/>
                  <a:gd name="T17" fmla="*/ 438 h 1130"/>
                  <a:gd name="T18" fmla="*/ 102 w 927"/>
                  <a:gd name="T19" fmla="*/ 438 h 1130"/>
                  <a:gd name="T20" fmla="*/ 519 w 927"/>
                  <a:gd name="T21" fmla="*/ 68 h 1130"/>
                  <a:gd name="T22" fmla="*/ 927 w 927"/>
                  <a:gd name="T23" fmla="*/ 436 h 1130"/>
                  <a:gd name="T24" fmla="*/ 792 w 927"/>
                  <a:gd name="T25" fmla="*/ 880 h 1130"/>
                  <a:gd name="T26" fmla="*/ 886 w 927"/>
                  <a:gd name="T27" fmla="*/ 1078 h 1130"/>
                  <a:gd name="T28" fmla="*/ 844 w 927"/>
                  <a:gd name="T29" fmla="*/ 1102 h 1130"/>
                  <a:gd name="T30" fmla="*/ 746 w 927"/>
                  <a:gd name="T31" fmla="*/ 818 h 1130"/>
                  <a:gd name="T32" fmla="*/ 878 w 927"/>
                  <a:gd name="T33" fmla="*/ 436 h 1130"/>
                  <a:gd name="T34" fmla="*/ 240 w 927"/>
                  <a:gd name="T35" fmla="*/ 241 h 1130"/>
                  <a:gd name="T36" fmla="*/ 151 w 927"/>
                  <a:gd name="T37" fmla="*/ 438 h 1130"/>
                  <a:gd name="T38" fmla="*/ 151 w 927"/>
                  <a:gd name="T39" fmla="*/ 438 h 1130"/>
                  <a:gd name="T40" fmla="*/ 154 w 927"/>
                  <a:gd name="T41" fmla="*/ 475 h 1130"/>
                  <a:gd name="T42" fmla="*/ 83 w 927"/>
                  <a:gd name="T43" fmla="*/ 639 h 1130"/>
                  <a:gd name="T44" fmla="*/ 83 w 927"/>
                  <a:gd name="T45" fmla="*/ 639 h 1130"/>
                  <a:gd name="T46" fmla="*/ 50 w 927"/>
                  <a:gd name="T47" fmla="*/ 698 h 1130"/>
                  <a:gd name="T48" fmla="*/ 50 w 927"/>
                  <a:gd name="T49" fmla="*/ 698 h 1130"/>
                  <a:gd name="T50" fmla="*/ 123 w 927"/>
                  <a:gd name="T51" fmla="*/ 721 h 1130"/>
                  <a:gd name="T52" fmla="*/ 135 w 927"/>
                  <a:gd name="T53" fmla="*/ 771 h 1130"/>
                  <a:gd name="T54" fmla="*/ 129 w 927"/>
                  <a:gd name="T55" fmla="*/ 792 h 1130"/>
                  <a:gd name="T56" fmla="*/ 191 w 927"/>
                  <a:gd name="T57" fmla="*/ 824 h 1130"/>
                  <a:gd name="T58" fmla="*/ 124 w 927"/>
                  <a:gd name="T59" fmla="*/ 841 h 1130"/>
                  <a:gd name="T60" fmla="*/ 172 w 927"/>
                  <a:gd name="T61" fmla="*/ 976 h 1130"/>
                  <a:gd name="T62" fmla="*/ 316 w 927"/>
                  <a:gd name="T63" fmla="*/ 1007 h 1130"/>
                  <a:gd name="T64" fmla="*/ 431 w 927"/>
                  <a:gd name="T65" fmla="*/ 1079 h 1130"/>
                  <a:gd name="T66" fmla="*/ 388 w 927"/>
                  <a:gd name="T67" fmla="*/ 1101 h 1130"/>
                  <a:gd name="T68" fmla="*/ 217 w 927"/>
                  <a:gd name="T69" fmla="*/ 1039 h 1130"/>
                  <a:gd name="T70" fmla="*/ 102 w 927"/>
                  <a:gd name="T71" fmla="*/ 971 h 1130"/>
                  <a:gd name="T72" fmla="*/ 86 w 927"/>
                  <a:gd name="T73" fmla="*/ 874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7" h="1130">
                    <a:moveTo>
                      <a:pt x="86" y="874"/>
                    </a:moveTo>
                    <a:cubicBezTo>
                      <a:pt x="67" y="865"/>
                      <a:pt x="69" y="837"/>
                      <a:pt x="89" y="830"/>
                    </a:cubicBezTo>
                    <a:cubicBezTo>
                      <a:pt x="53" y="815"/>
                      <a:pt x="79" y="791"/>
                      <a:pt x="87" y="762"/>
                    </a:cubicBezTo>
                    <a:cubicBezTo>
                      <a:pt x="54" y="755"/>
                      <a:pt x="21" y="752"/>
                      <a:pt x="6" y="721"/>
                    </a:cubicBezTo>
                    <a:cubicBezTo>
                      <a:pt x="1" y="710"/>
                      <a:pt x="0" y="698"/>
                      <a:pt x="3" y="685"/>
                    </a:cubicBezTo>
                    <a:cubicBezTo>
                      <a:pt x="4" y="685"/>
                      <a:pt x="4" y="685"/>
                      <a:pt x="4" y="685"/>
                    </a:cubicBezTo>
                    <a:cubicBezTo>
                      <a:pt x="41" y="615"/>
                      <a:pt x="41" y="615"/>
                      <a:pt x="41" y="615"/>
                    </a:cubicBezTo>
                    <a:cubicBezTo>
                      <a:pt x="41" y="615"/>
                      <a:pt x="41" y="615"/>
                      <a:pt x="41" y="615"/>
                    </a:cubicBezTo>
                    <a:cubicBezTo>
                      <a:pt x="129" y="457"/>
                      <a:pt x="102" y="517"/>
                      <a:pt x="102" y="438"/>
                    </a:cubicBezTo>
                    <a:cubicBezTo>
                      <a:pt x="102" y="438"/>
                      <a:pt x="102" y="438"/>
                      <a:pt x="102" y="438"/>
                    </a:cubicBezTo>
                    <a:cubicBezTo>
                      <a:pt x="102" y="244"/>
                      <a:pt x="315" y="68"/>
                      <a:pt x="519" y="68"/>
                    </a:cubicBezTo>
                    <a:cubicBezTo>
                      <a:pt x="737" y="68"/>
                      <a:pt x="927" y="213"/>
                      <a:pt x="927" y="436"/>
                    </a:cubicBezTo>
                    <a:cubicBezTo>
                      <a:pt x="927" y="652"/>
                      <a:pt x="772" y="751"/>
                      <a:pt x="792" y="880"/>
                    </a:cubicBezTo>
                    <a:cubicBezTo>
                      <a:pt x="804" y="954"/>
                      <a:pt x="850" y="1014"/>
                      <a:pt x="886" y="1078"/>
                    </a:cubicBezTo>
                    <a:cubicBezTo>
                      <a:pt x="901" y="1106"/>
                      <a:pt x="859" y="1130"/>
                      <a:pt x="844" y="1102"/>
                    </a:cubicBezTo>
                    <a:cubicBezTo>
                      <a:pt x="801" y="1025"/>
                      <a:pt x="722" y="920"/>
                      <a:pt x="746" y="818"/>
                    </a:cubicBezTo>
                    <a:cubicBezTo>
                      <a:pt x="778" y="675"/>
                      <a:pt x="878" y="609"/>
                      <a:pt x="878" y="436"/>
                    </a:cubicBezTo>
                    <a:cubicBezTo>
                      <a:pt x="878" y="133"/>
                      <a:pt x="472" y="0"/>
                      <a:pt x="240" y="241"/>
                    </a:cubicBezTo>
                    <a:cubicBezTo>
                      <a:pt x="185" y="299"/>
                      <a:pt x="151" y="369"/>
                      <a:pt x="151" y="438"/>
                    </a:cubicBezTo>
                    <a:cubicBezTo>
                      <a:pt x="151" y="438"/>
                      <a:pt x="151" y="438"/>
                      <a:pt x="151" y="438"/>
                    </a:cubicBezTo>
                    <a:cubicBezTo>
                      <a:pt x="151" y="451"/>
                      <a:pt x="152" y="463"/>
                      <a:pt x="154" y="475"/>
                    </a:cubicBezTo>
                    <a:cubicBezTo>
                      <a:pt x="160" y="505"/>
                      <a:pt x="121" y="573"/>
                      <a:pt x="83" y="639"/>
                    </a:cubicBezTo>
                    <a:cubicBezTo>
                      <a:pt x="83" y="639"/>
                      <a:pt x="83" y="639"/>
                      <a:pt x="83" y="639"/>
                    </a:cubicBezTo>
                    <a:cubicBezTo>
                      <a:pt x="50" y="698"/>
                      <a:pt x="50" y="698"/>
                      <a:pt x="50" y="698"/>
                    </a:cubicBezTo>
                    <a:cubicBezTo>
                      <a:pt x="50" y="698"/>
                      <a:pt x="50" y="698"/>
                      <a:pt x="50" y="698"/>
                    </a:cubicBezTo>
                    <a:cubicBezTo>
                      <a:pt x="47" y="708"/>
                      <a:pt x="109" y="717"/>
                      <a:pt x="123" y="721"/>
                    </a:cubicBezTo>
                    <a:cubicBezTo>
                      <a:pt x="154" y="727"/>
                      <a:pt x="138" y="759"/>
                      <a:pt x="135" y="771"/>
                    </a:cubicBezTo>
                    <a:cubicBezTo>
                      <a:pt x="133" y="778"/>
                      <a:pt x="131" y="785"/>
                      <a:pt x="129" y="792"/>
                    </a:cubicBezTo>
                    <a:cubicBezTo>
                      <a:pt x="157" y="799"/>
                      <a:pt x="193" y="792"/>
                      <a:pt x="191" y="824"/>
                    </a:cubicBezTo>
                    <a:cubicBezTo>
                      <a:pt x="189" y="855"/>
                      <a:pt x="147" y="846"/>
                      <a:pt x="124" y="841"/>
                    </a:cubicBezTo>
                    <a:cubicBezTo>
                      <a:pt x="194" y="887"/>
                      <a:pt x="98" y="942"/>
                      <a:pt x="172" y="976"/>
                    </a:cubicBezTo>
                    <a:cubicBezTo>
                      <a:pt x="206" y="991"/>
                      <a:pt x="288" y="1003"/>
                      <a:pt x="316" y="1007"/>
                    </a:cubicBezTo>
                    <a:cubicBezTo>
                      <a:pt x="379" y="1015"/>
                      <a:pt x="400" y="1017"/>
                      <a:pt x="431" y="1079"/>
                    </a:cubicBezTo>
                    <a:cubicBezTo>
                      <a:pt x="446" y="1107"/>
                      <a:pt x="403" y="1129"/>
                      <a:pt x="388" y="1101"/>
                    </a:cubicBezTo>
                    <a:cubicBezTo>
                      <a:pt x="359" y="1043"/>
                      <a:pt x="323" y="1062"/>
                      <a:pt x="217" y="1039"/>
                    </a:cubicBezTo>
                    <a:cubicBezTo>
                      <a:pt x="172" y="1029"/>
                      <a:pt x="122" y="1017"/>
                      <a:pt x="102" y="971"/>
                    </a:cubicBezTo>
                    <a:cubicBezTo>
                      <a:pt x="74" y="908"/>
                      <a:pt x="124" y="894"/>
                      <a:pt x="86" y="8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4" name="Freeform 32"/>
              <p:cNvSpPr>
                <a:spLocks noEditPoints="1"/>
              </p:cNvSpPr>
              <p:nvPr/>
            </p:nvSpPr>
            <p:spPr bwMode="auto">
              <a:xfrm>
                <a:off x="3484" y="1422"/>
                <a:ext cx="936" cy="1410"/>
              </a:xfrm>
              <a:custGeom>
                <a:avLst/>
                <a:gdLst>
                  <a:gd name="T0" fmla="*/ 208 w 396"/>
                  <a:gd name="T1" fmla="*/ 597 h 597"/>
                  <a:gd name="T2" fmla="*/ 152 w 396"/>
                  <a:gd name="T3" fmla="*/ 564 h 597"/>
                  <a:gd name="T4" fmla="*/ 122 w 396"/>
                  <a:gd name="T5" fmla="*/ 557 h 597"/>
                  <a:gd name="T6" fmla="*/ 91 w 396"/>
                  <a:gd name="T7" fmla="*/ 517 h 597"/>
                  <a:gd name="T8" fmla="*/ 91 w 396"/>
                  <a:gd name="T9" fmla="*/ 398 h 597"/>
                  <a:gd name="T10" fmla="*/ 101 w 396"/>
                  <a:gd name="T11" fmla="*/ 371 h 597"/>
                  <a:gd name="T12" fmla="*/ 0 w 396"/>
                  <a:gd name="T13" fmla="*/ 198 h 597"/>
                  <a:gd name="T14" fmla="*/ 198 w 396"/>
                  <a:gd name="T15" fmla="*/ 0 h 597"/>
                  <a:gd name="T16" fmla="*/ 396 w 396"/>
                  <a:gd name="T17" fmla="*/ 198 h 597"/>
                  <a:gd name="T18" fmla="*/ 295 w 396"/>
                  <a:gd name="T19" fmla="*/ 371 h 597"/>
                  <a:gd name="T20" fmla="*/ 305 w 396"/>
                  <a:gd name="T21" fmla="*/ 398 h 597"/>
                  <a:gd name="T22" fmla="*/ 299 w 396"/>
                  <a:gd name="T23" fmla="*/ 532 h 597"/>
                  <a:gd name="T24" fmla="*/ 259 w 396"/>
                  <a:gd name="T25" fmla="*/ 564 h 597"/>
                  <a:gd name="T26" fmla="*/ 244 w 396"/>
                  <a:gd name="T27" fmla="*/ 564 h 597"/>
                  <a:gd name="T28" fmla="*/ 130 w 396"/>
                  <a:gd name="T29" fmla="*/ 491 h 597"/>
                  <a:gd name="T30" fmla="*/ 267 w 396"/>
                  <a:gd name="T31" fmla="*/ 448 h 597"/>
                  <a:gd name="T32" fmla="*/ 130 w 396"/>
                  <a:gd name="T33" fmla="*/ 415 h 597"/>
                  <a:gd name="T34" fmla="*/ 267 w 396"/>
                  <a:gd name="T35" fmla="*/ 423 h 597"/>
                  <a:gd name="T36" fmla="*/ 130 w 396"/>
                  <a:gd name="T37" fmla="*/ 415 h 597"/>
                  <a:gd name="T38" fmla="*/ 216 w 396"/>
                  <a:gd name="T39" fmla="*/ 525 h 597"/>
                  <a:gd name="T40" fmla="*/ 267 w 396"/>
                  <a:gd name="T41" fmla="*/ 509 h 597"/>
                  <a:gd name="T42" fmla="*/ 135 w 396"/>
                  <a:gd name="T43" fmla="*/ 515 h 597"/>
                  <a:gd name="T44" fmla="*/ 181 w 396"/>
                  <a:gd name="T45" fmla="*/ 525 h 597"/>
                  <a:gd name="T46" fmla="*/ 208 w 396"/>
                  <a:gd name="T47" fmla="*/ 525 h 597"/>
                  <a:gd name="T48" fmla="*/ 265 w 396"/>
                  <a:gd name="T49" fmla="*/ 343 h 597"/>
                  <a:gd name="T50" fmla="*/ 267 w 396"/>
                  <a:gd name="T51" fmla="*/ 342 h 597"/>
                  <a:gd name="T52" fmla="*/ 358 w 396"/>
                  <a:gd name="T53" fmla="*/ 198 h 597"/>
                  <a:gd name="T54" fmla="*/ 198 w 396"/>
                  <a:gd name="T55" fmla="*/ 38 h 597"/>
                  <a:gd name="T56" fmla="*/ 39 w 396"/>
                  <a:gd name="T57" fmla="*/ 198 h 597"/>
                  <a:gd name="T58" fmla="*/ 128 w 396"/>
                  <a:gd name="T59" fmla="*/ 341 h 597"/>
                  <a:gd name="T60" fmla="*/ 128 w 396"/>
                  <a:gd name="T61" fmla="*/ 341 h 597"/>
                  <a:gd name="T62" fmla="*/ 129 w 396"/>
                  <a:gd name="T63" fmla="*/ 342 h 597"/>
                  <a:gd name="T64" fmla="*/ 130 w 396"/>
                  <a:gd name="T65" fmla="*/ 342 h 597"/>
                  <a:gd name="T66" fmla="*/ 130 w 396"/>
                  <a:gd name="T67" fmla="*/ 342 h 597"/>
                  <a:gd name="T68" fmla="*/ 140 w 396"/>
                  <a:gd name="T69" fmla="*/ 391 h 597"/>
                  <a:gd name="T70" fmla="*/ 180 w 396"/>
                  <a:gd name="T71" fmla="*/ 391 h 597"/>
                  <a:gd name="T72" fmla="*/ 236 w 396"/>
                  <a:gd name="T73" fmla="*/ 391 h 597"/>
                  <a:gd name="T74" fmla="*/ 256 w 396"/>
                  <a:gd name="T75" fmla="*/ 35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6" h="597">
                    <a:moveTo>
                      <a:pt x="244" y="564"/>
                    </a:moveTo>
                    <a:cubicBezTo>
                      <a:pt x="243" y="583"/>
                      <a:pt x="227" y="597"/>
                      <a:pt x="208" y="597"/>
                    </a:cubicBezTo>
                    <a:cubicBezTo>
                      <a:pt x="188" y="597"/>
                      <a:pt x="188" y="597"/>
                      <a:pt x="188" y="597"/>
                    </a:cubicBezTo>
                    <a:cubicBezTo>
                      <a:pt x="169" y="597"/>
                      <a:pt x="153" y="583"/>
                      <a:pt x="152" y="564"/>
                    </a:cubicBezTo>
                    <a:cubicBezTo>
                      <a:pt x="137" y="564"/>
                      <a:pt x="137" y="564"/>
                      <a:pt x="137" y="564"/>
                    </a:cubicBezTo>
                    <a:cubicBezTo>
                      <a:pt x="131" y="564"/>
                      <a:pt x="126" y="561"/>
                      <a:pt x="122" y="557"/>
                    </a:cubicBezTo>
                    <a:cubicBezTo>
                      <a:pt x="96" y="531"/>
                      <a:pt x="96" y="531"/>
                      <a:pt x="96" y="531"/>
                    </a:cubicBezTo>
                    <a:cubicBezTo>
                      <a:pt x="93" y="527"/>
                      <a:pt x="91" y="522"/>
                      <a:pt x="91" y="517"/>
                    </a:cubicBezTo>
                    <a:cubicBezTo>
                      <a:pt x="91" y="517"/>
                      <a:pt x="91" y="517"/>
                      <a:pt x="91" y="517"/>
                    </a:cubicBezTo>
                    <a:cubicBezTo>
                      <a:pt x="91" y="398"/>
                      <a:pt x="91" y="398"/>
                      <a:pt x="91" y="398"/>
                    </a:cubicBezTo>
                    <a:cubicBezTo>
                      <a:pt x="91" y="391"/>
                      <a:pt x="95" y="384"/>
                      <a:pt x="101" y="381"/>
                    </a:cubicBezTo>
                    <a:cubicBezTo>
                      <a:pt x="101" y="371"/>
                      <a:pt x="101" y="371"/>
                      <a:pt x="101" y="371"/>
                    </a:cubicBezTo>
                    <a:cubicBezTo>
                      <a:pt x="73" y="356"/>
                      <a:pt x="49" y="336"/>
                      <a:pt x="31" y="310"/>
                    </a:cubicBezTo>
                    <a:cubicBezTo>
                      <a:pt x="11" y="281"/>
                      <a:pt x="0" y="245"/>
                      <a:pt x="0" y="198"/>
                    </a:cubicBezTo>
                    <a:cubicBezTo>
                      <a:pt x="0" y="149"/>
                      <a:pt x="24" y="97"/>
                      <a:pt x="62" y="59"/>
                    </a:cubicBezTo>
                    <a:cubicBezTo>
                      <a:pt x="97" y="24"/>
                      <a:pt x="145" y="0"/>
                      <a:pt x="198" y="0"/>
                    </a:cubicBezTo>
                    <a:cubicBezTo>
                      <a:pt x="251" y="0"/>
                      <a:pt x="299" y="24"/>
                      <a:pt x="335" y="59"/>
                    </a:cubicBezTo>
                    <a:cubicBezTo>
                      <a:pt x="373" y="97"/>
                      <a:pt x="396" y="149"/>
                      <a:pt x="396" y="198"/>
                    </a:cubicBezTo>
                    <a:cubicBezTo>
                      <a:pt x="396" y="245"/>
                      <a:pt x="385" y="281"/>
                      <a:pt x="365" y="310"/>
                    </a:cubicBezTo>
                    <a:cubicBezTo>
                      <a:pt x="347" y="336"/>
                      <a:pt x="323" y="356"/>
                      <a:pt x="295" y="371"/>
                    </a:cubicBezTo>
                    <a:cubicBezTo>
                      <a:pt x="295" y="381"/>
                      <a:pt x="295" y="381"/>
                      <a:pt x="295" y="381"/>
                    </a:cubicBezTo>
                    <a:cubicBezTo>
                      <a:pt x="301" y="384"/>
                      <a:pt x="305" y="391"/>
                      <a:pt x="305" y="398"/>
                    </a:cubicBezTo>
                    <a:cubicBezTo>
                      <a:pt x="305" y="517"/>
                      <a:pt x="305" y="517"/>
                      <a:pt x="305" y="517"/>
                    </a:cubicBezTo>
                    <a:cubicBezTo>
                      <a:pt x="305" y="523"/>
                      <a:pt x="303" y="528"/>
                      <a:pt x="299" y="532"/>
                    </a:cubicBezTo>
                    <a:cubicBezTo>
                      <a:pt x="273" y="558"/>
                      <a:pt x="273" y="558"/>
                      <a:pt x="273" y="558"/>
                    </a:cubicBezTo>
                    <a:cubicBezTo>
                      <a:pt x="269" y="562"/>
                      <a:pt x="264" y="564"/>
                      <a:pt x="259" y="564"/>
                    </a:cubicBezTo>
                    <a:cubicBezTo>
                      <a:pt x="259" y="564"/>
                      <a:pt x="259" y="564"/>
                      <a:pt x="259" y="564"/>
                    </a:cubicBezTo>
                    <a:cubicBezTo>
                      <a:pt x="244" y="564"/>
                      <a:pt x="244" y="564"/>
                      <a:pt x="244" y="564"/>
                    </a:cubicBezTo>
                    <a:close/>
                    <a:moveTo>
                      <a:pt x="130" y="467"/>
                    </a:moveTo>
                    <a:cubicBezTo>
                      <a:pt x="130" y="491"/>
                      <a:pt x="130" y="491"/>
                      <a:pt x="130" y="491"/>
                    </a:cubicBezTo>
                    <a:cubicBezTo>
                      <a:pt x="267" y="472"/>
                      <a:pt x="267" y="472"/>
                      <a:pt x="267" y="472"/>
                    </a:cubicBezTo>
                    <a:cubicBezTo>
                      <a:pt x="267" y="448"/>
                      <a:pt x="267" y="448"/>
                      <a:pt x="267" y="448"/>
                    </a:cubicBezTo>
                    <a:cubicBezTo>
                      <a:pt x="130" y="467"/>
                      <a:pt x="130" y="467"/>
                      <a:pt x="130" y="467"/>
                    </a:cubicBezTo>
                    <a:close/>
                    <a:moveTo>
                      <a:pt x="130" y="415"/>
                    </a:moveTo>
                    <a:cubicBezTo>
                      <a:pt x="130" y="443"/>
                      <a:pt x="130" y="443"/>
                      <a:pt x="130" y="443"/>
                    </a:cubicBezTo>
                    <a:cubicBezTo>
                      <a:pt x="267" y="423"/>
                      <a:pt x="267" y="423"/>
                      <a:pt x="267" y="423"/>
                    </a:cubicBezTo>
                    <a:cubicBezTo>
                      <a:pt x="267" y="415"/>
                      <a:pt x="267" y="415"/>
                      <a:pt x="267" y="415"/>
                    </a:cubicBezTo>
                    <a:cubicBezTo>
                      <a:pt x="130" y="415"/>
                      <a:pt x="130" y="415"/>
                      <a:pt x="130" y="415"/>
                    </a:cubicBezTo>
                    <a:close/>
                    <a:moveTo>
                      <a:pt x="208" y="525"/>
                    </a:moveTo>
                    <a:cubicBezTo>
                      <a:pt x="211" y="525"/>
                      <a:pt x="213" y="525"/>
                      <a:pt x="216" y="525"/>
                    </a:cubicBezTo>
                    <a:cubicBezTo>
                      <a:pt x="251" y="525"/>
                      <a:pt x="251" y="525"/>
                      <a:pt x="251" y="525"/>
                    </a:cubicBezTo>
                    <a:cubicBezTo>
                      <a:pt x="267" y="509"/>
                      <a:pt x="267" y="509"/>
                      <a:pt x="267" y="509"/>
                    </a:cubicBezTo>
                    <a:cubicBezTo>
                      <a:pt x="267" y="496"/>
                      <a:pt x="267" y="496"/>
                      <a:pt x="267" y="496"/>
                    </a:cubicBezTo>
                    <a:cubicBezTo>
                      <a:pt x="135" y="515"/>
                      <a:pt x="135" y="515"/>
                      <a:pt x="135" y="515"/>
                    </a:cubicBezTo>
                    <a:cubicBezTo>
                      <a:pt x="145" y="525"/>
                      <a:pt x="145" y="525"/>
                      <a:pt x="145" y="525"/>
                    </a:cubicBezTo>
                    <a:cubicBezTo>
                      <a:pt x="181" y="525"/>
                      <a:pt x="181" y="525"/>
                      <a:pt x="181" y="525"/>
                    </a:cubicBezTo>
                    <a:cubicBezTo>
                      <a:pt x="183" y="525"/>
                      <a:pt x="185" y="525"/>
                      <a:pt x="188" y="525"/>
                    </a:cubicBezTo>
                    <a:cubicBezTo>
                      <a:pt x="208" y="525"/>
                      <a:pt x="208" y="525"/>
                      <a:pt x="208" y="525"/>
                    </a:cubicBezTo>
                    <a:close/>
                    <a:moveTo>
                      <a:pt x="265" y="343"/>
                    </a:moveTo>
                    <a:cubicBezTo>
                      <a:pt x="265" y="343"/>
                      <a:pt x="265" y="343"/>
                      <a:pt x="265" y="343"/>
                    </a:cubicBezTo>
                    <a:cubicBezTo>
                      <a:pt x="265" y="343"/>
                      <a:pt x="265" y="343"/>
                      <a:pt x="265" y="343"/>
                    </a:cubicBezTo>
                    <a:cubicBezTo>
                      <a:pt x="266" y="343"/>
                      <a:pt x="266" y="342"/>
                      <a:pt x="267" y="342"/>
                    </a:cubicBezTo>
                    <a:cubicBezTo>
                      <a:pt x="294" y="329"/>
                      <a:pt x="317" y="312"/>
                      <a:pt x="333" y="289"/>
                    </a:cubicBezTo>
                    <a:cubicBezTo>
                      <a:pt x="348" y="266"/>
                      <a:pt x="358" y="236"/>
                      <a:pt x="358" y="198"/>
                    </a:cubicBezTo>
                    <a:cubicBezTo>
                      <a:pt x="358" y="159"/>
                      <a:pt x="338" y="118"/>
                      <a:pt x="307" y="87"/>
                    </a:cubicBezTo>
                    <a:cubicBezTo>
                      <a:pt x="278" y="58"/>
                      <a:pt x="240" y="38"/>
                      <a:pt x="198" y="38"/>
                    </a:cubicBezTo>
                    <a:cubicBezTo>
                      <a:pt x="156" y="38"/>
                      <a:pt x="118" y="58"/>
                      <a:pt x="89" y="87"/>
                    </a:cubicBezTo>
                    <a:cubicBezTo>
                      <a:pt x="58" y="118"/>
                      <a:pt x="39" y="159"/>
                      <a:pt x="39" y="198"/>
                    </a:cubicBezTo>
                    <a:cubicBezTo>
                      <a:pt x="39" y="236"/>
                      <a:pt x="48" y="266"/>
                      <a:pt x="63" y="289"/>
                    </a:cubicBezTo>
                    <a:cubicBezTo>
                      <a:pt x="79" y="311"/>
                      <a:pt x="101" y="328"/>
                      <a:pt x="128" y="341"/>
                    </a:cubicBezTo>
                    <a:cubicBezTo>
                      <a:pt x="128" y="341"/>
                      <a:pt x="128" y="341"/>
                      <a:pt x="128" y="341"/>
                    </a:cubicBezTo>
                    <a:cubicBezTo>
                      <a:pt x="128" y="341"/>
                      <a:pt x="128" y="341"/>
                      <a:pt x="128" y="341"/>
                    </a:cubicBezTo>
                    <a:cubicBezTo>
                      <a:pt x="129" y="342"/>
                      <a:pt x="129" y="342"/>
                      <a:pt x="129" y="342"/>
                    </a:cubicBezTo>
                    <a:cubicBezTo>
                      <a:pt x="129" y="342"/>
                      <a:pt x="129" y="342"/>
                      <a:pt x="129" y="342"/>
                    </a:cubicBezTo>
                    <a:cubicBezTo>
                      <a:pt x="129" y="342"/>
                      <a:pt x="129" y="342"/>
                      <a:pt x="129" y="342"/>
                    </a:cubicBezTo>
                    <a:cubicBezTo>
                      <a:pt x="130" y="342"/>
                      <a:pt x="130" y="342"/>
                      <a:pt x="130" y="342"/>
                    </a:cubicBezTo>
                    <a:cubicBezTo>
                      <a:pt x="130" y="342"/>
                      <a:pt x="130" y="342"/>
                      <a:pt x="130" y="342"/>
                    </a:cubicBezTo>
                    <a:cubicBezTo>
                      <a:pt x="130" y="342"/>
                      <a:pt x="130" y="342"/>
                      <a:pt x="130" y="342"/>
                    </a:cubicBezTo>
                    <a:cubicBezTo>
                      <a:pt x="136" y="346"/>
                      <a:pt x="140" y="352"/>
                      <a:pt x="140" y="359"/>
                    </a:cubicBezTo>
                    <a:cubicBezTo>
                      <a:pt x="140" y="391"/>
                      <a:pt x="140" y="391"/>
                      <a:pt x="140" y="391"/>
                    </a:cubicBezTo>
                    <a:cubicBezTo>
                      <a:pt x="164" y="391"/>
                      <a:pt x="164" y="391"/>
                      <a:pt x="164" y="391"/>
                    </a:cubicBezTo>
                    <a:cubicBezTo>
                      <a:pt x="180" y="391"/>
                      <a:pt x="180" y="391"/>
                      <a:pt x="180" y="391"/>
                    </a:cubicBezTo>
                    <a:cubicBezTo>
                      <a:pt x="216" y="391"/>
                      <a:pt x="216" y="391"/>
                      <a:pt x="216" y="391"/>
                    </a:cubicBezTo>
                    <a:cubicBezTo>
                      <a:pt x="236" y="391"/>
                      <a:pt x="236" y="391"/>
                      <a:pt x="236" y="391"/>
                    </a:cubicBezTo>
                    <a:cubicBezTo>
                      <a:pt x="256" y="391"/>
                      <a:pt x="256" y="391"/>
                      <a:pt x="256" y="391"/>
                    </a:cubicBezTo>
                    <a:cubicBezTo>
                      <a:pt x="256" y="359"/>
                      <a:pt x="256" y="359"/>
                      <a:pt x="256" y="359"/>
                    </a:cubicBezTo>
                    <a:cubicBezTo>
                      <a:pt x="256" y="353"/>
                      <a:pt x="259" y="347"/>
                      <a:pt x="26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5" name="Freeform 33"/>
              <p:cNvSpPr>
                <a:spLocks/>
              </p:cNvSpPr>
              <p:nvPr/>
            </p:nvSpPr>
            <p:spPr bwMode="auto">
              <a:xfrm>
                <a:off x="4460" y="1835"/>
                <a:ext cx="180" cy="106"/>
              </a:xfrm>
              <a:custGeom>
                <a:avLst/>
                <a:gdLst>
                  <a:gd name="T0" fmla="*/ 7 w 76"/>
                  <a:gd name="T1" fmla="*/ 12 h 45"/>
                  <a:gd name="T2" fmla="*/ 0 w 76"/>
                  <a:gd name="T3" fmla="*/ 23 h 45"/>
                  <a:gd name="T4" fmla="*/ 7 w 76"/>
                  <a:gd name="T5" fmla="*/ 34 h 45"/>
                  <a:gd name="T6" fmla="*/ 68 w 76"/>
                  <a:gd name="T7" fmla="*/ 45 h 45"/>
                  <a:gd name="T8" fmla="*/ 76 w 76"/>
                  <a:gd name="T9" fmla="*/ 35 h 45"/>
                  <a:gd name="T10" fmla="*/ 76 w 76"/>
                  <a:gd name="T11" fmla="*/ 11 h 45"/>
                  <a:gd name="T12" fmla="*/ 68 w 76"/>
                  <a:gd name="T13" fmla="*/ 1 h 45"/>
                  <a:gd name="T14" fmla="*/ 7 w 76"/>
                  <a:gd name="T15" fmla="*/ 12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45">
                    <a:moveTo>
                      <a:pt x="7" y="12"/>
                    </a:moveTo>
                    <a:cubicBezTo>
                      <a:pt x="2" y="12"/>
                      <a:pt x="0" y="17"/>
                      <a:pt x="0" y="23"/>
                    </a:cubicBezTo>
                    <a:cubicBezTo>
                      <a:pt x="0" y="29"/>
                      <a:pt x="2" y="33"/>
                      <a:pt x="7" y="34"/>
                    </a:cubicBezTo>
                    <a:cubicBezTo>
                      <a:pt x="68" y="45"/>
                      <a:pt x="68" y="45"/>
                      <a:pt x="68" y="45"/>
                    </a:cubicBezTo>
                    <a:cubicBezTo>
                      <a:pt x="72" y="45"/>
                      <a:pt x="76" y="42"/>
                      <a:pt x="76" y="35"/>
                    </a:cubicBezTo>
                    <a:cubicBezTo>
                      <a:pt x="76" y="11"/>
                      <a:pt x="76" y="11"/>
                      <a:pt x="76" y="11"/>
                    </a:cubicBezTo>
                    <a:cubicBezTo>
                      <a:pt x="76" y="4"/>
                      <a:pt x="72" y="0"/>
                      <a:pt x="68" y="1"/>
                    </a:cubicBezTo>
                    <a:cubicBezTo>
                      <a:pt x="7" y="12"/>
                      <a:pt x="7" y="12"/>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6" name="Freeform 34"/>
              <p:cNvSpPr>
                <a:spLocks/>
              </p:cNvSpPr>
              <p:nvPr/>
            </p:nvSpPr>
            <p:spPr bwMode="auto">
              <a:xfrm>
                <a:off x="3265" y="1835"/>
                <a:ext cx="179" cy="106"/>
              </a:xfrm>
              <a:custGeom>
                <a:avLst/>
                <a:gdLst>
                  <a:gd name="T0" fmla="*/ 69 w 76"/>
                  <a:gd name="T1" fmla="*/ 12 h 45"/>
                  <a:gd name="T2" fmla="*/ 76 w 76"/>
                  <a:gd name="T3" fmla="*/ 23 h 45"/>
                  <a:gd name="T4" fmla="*/ 69 w 76"/>
                  <a:gd name="T5" fmla="*/ 34 h 45"/>
                  <a:gd name="T6" fmla="*/ 9 w 76"/>
                  <a:gd name="T7" fmla="*/ 45 h 45"/>
                  <a:gd name="T8" fmla="*/ 0 w 76"/>
                  <a:gd name="T9" fmla="*/ 35 h 45"/>
                  <a:gd name="T10" fmla="*/ 0 w 76"/>
                  <a:gd name="T11" fmla="*/ 11 h 45"/>
                  <a:gd name="T12" fmla="*/ 9 w 76"/>
                  <a:gd name="T13" fmla="*/ 1 h 45"/>
                  <a:gd name="T14" fmla="*/ 69 w 76"/>
                  <a:gd name="T15" fmla="*/ 12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45">
                    <a:moveTo>
                      <a:pt x="69" y="12"/>
                    </a:moveTo>
                    <a:cubicBezTo>
                      <a:pt x="74" y="12"/>
                      <a:pt x="76" y="17"/>
                      <a:pt x="76" y="23"/>
                    </a:cubicBezTo>
                    <a:cubicBezTo>
                      <a:pt x="76" y="29"/>
                      <a:pt x="74" y="33"/>
                      <a:pt x="69" y="34"/>
                    </a:cubicBezTo>
                    <a:cubicBezTo>
                      <a:pt x="9" y="45"/>
                      <a:pt x="9" y="45"/>
                      <a:pt x="9" y="45"/>
                    </a:cubicBezTo>
                    <a:cubicBezTo>
                      <a:pt x="4" y="45"/>
                      <a:pt x="0" y="42"/>
                      <a:pt x="0" y="35"/>
                    </a:cubicBezTo>
                    <a:cubicBezTo>
                      <a:pt x="0" y="11"/>
                      <a:pt x="0" y="11"/>
                      <a:pt x="0" y="11"/>
                    </a:cubicBezTo>
                    <a:cubicBezTo>
                      <a:pt x="0" y="4"/>
                      <a:pt x="4" y="0"/>
                      <a:pt x="9" y="1"/>
                    </a:cubicBezTo>
                    <a:cubicBezTo>
                      <a:pt x="69" y="12"/>
                      <a:pt x="69" y="12"/>
                      <a:pt x="6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7" name="Freeform 35"/>
              <p:cNvSpPr>
                <a:spLocks/>
              </p:cNvSpPr>
              <p:nvPr/>
            </p:nvSpPr>
            <p:spPr bwMode="auto">
              <a:xfrm>
                <a:off x="3898" y="1202"/>
                <a:ext cx="108" cy="179"/>
              </a:xfrm>
              <a:custGeom>
                <a:avLst/>
                <a:gdLst>
                  <a:gd name="T0" fmla="*/ 34 w 46"/>
                  <a:gd name="T1" fmla="*/ 69 h 76"/>
                  <a:gd name="T2" fmla="*/ 23 w 46"/>
                  <a:gd name="T3" fmla="*/ 76 h 76"/>
                  <a:gd name="T4" fmla="*/ 12 w 46"/>
                  <a:gd name="T5" fmla="*/ 69 h 76"/>
                  <a:gd name="T6" fmla="*/ 1 w 46"/>
                  <a:gd name="T7" fmla="*/ 8 h 76"/>
                  <a:gd name="T8" fmla="*/ 11 w 46"/>
                  <a:gd name="T9" fmla="*/ 0 h 76"/>
                  <a:gd name="T10" fmla="*/ 35 w 46"/>
                  <a:gd name="T11" fmla="*/ 0 h 76"/>
                  <a:gd name="T12" fmla="*/ 45 w 46"/>
                  <a:gd name="T13" fmla="*/ 8 h 76"/>
                  <a:gd name="T14" fmla="*/ 34 w 46"/>
                  <a:gd name="T15" fmla="*/ 69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76">
                    <a:moveTo>
                      <a:pt x="34" y="69"/>
                    </a:moveTo>
                    <a:cubicBezTo>
                      <a:pt x="34" y="73"/>
                      <a:pt x="29" y="76"/>
                      <a:pt x="23" y="76"/>
                    </a:cubicBezTo>
                    <a:cubicBezTo>
                      <a:pt x="17" y="76"/>
                      <a:pt x="13" y="73"/>
                      <a:pt x="12" y="69"/>
                    </a:cubicBezTo>
                    <a:cubicBezTo>
                      <a:pt x="1" y="8"/>
                      <a:pt x="1" y="8"/>
                      <a:pt x="1" y="8"/>
                    </a:cubicBezTo>
                    <a:cubicBezTo>
                      <a:pt x="0" y="4"/>
                      <a:pt x="4" y="0"/>
                      <a:pt x="11" y="0"/>
                    </a:cubicBezTo>
                    <a:cubicBezTo>
                      <a:pt x="35" y="0"/>
                      <a:pt x="35" y="0"/>
                      <a:pt x="35" y="0"/>
                    </a:cubicBezTo>
                    <a:cubicBezTo>
                      <a:pt x="42" y="0"/>
                      <a:pt x="46" y="4"/>
                      <a:pt x="45" y="8"/>
                    </a:cubicBezTo>
                    <a:cubicBezTo>
                      <a:pt x="34" y="69"/>
                      <a:pt x="34" y="69"/>
                      <a:pt x="34"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8" name="Freeform 36"/>
              <p:cNvSpPr>
                <a:spLocks/>
              </p:cNvSpPr>
              <p:nvPr/>
            </p:nvSpPr>
            <p:spPr bwMode="auto">
              <a:xfrm>
                <a:off x="4297" y="2234"/>
                <a:ext cx="172" cy="173"/>
              </a:xfrm>
              <a:custGeom>
                <a:avLst/>
                <a:gdLst>
                  <a:gd name="T0" fmla="*/ 19 w 73"/>
                  <a:gd name="T1" fmla="*/ 3 h 73"/>
                  <a:gd name="T2" fmla="*/ 6 w 73"/>
                  <a:gd name="T3" fmla="*/ 6 h 73"/>
                  <a:gd name="T4" fmla="*/ 3 w 73"/>
                  <a:gd name="T5" fmla="*/ 19 h 73"/>
                  <a:gd name="T6" fmla="*/ 38 w 73"/>
                  <a:gd name="T7" fmla="*/ 69 h 73"/>
                  <a:gd name="T8" fmla="*/ 51 w 73"/>
                  <a:gd name="T9" fmla="*/ 68 h 73"/>
                  <a:gd name="T10" fmla="*/ 68 w 73"/>
                  <a:gd name="T11" fmla="*/ 51 h 73"/>
                  <a:gd name="T12" fmla="*/ 69 w 73"/>
                  <a:gd name="T13" fmla="*/ 38 h 73"/>
                  <a:gd name="T14" fmla="*/ 19 w 73"/>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3">
                    <a:moveTo>
                      <a:pt x="19" y="3"/>
                    </a:moveTo>
                    <a:cubicBezTo>
                      <a:pt x="15" y="0"/>
                      <a:pt x="10" y="1"/>
                      <a:pt x="6" y="6"/>
                    </a:cubicBezTo>
                    <a:cubicBezTo>
                      <a:pt x="2" y="10"/>
                      <a:pt x="0" y="15"/>
                      <a:pt x="3" y="19"/>
                    </a:cubicBezTo>
                    <a:cubicBezTo>
                      <a:pt x="38" y="69"/>
                      <a:pt x="38" y="69"/>
                      <a:pt x="38" y="69"/>
                    </a:cubicBezTo>
                    <a:cubicBezTo>
                      <a:pt x="41" y="73"/>
                      <a:pt x="46" y="73"/>
                      <a:pt x="51" y="68"/>
                    </a:cubicBezTo>
                    <a:cubicBezTo>
                      <a:pt x="68" y="51"/>
                      <a:pt x="68" y="51"/>
                      <a:pt x="68" y="51"/>
                    </a:cubicBezTo>
                    <a:cubicBezTo>
                      <a:pt x="73" y="46"/>
                      <a:pt x="73" y="41"/>
                      <a:pt x="69" y="38"/>
                    </a:cubicBezTo>
                    <a:cubicBezTo>
                      <a:pt x="19" y="3"/>
                      <a:pt x="19" y="3"/>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9" name="Freeform 37"/>
              <p:cNvSpPr>
                <a:spLocks/>
              </p:cNvSpPr>
              <p:nvPr/>
            </p:nvSpPr>
            <p:spPr bwMode="auto">
              <a:xfrm>
                <a:off x="3435" y="1372"/>
                <a:ext cx="172" cy="172"/>
              </a:xfrm>
              <a:custGeom>
                <a:avLst/>
                <a:gdLst>
                  <a:gd name="T0" fmla="*/ 70 w 73"/>
                  <a:gd name="T1" fmla="*/ 54 h 73"/>
                  <a:gd name="T2" fmla="*/ 67 w 73"/>
                  <a:gd name="T3" fmla="*/ 67 h 73"/>
                  <a:gd name="T4" fmla="*/ 54 w 73"/>
                  <a:gd name="T5" fmla="*/ 70 h 73"/>
                  <a:gd name="T6" fmla="*/ 4 w 73"/>
                  <a:gd name="T7" fmla="*/ 35 h 73"/>
                  <a:gd name="T8" fmla="*/ 5 w 73"/>
                  <a:gd name="T9" fmla="*/ 22 h 73"/>
                  <a:gd name="T10" fmla="*/ 22 w 73"/>
                  <a:gd name="T11" fmla="*/ 5 h 73"/>
                  <a:gd name="T12" fmla="*/ 35 w 73"/>
                  <a:gd name="T13" fmla="*/ 4 h 73"/>
                  <a:gd name="T14" fmla="*/ 70 w 73"/>
                  <a:gd name="T15" fmla="*/ 54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3">
                    <a:moveTo>
                      <a:pt x="70" y="54"/>
                    </a:moveTo>
                    <a:cubicBezTo>
                      <a:pt x="73" y="58"/>
                      <a:pt x="72" y="63"/>
                      <a:pt x="67" y="67"/>
                    </a:cubicBezTo>
                    <a:cubicBezTo>
                      <a:pt x="63" y="71"/>
                      <a:pt x="58" y="73"/>
                      <a:pt x="54" y="70"/>
                    </a:cubicBezTo>
                    <a:cubicBezTo>
                      <a:pt x="4" y="35"/>
                      <a:pt x="4" y="35"/>
                      <a:pt x="4" y="35"/>
                    </a:cubicBezTo>
                    <a:cubicBezTo>
                      <a:pt x="0" y="32"/>
                      <a:pt x="0" y="26"/>
                      <a:pt x="5" y="22"/>
                    </a:cubicBezTo>
                    <a:cubicBezTo>
                      <a:pt x="22" y="5"/>
                      <a:pt x="22" y="5"/>
                      <a:pt x="22" y="5"/>
                    </a:cubicBezTo>
                    <a:cubicBezTo>
                      <a:pt x="27" y="0"/>
                      <a:pt x="32" y="0"/>
                      <a:pt x="35" y="4"/>
                    </a:cubicBezTo>
                    <a:cubicBezTo>
                      <a:pt x="70" y="54"/>
                      <a:pt x="70" y="54"/>
                      <a:pt x="7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0" name="Freeform 38"/>
              <p:cNvSpPr>
                <a:spLocks/>
              </p:cNvSpPr>
              <p:nvPr/>
            </p:nvSpPr>
            <p:spPr bwMode="auto">
              <a:xfrm>
                <a:off x="4297" y="1372"/>
                <a:ext cx="172" cy="172"/>
              </a:xfrm>
              <a:custGeom>
                <a:avLst/>
                <a:gdLst>
                  <a:gd name="T0" fmla="*/ 3 w 73"/>
                  <a:gd name="T1" fmla="*/ 54 h 73"/>
                  <a:gd name="T2" fmla="*/ 6 w 73"/>
                  <a:gd name="T3" fmla="*/ 67 h 73"/>
                  <a:gd name="T4" fmla="*/ 19 w 73"/>
                  <a:gd name="T5" fmla="*/ 70 h 73"/>
                  <a:gd name="T6" fmla="*/ 69 w 73"/>
                  <a:gd name="T7" fmla="*/ 35 h 73"/>
                  <a:gd name="T8" fmla="*/ 68 w 73"/>
                  <a:gd name="T9" fmla="*/ 22 h 73"/>
                  <a:gd name="T10" fmla="*/ 51 w 73"/>
                  <a:gd name="T11" fmla="*/ 5 h 73"/>
                  <a:gd name="T12" fmla="*/ 38 w 73"/>
                  <a:gd name="T13" fmla="*/ 4 h 73"/>
                  <a:gd name="T14" fmla="*/ 3 w 73"/>
                  <a:gd name="T15" fmla="*/ 54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3">
                    <a:moveTo>
                      <a:pt x="3" y="54"/>
                    </a:moveTo>
                    <a:cubicBezTo>
                      <a:pt x="0" y="58"/>
                      <a:pt x="2" y="63"/>
                      <a:pt x="6" y="67"/>
                    </a:cubicBezTo>
                    <a:cubicBezTo>
                      <a:pt x="10" y="71"/>
                      <a:pt x="15" y="73"/>
                      <a:pt x="19" y="70"/>
                    </a:cubicBezTo>
                    <a:cubicBezTo>
                      <a:pt x="69" y="35"/>
                      <a:pt x="69" y="35"/>
                      <a:pt x="69" y="35"/>
                    </a:cubicBezTo>
                    <a:cubicBezTo>
                      <a:pt x="73" y="32"/>
                      <a:pt x="73" y="26"/>
                      <a:pt x="68" y="22"/>
                    </a:cubicBezTo>
                    <a:cubicBezTo>
                      <a:pt x="51" y="5"/>
                      <a:pt x="51" y="5"/>
                      <a:pt x="51" y="5"/>
                    </a:cubicBezTo>
                    <a:cubicBezTo>
                      <a:pt x="46" y="0"/>
                      <a:pt x="41" y="0"/>
                      <a:pt x="38" y="4"/>
                    </a:cubicBezTo>
                    <a:cubicBezTo>
                      <a:pt x="3" y="54"/>
                      <a:pt x="3" y="54"/>
                      <a:pt x="3"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1" name="Freeform 39"/>
              <p:cNvSpPr>
                <a:spLocks/>
              </p:cNvSpPr>
              <p:nvPr/>
            </p:nvSpPr>
            <p:spPr bwMode="auto">
              <a:xfrm>
                <a:off x="3435" y="2234"/>
                <a:ext cx="172" cy="173"/>
              </a:xfrm>
              <a:custGeom>
                <a:avLst/>
                <a:gdLst>
                  <a:gd name="T0" fmla="*/ 54 w 73"/>
                  <a:gd name="T1" fmla="*/ 3 h 73"/>
                  <a:gd name="T2" fmla="*/ 67 w 73"/>
                  <a:gd name="T3" fmla="*/ 6 h 73"/>
                  <a:gd name="T4" fmla="*/ 70 w 73"/>
                  <a:gd name="T5" fmla="*/ 19 h 73"/>
                  <a:gd name="T6" fmla="*/ 35 w 73"/>
                  <a:gd name="T7" fmla="*/ 69 h 73"/>
                  <a:gd name="T8" fmla="*/ 22 w 73"/>
                  <a:gd name="T9" fmla="*/ 68 h 73"/>
                  <a:gd name="T10" fmla="*/ 5 w 73"/>
                  <a:gd name="T11" fmla="*/ 51 h 73"/>
                  <a:gd name="T12" fmla="*/ 4 w 73"/>
                  <a:gd name="T13" fmla="*/ 38 h 73"/>
                  <a:gd name="T14" fmla="*/ 54 w 73"/>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3">
                    <a:moveTo>
                      <a:pt x="54" y="3"/>
                    </a:moveTo>
                    <a:cubicBezTo>
                      <a:pt x="58" y="0"/>
                      <a:pt x="63" y="1"/>
                      <a:pt x="67" y="6"/>
                    </a:cubicBezTo>
                    <a:cubicBezTo>
                      <a:pt x="72" y="10"/>
                      <a:pt x="73" y="15"/>
                      <a:pt x="70" y="19"/>
                    </a:cubicBezTo>
                    <a:cubicBezTo>
                      <a:pt x="35" y="69"/>
                      <a:pt x="35" y="69"/>
                      <a:pt x="35" y="69"/>
                    </a:cubicBezTo>
                    <a:cubicBezTo>
                      <a:pt x="32" y="73"/>
                      <a:pt x="27" y="73"/>
                      <a:pt x="22" y="68"/>
                    </a:cubicBezTo>
                    <a:cubicBezTo>
                      <a:pt x="5" y="51"/>
                      <a:pt x="5" y="51"/>
                      <a:pt x="5" y="51"/>
                    </a:cubicBezTo>
                    <a:cubicBezTo>
                      <a:pt x="0" y="46"/>
                      <a:pt x="0" y="41"/>
                      <a:pt x="4" y="38"/>
                    </a:cubicBezTo>
                    <a:cubicBezTo>
                      <a:pt x="54" y="3"/>
                      <a:pt x="54" y="3"/>
                      <a:pt x="5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2" name="Freeform 40"/>
              <p:cNvSpPr>
                <a:spLocks/>
              </p:cNvSpPr>
              <p:nvPr/>
            </p:nvSpPr>
            <p:spPr bwMode="auto">
              <a:xfrm>
                <a:off x="3761" y="1596"/>
                <a:ext cx="352" cy="674"/>
              </a:xfrm>
              <a:custGeom>
                <a:avLst/>
                <a:gdLst>
                  <a:gd name="T0" fmla="*/ 153 w 352"/>
                  <a:gd name="T1" fmla="*/ 674 h 674"/>
                  <a:gd name="T2" fmla="*/ 167 w 352"/>
                  <a:gd name="T3" fmla="*/ 456 h 674"/>
                  <a:gd name="T4" fmla="*/ 0 w 352"/>
                  <a:gd name="T5" fmla="*/ 482 h 674"/>
                  <a:gd name="T6" fmla="*/ 253 w 352"/>
                  <a:gd name="T7" fmla="*/ 0 h 674"/>
                  <a:gd name="T8" fmla="*/ 201 w 352"/>
                  <a:gd name="T9" fmla="*/ 329 h 674"/>
                  <a:gd name="T10" fmla="*/ 352 w 352"/>
                  <a:gd name="T11" fmla="*/ 298 h 674"/>
                  <a:gd name="T12" fmla="*/ 255 w 352"/>
                  <a:gd name="T13" fmla="*/ 674 h 674"/>
                  <a:gd name="T14" fmla="*/ 153 w 352"/>
                  <a:gd name="T15" fmla="*/ 674 h 674"/>
                  <a:gd name="T16" fmla="*/ 153 w 352"/>
                  <a:gd name="T17" fmla="*/ 674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 h="674">
                    <a:moveTo>
                      <a:pt x="153" y="674"/>
                    </a:moveTo>
                    <a:lnTo>
                      <a:pt x="167" y="456"/>
                    </a:lnTo>
                    <a:lnTo>
                      <a:pt x="0" y="482"/>
                    </a:lnTo>
                    <a:lnTo>
                      <a:pt x="253" y="0"/>
                    </a:lnTo>
                    <a:lnTo>
                      <a:pt x="201" y="329"/>
                    </a:lnTo>
                    <a:lnTo>
                      <a:pt x="352" y="298"/>
                    </a:lnTo>
                    <a:lnTo>
                      <a:pt x="255" y="674"/>
                    </a:lnTo>
                    <a:lnTo>
                      <a:pt x="153" y="674"/>
                    </a:lnTo>
                    <a:lnTo>
                      <a:pt x="153" y="6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grpSp>
      </p:grpSp>
      <p:grpSp>
        <p:nvGrpSpPr>
          <p:cNvPr id="63" name="Group 62"/>
          <p:cNvGrpSpPr/>
          <p:nvPr/>
        </p:nvGrpSpPr>
        <p:grpSpPr>
          <a:xfrm>
            <a:off x="5066930" y="4817771"/>
            <a:ext cx="400227" cy="418275"/>
            <a:chOff x="4972556" y="4739633"/>
            <a:chExt cx="400227" cy="400227"/>
          </a:xfrm>
        </p:grpSpPr>
        <p:sp>
          <p:nvSpPr>
            <p:cNvPr id="64" name="Oval 63"/>
            <p:cNvSpPr/>
            <p:nvPr/>
          </p:nvSpPr>
          <p:spPr>
            <a:xfrm>
              <a:off x="4972556" y="4739633"/>
              <a:ext cx="400227" cy="4002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65" name="Group 56"/>
            <p:cNvGrpSpPr>
              <a:grpSpLocks noChangeAspect="1"/>
            </p:cNvGrpSpPr>
            <p:nvPr/>
          </p:nvGrpSpPr>
          <p:grpSpPr bwMode="auto">
            <a:xfrm>
              <a:off x="5051202" y="4836510"/>
              <a:ext cx="261844" cy="206474"/>
              <a:chOff x="3031" y="2407"/>
              <a:chExt cx="454" cy="358"/>
            </a:xfrm>
            <a:solidFill>
              <a:schemeClr val="bg1"/>
            </a:solidFill>
          </p:grpSpPr>
          <p:sp>
            <p:nvSpPr>
              <p:cNvPr id="66" name="Freeform 57"/>
              <p:cNvSpPr>
                <a:spLocks/>
              </p:cNvSpPr>
              <p:nvPr/>
            </p:nvSpPr>
            <p:spPr bwMode="auto">
              <a:xfrm>
                <a:off x="3031" y="2407"/>
                <a:ext cx="454" cy="358"/>
              </a:xfrm>
              <a:custGeom>
                <a:avLst/>
                <a:gdLst>
                  <a:gd name="T0" fmla="*/ 38 w 454"/>
                  <a:gd name="T1" fmla="*/ 0 h 358"/>
                  <a:gd name="T2" fmla="*/ 0 w 454"/>
                  <a:gd name="T3" fmla="*/ 0 h 358"/>
                  <a:gd name="T4" fmla="*/ 0 w 454"/>
                  <a:gd name="T5" fmla="*/ 358 h 358"/>
                  <a:gd name="T6" fmla="*/ 454 w 454"/>
                  <a:gd name="T7" fmla="*/ 358 h 358"/>
                  <a:gd name="T8" fmla="*/ 454 w 454"/>
                  <a:gd name="T9" fmla="*/ 321 h 358"/>
                  <a:gd name="T10" fmla="*/ 38 w 454"/>
                  <a:gd name="T11" fmla="*/ 321 h 358"/>
                  <a:gd name="T12" fmla="*/ 38 w 454"/>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454" h="358">
                    <a:moveTo>
                      <a:pt x="38" y="0"/>
                    </a:moveTo>
                    <a:lnTo>
                      <a:pt x="0" y="0"/>
                    </a:lnTo>
                    <a:lnTo>
                      <a:pt x="0" y="358"/>
                    </a:lnTo>
                    <a:lnTo>
                      <a:pt x="454" y="358"/>
                    </a:lnTo>
                    <a:lnTo>
                      <a:pt x="454" y="321"/>
                    </a:lnTo>
                    <a:lnTo>
                      <a:pt x="38" y="321"/>
                    </a:lnTo>
                    <a:lnTo>
                      <a:pt x="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7" name="Freeform 58"/>
              <p:cNvSpPr>
                <a:spLocks noEditPoints="1"/>
              </p:cNvSpPr>
              <p:nvPr/>
            </p:nvSpPr>
            <p:spPr bwMode="auto">
              <a:xfrm>
                <a:off x="3088" y="2425"/>
                <a:ext cx="397" cy="284"/>
              </a:xfrm>
              <a:custGeom>
                <a:avLst/>
                <a:gdLst>
                  <a:gd name="T0" fmla="*/ 119 w 168"/>
                  <a:gd name="T1" fmla="*/ 0 h 120"/>
                  <a:gd name="T2" fmla="*/ 137 w 168"/>
                  <a:gd name="T3" fmla="*/ 18 h 120"/>
                  <a:gd name="T4" fmla="*/ 108 w 168"/>
                  <a:gd name="T5" fmla="*/ 48 h 120"/>
                  <a:gd name="T6" fmla="*/ 104 w 168"/>
                  <a:gd name="T7" fmla="*/ 48 h 120"/>
                  <a:gd name="T8" fmla="*/ 90 w 168"/>
                  <a:gd name="T9" fmla="*/ 56 h 120"/>
                  <a:gd name="T10" fmla="*/ 70 w 168"/>
                  <a:gd name="T11" fmla="*/ 56 h 120"/>
                  <a:gd name="T12" fmla="*/ 56 w 168"/>
                  <a:gd name="T13" fmla="*/ 48 h 120"/>
                  <a:gd name="T14" fmla="*/ 40 w 168"/>
                  <a:gd name="T15" fmla="*/ 64 h 120"/>
                  <a:gd name="T16" fmla="*/ 40 w 168"/>
                  <a:gd name="T17" fmla="*/ 68 h 120"/>
                  <a:gd name="T18" fmla="*/ 20 w 168"/>
                  <a:gd name="T19" fmla="*/ 88 h 120"/>
                  <a:gd name="T20" fmla="*/ 16 w 168"/>
                  <a:gd name="T21" fmla="*/ 88 h 120"/>
                  <a:gd name="T22" fmla="*/ 0 w 168"/>
                  <a:gd name="T23" fmla="*/ 104 h 120"/>
                  <a:gd name="T24" fmla="*/ 16 w 168"/>
                  <a:gd name="T25" fmla="*/ 120 h 120"/>
                  <a:gd name="T26" fmla="*/ 32 w 168"/>
                  <a:gd name="T27" fmla="*/ 104 h 120"/>
                  <a:gd name="T28" fmla="*/ 32 w 168"/>
                  <a:gd name="T29" fmla="*/ 100 h 120"/>
                  <a:gd name="T30" fmla="*/ 52 w 168"/>
                  <a:gd name="T31" fmla="*/ 80 h 120"/>
                  <a:gd name="T32" fmla="*/ 56 w 168"/>
                  <a:gd name="T33" fmla="*/ 80 h 120"/>
                  <a:gd name="T34" fmla="*/ 70 w 168"/>
                  <a:gd name="T35" fmla="*/ 72 h 120"/>
                  <a:gd name="T36" fmla="*/ 90 w 168"/>
                  <a:gd name="T37" fmla="*/ 72 h 120"/>
                  <a:gd name="T38" fmla="*/ 104 w 168"/>
                  <a:gd name="T39" fmla="*/ 80 h 120"/>
                  <a:gd name="T40" fmla="*/ 120 w 168"/>
                  <a:gd name="T41" fmla="*/ 64 h 120"/>
                  <a:gd name="T42" fmla="*/ 120 w 168"/>
                  <a:gd name="T43" fmla="*/ 60 h 120"/>
                  <a:gd name="T44" fmla="*/ 150 w 168"/>
                  <a:gd name="T45" fmla="*/ 31 h 120"/>
                  <a:gd name="T46" fmla="*/ 168 w 168"/>
                  <a:gd name="T47" fmla="*/ 49 h 120"/>
                  <a:gd name="T48" fmla="*/ 168 w 168"/>
                  <a:gd name="T49" fmla="*/ 0 h 120"/>
                  <a:gd name="T50" fmla="*/ 119 w 168"/>
                  <a:gd name="T51" fmla="*/ 0 h 120"/>
                  <a:gd name="T52" fmla="*/ 16 w 168"/>
                  <a:gd name="T53" fmla="*/ 113 h 120"/>
                  <a:gd name="T54" fmla="*/ 7 w 168"/>
                  <a:gd name="T55" fmla="*/ 104 h 120"/>
                  <a:gd name="T56" fmla="*/ 16 w 168"/>
                  <a:gd name="T57" fmla="*/ 95 h 120"/>
                  <a:gd name="T58" fmla="*/ 25 w 168"/>
                  <a:gd name="T59" fmla="*/ 104 h 120"/>
                  <a:gd name="T60" fmla="*/ 16 w 168"/>
                  <a:gd name="T61" fmla="*/ 113 h 120"/>
                  <a:gd name="T62" fmla="*/ 56 w 168"/>
                  <a:gd name="T63" fmla="*/ 73 h 120"/>
                  <a:gd name="T64" fmla="*/ 47 w 168"/>
                  <a:gd name="T65" fmla="*/ 64 h 120"/>
                  <a:gd name="T66" fmla="*/ 56 w 168"/>
                  <a:gd name="T67" fmla="*/ 55 h 120"/>
                  <a:gd name="T68" fmla="*/ 65 w 168"/>
                  <a:gd name="T69" fmla="*/ 64 h 120"/>
                  <a:gd name="T70" fmla="*/ 56 w 168"/>
                  <a:gd name="T71" fmla="*/ 73 h 120"/>
                  <a:gd name="T72" fmla="*/ 104 w 168"/>
                  <a:gd name="T73" fmla="*/ 73 h 120"/>
                  <a:gd name="T74" fmla="*/ 95 w 168"/>
                  <a:gd name="T75" fmla="*/ 64 h 120"/>
                  <a:gd name="T76" fmla="*/ 104 w 168"/>
                  <a:gd name="T77" fmla="*/ 55 h 120"/>
                  <a:gd name="T78" fmla="*/ 113 w 168"/>
                  <a:gd name="T79" fmla="*/ 64 h 120"/>
                  <a:gd name="T80" fmla="*/ 104 w 168"/>
                  <a:gd name="T81" fmla="*/ 7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8" h="120">
                    <a:moveTo>
                      <a:pt x="119" y="0"/>
                    </a:moveTo>
                    <a:cubicBezTo>
                      <a:pt x="137" y="18"/>
                      <a:pt x="137" y="18"/>
                      <a:pt x="137" y="18"/>
                    </a:cubicBezTo>
                    <a:cubicBezTo>
                      <a:pt x="108" y="48"/>
                      <a:pt x="108" y="48"/>
                      <a:pt x="108" y="48"/>
                    </a:cubicBezTo>
                    <a:cubicBezTo>
                      <a:pt x="106" y="48"/>
                      <a:pt x="105" y="48"/>
                      <a:pt x="104" y="48"/>
                    </a:cubicBezTo>
                    <a:cubicBezTo>
                      <a:pt x="98" y="48"/>
                      <a:pt x="93" y="51"/>
                      <a:pt x="90" y="56"/>
                    </a:cubicBezTo>
                    <a:cubicBezTo>
                      <a:pt x="70" y="56"/>
                      <a:pt x="70" y="56"/>
                      <a:pt x="70" y="56"/>
                    </a:cubicBezTo>
                    <a:cubicBezTo>
                      <a:pt x="67" y="51"/>
                      <a:pt x="62" y="48"/>
                      <a:pt x="56" y="48"/>
                    </a:cubicBezTo>
                    <a:cubicBezTo>
                      <a:pt x="47" y="48"/>
                      <a:pt x="40" y="55"/>
                      <a:pt x="40" y="64"/>
                    </a:cubicBezTo>
                    <a:cubicBezTo>
                      <a:pt x="40" y="65"/>
                      <a:pt x="40" y="66"/>
                      <a:pt x="40" y="68"/>
                    </a:cubicBezTo>
                    <a:cubicBezTo>
                      <a:pt x="20" y="88"/>
                      <a:pt x="20" y="88"/>
                      <a:pt x="20" y="88"/>
                    </a:cubicBezTo>
                    <a:cubicBezTo>
                      <a:pt x="18" y="88"/>
                      <a:pt x="17" y="88"/>
                      <a:pt x="16" y="88"/>
                    </a:cubicBezTo>
                    <a:cubicBezTo>
                      <a:pt x="7" y="88"/>
                      <a:pt x="0" y="95"/>
                      <a:pt x="0" y="104"/>
                    </a:cubicBezTo>
                    <a:cubicBezTo>
                      <a:pt x="0" y="113"/>
                      <a:pt x="7" y="120"/>
                      <a:pt x="16" y="120"/>
                    </a:cubicBezTo>
                    <a:cubicBezTo>
                      <a:pt x="25" y="120"/>
                      <a:pt x="32" y="113"/>
                      <a:pt x="32" y="104"/>
                    </a:cubicBezTo>
                    <a:cubicBezTo>
                      <a:pt x="32" y="103"/>
                      <a:pt x="32" y="102"/>
                      <a:pt x="32" y="100"/>
                    </a:cubicBezTo>
                    <a:cubicBezTo>
                      <a:pt x="52" y="80"/>
                      <a:pt x="52" y="80"/>
                      <a:pt x="52" y="80"/>
                    </a:cubicBezTo>
                    <a:cubicBezTo>
                      <a:pt x="54" y="80"/>
                      <a:pt x="55" y="80"/>
                      <a:pt x="56" y="80"/>
                    </a:cubicBezTo>
                    <a:cubicBezTo>
                      <a:pt x="62" y="80"/>
                      <a:pt x="67" y="77"/>
                      <a:pt x="70" y="72"/>
                    </a:cubicBezTo>
                    <a:cubicBezTo>
                      <a:pt x="90" y="72"/>
                      <a:pt x="90" y="72"/>
                      <a:pt x="90" y="72"/>
                    </a:cubicBezTo>
                    <a:cubicBezTo>
                      <a:pt x="93" y="77"/>
                      <a:pt x="98" y="80"/>
                      <a:pt x="104" y="80"/>
                    </a:cubicBezTo>
                    <a:cubicBezTo>
                      <a:pt x="113" y="80"/>
                      <a:pt x="120" y="73"/>
                      <a:pt x="120" y="64"/>
                    </a:cubicBezTo>
                    <a:cubicBezTo>
                      <a:pt x="120" y="63"/>
                      <a:pt x="120" y="62"/>
                      <a:pt x="120" y="60"/>
                    </a:cubicBezTo>
                    <a:cubicBezTo>
                      <a:pt x="150" y="31"/>
                      <a:pt x="150" y="31"/>
                      <a:pt x="150" y="31"/>
                    </a:cubicBezTo>
                    <a:cubicBezTo>
                      <a:pt x="168" y="49"/>
                      <a:pt x="168" y="49"/>
                      <a:pt x="168" y="49"/>
                    </a:cubicBezTo>
                    <a:cubicBezTo>
                      <a:pt x="168" y="0"/>
                      <a:pt x="168" y="0"/>
                      <a:pt x="168" y="0"/>
                    </a:cubicBezTo>
                    <a:lnTo>
                      <a:pt x="119" y="0"/>
                    </a:lnTo>
                    <a:close/>
                    <a:moveTo>
                      <a:pt x="16" y="113"/>
                    </a:moveTo>
                    <a:cubicBezTo>
                      <a:pt x="11" y="113"/>
                      <a:pt x="7" y="109"/>
                      <a:pt x="7" y="104"/>
                    </a:cubicBezTo>
                    <a:cubicBezTo>
                      <a:pt x="7" y="99"/>
                      <a:pt x="11" y="95"/>
                      <a:pt x="16" y="95"/>
                    </a:cubicBezTo>
                    <a:cubicBezTo>
                      <a:pt x="21" y="95"/>
                      <a:pt x="25" y="99"/>
                      <a:pt x="25" y="104"/>
                    </a:cubicBezTo>
                    <a:cubicBezTo>
                      <a:pt x="25" y="109"/>
                      <a:pt x="21" y="113"/>
                      <a:pt x="16" y="113"/>
                    </a:cubicBezTo>
                    <a:close/>
                    <a:moveTo>
                      <a:pt x="56" y="73"/>
                    </a:moveTo>
                    <a:cubicBezTo>
                      <a:pt x="51" y="73"/>
                      <a:pt x="47" y="69"/>
                      <a:pt x="47" y="64"/>
                    </a:cubicBezTo>
                    <a:cubicBezTo>
                      <a:pt x="47" y="59"/>
                      <a:pt x="51" y="55"/>
                      <a:pt x="56" y="55"/>
                    </a:cubicBezTo>
                    <a:cubicBezTo>
                      <a:pt x="61" y="55"/>
                      <a:pt x="65" y="59"/>
                      <a:pt x="65" y="64"/>
                    </a:cubicBezTo>
                    <a:cubicBezTo>
                      <a:pt x="65" y="69"/>
                      <a:pt x="61" y="73"/>
                      <a:pt x="56" y="73"/>
                    </a:cubicBezTo>
                    <a:close/>
                    <a:moveTo>
                      <a:pt x="104" y="73"/>
                    </a:moveTo>
                    <a:cubicBezTo>
                      <a:pt x="99" y="73"/>
                      <a:pt x="95" y="69"/>
                      <a:pt x="95" y="64"/>
                    </a:cubicBezTo>
                    <a:cubicBezTo>
                      <a:pt x="95" y="59"/>
                      <a:pt x="99" y="55"/>
                      <a:pt x="104" y="55"/>
                    </a:cubicBezTo>
                    <a:cubicBezTo>
                      <a:pt x="109" y="55"/>
                      <a:pt x="113" y="59"/>
                      <a:pt x="113" y="64"/>
                    </a:cubicBezTo>
                    <a:cubicBezTo>
                      <a:pt x="113" y="69"/>
                      <a:pt x="109" y="73"/>
                      <a:pt x="10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n-ea"/>
                  <a:cs typeface="+mn-cs"/>
                </a:endParaRPr>
              </a:p>
            </p:txBody>
          </p:sp>
        </p:grpSp>
      </p:grpSp>
      <p:cxnSp>
        <p:nvCxnSpPr>
          <p:cNvPr id="68" name="Straight Connector 67"/>
          <p:cNvCxnSpPr/>
          <p:nvPr/>
        </p:nvCxnSpPr>
        <p:spPr>
          <a:xfrm>
            <a:off x="2306869" y="1299906"/>
            <a:ext cx="0" cy="4802873"/>
          </a:xfrm>
          <a:prstGeom prst="line">
            <a:avLst/>
          </a:prstGeom>
          <a:ln w="12700" cap="rnd">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360380" y="1264692"/>
            <a:ext cx="0" cy="4802873"/>
          </a:xfrm>
          <a:prstGeom prst="line">
            <a:avLst/>
          </a:prstGeom>
          <a:ln w="12700" cap="rnd">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179554" y="1279499"/>
            <a:ext cx="0" cy="4802873"/>
          </a:xfrm>
          <a:prstGeom prst="line">
            <a:avLst/>
          </a:prstGeom>
          <a:ln w="12700" cap="rnd">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984637" y="1269422"/>
            <a:ext cx="0" cy="4802873"/>
          </a:xfrm>
          <a:prstGeom prst="line">
            <a:avLst/>
          </a:prstGeom>
          <a:ln w="12700" cap="rnd">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802650" y="1287029"/>
            <a:ext cx="0" cy="4802873"/>
          </a:xfrm>
          <a:prstGeom prst="line">
            <a:avLst/>
          </a:prstGeom>
          <a:ln w="12700" cap="rnd">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4347318" y="6063590"/>
            <a:ext cx="7725696" cy="26312"/>
          </a:xfrm>
          <a:prstGeom prst="line">
            <a:avLst/>
          </a:prstGeom>
          <a:ln w="12700" cap="rnd">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9966745" y="1753689"/>
            <a:ext cx="2051700" cy="204671"/>
          </a:xfrm>
          <a:prstGeom prst="rect">
            <a:avLst/>
          </a:prstGeom>
          <a:noFill/>
        </p:spPr>
        <p:txBody>
          <a:bodyPr wrap="square" lIns="150300" tIns="0" rIns="150300" bIns="0" rtlCol="0">
            <a:spAutoFit/>
          </a:bodyPr>
          <a:lstStyle/>
          <a:p>
            <a:pPr marL="0" marR="0" lvl="0" indent="0" algn="l" defTabSz="914400" rtl="0" eaLnBrk="1" fontAlgn="auto" latinLnBrk="0" hangingPunct="1">
              <a:lnSpc>
                <a:spcPct val="95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E31837"/>
                </a:solidFill>
                <a:effectLst/>
                <a:uLnTx/>
                <a:uFillTx/>
                <a:latin typeface="Helvetica" pitchFamily="34" charset="0"/>
                <a:ea typeface="+mn-ea"/>
                <a:cs typeface="Helvetica" pitchFamily="34" charset="0"/>
              </a:rPr>
              <a:t>Roadmap Snapshot</a:t>
            </a:r>
            <a:endParaRPr kumimoji="0" lang="en-GB" sz="1400" b="1" i="0" u="none" strike="noStrike" kern="1200" cap="none" spc="0" normalizeH="0" baseline="0" noProof="0" dirty="0">
              <a:ln>
                <a:noFill/>
              </a:ln>
              <a:solidFill>
                <a:srgbClr val="E31837"/>
              </a:solidFill>
              <a:effectLst/>
              <a:uLnTx/>
              <a:uFillTx/>
              <a:latin typeface="Helvetica" pitchFamily="34" charset="0"/>
              <a:ea typeface="+mn-ea"/>
              <a:cs typeface="Helvetica" pitchFamily="34" charset="0"/>
            </a:endParaRPr>
          </a:p>
        </p:txBody>
      </p:sp>
      <p:sp>
        <p:nvSpPr>
          <p:cNvPr id="86" name="TextBox 85"/>
          <p:cNvSpPr txBox="1"/>
          <p:nvPr/>
        </p:nvSpPr>
        <p:spPr>
          <a:xfrm>
            <a:off x="-21549" y="5101048"/>
            <a:ext cx="2051700" cy="614014"/>
          </a:xfrm>
          <a:prstGeom prst="rect">
            <a:avLst/>
          </a:prstGeom>
          <a:noFill/>
        </p:spPr>
        <p:txBody>
          <a:bodyPr wrap="square" lIns="150300" tIns="0" rIns="150300" bIns="0" rtlCol="0">
            <a:spAutoFit/>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E31837"/>
                </a:solidFill>
                <a:effectLst/>
                <a:uLnTx/>
                <a:uFillTx/>
                <a:latin typeface="Helvetica" pitchFamily="34" charset="0"/>
                <a:ea typeface="+mn-ea"/>
                <a:cs typeface="Helvetica" pitchFamily="34" charset="0"/>
              </a:rPr>
              <a:t>Phase 0</a:t>
            </a:r>
          </a:p>
          <a:p>
            <a:pPr marL="0" marR="0" lvl="0" indent="0" algn="ctr" defTabSz="914400" rtl="0" eaLnBrk="1" fontAlgn="auto" latinLnBrk="0" hangingPunct="1">
              <a:lnSpc>
                <a:spcPct val="95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E31837"/>
                </a:solidFill>
                <a:effectLst/>
                <a:uLnTx/>
                <a:uFillTx/>
                <a:latin typeface="Helvetica" pitchFamily="34" charset="0"/>
                <a:ea typeface="+mn-ea"/>
                <a:cs typeface="Helvetica" pitchFamily="34" charset="0"/>
              </a:rPr>
              <a:t>ANALYSE &amp; DESIGN</a:t>
            </a:r>
          </a:p>
          <a:p>
            <a:pPr marL="0" marR="0" lvl="0" indent="0" algn="ctr" defTabSz="914400" rtl="0" eaLnBrk="1" fontAlgn="auto" latinLnBrk="0" hangingPunct="1">
              <a:lnSpc>
                <a:spcPct val="95000"/>
              </a:lnSpc>
              <a:spcBef>
                <a:spcPts val="0"/>
              </a:spcBef>
              <a:spcAft>
                <a:spcPts val="0"/>
              </a:spcAft>
              <a:buClrTx/>
              <a:buSzTx/>
              <a:buFontTx/>
              <a:buNone/>
              <a:tabLst/>
              <a:defRPr/>
            </a:pPr>
            <a:r>
              <a:rPr lang="en-US" sz="1400" b="1" dirty="0">
                <a:solidFill>
                  <a:srgbClr val="E31837"/>
                </a:solidFill>
                <a:latin typeface="Helvetica" pitchFamily="34" charset="0"/>
                <a:cs typeface="Helvetica" pitchFamily="34" charset="0"/>
              </a:rPr>
              <a:t>4</a:t>
            </a:r>
            <a:r>
              <a:rPr lang="en-US" sz="1400" b="1" dirty="0" smtClean="0">
                <a:solidFill>
                  <a:srgbClr val="E31837"/>
                </a:solidFill>
                <a:latin typeface="Helvetica" pitchFamily="34" charset="0"/>
                <a:cs typeface="Helvetica" pitchFamily="34" charset="0"/>
              </a:rPr>
              <a:t> weeks</a:t>
            </a:r>
            <a:endParaRPr kumimoji="0" lang="en-GB" sz="1400" b="1" i="0" u="none" strike="noStrike" kern="1200" cap="none" spc="0" normalizeH="0" baseline="0" noProof="0" dirty="0">
              <a:ln>
                <a:noFill/>
              </a:ln>
              <a:solidFill>
                <a:srgbClr val="E31837"/>
              </a:solidFill>
              <a:effectLst/>
              <a:uLnTx/>
              <a:uFillTx/>
              <a:latin typeface="Helvetica" pitchFamily="34" charset="0"/>
              <a:ea typeface="+mn-ea"/>
              <a:cs typeface="Helvetica" pitchFamily="34" charset="0"/>
            </a:endParaRPr>
          </a:p>
        </p:txBody>
      </p:sp>
      <p:sp>
        <p:nvSpPr>
          <p:cNvPr id="89" name="TextBox 88"/>
          <p:cNvSpPr txBox="1"/>
          <p:nvPr/>
        </p:nvSpPr>
        <p:spPr>
          <a:xfrm>
            <a:off x="272056" y="1042965"/>
            <a:ext cx="1794204" cy="37394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Identify </a:t>
            </a:r>
            <a:r>
              <a:rPr lang="en-US" sz="1300" dirty="0">
                <a:latin typeface="Cambria" panose="02040503050406030204" pitchFamily="18" charset="0"/>
              </a:rPr>
              <a:t>customers, focus areas and </a:t>
            </a:r>
            <a:r>
              <a:rPr lang="en-US" sz="1300" dirty="0" smtClean="0">
                <a:latin typeface="Cambria" panose="02040503050406030204" pitchFamily="18" charset="0"/>
              </a:rPr>
              <a:t>1-2 use cases for MVP</a:t>
            </a:r>
            <a:endParaRPr lang="en-US" sz="1300" dirty="0">
              <a:latin typeface="Cambria" panose="02040503050406030204" pitchFamily="18" charset="0"/>
            </a:endParaRP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Identify data and infra requirements</a:t>
            </a:r>
          </a:p>
          <a:p>
            <a:pPr marL="196850" lvl="1" indent="-196850">
              <a:spcAft>
                <a:spcPts val="600"/>
              </a:spcAft>
              <a:buClr>
                <a:srgbClr val="FF0525"/>
              </a:buClr>
              <a:buFont typeface="Wingdings" panose="05000000000000000000" pitchFamily="2" charset="2"/>
              <a:buChar char="§"/>
            </a:pPr>
            <a:r>
              <a:rPr lang="en-US" sz="1300" dirty="0">
                <a:latin typeface="Cambria" panose="02040503050406030204" pitchFamily="18" charset="0"/>
              </a:rPr>
              <a:t>Development stack and Partner tools </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Formulate </a:t>
            </a:r>
            <a:r>
              <a:rPr lang="en-US" sz="1300" dirty="0">
                <a:latin typeface="Cambria" panose="02040503050406030204" pitchFamily="18" charset="0"/>
              </a:rPr>
              <a:t>business </a:t>
            </a:r>
            <a:r>
              <a:rPr lang="en-US" sz="1300" dirty="0" smtClean="0">
                <a:latin typeface="Cambria" panose="02040503050406030204" pitchFamily="18" charset="0"/>
              </a:rPr>
              <a:t>rules</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Back-end workflow &amp; design</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Frontend workflow &amp; UX/ UI design</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Chabot workflow &amp; design</a:t>
            </a:r>
          </a:p>
          <a:p>
            <a:pPr marL="196850" lvl="1" indent="-196850">
              <a:spcAft>
                <a:spcPts val="600"/>
              </a:spcAft>
              <a:buClr>
                <a:srgbClr val="FF0525"/>
              </a:buClr>
              <a:buFont typeface="Wingdings" panose="05000000000000000000" pitchFamily="2" charset="2"/>
              <a:buChar char="§"/>
            </a:pPr>
            <a:endParaRPr lang="en-US" sz="1300" dirty="0">
              <a:latin typeface="Cambria" panose="02040503050406030204" pitchFamily="18" charset="0"/>
            </a:endParaRPr>
          </a:p>
        </p:txBody>
      </p:sp>
      <p:sp>
        <p:nvSpPr>
          <p:cNvPr id="90" name="TextBox 89"/>
          <p:cNvSpPr txBox="1"/>
          <p:nvPr/>
        </p:nvSpPr>
        <p:spPr>
          <a:xfrm>
            <a:off x="2258633" y="5000297"/>
            <a:ext cx="2051700" cy="818686"/>
          </a:xfrm>
          <a:prstGeom prst="rect">
            <a:avLst/>
          </a:prstGeom>
          <a:noFill/>
        </p:spPr>
        <p:txBody>
          <a:bodyPr wrap="square" lIns="150300" tIns="0" rIns="150300" bIns="0" rtlCol="0">
            <a:spAutoFit/>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lang="en-US" sz="1400" b="1" dirty="0" smtClean="0">
                <a:solidFill>
                  <a:srgbClr val="E31837"/>
                </a:solidFill>
                <a:latin typeface="Helvetica" pitchFamily="34" charset="0"/>
                <a:cs typeface="Helvetica" pitchFamily="34" charset="0"/>
              </a:rPr>
              <a:t>Phase 1</a:t>
            </a:r>
          </a:p>
          <a:p>
            <a:pPr marL="0" marR="0" lvl="0" indent="0" algn="ctr" defTabSz="914400" rtl="0" eaLnBrk="1" fontAlgn="auto" latinLnBrk="0" hangingPunct="1">
              <a:lnSpc>
                <a:spcPct val="95000"/>
              </a:lnSpc>
              <a:spcBef>
                <a:spcPts val="0"/>
              </a:spcBef>
              <a:spcAft>
                <a:spcPts val="0"/>
              </a:spcAft>
              <a:buClrTx/>
              <a:buSzTx/>
              <a:buFontTx/>
              <a:buNone/>
              <a:tabLst/>
              <a:defRPr/>
            </a:pPr>
            <a:r>
              <a:rPr lang="en-US" sz="1400" b="1" dirty="0" smtClean="0">
                <a:solidFill>
                  <a:srgbClr val="E31837"/>
                </a:solidFill>
                <a:latin typeface="Helvetica" pitchFamily="34" charset="0"/>
                <a:cs typeface="Helvetica" pitchFamily="34" charset="0"/>
              </a:rPr>
              <a:t>BUILD &amp; INTEGRATE</a:t>
            </a:r>
            <a:endParaRPr kumimoji="0" lang="en-US" sz="1400" b="1" i="0" u="none" strike="noStrike" kern="1200" cap="none" spc="0" normalizeH="0" baseline="0" noProof="0" dirty="0" smtClean="0">
              <a:ln>
                <a:noFill/>
              </a:ln>
              <a:solidFill>
                <a:srgbClr val="E31837"/>
              </a:solidFill>
              <a:effectLst/>
              <a:uLnTx/>
              <a:uFillTx/>
              <a:latin typeface="Helvetica" pitchFamily="34" charset="0"/>
              <a:ea typeface="+mn-ea"/>
              <a:cs typeface="Helvetica" pitchFamily="34" charset="0"/>
            </a:endParaRPr>
          </a:p>
          <a:p>
            <a:pPr marL="0" marR="0" lvl="0" indent="0" algn="ctr" defTabSz="914400" rtl="0" eaLnBrk="1" fontAlgn="auto" latinLnBrk="0" hangingPunct="1">
              <a:lnSpc>
                <a:spcPct val="95000"/>
              </a:lnSpc>
              <a:spcBef>
                <a:spcPts val="0"/>
              </a:spcBef>
              <a:spcAft>
                <a:spcPts val="0"/>
              </a:spcAft>
              <a:buClrTx/>
              <a:buSzTx/>
              <a:buFontTx/>
              <a:buNone/>
              <a:tabLst/>
              <a:defRPr/>
            </a:pPr>
            <a:r>
              <a:rPr lang="en-US" sz="1400" b="1" dirty="0" smtClean="0">
                <a:solidFill>
                  <a:srgbClr val="E31837"/>
                </a:solidFill>
                <a:latin typeface="Helvetica" pitchFamily="34" charset="0"/>
                <a:cs typeface="Helvetica" pitchFamily="34" charset="0"/>
              </a:rPr>
              <a:t>6-8 weeks</a:t>
            </a:r>
            <a:endParaRPr kumimoji="0" lang="en-GB" sz="1400" b="1" i="0" u="none" strike="noStrike" kern="1200" cap="none" spc="0" normalizeH="0" baseline="0" noProof="0" dirty="0">
              <a:ln>
                <a:noFill/>
              </a:ln>
              <a:solidFill>
                <a:srgbClr val="E31837"/>
              </a:solidFill>
              <a:effectLst/>
              <a:uLnTx/>
              <a:uFillTx/>
              <a:latin typeface="Helvetica" pitchFamily="34" charset="0"/>
              <a:ea typeface="+mn-ea"/>
              <a:cs typeface="Helvetica" pitchFamily="34" charset="0"/>
            </a:endParaRPr>
          </a:p>
        </p:txBody>
      </p:sp>
      <p:sp>
        <p:nvSpPr>
          <p:cNvPr id="91" name="TextBox 90"/>
          <p:cNvSpPr txBox="1"/>
          <p:nvPr/>
        </p:nvSpPr>
        <p:spPr>
          <a:xfrm>
            <a:off x="2356694" y="937087"/>
            <a:ext cx="1794204" cy="333937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Access/ Technology setup</a:t>
            </a:r>
            <a:endParaRPr lang="en-US" sz="1300" dirty="0">
              <a:latin typeface="Cambria" panose="02040503050406030204" pitchFamily="18" charset="0"/>
            </a:endParaRPr>
          </a:p>
          <a:p>
            <a:pPr marL="196850" lvl="1" indent="-196850">
              <a:spcAft>
                <a:spcPts val="600"/>
              </a:spcAft>
              <a:buClr>
                <a:srgbClr val="FF0525"/>
              </a:buClr>
              <a:buFont typeface="Wingdings" panose="05000000000000000000" pitchFamily="2" charset="2"/>
              <a:buChar char="§"/>
            </a:pPr>
            <a:r>
              <a:rPr lang="en-US" sz="1300" dirty="0">
                <a:latin typeface="Cambria" panose="02040503050406030204" pitchFamily="18" charset="0"/>
              </a:rPr>
              <a:t>Identify </a:t>
            </a:r>
            <a:r>
              <a:rPr lang="en-US" sz="1300" dirty="0" smtClean="0">
                <a:latin typeface="Cambria" panose="02040503050406030204" pitchFamily="18" charset="0"/>
              </a:rPr>
              <a:t>data sources </a:t>
            </a:r>
            <a:r>
              <a:rPr lang="en-US" sz="1300" dirty="0">
                <a:latin typeface="Cambria" panose="02040503050406030204" pitchFamily="18" charset="0"/>
              </a:rPr>
              <a:t>and </a:t>
            </a:r>
            <a:r>
              <a:rPr lang="en-US" sz="1300" dirty="0" smtClean="0">
                <a:latin typeface="Cambria" panose="02040503050406030204" pitchFamily="18" charset="0"/>
              </a:rPr>
              <a:t>collect data</a:t>
            </a:r>
          </a:p>
          <a:p>
            <a:pPr marL="196850" lvl="1" indent="-196850">
              <a:spcAft>
                <a:spcPts val="600"/>
              </a:spcAft>
              <a:buClr>
                <a:srgbClr val="FF0525"/>
              </a:buClr>
              <a:buFont typeface="Wingdings" panose="05000000000000000000" pitchFamily="2" charset="2"/>
              <a:buChar char="§"/>
            </a:pPr>
            <a:r>
              <a:rPr lang="en-US" sz="1300" dirty="0">
                <a:latin typeface="Cambria" panose="02040503050406030204" pitchFamily="18" charset="0"/>
              </a:rPr>
              <a:t>Build application </a:t>
            </a:r>
            <a:r>
              <a:rPr lang="en-US" sz="1300" dirty="0" smtClean="0">
                <a:latin typeface="Cambria" panose="02040503050406030204" pitchFamily="18" charset="0"/>
              </a:rPr>
              <a:t>front-end and Chabot</a:t>
            </a:r>
            <a:endParaRPr lang="en-US" sz="1300" dirty="0">
              <a:latin typeface="Cambria" panose="02040503050406030204" pitchFamily="18" charset="0"/>
            </a:endParaRP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Build </a:t>
            </a:r>
            <a:r>
              <a:rPr lang="en-US" sz="1300" dirty="0">
                <a:latin typeface="Cambria" panose="02040503050406030204" pitchFamily="18" charset="0"/>
              </a:rPr>
              <a:t>data pipeline</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Build RE engine</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Integrate partner tools</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Integrate front-end and back-end</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Build deployment scripts</a:t>
            </a:r>
          </a:p>
        </p:txBody>
      </p:sp>
      <p:sp>
        <p:nvSpPr>
          <p:cNvPr id="92" name="TextBox 91"/>
          <p:cNvSpPr txBox="1"/>
          <p:nvPr/>
        </p:nvSpPr>
        <p:spPr>
          <a:xfrm>
            <a:off x="4170276" y="4041765"/>
            <a:ext cx="2051700" cy="614014"/>
          </a:xfrm>
          <a:prstGeom prst="rect">
            <a:avLst/>
          </a:prstGeom>
          <a:noFill/>
        </p:spPr>
        <p:txBody>
          <a:bodyPr wrap="square" lIns="150300" tIns="0" rIns="150300" bIns="0" rtlCol="0">
            <a:spAutoFit/>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lang="en-US" sz="1400" b="1" dirty="0" smtClean="0">
                <a:solidFill>
                  <a:srgbClr val="E31837"/>
                </a:solidFill>
                <a:latin typeface="Helvetica" pitchFamily="34" charset="0"/>
                <a:cs typeface="Helvetica" pitchFamily="34" charset="0"/>
              </a:rPr>
              <a:t>Phase 2</a:t>
            </a:r>
          </a:p>
          <a:p>
            <a:pPr marL="0" marR="0" lvl="0" indent="0" algn="ctr" defTabSz="914400" rtl="0" eaLnBrk="1" fontAlgn="auto" latinLnBrk="0" hangingPunct="1">
              <a:lnSpc>
                <a:spcPct val="95000"/>
              </a:lnSpc>
              <a:spcBef>
                <a:spcPts val="0"/>
              </a:spcBef>
              <a:spcAft>
                <a:spcPts val="0"/>
              </a:spcAft>
              <a:buClrTx/>
              <a:buSzTx/>
              <a:buFontTx/>
              <a:buNone/>
              <a:tabLst/>
              <a:defRPr/>
            </a:pPr>
            <a:r>
              <a:rPr lang="en-US" sz="1400" b="1" dirty="0" smtClean="0">
                <a:solidFill>
                  <a:srgbClr val="E31837"/>
                </a:solidFill>
                <a:latin typeface="Helvetica" pitchFamily="34" charset="0"/>
                <a:cs typeface="Helvetica" pitchFamily="34" charset="0"/>
              </a:rPr>
              <a:t>PRE-PROD &amp; TEST</a:t>
            </a:r>
            <a:endParaRPr kumimoji="0" lang="en-US" sz="1400" b="1" i="0" u="none" strike="noStrike" kern="1200" cap="none" spc="0" normalizeH="0" baseline="0" noProof="0" dirty="0" smtClean="0">
              <a:ln>
                <a:noFill/>
              </a:ln>
              <a:solidFill>
                <a:srgbClr val="E31837"/>
              </a:solidFill>
              <a:effectLst/>
              <a:uLnTx/>
              <a:uFillTx/>
              <a:latin typeface="Helvetica" pitchFamily="34" charset="0"/>
              <a:ea typeface="+mn-ea"/>
              <a:cs typeface="Helvetica" pitchFamily="34" charset="0"/>
            </a:endParaRPr>
          </a:p>
          <a:p>
            <a:pPr marL="0" marR="0" lvl="0" indent="0" algn="ctr" defTabSz="914400" rtl="0" eaLnBrk="1" fontAlgn="auto" latinLnBrk="0" hangingPunct="1">
              <a:lnSpc>
                <a:spcPct val="95000"/>
              </a:lnSpc>
              <a:spcBef>
                <a:spcPts val="0"/>
              </a:spcBef>
              <a:spcAft>
                <a:spcPts val="0"/>
              </a:spcAft>
              <a:buClrTx/>
              <a:buSzTx/>
              <a:buFontTx/>
              <a:buNone/>
              <a:tabLst/>
              <a:defRPr/>
            </a:pPr>
            <a:r>
              <a:rPr lang="en-US" sz="1400" b="1" dirty="0" smtClean="0">
                <a:solidFill>
                  <a:srgbClr val="E31837"/>
                </a:solidFill>
                <a:latin typeface="Helvetica" pitchFamily="34" charset="0"/>
                <a:cs typeface="Helvetica" pitchFamily="34" charset="0"/>
              </a:rPr>
              <a:t>2 weeks</a:t>
            </a:r>
            <a:endParaRPr kumimoji="0" lang="en-GB" sz="1400" b="1" i="0" u="none" strike="noStrike" kern="1200" cap="none" spc="0" normalizeH="0" baseline="0" noProof="0" dirty="0">
              <a:ln>
                <a:noFill/>
              </a:ln>
              <a:solidFill>
                <a:srgbClr val="E31837"/>
              </a:solidFill>
              <a:effectLst/>
              <a:uLnTx/>
              <a:uFillTx/>
              <a:latin typeface="Helvetica" pitchFamily="34" charset="0"/>
              <a:ea typeface="+mn-ea"/>
              <a:cs typeface="Helvetica" pitchFamily="34" charset="0"/>
            </a:endParaRPr>
          </a:p>
        </p:txBody>
      </p:sp>
      <p:sp>
        <p:nvSpPr>
          <p:cNvPr id="93" name="TextBox 92"/>
          <p:cNvSpPr txBox="1"/>
          <p:nvPr/>
        </p:nvSpPr>
        <p:spPr>
          <a:xfrm>
            <a:off x="4281349" y="915177"/>
            <a:ext cx="1794204" cy="246221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96850" lvl="1" indent="-196850">
              <a:spcAft>
                <a:spcPts val="600"/>
              </a:spcAft>
              <a:buClr>
                <a:srgbClr val="FF0525"/>
              </a:buClr>
              <a:buFont typeface="Wingdings" panose="05000000000000000000" pitchFamily="2" charset="2"/>
              <a:buChar char="§"/>
            </a:pPr>
            <a:r>
              <a:rPr lang="en-US" sz="1300" dirty="0">
                <a:latin typeface="Cambria" panose="02040503050406030204" pitchFamily="18" charset="0"/>
              </a:rPr>
              <a:t>Deploy on </a:t>
            </a:r>
            <a:r>
              <a:rPr lang="en-US" sz="1300" dirty="0" smtClean="0">
                <a:latin typeface="Cambria" panose="02040503050406030204" pitchFamily="18" charset="0"/>
              </a:rPr>
              <a:t>pre-prod </a:t>
            </a:r>
            <a:r>
              <a:rPr lang="en-US" sz="1300" dirty="0">
                <a:latin typeface="Cambria" panose="02040503050406030204" pitchFamily="18" charset="0"/>
              </a:rPr>
              <a:t>setup</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Test cases</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Functional test and validate</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Performance test</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Data integrity &amp; security test</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Re-configure</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Re-Test</a:t>
            </a:r>
            <a:endParaRPr lang="en-US" sz="1300" dirty="0">
              <a:latin typeface="Cambria" panose="02040503050406030204" pitchFamily="18" charset="0"/>
            </a:endParaRPr>
          </a:p>
        </p:txBody>
      </p:sp>
      <p:sp>
        <p:nvSpPr>
          <p:cNvPr id="94" name="TextBox 93"/>
          <p:cNvSpPr txBox="1"/>
          <p:nvPr/>
        </p:nvSpPr>
        <p:spPr>
          <a:xfrm>
            <a:off x="6041240" y="2941763"/>
            <a:ext cx="2051700" cy="614014"/>
          </a:xfrm>
          <a:prstGeom prst="rect">
            <a:avLst/>
          </a:prstGeom>
          <a:noFill/>
        </p:spPr>
        <p:txBody>
          <a:bodyPr wrap="square" lIns="150300" tIns="0" rIns="150300" bIns="0" rtlCol="0">
            <a:spAutoFit/>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lang="en-US" sz="1400" b="1" dirty="0" smtClean="0">
                <a:solidFill>
                  <a:srgbClr val="E31837"/>
                </a:solidFill>
                <a:latin typeface="Helvetica" pitchFamily="34" charset="0"/>
                <a:cs typeface="Helvetica" pitchFamily="34" charset="0"/>
              </a:rPr>
              <a:t>Phase 3</a:t>
            </a:r>
          </a:p>
          <a:p>
            <a:pPr marL="0" marR="0" lvl="0" indent="0" algn="ctr" defTabSz="914400" rtl="0" eaLnBrk="1" fontAlgn="auto" latinLnBrk="0" hangingPunct="1">
              <a:lnSpc>
                <a:spcPct val="95000"/>
              </a:lnSpc>
              <a:spcBef>
                <a:spcPts val="0"/>
              </a:spcBef>
              <a:spcAft>
                <a:spcPts val="0"/>
              </a:spcAft>
              <a:buClrTx/>
              <a:buSzTx/>
              <a:buFontTx/>
              <a:buNone/>
              <a:tabLst/>
              <a:defRPr/>
            </a:pPr>
            <a:r>
              <a:rPr lang="en-US" sz="1400" b="1" dirty="0" smtClean="0">
                <a:solidFill>
                  <a:srgbClr val="E31837"/>
                </a:solidFill>
                <a:latin typeface="Helvetica" pitchFamily="34" charset="0"/>
                <a:cs typeface="Helvetica" pitchFamily="34" charset="0"/>
              </a:rPr>
              <a:t>DEPLOY</a:t>
            </a:r>
            <a:endParaRPr kumimoji="0" lang="en-US" sz="1400" b="1" i="0" u="none" strike="noStrike" kern="1200" cap="none" spc="0" normalizeH="0" baseline="0" noProof="0" dirty="0" smtClean="0">
              <a:ln>
                <a:noFill/>
              </a:ln>
              <a:solidFill>
                <a:srgbClr val="E31837"/>
              </a:solidFill>
              <a:effectLst/>
              <a:uLnTx/>
              <a:uFillTx/>
              <a:latin typeface="Helvetica" pitchFamily="34" charset="0"/>
              <a:ea typeface="+mn-ea"/>
              <a:cs typeface="Helvetica" pitchFamily="34" charset="0"/>
            </a:endParaRPr>
          </a:p>
          <a:p>
            <a:pPr marL="0" marR="0" lvl="0" indent="0" algn="ctr" defTabSz="914400" rtl="0" eaLnBrk="1" fontAlgn="auto" latinLnBrk="0" hangingPunct="1">
              <a:lnSpc>
                <a:spcPct val="95000"/>
              </a:lnSpc>
              <a:spcBef>
                <a:spcPts val="0"/>
              </a:spcBef>
              <a:spcAft>
                <a:spcPts val="0"/>
              </a:spcAft>
              <a:buClrTx/>
              <a:buSzTx/>
              <a:buFontTx/>
              <a:buNone/>
              <a:tabLst/>
              <a:defRPr/>
            </a:pPr>
            <a:r>
              <a:rPr lang="en-US" sz="1400" b="1" dirty="0" smtClean="0">
                <a:solidFill>
                  <a:srgbClr val="E31837"/>
                </a:solidFill>
                <a:latin typeface="Helvetica" pitchFamily="34" charset="0"/>
                <a:cs typeface="Helvetica" pitchFamily="34" charset="0"/>
              </a:rPr>
              <a:t>2 weeks</a:t>
            </a:r>
            <a:endParaRPr kumimoji="0" lang="en-GB" sz="1400" b="1" i="0" u="none" strike="noStrike" kern="1200" cap="none" spc="0" normalizeH="0" baseline="0" noProof="0" dirty="0">
              <a:ln>
                <a:noFill/>
              </a:ln>
              <a:solidFill>
                <a:srgbClr val="E31837"/>
              </a:solidFill>
              <a:effectLst/>
              <a:uLnTx/>
              <a:uFillTx/>
              <a:latin typeface="Helvetica" pitchFamily="34" charset="0"/>
              <a:ea typeface="+mn-ea"/>
              <a:cs typeface="Helvetica" pitchFamily="34" charset="0"/>
            </a:endParaRPr>
          </a:p>
        </p:txBody>
      </p:sp>
      <p:sp>
        <p:nvSpPr>
          <p:cNvPr id="95" name="TextBox 94"/>
          <p:cNvSpPr txBox="1"/>
          <p:nvPr/>
        </p:nvSpPr>
        <p:spPr>
          <a:xfrm>
            <a:off x="6282832" y="971764"/>
            <a:ext cx="1794204" cy="143116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Deploy in Self-service model</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UAT</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Re-configure with stakeholder inputs</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Re-deploy</a:t>
            </a:r>
            <a:endParaRPr lang="en-US" sz="1300" dirty="0">
              <a:latin typeface="Cambria" panose="02040503050406030204" pitchFamily="18" charset="0"/>
            </a:endParaRPr>
          </a:p>
        </p:txBody>
      </p:sp>
      <p:sp>
        <p:nvSpPr>
          <p:cNvPr id="96" name="TextBox 95"/>
          <p:cNvSpPr txBox="1"/>
          <p:nvPr/>
        </p:nvSpPr>
        <p:spPr>
          <a:xfrm>
            <a:off x="7839381" y="3264173"/>
            <a:ext cx="2051700" cy="614014"/>
          </a:xfrm>
          <a:prstGeom prst="rect">
            <a:avLst/>
          </a:prstGeom>
          <a:noFill/>
        </p:spPr>
        <p:txBody>
          <a:bodyPr wrap="square" lIns="150300" tIns="0" rIns="150300" bIns="0" rtlCol="0">
            <a:spAutoFit/>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lang="en-US" sz="1400" b="1" dirty="0" smtClean="0">
                <a:solidFill>
                  <a:srgbClr val="E31837"/>
                </a:solidFill>
                <a:latin typeface="Helvetica" pitchFamily="34" charset="0"/>
                <a:cs typeface="Helvetica" pitchFamily="34" charset="0"/>
              </a:rPr>
              <a:t>Phase 4</a:t>
            </a:r>
          </a:p>
          <a:p>
            <a:pPr marL="0" marR="0" lvl="0" indent="0" algn="ctr" defTabSz="914400" rtl="0" eaLnBrk="1" fontAlgn="auto" latinLnBrk="0" hangingPunct="1">
              <a:lnSpc>
                <a:spcPct val="95000"/>
              </a:lnSpc>
              <a:spcBef>
                <a:spcPts val="0"/>
              </a:spcBef>
              <a:spcAft>
                <a:spcPts val="0"/>
              </a:spcAft>
              <a:buClrTx/>
              <a:buSzTx/>
              <a:buFontTx/>
              <a:buNone/>
              <a:tabLst/>
              <a:defRPr/>
            </a:pPr>
            <a:r>
              <a:rPr lang="en-US" sz="1400" b="1" dirty="0" smtClean="0">
                <a:solidFill>
                  <a:srgbClr val="E31837"/>
                </a:solidFill>
                <a:latin typeface="Helvetica" pitchFamily="34" charset="0"/>
                <a:cs typeface="Helvetica" pitchFamily="34" charset="0"/>
              </a:rPr>
              <a:t>GTM &amp; GO-LIVE</a:t>
            </a:r>
          </a:p>
          <a:p>
            <a:pPr marL="0" marR="0" lvl="0" indent="0" algn="ctr" defTabSz="914400" rtl="0" eaLnBrk="1" fontAlgn="auto" latinLnBrk="0" hangingPunct="1">
              <a:lnSpc>
                <a:spcPct val="95000"/>
              </a:lnSpc>
              <a:spcBef>
                <a:spcPts val="0"/>
              </a:spcBef>
              <a:spcAft>
                <a:spcPts val="0"/>
              </a:spcAft>
              <a:buClrTx/>
              <a:buSzTx/>
              <a:buFontTx/>
              <a:buNone/>
              <a:tabLst/>
              <a:defRPr/>
            </a:pPr>
            <a:r>
              <a:rPr lang="en-US" sz="1400" b="1" dirty="0" smtClean="0">
                <a:solidFill>
                  <a:srgbClr val="E31837"/>
                </a:solidFill>
                <a:latin typeface="Helvetica" pitchFamily="34" charset="0"/>
                <a:cs typeface="Helvetica" pitchFamily="34" charset="0"/>
              </a:rPr>
              <a:t>(4-6 weeks)</a:t>
            </a:r>
          </a:p>
        </p:txBody>
      </p:sp>
      <p:sp>
        <p:nvSpPr>
          <p:cNvPr id="97" name="TextBox 96"/>
          <p:cNvSpPr txBox="1"/>
          <p:nvPr/>
        </p:nvSpPr>
        <p:spPr>
          <a:xfrm>
            <a:off x="8021172" y="930707"/>
            <a:ext cx="1794204" cy="190821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Pricing/ </a:t>
            </a:r>
            <a:r>
              <a:rPr lang="en-US" sz="1300" dirty="0" err="1" smtClean="0">
                <a:latin typeface="Cambria" panose="02040503050406030204" pitchFamily="18" charset="0"/>
              </a:rPr>
              <a:t>RoI</a:t>
            </a:r>
            <a:r>
              <a:rPr lang="en-US" sz="1300" dirty="0" smtClean="0">
                <a:latin typeface="Cambria" panose="02040503050406030204" pitchFamily="18" charset="0"/>
              </a:rPr>
              <a:t> </a:t>
            </a:r>
            <a:r>
              <a:rPr lang="en-US" sz="1300" dirty="0">
                <a:latin typeface="Cambria" panose="02040503050406030204" pitchFamily="18" charset="0"/>
              </a:rPr>
              <a:t>models</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Demos/ Videos for Rainmakers</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Roadshows/ Tech summits/ Client workshops</a:t>
            </a:r>
          </a:p>
          <a:p>
            <a:pPr marL="196850" lvl="1" indent="-196850">
              <a:spcAft>
                <a:spcPts val="600"/>
              </a:spcAft>
              <a:buClr>
                <a:srgbClr val="FF0525"/>
              </a:buClr>
              <a:buFont typeface="Wingdings" panose="05000000000000000000" pitchFamily="2" charset="2"/>
              <a:buChar char="§"/>
            </a:pPr>
            <a:r>
              <a:rPr lang="en-US" sz="1300" dirty="0" smtClean="0">
                <a:latin typeface="Cambria" panose="02040503050406030204" pitchFamily="18" charset="0"/>
              </a:rPr>
              <a:t>Digital Marketing</a:t>
            </a:r>
          </a:p>
          <a:p>
            <a:pPr marL="196850" lvl="1" indent="-196850">
              <a:spcAft>
                <a:spcPts val="600"/>
              </a:spcAft>
              <a:buClr>
                <a:srgbClr val="FF0525"/>
              </a:buClr>
              <a:buFont typeface="Wingdings" panose="05000000000000000000" pitchFamily="2" charset="2"/>
              <a:buChar char="§"/>
            </a:pPr>
            <a:endParaRPr lang="en-US" sz="1300" dirty="0">
              <a:latin typeface="Cambria" panose="02040503050406030204" pitchFamily="18" charset="0"/>
            </a:endParaRPr>
          </a:p>
        </p:txBody>
      </p:sp>
      <p:sp>
        <p:nvSpPr>
          <p:cNvPr id="99" name="Oval 98">
            <a:extLst>
              <a:ext uri="{FF2B5EF4-FFF2-40B4-BE49-F238E27FC236}">
                <a16:creationId xmlns:a16="http://schemas.microsoft.com/office/drawing/2014/main" id="{0C1C8684-03F2-4CD0-BAD9-AA6013F95DD1}"/>
              </a:ext>
            </a:extLst>
          </p:cNvPr>
          <p:cNvSpPr/>
          <p:nvPr/>
        </p:nvSpPr>
        <p:spPr>
          <a:xfrm>
            <a:off x="10184218" y="2084722"/>
            <a:ext cx="1407477" cy="137774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spcAft>
                <a:spcPts val="600"/>
              </a:spcAft>
            </a:pPr>
            <a:r>
              <a:rPr lang="en-US" sz="13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DURATION</a:t>
            </a:r>
          </a:p>
          <a:p>
            <a:pPr algn="ctr">
              <a:spcAft>
                <a:spcPts val="600"/>
              </a:spcAft>
            </a:pPr>
            <a:r>
              <a:rPr lang="en-US" sz="13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~4-5 Months including GTM</a:t>
            </a:r>
            <a:endParaRPr lang="en-US" sz="1300" b="1" dirty="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00" name="Oval 99">
            <a:extLst>
              <a:ext uri="{FF2B5EF4-FFF2-40B4-BE49-F238E27FC236}">
                <a16:creationId xmlns:a16="http://schemas.microsoft.com/office/drawing/2014/main" id="{0C1C8684-03F2-4CD0-BAD9-AA6013F95DD1}"/>
              </a:ext>
            </a:extLst>
          </p:cNvPr>
          <p:cNvSpPr/>
          <p:nvPr/>
        </p:nvSpPr>
        <p:spPr>
          <a:xfrm>
            <a:off x="10184217" y="3662814"/>
            <a:ext cx="1407477" cy="137774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spcAft>
                <a:spcPts val="600"/>
              </a:spcAft>
            </a:pPr>
            <a:r>
              <a:rPr lang="en-US" sz="13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PEOPLE</a:t>
            </a:r>
          </a:p>
          <a:p>
            <a:pPr algn="ctr">
              <a:spcAft>
                <a:spcPts val="600"/>
              </a:spcAft>
            </a:pPr>
            <a:r>
              <a:rPr lang="en-US" sz="13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4-5 Resources</a:t>
            </a:r>
            <a:endParaRPr lang="en-US" sz="1300" b="1" dirty="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4760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0B3A14-0F09-4A5A-AEC4-1E6EBA155821}">
  <ds:schemaRefs>
    <ds:schemaRef ds:uri="http://schemas.microsoft.com/office/2006/documentManagement/types"/>
    <ds:schemaRef ds:uri="http://schemas.microsoft.com/office/infopath/2007/PartnerControls"/>
    <ds:schemaRef ds:uri="http://purl.org/dc/dcmitype/"/>
    <ds:schemaRef ds:uri="http://schemas.microsoft.com/office/2006/metadata/properties"/>
    <ds:schemaRef ds:uri="http://purl.org/dc/terms/"/>
    <ds:schemaRef ds:uri="http://purl.org/dc/elements/1.1/"/>
    <ds:schemaRef ds:uri="4d6ad1ba-d08e-4b75-8db3-2812d04b0920"/>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451</Words>
  <Application>Microsoft Office PowerPoint</Application>
  <PresentationFormat>Widescreen</PresentationFormat>
  <Paragraphs>154</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Calibri</vt:lpstr>
      <vt:lpstr>Cambria</vt:lpstr>
      <vt:lpstr>Century Gothic</vt:lpstr>
      <vt:lpstr>Copperplate Gothic Bold</vt:lpstr>
      <vt:lpstr>Helvetica</vt:lpstr>
      <vt:lpstr>Palatino Linotype</vt:lpstr>
      <vt:lpstr>Telstra Akkurat Light</vt:lpstr>
      <vt:lpstr>Wingdings</vt:lpstr>
      <vt:lpstr>blank</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2017-09-24T05:15:42Z</dcterms:created>
  <dcterms:modified xsi:type="dcterms:W3CDTF">2019-07-01T04:55:41Z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TECHMAHINDRA\AN00514338</vt:lpwstr>
  </property>
  <property fmtid="{D5CDD505-2E9C-101B-9397-08002B2CF9AE}" pid="7" name="DLPManualFileClassificationLastModificationDate">
    <vt:lpwstr>1506682771</vt:lpwstr>
  </property>
  <property fmtid="{D5CDD505-2E9C-101B-9397-08002B2CF9AE}" pid="8" name="DLPManualFileClassificationVersion">
    <vt:lpwstr>10.0.100.37</vt:lpwstr>
  </property>
</Properties>
</file>