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Lst>
  <p:notesMasterIdLst>
    <p:notesMasterId r:id="rId6"/>
  </p:notesMasterIdLst>
  <p:handoutMasterIdLst>
    <p:handoutMasterId r:id="rId7"/>
  </p:handoutMasterIdLst>
  <p:sldIdLst>
    <p:sldId id="331" r:id="rId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2"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C5F"/>
    <a:srgbClr val="00B050"/>
    <a:srgbClr val="7030A0"/>
    <a:srgbClr val="FFC000"/>
    <a:srgbClr val="F3901D"/>
    <a:srgbClr val="6D6E71"/>
    <a:srgbClr val="E31837"/>
    <a:srgbClr val="7C3520"/>
    <a:srgbClr val="DC4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343" autoAdjust="0"/>
  </p:normalViewPr>
  <p:slideViewPr>
    <p:cSldViewPr snapToGrid="0" showGuides="1">
      <p:cViewPr varScale="1">
        <p:scale>
          <a:sx n="73" d="100"/>
          <a:sy n="73" d="100"/>
        </p:scale>
        <p:origin x="576" y="72"/>
      </p:cViewPr>
      <p:guideLst>
        <p:guide/>
        <p:guide orient="horz" pos="2160"/>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6/10/2019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6/10/2019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Slide Number Placeholder 5"/>
          <p:cNvSpPr txBox="1">
            <a:spLocks/>
          </p:cNvSpPr>
          <p:nvPr userDrawn="1"/>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56ECDB-1CEE-4F69-ADCA-557460F2116E}" type="slidenum">
              <a:rPr kumimoji="0" lang="en-US" sz="1000" b="0" i="0" u="none" strike="noStrike" kern="1200" cap="none" spc="0" normalizeH="0" baseline="0" noProof="0" smtClean="0">
                <a:ln>
                  <a:noFill/>
                </a:ln>
                <a:solidFill>
                  <a:srgbClr val="6D6E7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6D6E71"/>
              </a:solidFill>
              <a:effectLst/>
              <a:uLnTx/>
              <a:uFillTx/>
              <a:latin typeface="Arial" pitchFamily="34" charset="0"/>
              <a:ea typeface="+mn-ea"/>
              <a:cs typeface="Arial" pitchFamily="34" charset="0"/>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22048" b="23213"/>
          <a:stretch/>
        </p:blipFill>
        <p:spPr>
          <a:xfrm>
            <a:off x="9245301" y="431006"/>
            <a:ext cx="2615176" cy="1012032"/>
          </a:xfrm>
          <a:prstGeom prst="rect">
            <a:avLst/>
          </a:prstGeom>
        </p:spPr>
      </p:pic>
      <p:pic>
        <p:nvPicPr>
          <p:cNvPr id="7" name="Picture 6" descr="ridge4.png"/>
          <p:cNvPicPr>
            <a:picLocks noChangeAspect="1"/>
          </p:cNvPicPr>
          <p:nvPr userDrawn="1"/>
        </p:nvPicPr>
        <p:blipFill>
          <a:blip r:embed="rId3"/>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33982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641351"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6364819"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9"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396257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6364819"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641351" y="1971678"/>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6364819" y="1971678"/>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641352"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9"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6364819"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641351" y="420799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6364819" y="4207998"/>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641352"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9"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022030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201" y="19716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641353" y="197167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8892118" y="1971677"/>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6282270" y="1971678"/>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3251201" y="42418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641353" y="424180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8892118" y="4241803"/>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6282270" y="4241804"/>
            <a:ext cx="2305049"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641349" y="127045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393422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3" y="1971675"/>
            <a:ext cx="10968567"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641349" y="1270455"/>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extLst>
      <p:ext uri="{BB962C8B-B14F-4D97-AF65-F5344CB8AC3E}">
        <p14:creationId xmlns:p14="http://schemas.microsoft.com/office/powerpoint/2010/main" val="226650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3" y="1971678"/>
            <a:ext cx="10968567"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624151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7"/>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822454" y="3369516"/>
            <a:ext cx="9006415" cy="2031325"/>
          </a:xfrm>
          <a:prstGeom prst="rect">
            <a:avLst/>
          </a:prstGeom>
          <a:noFill/>
          <a:ln w="9525">
            <a:noFill/>
            <a:miter lim="800000"/>
            <a:headEnd/>
            <a:tailEnd/>
          </a:ln>
        </p:spPr>
        <p:txBody>
          <a:bodyPr wrap="square" lIns="0" tIns="0" rIns="0" bIns="0">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000" b="1" i="0" u="none" strike="noStrike" kern="1200" cap="none" spc="0" normalizeH="0" baseline="0" noProof="0" dirty="0" smtClean="0">
                <a:ln>
                  <a:noFill/>
                </a:ln>
                <a:solidFill>
                  <a:srgbClr val="6D6E71"/>
                </a:solidFill>
                <a:effectLst/>
                <a:uLnTx/>
                <a:uFillTx/>
                <a:latin typeface="Arial" pitchFamily="34" charset="0"/>
                <a:ea typeface="+mn-ea"/>
                <a:cs typeface="Arial" pitchFamily="34" charset="0"/>
              </a:rPr>
              <a:t>Disclaimer </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900" b="0" i="0" u="none" strike="noStrike" kern="1200" cap="none" spc="0" normalizeH="0" baseline="0" noProof="0" dirty="0" smtClean="0">
                <a:ln>
                  <a:noFill/>
                </a:ln>
                <a:solidFill>
                  <a:srgbClr val="6D6E71"/>
                </a:solidFill>
                <a:effectLst/>
                <a:uLnTx/>
                <a:uFillTx/>
                <a:latin typeface="Arial" pitchFamily="34" charset="0"/>
                <a:ea typeface="+mn-ea"/>
                <a:cs typeface="Arial" pitchFamily="34" charset="0"/>
              </a:rPr>
              <a:t>Tech Mahindra Business Services,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 Mahindra Business Services or its subsidiaries. Any unauthorized use, disclosure or public dissemination of information contained herein is prohibited. Unless specifically noted, Tech Mahindra Business Services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 Mahindra Business Services. Information contained in a presentation hosted or promoted by Tech Mahindra Business Services is provided “as is” without warranty of any kind, either expressed or implied, including any warranty of merchantability or fitness for a particular purpose. Tech Mahindra Business Services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2" y="2140172"/>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0141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2048" b="23213"/>
          <a:stretch/>
        </p:blipFill>
        <p:spPr>
          <a:xfrm>
            <a:off x="3005367" y="2166672"/>
            <a:ext cx="5977766" cy="2313302"/>
          </a:xfrm>
          <a:prstGeom prst="rect">
            <a:avLst/>
          </a:prstGeom>
        </p:spPr>
      </p:pic>
    </p:spTree>
    <p:extLst>
      <p:ext uri="{BB962C8B-B14F-4D97-AF65-F5344CB8AC3E}">
        <p14:creationId xmlns:p14="http://schemas.microsoft.com/office/powerpoint/2010/main" val="102160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22048" b="23213"/>
          <a:stretch/>
        </p:blipFill>
        <p:spPr>
          <a:xfrm>
            <a:off x="9245301" y="431006"/>
            <a:ext cx="2615176" cy="1012032"/>
          </a:xfrm>
          <a:prstGeom prst="rect">
            <a:avLst/>
          </a:prstGeom>
        </p:spPr>
      </p:pic>
      <p:sp>
        <p:nvSpPr>
          <p:cNvPr id="3" name="Subtitle 2"/>
          <p:cNvSpPr>
            <a:spLocks noGrp="1"/>
          </p:cNvSpPr>
          <p:nvPr>
            <p:ph type="subTitle" idx="1" hasCustomPrompt="1"/>
          </p:nvPr>
        </p:nvSpPr>
        <p:spPr bwMode="gray">
          <a:xfrm>
            <a:off x="1575674" y="4053704"/>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575674" y="2184401"/>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6" name="Picture 5" descr="ridge4.png"/>
          <p:cNvPicPr>
            <a:picLocks noChangeAspect="1"/>
          </p:cNvPicPr>
          <p:nvPr userDrawn="1"/>
        </p:nvPicPr>
        <p:blipFill>
          <a:blip r:embed="rId3"/>
          <a:stretch>
            <a:fillRect/>
          </a:stretch>
        </p:blipFill>
        <p:spPr bwMode="ltGray">
          <a:xfrm>
            <a:off x="802" y="0"/>
            <a:ext cx="3968824" cy="1443209"/>
          </a:xfrm>
          <a:prstGeom prst="rect">
            <a:avLst/>
          </a:prstGeom>
        </p:spPr>
      </p:pic>
    </p:spTree>
    <p:extLst>
      <p:ext uri="{BB962C8B-B14F-4D97-AF65-F5344CB8AC3E}">
        <p14:creationId xmlns:p14="http://schemas.microsoft.com/office/powerpoint/2010/main" val="104462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Title and Vertical Text">
    <p:spTree>
      <p:nvGrpSpPr>
        <p:cNvPr id="1" name=""/>
        <p:cNvGrpSpPr/>
        <p:nvPr/>
      </p:nvGrpSpPr>
      <p:grpSpPr>
        <a:xfrm>
          <a:off x="0" y="0"/>
          <a:ext cx="0" cy="0"/>
          <a:chOff x="0" y="0"/>
          <a:chExt cx="0" cy="0"/>
        </a:xfrm>
      </p:grpSpPr>
      <p:pic>
        <p:nvPicPr>
          <p:cNvPr id="10" name="Picture 6"/>
          <p:cNvPicPr>
            <a:picLocks noChangeAspect="1" noChangeArrowheads="1"/>
          </p:cNvPicPr>
          <p:nvPr userDrawn="1"/>
        </p:nvPicPr>
        <p:blipFill rotWithShape="1">
          <a:blip r:embed="rId2" cstate="email">
            <a:duotone>
              <a:schemeClr val="bg2">
                <a:shade val="45000"/>
                <a:satMod val="135000"/>
              </a:schemeClr>
              <a:prstClr val="white"/>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3" y="18566"/>
            <a:ext cx="12191999" cy="80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descr="Mahindra Logo.png">
            <a:extLst>
              <a:ext uri="{FF2B5EF4-FFF2-40B4-BE49-F238E27FC236}">
                <a16:creationId xmlns:a16="http://schemas.microsoft.com/office/drawing/2014/main" id="{408D3E2D-1861-4413-8E37-B5F4C214DD8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gray">
          <a:xfrm>
            <a:off x="10486269" y="223910"/>
            <a:ext cx="1431197" cy="345228"/>
          </a:xfrm>
          <a:prstGeom prst="rect">
            <a:avLst/>
          </a:prstGeom>
        </p:spPr>
      </p:pic>
      <p:grpSp>
        <p:nvGrpSpPr>
          <p:cNvPr id="13" name="Group 12">
            <a:extLst>
              <a:ext uri="{FF2B5EF4-FFF2-40B4-BE49-F238E27FC236}">
                <a16:creationId xmlns:a16="http://schemas.microsoft.com/office/drawing/2014/main" id="{4A142643-FE3E-4DEC-A423-5E13D4FC4BEB}"/>
              </a:ext>
            </a:extLst>
          </p:cNvPr>
          <p:cNvGrpSpPr/>
          <p:nvPr userDrawn="1"/>
        </p:nvGrpSpPr>
        <p:grpSpPr>
          <a:xfrm>
            <a:off x="0" y="6533947"/>
            <a:ext cx="12192000" cy="324054"/>
            <a:chOff x="0" y="6362700"/>
            <a:chExt cx="12192000" cy="495300"/>
          </a:xfrm>
        </p:grpSpPr>
        <p:sp>
          <p:nvSpPr>
            <p:cNvPr id="16" name="Flowchart: Process 15">
              <a:extLst>
                <a:ext uri="{FF2B5EF4-FFF2-40B4-BE49-F238E27FC236}">
                  <a16:creationId xmlns:a16="http://schemas.microsoft.com/office/drawing/2014/main" id="{97553B3D-0090-4FBB-A40D-0B96E469A00E}"/>
                </a:ext>
              </a:extLst>
            </p:cNvPr>
            <p:cNvSpPr/>
            <p:nvPr/>
          </p:nvSpPr>
          <p:spPr>
            <a:xfrm>
              <a:off x="0" y="6362700"/>
              <a:ext cx="12192000" cy="495300"/>
            </a:xfrm>
            <a:prstGeom prst="flowChartProcess">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89"/>
            </a:p>
          </p:txBody>
        </p:sp>
        <p:pic>
          <p:nvPicPr>
            <p:cNvPr id="17" name="Picture 6">
              <a:extLst>
                <a:ext uri="{FF2B5EF4-FFF2-40B4-BE49-F238E27FC236}">
                  <a16:creationId xmlns:a16="http://schemas.microsoft.com/office/drawing/2014/main" id="{10A40C42-B62E-473C-9A7B-318EFB9EFCF5}"/>
                </a:ext>
              </a:extLst>
            </p:cNvPr>
            <p:cNvPicPr>
              <a:picLocks noChangeAspect="1" noChangeArrowheads="1"/>
            </p:cNvPicPr>
            <p:nvPr userDrawn="1"/>
          </p:nvPicPr>
          <p:blipFill rotWithShape="1">
            <a:blip r:embed="rId5" cstate="email">
              <a:grayscl/>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0" y="6362700"/>
              <a:ext cx="12191999" cy="49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5" name="Picture 7" descr="Ridge.pdf">
            <a:extLst>
              <a:ext uri="{FF2B5EF4-FFF2-40B4-BE49-F238E27FC236}">
                <a16:creationId xmlns:a16="http://schemas.microsoft.com/office/drawing/2014/main" id="{CFA84869-771E-4B82-B1DD-9EBE08BE13EE}"/>
              </a:ext>
            </a:extLst>
          </p:cNvPr>
          <p:cNvPicPr>
            <a:picLocks noChangeAspect="1"/>
          </p:cNvPicPr>
          <p:nvPr userDrawn="1"/>
        </p:nvPicPr>
        <p:blipFill>
          <a:blip r:embed="rId7" cstate="email"/>
          <a:srcRect/>
          <a:stretch>
            <a:fillRect/>
          </a:stretch>
        </p:blipFill>
        <p:spPr bwMode="ltGray">
          <a:xfrm rot="10800000">
            <a:off x="9601199" y="5993888"/>
            <a:ext cx="2590795" cy="878856"/>
          </a:xfrm>
          <a:prstGeom prst="rect">
            <a:avLst/>
          </a:prstGeom>
          <a:noFill/>
          <a:ln w="9525">
            <a:noFill/>
            <a:miter lim="800000"/>
            <a:headEnd/>
            <a:tailEnd/>
          </a:ln>
        </p:spPr>
      </p:pic>
      <p:sp>
        <p:nvSpPr>
          <p:cNvPr id="11" name="Rectangle 10">
            <a:extLst>
              <a:ext uri="{FF2B5EF4-FFF2-40B4-BE49-F238E27FC236}">
                <a16:creationId xmlns:a16="http://schemas.microsoft.com/office/drawing/2014/main" id="{6E084242-19FD-41FF-9FC9-A5820392A0B5}"/>
              </a:ext>
            </a:extLst>
          </p:cNvPr>
          <p:cNvSpPr/>
          <p:nvPr userDrawn="1"/>
        </p:nvSpPr>
        <p:spPr>
          <a:xfrm>
            <a:off x="344305" y="6572355"/>
            <a:ext cx="4693914" cy="235898"/>
          </a:xfrm>
          <a:prstGeom prst="rect">
            <a:avLst/>
          </a:prstGeom>
          <a:noFill/>
        </p:spPr>
        <p:txBody>
          <a:bodyPr wrap="none" lIns="91440" tIns="45720" rIns="91440" bIns="45720">
            <a:spAutoFit/>
          </a:bodyPr>
          <a:lstStyle/>
          <a:p>
            <a:pPr lvl="0"/>
            <a:r>
              <a:rPr lang="en-US" sz="933" spc="200" baseline="0" noProof="0" dirty="0">
                <a:solidFill>
                  <a:schemeClr val="bg1">
                    <a:lumMod val="85000"/>
                  </a:schemeClr>
                </a:solidFill>
                <a:latin typeface="Century Gothic" panose="020B0502020202020204" pitchFamily="34" charset="0"/>
                <a:sym typeface="Calibri"/>
              </a:rPr>
              <a:t>| Copyright © </a:t>
            </a:r>
            <a:r>
              <a:rPr lang="en-US" sz="933" spc="200" baseline="0" noProof="0" dirty="0" smtClean="0">
                <a:solidFill>
                  <a:schemeClr val="bg1">
                    <a:lumMod val="85000"/>
                  </a:schemeClr>
                </a:solidFill>
                <a:latin typeface="Century Gothic" panose="020B0502020202020204" pitchFamily="34" charset="0"/>
                <a:sym typeface="Calibri"/>
              </a:rPr>
              <a:t>2019 </a:t>
            </a:r>
            <a:r>
              <a:rPr lang="en-US" sz="933" spc="200" baseline="0" noProof="0" dirty="0">
                <a:solidFill>
                  <a:schemeClr val="bg1">
                    <a:lumMod val="85000"/>
                  </a:schemeClr>
                </a:solidFill>
                <a:latin typeface="Century Gothic" panose="020B0502020202020204" pitchFamily="34" charset="0"/>
                <a:sym typeface="Calibri"/>
              </a:rPr>
              <a:t>Tech Mahindra. All rights reserved.</a:t>
            </a:r>
          </a:p>
        </p:txBody>
      </p:sp>
      <p:sp>
        <p:nvSpPr>
          <p:cNvPr id="12" name="TextBox 11">
            <a:extLst>
              <a:ext uri="{FF2B5EF4-FFF2-40B4-BE49-F238E27FC236}">
                <a16:creationId xmlns:a16="http://schemas.microsoft.com/office/drawing/2014/main" id="{088F6BAF-0DDB-4420-855E-118CBB087CF6}"/>
              </a:ext>
            </a:extLst>
          </p:cNvPr>
          <p:cNvSpPr txBox="1"/>
          <p:nvPr userDrawn="1"/>
        </p:nvSpPr>
        <p:spPr>
          <a:xfrm>
            <a:off x="-3638" y="6517463"/>
            <a:ext cx="569695" cy="346234"/>
          </a:xfrm>
          <a:prstGeom prst="ellipse">
            <a:avLst/>
          </a:prstGeom>
          <a:noFill/>
          <a:ln w="28575">
            <a:noFill/>
          </a:ln>
        </p:spPr>
        <p:txBody>
          <a:bodyPr wrap="square" rtlCol="0">
            <a:spAutoFit/>
          </a:bodyPr>
          <a:lstStyle/>
          <a:p>
            <a:pPr algn="ctr"/>
            <a:fld id="{6B44FA42-4F60-4140-9482-246E0726E47C}" type="slidenum">
              <a:rPr lang="en-IN" sz="1000" smtClean="0">
                <a:solidFill>
                  <a:schemeClr val="bg1">
                    <a:lumMod val="85000"/>
                  </a:schemeClr>
                </a:solidFill>
                <a:latin typeface="Century Gothic" pitchFamily="34" charset="0"/>
              </a:rPr>
              <a:pPr algn="ctr"/>
              <a:t>‹#›</a:t>
            </a:fld>
            <a:endParaRPr lang="en-IN" sz="1000" dirty="0">
              <a:solidFill>
                <a:schemeClr val="bg1">
                  <a:lumMod val="85000"/>
                </a:schemeClr>
              </a:solidFill>
              <a:latin typeface="Century Gothic" pitchFamily="34" charset="0"/>
            </a:endParaRPr>
          </a:p>
        </p:txBody>
      </p:sp>
    </p:spTree>
    <p:extLst>
      <p:ext uri="{BB962C8B-B14F-4D97-AF65-F5344CB8AC3E}">
        <p14:creationId xmlns:p14="http://schemas.microsoft.com/office/powerpoint/2010/main" val="177314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2" y="719141"/>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86845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2" y="719141"/>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641349" y="1971678"/>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9054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641349" y="1971678"/>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212960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8"/>
            <a:ext cx="5437716"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6451601" y="1971678"/>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641351"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641349" y="1270455"/>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51219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7" name="Picture 6" descr="ridge4.png"/>
          <p:cNvPicPr>
            <a:picLocks noChangeAspect="1"/>
          </p:cNvPicPr>
          <p:nvPr userDrawn="1"/>
        </p:nvPicPr>
        <p:blipFill>
          <a:blip r:embed="rId2"/>
          <a:stretch>
            <a:fillRect/>
          </a:stretch>
        </p:blipFill>
        <p:spPr bwMode="ltGray">
          <a:xfrm>
            <a:off x="802" y="0"/>
            <a:ext cx="3968824" cy="1443209"/>
          </a:xfrm>
          <a:prstGeom prst="rect">
            <a:avLst/>
          </a:prstGeom>
        </p:spPr>
      </p:pic>
      <p:sp>
        <p:nvSpPr>
          <p:cNvPr id="10" name="Subtitle 2"/>
          <p:cNvSpPr>
            <a:spLocks noGrp="1"/>
          </p:cNvSpPr>
          <p:nvPr>
            <p:ph type="subTitle" idx="1" hasCustomPrompt="1"/>
          </p:nvPr>
        </p:nvSpPr>
        <p:spPr bwMode="gray">
          <a:xfrm>
            <a:off x="1575674" y="4053704"/>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itle 8"/>
          <p:cNvSpPr>
            <a:spLocks noGrp="1"/>
          </p:cNvSpPr>
          <p:nvPr>
            <p:ph type="title" hasCustomPrompt="1"/>
          </p:nvPr>
        </p:nvSpPr>
        <p:spPr bwMode="gray">
          <a:xfrm>
            <a:off x="1575674" y="2184401"/>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t="22048" b="23213"/>
          <a:stretch/>
        </p:blipFill>
        <p:spPr>
          <a:xfrm>
            <a:off x="9245301" y="431006"/>
            <a:ext cx="2615176" cy="1012032"/>
          </a:xfrm>
          <a:prstGeom prst="rect">
            <a:avLst/>
          </a:prstGeom>
        </p:spPr>
      </p:pic>
    </p:spTree>
    <p:extLst>
      <p:ext uri="{BB962C8B-B14F-4D97-AF65-F5344CB8AC3E}">
        <p14:creationId xmlns:p14="http://schemas.microsoft.com/office/powerpoint/2010/main" val="176171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2" y="1971675"/>
            <a:ext cx="5469467"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p>
        </p:txBody>
      </p:sp>
      <p:sp>
        <p:nvSpPr>
          <p:cNvPr id="22" name="Subtitle 2"/>
          <p:cNvSpPr>
            <a:spLocks noGrp="1"/>
          </p:cNvSpPr>
          <p:nvPr>
            <p:ph type="subTitle" idx="1" hasCustomPrompt="1"/>
          </p:nvPr>
        </p:nvSpPr>
        <p:spPr bwMode="gray">
          <a:xfrm>
            <a:off x="6568017" y="4295778"/>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6568020" y="1971677"/>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8" name="Picture 7" descr="ridge4.png"/>
          <p:cNvPicPr>
            <a:picLocks noChangeAspect="1"/>
          </p:cNvPicPr>
          <p:nvPr userDrawn="1"/>
        </p:nvPicPr>
        <p:blipFill>
          <a:blip r:embed="rId2"/>
          <a:stretch>
            <a:fillRect/>
          </a:stretch>
        </p:blipFill>
        <p:spPr bwMode="ltGray">
          <a:xfrm>
            <a:off x="802" y="0"/>
            <a:ext cx="3968824" cy="1443209"/>
          </a:xfrm>
          <a:prstGeom prst="rect">
            <a:avLst/>
          </a:prstGeom>
        </p:spPr>
      </p:pic>
      <p:pic>
        <p:nvPicPr>
          <p:cNvPr id="9" name="Picture 8" descr="Complex IT_Logo_02072013.png"/>
          <p:cNvPicPr>
            <a:picLocks noChangeAspect="1"/>
          </p:cNvPicPr>
          <p:nvPr userDrawn="1"/>
        </p:nvPicPr>
        <p:blipFill>
          <a:blip r:embed="rId3"/>
          <a:stretch>
            <a:fillRect/>
          </a:stretch>
        </p:blipFill>
        <p:spPr>
          <a:xfrm>
            <a:off x="9266835" y="530936"/>
            <a:ext cx="2377440" cy="880109"/>
          </a:xfrm>
          <a:prstGeom prst="rect">
            <a:avLst/>
          </a:prstGeom>
        </p:spPr>
      </p:pic>
    </p:spTree>
    <p:extLst>
      <p:ext uri="{BB962C8B-B14F-4D97-AF65-F5344CB8AC3E}">
        <p14:creationId xmlns:p14="http://schemas.microsoft.com/office/powerpoint/2010/main" val="187966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9" y="711203"/>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11815642" y="6614013"/>
            <a:ext cx="157094" cy="153888"/>
          </a:xfrm>
          <a:prstGeom prst="rect">
            <a:avLst/>
          </a:prstGeom>
          <a:noFill/>
          <a:ln w="9525">
            <a:noFill/>
            <a:miter lim="800000"/>
            <a:headEnd/>
            <a:tailEnd/>
          </a:ln>
        </p:spPr>
        <p:txBody>
          <a:bodyPr wrap="none" lIns="0" tIns="0" rIns="0" bIns="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56ECDB-1CEE-4F69-ADCA-557460F2116E}" type="slidenum">
              <a:rPr kumimoji="0" lang="en-US" sz="1000" b="0" i="0" u="none" strike="noStrike" kern="1200" cap="none" spc="0" normalizeH="0" baseline="0" noProof="0" smtClean="0">
                <a:ln>
                  <a:noFill/>
                </a:ln>
                <a:solidFill>
                  <a:srgbClr val="6D6E71"/>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6D6E71"/>
              </a:solidFill>
              <a:effectLst/>
              <a:uLnTx/>
              <a:uFillTx/>
              <a:latin typeface="Arial" pitchFamily="34" charset="0"/>
              <a:ea typeface="+mn-ea"/>
              <a:cs typeface="Arial" pitchFamily="34" charset="0"/>
            </a:endParaRPr>
          </a:p>
        </p:txBody>
      </p:sp>
      <p:sp>
        <p:nvSpPr>
          <p:cNvPr id="7" name="TextBox 20"/>
          <p:cNvSpPr txBox="1">
            <a:spLocks noChangeArrowheads="1"/>
          </p:cNvSpPr>
          <p:nvPr/>
        </p:nvSpPr>
        <p:spPr bwMode="gray">
          <a:xfrm>
            <a:off x="641351" y="6629404"/>
            <a:ext cx="3674083" cy="123111"/>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6D6E71"/>
                </a:solidFill>
                <a:effectLst/>
                <a:uLnTx/>
                <a:uFillTx/>
                <a:latin typeface="Arial" pitchFamily="34" charset="0"/>
                <a:ea typeface="+mn-ea"/>
                <a:cs typeface="Arial" pitchFamily="34" charset="0"/>
              </a:rPr>
              <a:t>Copyright © 2019 Tech Mahindra Business Process Services. All rights reserved.</a:t>
            </a:r>
            <a:endParaRPr kumimoji="0" lang="en-US" sz="800" b="0" i="0" u="none" strike="noStrike" kern="1200" cap="none" spc="0" normalizeH="0" baseline="0" noProof="0" dirty="0">
              <a:ln>
                <a:noFill/>
              </a:ln>
              <a:solidFill>
                <a:srgbClr val="6D6E7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41122052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27"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77441" y="551542"/>
            <a:ext cx="6858002" cy="375920"/>
          </a:xfrm>
        </p:spPr>
        <p:txBody>
          <a:bodyPr/>
          <a:lstStyle/>
          <a:p>
            <a:r>
              <a:rPr lang="en-US" sz="2000" dirty="0" smtClean="0"/>
              <a:t>RE Framework Development &amp; Deployment Timelines</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937338984"/>
              </p:ext>
            </p:extLst>
          </p:nvPr>
        </p:nvGraphicFramePr>
        <p:xfrm>
          <a:off x="814387" y="1265878"/>
          <a:ext cx="10858501" cy="5272091"/>
        </p:xfrm>
        <a:graphic>
          <a:graphicData uri="http://schemas.openxmlformats.org/drawingml/2006/table">
            <a:tbl>
              <a:tblPr/>
              <a:tblGrid>
                <a:gridCol w="609464">
                  <a:extLst>
                    <a:ext uri="{9D8B030D-6E8A-4147-A177-3AD203B41FA5}">
                      <a16:colId xmlns:a16="http://schemas.microsoft.com/office/drawing/2014/main" val="1264767302"/>
                    </a:ext>
                  </a:extLst>
                </a:gridCol>
                <a:gridCol w="1514632">
                  <a:extLst>
                    <a:ext uri="{9D8B030D-6E8A-4147-A177-3AD203B41FA5}">
                      <a16:colId xmlns:a16="http://schemas.microsoft.com/office/drawing/2014/main" val="4235225283"/>
                    </a:ext>
                  </a:extLst>
                </a:gridCol>
                <a:gridCol w="3321383">
                  <a:extLst>
                    <a:ext uri="{9D8B030D-6E8A-4147-A177-3AD203B41FA5}">
                      <a16:colId xmlns:a16="http://schemas.microsoft.com/office/drawing/2014/main" val="3322990335"/>
                    </a:ext>
                  </a:extLst>
                </a:gridCol>
                <a:gridCol w="4273439">
                  <a:extLst>
                    <a:ext uri="{9D8B030D-6E8A-4147-A177-3AD203B41FA5}">
                      <a16:colId xmlns:a16="http://schemas.microsoft.com/office/drawing/2014/main" val="2711109727"/>
                    </a:ext>
                  </a:extLst>
                </a:gridCol>
                <a:gridCol w="1139583">
                  <a:extLst>
                    <a:ext uri="{9D8B030D-6E8A-4147-A177-3AD203B41FA5}">
                      <a16:colId xmlns:a16="http://schemas.microsoft.com/office/drawing/2014/main" val="2246363840"/>
                    </a:ext>
                  </a:extLst>
                </a:gridCol>
              </a:tblGrid>
              <a:tr h="310123">
                <a:tc>
                  <a:txBody>
                    <a:bodyPr/>
                    <a:lstStyle/>
                    <a:p>
                      <a:pPr algn="l" fontAlgn="b"/>
                      <a:r>
                        <a:rPr lang="en-US" sz="1200" b="1" i="0" u="none" strike="noStrike" dirty="0">
                          <a:solidFill>
                            <a:srgbClr val="000000"/>
                          </a:solidFill>
                          <a:effectLst/>
                          <a:latin typeface="Cambria" panose="02040503050406030204" pitchFamily="18" charset="0"/>
                        </a:rPr>
                        <a:t>Phase</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i="0" u="none" strike="noStrike" dirty="0">
                          <a:solidFill>
                            <a:srgbClr val="000000"/>
                          </a:solidFill>
                          <a:effectLst/>
                          <a:latin typeface="Cambria" panose="02040503050406030204" pitchFamily="18" charset="0"/>
                        </a:rPr>
                        <a:t>Industry/Domain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i="0" u="none" strike="noStrike" dirty="0">
                          <a:solidFill>
                            <a:srgbClr val="000000"/>
                          </a:solidFill>
                          <a:effectLst/>
                          <a:latin typeface="Cambria" panose="02040503050406030204" pitchFamily="18" charset="0"/>
                        </a:rPr>
                        <a:t>Use Case</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i="0" u="none" strike="noStrike" dirty="0">
                          <a:solidFill>
                            <a:srgbClr val="000000"/>
                          </a:solidFill>
                          <a:effectLst/>
                          <a:latin typeface="Cambria" panose="02040503050406030204" pitchFamily="18" charset="0"/>
                        </a:rPr>
                        <a:t>Prediction Model</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i="0" u="none" strike="noStrike" dirty="0">
                          <a:solidFill>
                            <a:srgbClr val="000000"/>
                          </a:solidFill>
                          <a:effectLst/>
                          <a:latin typeface="Cambria" panose="02040503050406030204" pitchFamily="18" charset="0"/>
                        </a:rPr>
                        <a:t>Tentative Dates</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295471593"/>
                  </a:ext>
                </a:extLst>
              </a:tr>
              <a:tr h="310123">
                <a:tc rowSpan="7">
                  <a:txBody>
                    <a:bodyPr/>
                    <a:lstStyle/>
                    <a:p>
                      <a:pPr algn="ctr" fontAlgn="ctr"/>
                      <a:r>
                        <a:rPr lang="en-US" sz="1200" b="0" i="0" u="none" strike="noStrike">
                          <a:solidFill>
                            <a:srgbClr val="000000"/>
                          </a:solidFill>
                          <a:effectLst/>
                          <a:latin typeface="Cambria" panose="02040503050406030204" pitchFamily="18" charset="0"/>
                        </a:rPr>
                        <a:t>Phase I</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t"/>
                      <a:r>
                        <a:rPr lang="en-US" sz="1200" b="0" i="0" u="none" strike="noStrike" dirty="0">
                          <a:solidFill>
                            <a:srgbClr val="000000"/>
                          </a:solidFill>
                          <a:effectLst/>
                          <a:latin typeface="Cambria" panose="02040503050406030204" pitchFamily="18" charset="0"/>
                        </a:rPr>
                        <a:t>Energy Retailing</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Customer Retention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Customer Churn Prediction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30-June-19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109566"/>
                  </a:ext>
                </a:extLst>
              </a:tr>
              <a:tr h="310123">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Bill Realisation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Propensity to pay bill in time </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31-July-19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375674"/>
                  </a:ext>
                </a:extLst>
              </a:tr>
              <a:tr h="310123">
                <a:tc vMerge="1">
                  <a:txBody>
                    <a:bodyPr/>
                    <a:lstStyle/>
                    <a:p>
                      <a:endParaRPr lang="en-US"/>
                    </a:p>
                  </a:txBody>
                  <a:tcPr/>
                </a:tc>
                <a:tc rowSpan="5">
                  <a:txBody>
                    <a:bodyPr/>
                    <a:lstStyle/>
                    <a:p>
                      <a:pPr algn="l" fontAlgn="ctr"/>
                      <a:r>
                        <a:rPr lang="en-US" sz="1200" b="0" i="0" u="none" strike="noStrike" dirty="0">
                          <a:solidFill>
                            <a:srgbClr val="000000"/>
                          </a:solidFill>
                          <a:effectLst/>
                          <a:latin typeface="Cambria" panose="02040503050406030204" pitchFamily="18" charset="0"/>
                        </a:rPr>
                        <a:t>Contact Center</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200" b="0" i="0" u="none" strike="noStrike" dirty="0">
                          <a:solidFill>
                            <a:srgbClr val="000000"/>
                          </a:solidFill>
                          <a:effectLst/>
                          <a:latin typeface="Cambria" panose="02040503050406030204" pitchFamily="18" charset="0"/>
                        </a:rPr>
                        <a:t>NPS Improvement</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NPS Prediction model</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31-July-19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725665"/>
                  </a:ext>
                </a:extLst>
              </a:tr>
              <a:tr h="3101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Text mining of customer feedback</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31-Aug-19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0733387"/>
                  </a:ext>
                </a:extLst>
              </a:tr>
              <a:tr h="310123">
                <a:tc vMerge="1">
                  <a:txBody>
                    <a:bodyPr/>
                    <a:lstStyle/>
                    <a:p>
                      <a:endParaRPr lang="en-US"/>
                    </a:p>
                  </a:txBody>
                  <a:tcPr/>
                </a:tc>
                <a:tc vMerge="1">
                  <a:txBody>
                    <a:bodyPr/>
                    <a:lstStyle/>
                    <a:p>
                      <a:endParaRPr lang="en-US"/>
                    </a:p>
                  </a:txBody>
                  <a:tcPr/>
                </a:tc>
                <a:tc rowSpan="3">
                  <a:txBody>
                    <a:bodyPr/>
                    <a:lstStyle/>
                    <a:p>
                      <a:pPr algn="l" fontAlgn="ctr"/>
                      <a:r>
                        <a:rPr lang="en-US" sz="1200" b="0" i="0" u="none" strike="noStrike" dirty="0">
                          <a:solidFill>
                            <a:srgbClr val="000000"/>
                          </a:solidFill>
                          <a:effectLst/>
                          <a:latin typeface="Cambria" panose="02040503050406030204" pitchFamily="18" charset="0"/>
                        </a:rPr>
                        <a:t>Reduction in contact volume</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Repeat call prediction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31-Aug-19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1721563"/>
                  </a:ext>
                </a:extLst>
              </a:tr>
              <a:tr h="3101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Contact Issue path analysis</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16-Sep-19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261014"/>
                  </a:ext>
                </a:extLst>
              </a:tr>
              <a:tr h="3101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200" b="0" i="0" u="none" strike="noStrike" dirty="0">
                          <a:solidFill>
                            <a:srgbClr val="000000"/>
                          </a:solidFill>
                          <a:effectLst/>
                          <a:latin typeface="Cambria" panose="02040503050406030204" pitchFamily="18" charset="0"/>
                        </a:rPr>
                        <a:t>Best time to call customer</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15-Oct-19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54841"/>
                  </a:ext>
                </a:extLst>
              </a:tr>
              <a:tr h="310123">
                <a:tc rowSpan="5">
                  <a:txBody>
                    <a:bodyPr/>
                    <a:lstStyle/>
                    <a:p>
                      <a:pPr algn="l" fontAlgn="ctr"/>
                      <a:r>
                        <a:rPr lang="en-US" sz="1200" b="0" i="0" u="none" strike="noStrike">
                          <a:solidFill>
                            <a:srgbClr val="000000"/>
                          </a:solidFill>
                          <a:effectLst/>
                          <a:latin typeface="Cambria" panose="02040503050406030204" pitchFamily="18" charset="0"/>
                        </a:rPr>
                        <a:t>Phase II</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ctr"/>
                      <a:r>
                        <a:rPr lang="en-US" sz="1200" b="0" i="0" u="none" strike="noStrike" dirty="0">
                          <a:solidFill>
                            <a:srgbClr val="000000"/>
                          </a:solidFill>
                          <a:effectLst/>
                          <a:latin typeface="Cambria" panose="02040503050406030204" pitchFamily="18" charset="0"/>
                        </a:rPr>
                        <a:t>Telecom</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200" b="0" i="0" u="none" strike="noStrike">
                          <a:solidFill>
                            <a:srgbClr val="000000"/>
                          </a:solidFill>
                          <a:effectLst/>
                          <a:latin typeface="Cambria" panose="02040503050406030204" pitchFamily="18" charset="0"/>
                        </a:rPr>
                        <a:t>Order Management</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mbria" panose="02040503050406030204" pitchFamily="18" charset="0"/>
                        </a:rPr>
                        <a:t>Order Fallout prediction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30-Nov-19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5069322"/>
                  </a:ext>
                </a:extLst>
              </a:tr>
              <a:tr h="31012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Order rework/delay analytics</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30-Nov-19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514392"/>
                  </a:ext>
                </a:extLst>
              </a:tr>
              <a:tr h="310123">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Sales fraud</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Fraud detection - Customer initiated or sales person initiated</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mbria" panose="02040503050406030204" pitchFamily="18" charset="0"/>
                        </a:rPr>
                        <a:t>30-Nov-19</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726478"/>
                  </a:ext>
                </a:extLst>
              </a:tr>
              <a:tr h="310123">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Truck roll optimisation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mbria" panose="02040503050406030204" pitchFamily="18" charset="0"/>
                        </a:rPr>
                        <a:t>Truck roll analytics</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31-Dec-19</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42611"/>
                  </a:ext>
                </a:extLst>
              </a:tr>
              <a:tr h="310123">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Reduction in planning inaccuracy for infra work </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Prediction model for exceeding planned budget</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mbria" panose="02040503050406030204" pitchFamily="18" charset="0"/>
                        </a:rPr>
                        <a:t>31-Dec-19</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2532666"/>
                  </a:ext>
                </a:extLst>
              </a:tr>
              <a:tr h="310123">
                <a:tc rowSpan="4">
                  <a:txBody>
                    <a:bodyPr/>
                    <a:lstStyle/>
                    <a:p>
                      <a:pPr algn="l" fontAlgn="ctr"/>
                      <a:r>
                        <a:rPr lang="en-US" sz="1200" b="0" i="0" u="none" strike="noStrike">
                          <a:solidFill>
                            <a:srgbClr val="000000"/>
                          </a:solidFill>
                          <a:effectLst/>
                          <a:latin typeface="Cambria" panose="02040503050406030204" pitchFamily="18" charset="0"/>
                        </a:rPr>
                        <a:t>Phase III</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t"/>
                      <a:r>
                        <a:rPr lang="en-US" sz="1200" b="0" i="0" u="none" strike="noStrike" dirty="0">
                          <a:solidFill>
                            <a:srgbClr val="000000"/>
                          </a:solidFill>
                          <a:effectLst/>
                          <a:latin typeface="Cambria" panose="02040503050406030204" pitchFamily="18" charset="0"/>
                        </a:rPr>
                        <a:t>Retail</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Concession/Fraud </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Invalid concession prediction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mbria" panose="02040503050406030204" pitchFamily="18" charset="0"/>
                        </a:rPr>
                        <a:t>31-Jan-20</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42199"/>
                  </a:ext>
                </a:extLst>
              </a:tr>
              <a:tr h="310123">
                <a:tc vMerge="1">
                  <a:txBody>
                    <a:bodyPr/>
                    <a:lstStyle/>
                    <a:p>
                      <a:endParaRPr lang="en-US"/>
                    </a:p>
                  </a:txBody>
                  <a:tcPr/>
                </a:tc>
                <a:tc vMerge="1">
                  <a:txBody>
                    <a:bodyPr/>
                    <a:lstStyle/>
                    <a:p>
                      <a:endParaRPr lang="en-US"/>
                    </a:p>
                  </a:txBody>
                  <a:tcPr/>
                </a:tc>
                <a:tc>
                  <a:txBody>
                    <a:bodyPr/>
                    <a:lstStyle/>
                    <a:p>
                      <a:pPr algn="l" fontAlgn="b"/>
                      <a:r>
                        <a:rPr lang="en-US" sz="1200" b="0" i="0" u="none" strike="noStrike">
                          <a:solidFill>
                            <a:srgbClr val="000000"/>
                          </a:solidFill>
                          <a:effectLst/>
                          <a:latin typeface="Cambria" panose="02040503050406030204" pitchFamily="18" charset="0"/>
                        </a:rPr>
                        <a:t>Revenue Enhancement</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Product association analysis</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mbria" panose="02040503050406030204" pitchFamily="18" charset="0"/>
                        </a:rPr>
                        <a:t>31-Jan-20</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199927"/>
                  </a:ext>
                </a:extLst>
              </a:tr>
              <a:tr h="310123">
                <a:tc vMerge="1">
                  <a:txBody>
                    <a:bodyPr/>
                    <a:lstStyle/>
                    <a:p>
                      <a:endParaRPr lang="en-US"/>
                    </a:p>
                  </a:txBody>
                  <a:tcPr/>
                </a:tc>
                <a:tc>
                  <a:txBody>
                    <a:bodyPr/>
                    <a:lstStyle/>
                    <a:p>
                      <a:pPr algn="l" fontAlgn="b"/>
                      <a:r>
                        <a:rPr lang="en-US" sz="1200" b="0" i="0" u="none" strike="noStrike" dirty="0">
                          <a:solidFill>
                            <a:srgbClr val="000000"/>
                          </a:solidFill>
                          <a:effectLst/>
                          <a:latin typeface="Cambria" panose="02040503050406030204" pitchFamily="18" charset="0"/>
                        </a:rPr>
                        <a:t>Health Care Provider</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Revenue recognition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Invoice payment prediction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mbria" panose="02040503050406030204" pitchFamily="18" charset="0"/>
                        </a:rPr>
                        <a:t>28-Feb-20</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038963"/>
                  </a:ext>
                </a:extLst>
              </a:tr>
              <a:tr h="310123">
                <a:tc vMerge="1">
                  <a:txBody>
                    <a:bodyPr/>
                    <a:lstStyle/>
                    <a:p>
                      <a:endParaRPr lang="en-US"/>
                    </a:p>
                  </a:txBody>
                  <a:tcPr/>
                </a:tc>
                <a:tc>
                  <a:txBody>
                    <a:bodyPr/>
                    <a:lstStyle/>
                    <a:p>
                      <a:pPr algn="l" fontAlgn="b"/>
                      <a:r>
                        <a:rPr lang="en-US" sz="1200" b="0" i="0" u="none" strike="noStrike" dirty="0">
                          <a:solidFill>
                            <a:srgbClr val="000000"/>
                          </a:solidFill>
                          <a:effectLst/>
                          <a:latin typeface="Cambria" panose="02040503050406030204" pitchFamily="18" charset="0"/>
                        </a:rPr>
                        <a:t>Life Insurance</a:t>
                      </a:r>
                    </a:p>
                  </a:txBody>
                  <a:tcPr marL="4347" marR="4347" marT="43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Persistency analytics</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mbria" panose="02040503050406030204" pitchFamily="18" charset="0"/>
                        </a:rPr>
                        <a:t>Insurance premium payment prediction</a:t>
                      </a: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smtClean="0">
                          <a:solidFill>
                            <a:srgbClr val="000000"/>
                          </a:solidFill>
                          <a:effectLst/>
                          <a:latin typeface="Cambria" panose="02040503050406030204" pitchFamily="18" charset="0"/>
                        </a:rPr>
                        <a:t>13-Mar-20</a:t>
                      </a:r>
                      <a:endParaRPr lang="en-US" sz="1200" b="0" i="0" u="none" strike="noStrike" dirty="0">
                        <a:solidFill>
                          <a:srgbClr val="000000"/>
                        </a:solidFill>
                        <a:effectLst/>
                        <a:latin typeface="Cambria" panose="02040503050406030204" pitchFamily="18" charset="0"/>
                      </a:endParaRPr>
                    </a:p>
                  </a:txBody>
                  <a:tcPr marL="4347" marR="4347" marT="43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018240"/>
                  </a:ext>
                </a:extLst>
              </a:tr>
            </a:tbl>
          </a:graphicData>
        </a:graphic>
      </p:graphicFrame>
    </p:spTree>
    <p:extLst>
      <p:ext uri="{BB962C8B-B14F-4D97-AF65-F5344CB8AC3E}">
        <p14:creationId xmlns:p14="http://schemas.microsoft.com/office/powerpoint/2010/main" val="24248206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Props1.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F0B3A14-0F09-4A5A-AEC4-1E6EBA155821}">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purl.org/dc/terms/"/>
    <ds:schemaRef ds:uri="http://schemas.microsoft.com/office/infopath/2007/PartnerControls"/>
    <ds:schemaRef ds:uri="4d6ad1ba-d08e-4b75-8db3-2812d04b0920"/>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144</Words>
  <Application>Microsoft Office PowerPoint</Application>
  <PresentationFormat>Widescreen</PresentationFormat>
  <Paragraphs>59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Century Gothic</vt:lpstr>
      <vt:lpstr>Wingdings</vt:lpstr>
      <vt:lpstr>blank</vt:lpstr>
      <vt:lpstr>RE Framework Development &amp; Deployment Timelines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2017-09-24T05:15:42Z</dcterms:created>
  <dcterms:modified xsi:type="dcterms:W3CDTF">2019-06-10T12:59:18Z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TECHMAHINDRA\AN00514338</vt:lpwstr>
  </property>
  <property fmtid="{D5CDD505-2E9C-101B-9397-08002B2CF9AE}" pid="7" name="DLPManualFileClassificationLastModificationDate">
    <vt:lpwstr>1506682771</vt:lpwstr>
  </property>
  <property fmtid="{D5CDD505-2E9C-101B-9397-08002B2CF9AE}" pid="8" name="DLPManualFileClassificationVersion">
    <vt:lpwstr>10.0.100.37</vt:lpwstr>
  </property>
</Properties>
</file>