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71" r:id="rId4"/>
    <p:sldId id="267" r:id="rId5"/>
    <p:sldId id="268" r:id="rId6"/>
    <p:sldId id="269" r:id="rId7"/>
    <p:sldId id="257" r:id="rId8"/>
    <p:sldId id="265" r:id="rId9"/>
    <p:sldId id="270" r:id="rId10"/>
    <p:sldId id="272" r:id="rId11"/>
    <p:sldId id="273" r:id="rId12"/>
    <p:sldId id="274" r:id="rId13"/>
    <p:sldId id="289" r:id="rId14"/>
    <p:sldId id="301" r:id="rId15"/>
    <p:sldId id="276" r:id="rId16"/>
    <p:sldId id="302" r:id="rId17"/>
    <p:sldId id="303" r:id="rId18"/>
    <p:sldId id="304" r:id="rId19"/>
    <p:sldId id="275" r:id="rId20"/>
    <p:sldId id="278" r:id="rId21"/>
    <p:sldId id="277" r:id="rId22"/>
    <p:sldId id="305" r:id="rId23"/>
    <p:sldId id="306" r:id="rId24"/>
    <p:sldId id="307" r:id="rId25"/>
    <p:sldId id="308" r:id="rId26"/>
    <p:sldId id="281" r:id="rId27"/>
    <p:sldId id="282" r:id="rId28"/>
    <p:sldId id="279" r:id="rId29"/>
    <p:sldId id="280" r:id="rId30"/>
    <p:sldId id="283" r:id="rId31"/>
    <p:sldId id="286" r:id="rId32"/>
    <p:sldId id="284" r:id="rId33"/>
    <p:sldId id="287" r:id="rId34"/>
    <p:sldId id="285" r:id="rId35"/>
    <p:sldId id="288" r:id="rId36"/>
    <p:sldId id="290" r:id="rId37"/>
    <p:sldId id="262" r:id="rId38"/>
    <p:sldId id="300" r:id="rId39"/>
    <p:sldId id="292" r:id="rId40"/>
    <p:sldId id="293" r:id="rId41"/>
    <p:sldId id="294" r:id="rId42"/>
    <p:sldId id="295" r:id="rId43"/>
    <p:sldId id="296" r:id="rId44"/>
    <p:sldId id="299" r:id="rId45"/>
    <p:sldId id="297" r:id="rId46"/>
    <p:sldId id="298" r:id="rId47"/>
    <p:sldId id="309"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516" y="96"/>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D4E25-4BE5-417E-9B50-C92A61DE691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9474A26-C8E3-481D-B8F0-29F40A5C84C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26BE6E3-2678-4C61-84EA-1012C8325001}"/>
              </a:ext>
            </a:extLst>
          </p:cNvPr>
          <p:cNvSpPr>
            <a:spLocks noGrp="1"/>
          </p:cNvSpPr>
          <p:nvPr>
            <p:ph type="dt" sz="half" idx="10"/>
          </p:nvPr>
        </p:nvSpPr>
        <p:spPr/>
        <p:txBody>
          <a:bodyPr/>
          <a:lstStyle/>
          <a:p>
            <a:fld id="{CB932B92-FBEA-47A9-90CB-8E48E3739236}" type="datetimeFigureOut">
              <a:rPr lang="en-US" smtClean="0"/>
              <a:t>7/4/2020</a:t>
            </a:fld>
            <a:endParaRPr lang="en-US"/>
          </a:p>
        </p:txBody>
      </p:sp>
      <p:sp>
        <p:nvSpPr>
          <p:cNvPr id="5" name="Footer Placeholder 4">
            <a:extLst>
              <a:ext uri="{FF2B5EF4-FFF2-40B4-BE49-F238E27FC236}">
                <a16:creationId xmlns:a16="http://schemas.microsoft.com/office/drawing/2014/main" id="{96AD43F6-7B26-4C9E-A31C-89F0C785EE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2D3E1F-F746-4305-A4E1-21DD8F8E90AF}"/>
              </a:ext>
            </a:extLst>
          </p:cNvPr>
          <p:cNvSpPr>
            <a:spLocks noGrp="1"/>
          </p:cNvSpPr>
          <p:nvPr>
            <p:ph type="sldNum" sz="quarter" idx="12"/>
          </p:nvPr>
        </p:nvSpPr>
        <p:spPr/>
        <p:txBody>
          <a:bodyPr/>
          <a:lstStyle/>
          <a:p>
            <a:fld id="{4DE00A8C-87C2-4619-9634-452019CB3C46}" type="slidenum">
              <a:rPr lang="en-US" smtClean="0"/>
              <a:t>‹#›</a:t>
            </a:fld>
            <a:endParaRPr lang="en-US"/>
          </a:p>
        </p:txBody>
      </p:sp>
    </p:spTree>
    <p:extLst>
      <p:ext uri="{BB962C8B-B14F-4D97-AF65-F5344CB8AC3E}">
        <p14:creationId xmlns:p14="http://schemas.microsoft.com/office/powerpoint/2010/main" val="38820581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AB7AD-521F-455C-B089-FE638C6BC43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90FE131-3B0D-4459-950E-7496112EDD3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32FF22-25EB-4ADF-9510-A62AD986FFDF}"/>
              </a:ext>
            </a:extLst>
          </p:cNvPr>
          <p:cNvSpPr>
            <a:spLocks noGrp="1"/>
          </p:cNvSpPr>
          <p:nvPr>
            <p:ph type="dt" sz="half" idx="10"/>
          </p:nvPr>
        </p:nvSpPr>
        <p:spPr/>
        <p:txBody>
          <a:bodyPr/>
          <a:lstStyle/>
          <a:p>
            <a:fld id="{CB932B92-FBEA-47A9-90CB-8E48E3739236}" type="datetimeFigureOut">
              <a:rPr lang="en-US" smtClean="0"/>
              <a:t>7/4/2020</a:t>
            </a:fld>
            <a:endParaRPr lang="en-US"/>
          </a:p>
        </p:txBody>
      </p:sp>
      <p:sp>
        <p:nvSpPr>
          <p:cNvPr id="5" name="Footer Placeholder 4">
            <a:extLst>
              <a:ext uri="{FF2B5EF4-FFF2-40B4-BE49-F238E27FC236}">
                <a16:creationId xmlns:a16="http://schemas.microsoft.com/office/drawing/2014/main" id="{D25C2901-AEFB-4F5C-A476-764E20E29F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6A73C5-17D5-4D16-A753-AFB44A74F51E}"/>
              </a:ext>
            </a:extLst>
          </p:cNvPr>
          <p:cNvSpPr>
            <a:spLocks noGrp="1"/>
          </p:cNvSpPr>
          <p:nvPr>
            <p:ph type="sldNum" sz="quarter" idx="12"/>
          </p:nvPr>
        </p:nvSpPr>
        <p:spPr/>
        <p:txBody>
          <a:bodyPr/>
          <a:lstStyle/>
          <a:p>
            <a:fld id="{4DE00A8C-87C2-4619-9634-452019CB3C46}" type="slidenum">
              <a:rPr lang="en-US" smtClean="0"/>
              <a:t>‹#›</a:t>
            </a:fld>
            <a:endParaRPr lang="en-US"/>
          </a:p>
        </p:txBody>
      </p:sp>
    </p:spTree>
    <p:extLst>
      <p:ext uri="{BB962C8B-B14F-4D97-AF65-F5344CB8AC3E}">
        <p14:creationId xmlns:p14="http://schemas.microsoft.com/office/powerpoint/2010/main" val="3836549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E262555-401C-4630-9F23-0AA9121A678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0B2E652-CF85-4379-9734-3C83C576BE1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C80391-1872-4071-A912-C14928726AEC}"/>
              </a:ext>
            </a:extLst>
          </p:cNvPr>
          <p:cNvSpPr>
            <a:spLocks noGrp="1"/>
          </p:cNvSpPr>
          <p:nvPr>
            <p:ph type="dt" sz="half" idx="10"/>
          </p:nvPr>
        </p:nvSpPr>
        <p:spPr/>
        <p:txBody>
          <a:bodyPr/>
          <a:lstStyle/>
          <a:p>
            <a:fld id="{CB932B92-FBEA-47A9-90CB-8E48E3739236}" type="datetimeFigureOut">
              <a:rPr lang="en-US" smtClean="0"/>
              <a:t>7/4/2020</a:t>
            </a:fld>
            <a:endParaRPr lang="en-US"/>
          </a:p>
        </p:txBody>
      </p:sp>
      <p:sp>
        <p:nvSpPr>
          <p:cNvPr id="5" name="Footer Placeholder 4">
            <a:extLst>
              <a:ext uri="{FF2B5EF4-FFF2-40B4-BE49-F238E27FC236}">
                <a16:creationId xmlns:a16="http://schemas.microsoft.com/office/drawing/2014/main" id="{B8A25437-9279-4C5F-BCBB-6417078865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982988-063E-4486-A39F-DE91236170ED}"/>
              </a:ext>
            </a:extLst>
          </p:cNvPr>
          <p:cNvSpPr>
            <a:spLocks noGrp="1"/>
          </p:cNvSpPr>
          <p:nvPr>
            <p:ph type="sldNum" sz="quarter" idx="12"/>
          </p:nvPr>
        </p:nvSpPr>
        <p:spPr/>
        <p:txBody>
          <a:bodyPr/>
          <a:lstStyle/>
          <a:p>
            <a:fld id="{4DE00A8C-87C2-4619-9634-452019CB3C46}" type="slidenum">
              <a:rPr lang="en-US" smtClean="0"/>
              <a:t>‹#›</a:t>
            </a:fld>
            <a:endParaRPr lang="en-US"/>
          </a:p>
        </p:txBody>
      </p:sp>
    </p:spTree>
    <p:extLst>
      <p:ext uri="{BB962C8B-B14F-4D97-AF65-F5344CB8AC3E}">
        <p14:creationId xmlns:p14="http://schemas.microsoft.com/office/powerpoint/2010/main" val="24438640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807A9-EC63-450D-BE9B-23C2BAE6178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DEFC3AB-E48B-4E15-A350-D77EF351777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85EB7E-2312-4C57-BFE9-77FDB8E4BF58}"/>
              </a:ext>
            </a:extLst>
          </p:cNvPr>
          <p:cNvSpPr>
            <a:spLocks noGrp="1"/>
          </p:cNvSpPr>
          <p:nvPr>
            <p:ph type="dt" sz="half" idx="10"/>
          </p:nvPr>
        </p:nvSpPr>
        <p:spPr/>
        <p:txBody>
          <a:bodyPr/>
          <a:lstStyle/>
          <a:p>
            <a:fld id="{CB932B92-FBEA-47A9-90CB-8E48E3739236}" type="datetimeFigureOut">
              <a:rPr lang="en-US" smtClean="0"/>
              <a:t>7/4/2020</a:t>
            </a:fld>
            <a:endParaRPr lang="en-US"/>
          </a:p>
        </p:txBody>
      </p:sp>
      <p:sp>
        <p:nvSpPr>
          <p:cNvPr id="5" name="Footer Placeholder 4">
            <a:extLst>
              <a:ext uri="{FF2B5EF4-FFF2-40B4-BE49-F238E27FC236}">
                <a16:creationId xmlns:a16="http://schemas.microsoft.com/office/drawing/2014/main" id="{2A6A6426-2CE4-4A0D-B8CB-72C370B2B2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D9ACEF-E707-4769-BC92-AEEFF18D1D87}"/>
              </a:ext>
            </a:extLst>
          </p:cNvPr>
          <p:cNvSpPr>
            <a:spLocks noGrp="1"/>
          </p:cNvSpPr>
          <p:nvPr>
            <p:ph type="sldNum" sz="quarter" idx="12"/>
          </p:nvPr>
        </p:nvSpPr>
        <p:spPr/>
        <p:txBody>
          <a:bodyPr/>
          <a:lstStyle/>
          <a:p>
            <a:fld id="{4DE00A8C-87C2-4619-9634-452019CB3C46}" type="slidenum">
              <a:rPr lang="en-US" smtClean="0"/>
              <a:t>‹#›</a:t>
            </a:fld>
            <a:endParaRPr lang="en-US"/>
          </a:p>
        </p:txBody>
      </p:sp>
    </p:spTree>
    <p:extLst>
      <p:ext uri="{BB962C8B-B14F-4D97-AF65-F5344CB8AC3E}">
        <p14:creationId xmlns:p14="http://schemas.microsoft.com/office/powerpoint/2010/main" val="2085726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71161-A9C8-43B1-8405-8A1CB952C14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3EAEB09-008E-4420-AAD3-E2D8F7E597E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F352C51-AFED-4163-AE28-C4CC4C9D3FE0}"/>
              </a:ext>
            </a:extLst>
          </p:cNvPr>
          <p:cNvSpPr>
            <a:spLocks noGrp="1"/>
          </p:cNvSpPr>
          <p:nvPr>
            <p:ph type="dt" sz="half" idx="10"/>
          </p:nvPr>
        </p:nvSpPr>
        <p:spPr/>
        <p:txBody>
          <a:bodyPr/>
          <a:lstStyle/>
          <a:p>
            <a:fld id="{CB932B92-FBEA-47A9-90CB-8E48E3739236}" type="datetimeFigureOut">
              <a:rPr lang="en-US" smtClean="0"/>
              <a:t>7/4/2020</a:t>
            </a:fld>
            <a:endParaRPr lang="en-US"/>
          </a:p>
        </p:txBody>
      </p:sp>
      <p:sp>
        <p:nvSpPr>
          <p:cNvPr id="5" name="Footer Placeholder 4">
            <a:extLst>
              <a:ext uri="{FF2B5EF4-FFF2-40B4-BE49-F238E27FC236}">
                <a16:creationId xmlns:a16="http://schemas.microsoft.com/office/drawing/2014/main" id="{85A0C622-C539-47B3-A4E0-68BF907586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3E6742-5EFB-4DBD-9027-426EF677158A}"/>
              </a:ext>
            </a:extLst>
          </p:cNvPr>
          <p:cNvSpPr>
            <a:spLocks noGrp="1"/>
          </p:cNvSpPr>
          <p:nvPr>
            <p:ph type="sldNum" sz="quarter" idx="12"/>
          </p:nvPr>
        </p:nvSpPr>
        <p:spPr/>
        <p:txBody>
          <a:bodyPr/>
          <a:lstStyle/>
          <a:p>
            <a:fld id="{4DE00A8C-87C2-4619-9634-452019CB3C46}" type="slidenum">
              <a:rPr lang="en-US" smtClean="0"/>
              <a:t>‹#›</a:t>
            </a:fld>
            <a:endParaRPr lang="en-US"/>
          </a:p>
        </p:txBody>
      </p:sp>
    </p:spTree>
    <p:extLst>
      <p:ext uri="{BB962C8B-B14F-4D97-AF65-F5344CB8AC3E}">
        <p14:creationId xmlns:p14="http://schemas.microsoft.com/office/powerpoint/2010/main" val="12775072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E6711-FAFF-46B7-B35D-B7562ADEB8D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1D18EB7-BD2F-4641-841D-C0A53B1CA22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2B121F5-E3FA-4FFD-87A2-517A6C9E11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569725C-5938-4F32-A095-EBB86C078F0C}"/>
              </a:ext>
            </a:extLst>
          </p:cNvPr>
          <p:cNvSpPr>
            <a:spLocks noGrp="1"/>
          </p:cNvSpPr>
          <p:nvPr>
            <p:ph type="dt" sz="half" idx="10"/>
          </p:nvPr>
        </p:nvSpPr>
        <p:spPr/>
        <p:txBody>
          <a:bodyPr/>
          <a:lstStyle/>
          <a:p>
            <a:fld id="{CB932B92-FBEA-47A9-90CB-8E48E3739236}" type="datetimeFigureOut">
              <a:rPr lang="en-US" smtClean="0"/>
              <a:t>7/4/2020</a:t>
            </a:fld>
            <a:endParaRPr lang="en-US"/>
          </a:p>
        </p:txBody>
      </p:sp>
      <p:sp>
        <p:nvSpPr>
          <p:cNvPr id="6" name="Footer Placeholder 5">
            <a:extLst>
              <a:ext uri="{FF2B5EF4-FFF2-40B4-BE49-F238E27FC236}">
                <a16:creationId xmlns:a16="http://schemas.microsoft.com/office/drawing/2014/main" id="{7017ABC2-0D61-419A-A9DC-6EAA6BAEBC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87516F-2F5A-4EAA-A07F-6282B57F59C7}"/>
              </a:ext>
            </a:extLst>
          </p:cNvPr>
          <p:cNvSpPr>
            <a:spLocks noGrp="1"/>
          </p:cNvSpPr>
          <p:nvPr>
            <p:ph type="sldNum" sz="quarter" idx="12"/>
          </p:nvPr>
        </p:nvSpPr>
        <p:spPr/>
        <p:txBody>
          <a:bodyPr/>
          <a:lstStyle/>
          <a:p>
            <a:fld id="{4DE00A8C-87C2-4619-9634-452019CB3C46}" type="slidenum">
              <a:rPr lang="en-US" smtClean="0"/>
              <a:t>‹#›</a:t>
            </a:fld>
            <a:endParaRPr lang="en-US"/>
          </a:p>
        </p:txBody>
      </p:sp>
    </p:spTree>
    <p:extLst>
      <p:ext uri="{BB962C8B-B14F-4D97-AF65-F5344CB8AC3E}">
        <p14:creationId xmlns:p14="http://schemas.microsoft.com/office/powerpoint/2010/main" val="19295362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DCB2C-5D6D-421E-AB6C-FA51CAB0AE6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26D126C-6B8B-4D18-B5C0-9C7BBA93051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0CC616E-20EE-40B6-90CD-22A4BB58964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8EBEA09-B8B4-40F7-ADF2-BE2937450E6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3DD2823-10F0-4C35-AC3B-22394107C9F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5B9A349-B13B-42D9-8B71-F02B6FF11E3D}"/>
              </a:ext>
            </a:extLst>
          </p:cNvPr>
          <p:cNvSpPr>
            <a:spLocks noGrp="1"/>
          </p:cNvSpPr>
          <p:nvPr>
            <p:ph type="dt" sz="half" idx="10"/>
          </p:nvPr>
        </p:nvSpPr>
        <p:spPr/>
        <p:txBody>
          <a:bodyPr/>
          <a:lstStyle/>
          <a:p>
            <a:fld id="{CB932B92-FBEA-47A9-90CB-8E48E3739236}" type="datetimeFigureOut">
              <a:rPr lang="en-US" smtClean="0"/>
              <a:t>7/4/2020</a:t>
            </a:fld>
            <a:endParaRPr lang="en-US"/>
          </a:p>
        </p:txBody>
      </p:sp>
      <p:sp>
        <p:nvSpPr>
          <p:cNvPr id="8" name="Footer Placeholder 7">
            <a:extLst>
              <a:ext uri="{FF2B5EF4-FFF2-40B4-BE49-F238E27FC236}">
                <a16:creationId xmlns:a16="http://schemas.microsoft.com/office/drawing/2014/main" id="{7200BC27-9AC9-4E69-A214-D7658DD74B6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FBC26BF-A119-4D4A-B622-56EB3A4AD5DF}"/>
              </a:ext>
            </a:extLst>
          </p:cNvPr>
          <p:cNvSpPr>
            <a:spLocks noGrp="1"/>
          </p:cNvSpPr>
          <p:nvPr>
            <p:ph type="sldNum" sz="quarter" idx="12"/>
          </p:nvPr>
        </p:nvSpPr>
        <p:spPr/>
        <p:txBody>
          <a:bodyPr/>
          <a:lstStyle/>
          <a:p>
            <a:fld id="{4DE00A8C-87C2-4619-9634-452019CB3C46}" type="slidenum">
              <a:rPr lang="en-US" smtClean="0"/>
              <a:t>‹#›</a:t>
            </a:fld>
            <a:endParaRPr lang="en-US"/>
          </a:p>
        </p:txBody>
      </p:sp>
    </p:spTree>
    <p:extLst>
      <p:ext uri="{BB962C8B-B14F-4D97-AF65-F5344CB8AC3E}">
        <p14:creationId xmlns:p14="http://schemas.microsoft.com/office/powerpoint/2010/main" val="26077425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A05D6-40C4-4EB4-9096-334A34D0AD3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F5114D-9A29-4A88-B0AF-7D4BC6C6205D}"/>
              </a:ext>
            </a:extLst>
          </p:cNvPr>
          <p:cNvSpPr>
            <a:spLocks noGrp="1"/>
          </p:cNvSpPr>
          <p:nvPr>
            <p:ph type="dt" sz="half" idx="10"/>
          </p:nvPr>
        </p:nvSpPr>
        <p:spPr/>
        <p:txBody>
          <a:bodyPr/>
          <a:lstStyle/>
          <a:p>
            <a:fld id="{CB932B92-FBEA-47A9-90CB-8E48E3739236}" type="datetimeFigureOut">
              <a:rPr lang="en-US" smtClean="0"/>
              <a:t>7/4/2020</a:t>
            </a:fld>
            <a:endParaRPr lang="en-US"/>
          </a:p>
        </p:txBody>
      </p:sp>
      <p:sp>
        <p:nvSpPr>
          <p:cNvPr id="4" name="Footer Placeholder 3">
            <a:extLst>
              <a:ext uri="{FF2B5EF4-FFF2-40B4-BE49-F238E27FC236}">
                <a16:creationId xmlns:a16="http://schemas.microsoft.com/office/drawing/2014/main" id="{B6E2B7FB-177E-486E-8DCC-54B2AA8337D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E386154-340C-4BEB-B23B-54B2FC223C35}"/>
              </a:ext>
            </a:extLst>
          </p:cNvPr>
          <p:cNvSpPr>
            <a:spLocks noGrp="1"/>
          </p:cNvSpPr>
          <p:nvPr>
            <p:ph type="sldNum" sz="quarter" idx="12"/>
          </p:nvPr>
        </p:nvSpPr>
        <p:spPr/>
        <p:txBody>
          <a:bodyPr/>
          <a:lstStyle/>
          <a:p>
            <a:fld id="{4DE00A8C-87C2-4619-9634-452019CB3C46}" type="slidenum">
              <a:rPr lang="en-US" smtClean="0"/>
              <a:t>‹#›</a:t>
            </a:fld>
            <a:endParaRPr lang="en-US"/>
          </a:p>
        </p:txBody>
      </p:sp>
    </p:spTree>
    <p:extLst>
      <p:ext uri="{BB962C8B-B14F-4D97-AF65-F5344CB8AC3E}">
        <p14:creationId xmlns:p14="http://schemas.microsoft.com/office/powerpoint/2010/main" val="18137173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948A6E2-FF1A-40FB-9630-B38E7DF12EAB}"/>
              </a:ext>
            </a:extLst>
          </p:cNvPr>
          <p:cNvSpPr>
            <a:spLocks noGrp="1"/>
          </p:cNvSpPr>
          <p:nvPr>
            <p:ph type="dt" sz="half" idx="10"/>
          </p:nvPr>
        </p:nvSpPr>
        <p:spPr/>
        <p:txBody>
          <a:bodyPr/>
          <a:lstStyle/>
          <a:p>
            <a:fld id="{CB932B92-FBEA-47A9-90CB-8E48E3739236}" type="datetimeFigureOut">
              <a:rPr lang="en-US" smtClean="0"/>
              <a:t>7/4/2020</a:t>
            </a:fld>
            <a:endParaRPr lang="en-US"/>
          </a:p>
        </p:txBody>
      </p:sp>
      <p:sp>
        <p:nvSpPr>
          <p:cNvPr id="3" name="Footer Placeholder 2">
            <a:extLst>
              <a:ext uri="{FF2B5EF4-FFF2-40B4-BE49-F238E27FC236}">
                <a16:creationId xmlns:a16="http://schemas.microsoft.com/office/drawing/2014/main" id="{370B0266-C9F2-4BB5-A9E7-05440B990A2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ED09AF5-B04A-4A61-91A1-DC7638D5AEA0}"/>
              </a:ext>
            </a:extLst>
          </p:cNvPr>
          <p:cNvSpPr>
            <a:spLocks noGrp="1"/>
          </p:cNvSpPr>
          <p:nvPr>
            <p:ph type="sldNum" sz="quarter" idx="12"/>
          </p:nvPr>
        </p:nvSpPr>
        <p:spPr/>
        <p:txBody>
          <a:bodyPr/>
          <a:lstStyle/>
          <a:p>
            <a:fld id="{4DE00A8C-87C2-4619-9634-452019CB3C46}" type="slidenum">
              <a:rPr lang="en-US" smtClean="0"/>
              <a:t>‹#›</a:t>
            </a:fld>
            <a:endParaRPr lang="en-US"/>
          </a:p>
        </p:txBody>
      </p:sp>
    </p:spTree>
    <p:extLst>
      <p:ext uri="{BB962C8B-B14F-4D97-AF65-F5344CB8AC3E}">
        <p14:creationId xmlns:p14="http://schemas.microsoft.com/office/powerpoint/2010/main" val="27724230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A72D4-B988-4887-A004-F23ACA5E85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0953FC9-EB2C-4007-917F-5F10C740ED6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7DA3208-5226-4324-B91B-8D0C280B6C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CCAA582-5610-4F30-AA1C-07FCBCC258E0}"/>
              </a:ext>
            </a:extLst>
          </p:cNvPr>
          <p:cNvSpPr>
            <a:spLocks noGrp="1"/>
          </p:cNvSpPr>
          <p:nvPr>
            <p:ph type="dt" sz="half" idx="10"/>
          </p:nvPr>
        </p:nvSpPr>
        <p:spPr/>
        <p:txBody>
          <a:bodyPr/>
          <a:lstStyle/>
          <a:p>
            <a:fld id="{CB932B92-FBEA-47A9-90CB-8E48E3739236}" type="datetimeFigureOut">
              <a:rPr lang="en-US" smtClean="0"/>
              <a:t>7/4/2020</a:t>
            </a:fld>
            <a:endParaRPr lang="en-US"/>
          </a:p>
        </p:txBody>
      </p:sp>
      <p:sp>
        <p:nvSpPr>
          <p:cNvPr id="6" name="Footer Placeholder 5">
            <a:extLst>
              <a:ext uri="{FF2B5EF4-FFF2-40B4-BE49-F238E27FC236}">
                <a16:creationId xmlns:a16="http://schemas.microsoft.com/office/drawing/2014/main" id="{7E225C0C-0D17-4F1C-B191-A9BDA04F0E7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28D9FF-BDBB-4DD1-915C-EC03D98DBD68}"/>
              </a:ext>
            </a:extLst>
          </p:cNvPr>
          <p:cNvSpPr>
            <a:spLocks noGrp="1"/>
          </p:cNvSpPr>
          <p:nvPr>
            <p:ph type="sldNum" sz="quarter" idx="12"/>
          </p:nvPr>
        </p:nvSpPr>
        <p:spPr/>
        <p:txBody>
          <a:bodyPr/>
          <a:lstStyle/>
          <a:p>
            <a:fld id="{4DE00A8C-87C2-4619-9634-452019CB3C46}" type="slidenum">
              <a:rPr lang="en-US" smtClean="0"/>
              <a:t>‹#›</a:t>
            </a:fld>
            <a:endParaRPr lang="en-US"/>
          </a:p>
        </p:txBody>
      </p:sp>
    </p:spTree>
    <p:extLst>
      <p:ext uri="{BB962C8B-B14F-4D97-AF65-F5344CB8AC3E}">
        <p14:creationId xmlns:p14="http://schemas.microsoft.com/office/powerpoint/2010/main" val="34941283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DB78D-C3DD-4CB1-B54A-A69F99DD96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2A2F147-0B4B-4BA6-AAFB-EFCAFC8B4CD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C94E347-D2F7-4B2B-8ECB-51717CFEEE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C8D5A5-2A1E-449F-9D3C-5AA41D46372A}"/>
              </a:ext>
            </a:extLst>
          </p:cNvPr>
          <p:cNvSpPr>
            <a:spLocks noGrp="1"/>
          </p:cNvSpPr>
          <p:nvPr>
            <p:ph type="dt" sz="half" idx="10"/>
          </p:nvPr>
        </p:nvSpPr>
        <p:spPr/>
        <p:txBody>
          <a:bodyPr/>
          <a:lstStyle/>
          <a:p>
            <a:fld id="{CB932B92-FBEA-47A9-90CB-8E48E3739236}" type="datetimeFigureOut">
              <a:rPr lang="en-US" smtClean="0"/>
              <a:t>7/4/2020</a:t>
            </a:fld>
            <a:endParaRPr lang="en-US"/>
          </a:p>
        </p:txBody>
      </p:sp>
      <p:sp>
        <p:nvSpPr>
          <p:cNvPr id="6" name="Footer Placeholder 5">
            <a:extLst>
              <a:ext uri="{FF2B5EF4-FFF2-40B4-BE49-F238E27FC236}">
                <a16:creationId xmlns:a16="http://schemas.microsoft.com/office/drawing/2014/main" id="{F3BE35AB-0155-4833-846A-A95F8D756D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1D850E-6F2B-4D89-A6F0-0C0CC5D296C7}"/>
              </a:ext>
            </a:extLst>
          </p:cNvPr>
          <p:cNvSpPr>
            <a:spLocks noGrp="1"/>
          </p:cNvSpPr>
          <p:nvPr>
            <p:ph type="sldNum" sz="quarter" idx="12"/>
          </p:nvPr>
        </p:nvSpPr>
        <p:spPr/>
        <p:txBody>
          <a:bodyPr/>
          <a:lstStyle/>
          <a:p>
            <a:fld id="{4DE00A8C-87C2-4619-9634-452019CB3C46}" type="slidenum">
              <a:rPr lang="en-US" smtClean="0"/>
              <a:t>‹#›</a:t>
            </a:fld>
            <a:endParaRPr lang="en-US"/>
          </a:p>
        </p:txBody>
      </p:sp>
    </p:spTree>
    <p:extLst>
      <p:ext uri="{BB962C8B-B14F-4D97-AF65-F5344CB8AC3E}">
        <p14:creationId xmlns:p14="http://schemas.microsoft.com/office/powerpoint/2010/main" val="10867116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3BA0CAC-9A90-4D04-9AD5-556D75C935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812B655-9339-4FEB-BBF9-51F6AE3F31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C63938-BBDB-476B-83E8-A09A35FA7FC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932B92-FBEA-47A9-90CB-8E48E3739236}" type="datetimeFigureOut">
              <a:rPr lang="en-US" smtClean="0"/>
              <a:t>7/4/2020</a:t>
            </a:fld>
            <a:endParaRPr lang="en-US"/>
          </a:p>
        </p:txBody>
      </p:sp>
      <p:sp>
        <p:nvSpPr>
          <p:cNvPr id="5" name="Footer Placeholder 4">
            <a:extLst>
              <a:ext uri="{FF2B5EF4-FFF2-40B4-BE49-F238E27FC236}">
                <a16:creationId xmlns:a16="http://schemas.microsoft.com/office/drawing/2014/main" id="{45A76678-BFCC-45D9-8330-6115B1BDD01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9D8B14A-B378-49CE-99AA-AF44A9F9A2F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E00A8C-87C2-4619-9634-452019CB3C46}" type="slidenum">
              <a:rPr lang="en-US" smtClean="0"/>
              <a:t>‹#›</a:t>
            </a:fld>
            <a:endParaRPr lang="en-US"/>
          </a:p>
        </p:txBody>
      </p:sp>
    </p:spTree>
    <p:extLst>
      <p:ext uri="{BB962C8B-B14F-4D97-AF65-F5344CB8AC3E}">
        <p14:creationId xmlns:p14="http://schemas.microsoft.com/office/powerpoint/2010/main" val="8432217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developer.mozilla.org/en-US/docs/Web/HTTP/Status"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developer.mozilla.org/en-US/docs/Web/HTTP/Header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3360F-BDDC-4153-BFDC-2DC9F887845E}"/>
              </a:ext>
            </a:extLst>
          </p:cNvPr>
          <p:cNvSpPr>
            <a:spLocks noGrp="1"/>
          </p:cNvSpPr>
          <p:nvPr>
            <p:ph type="title"/>
          </p:nvPr>
        </p:nvSpPr>
        <p:spPr>
          <a:xfrm>
            <a:off x="838200" y="60331"/>
            <a:ext cx="10515600" cy="1325563"/>
          </a:xfrm>
        </p:spPr>
        <p:txBody>
          <a:bodyPr>
            <a:normAutofit/>
          </a:bodyPr>
          <a:lstStyle/>
          <a:p>
            <a:pPr algn="ctr"/>
            <a:r>
              <a:rPr lang="en-US" b="1" u="sng" dirty="0">
                <a:latin typeface="Times New Roman" panose="02020603050405020304" pitchFamily="18" charset="0"/>
                <a:cs typeface="Times New Roman" panose="02020603050405020304" pitchFamily="18" charset="0"/>
              </a:rPr>
              <a:t>Ajax (Asynchronous JavaScript and XML)</a:t>
            </a:r>
          </a:p>
        </p:txBody>
      </p:sp>
      <p:sp>
        <p:nvSpPr>
          <p:cNvPr id="3" name="Content Placeholder 2">
            <a:extLst>
              <a:ext uri="{FF2B5EF4-FFF2-40B4-BE49-F238E27FC236}">
                <a16:creationId xmlns:a16="http://schemas.microsoft.com/office/drawing/2014/main" id="{5F04FEAE-EFF1-46E8-9D4B-EEB35EAE3858}"/>
              </a:ext>
            </a:extLst>
          </p:cNvPr>
          <p:cNvSpPr>
            <a:spLocks noGrp="1"/>
          </p:cNvSpPr>
          <p:nvPr>
            <p:ph idx="1"/>
          </p:nvPr>
        </p:nvSpPr>
        <p:spPr>
          <a:xfrm>
            <a:off x="838200" y="1252973"/>
            <a:ext cx="10515600" cy="5165243"/>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Ajax is a web development technique which helps to create highly responsive, near desktop software like user experience web applications. </a:t>
            </a:r>
          </a:p>
          <a:p>
            <a:pPr marL="0" indent="0">
              <a:buNone/>
            </a:pPr>
            <a:r>
              <a:rPr lang="en-US" sz="2000" dirty="0">
                <a:latin typeface="Times New Roman" panose="02020603050405020304" pitchFamily="18" charset="0"/>
                <a:cs typeface="Times New Roman" panose="02020603050405020304" pitchFamily="18" charset="0"/>
              </a:rPr>
              <a:t>HTML, CSS for representation, JSON/XML/Text for storing Data, </a:t>
            </a:r>
            <a:r>
              <a:rPr lang="en-US" sz="2000" dirty="0" err="1">
                <a:latin typeface="Times New Roman" panose="02020603050405020304" pitchFamily="18" charset="0"/>
                <a:cs typeface="Times New Roman" panose="02020603050405020304" pitchFamily="18" charset="0"/>
              </a:rPr>
              <a:t>XMLHttpRequest</a:t>
            </a:r>
            <a:r>
              <a:rPr lang="en-US" sz="2000" dirty="0">
                <a:latin typeface="Times New Roman" panose="02020603050405020304" pitchFamily="18" charset="0"/>
                <a:cs typeface="Times New Roman" panose="02020603050405020304" pitchFamily="18" charset="0"/>
              </a:rPr>
              <a:t> Object for action in the background and JavaScript put all this together.</a:t>
            </a:r>
          </a:p>
          <a:p>
            <a:pPr marL="0" indent="0">
              <a:buNone/>
            </a:pPr>
            <a:r>
              <a:rPr lang="en-US" sz="2000" dirty="0">
                <a:latin typeface="Times New Roman" panose="02020603050405020304" pitchFamily="18" charset="0"/>
                <a:cs typeface="Times New Roman" panose="02020603050405020304" pitchFamily="18" charset="0"/>
              </a:rPr>
              <a:t>Ajax is used in web pages to be updated asynchronously by exchanging data with a web server behind the scenes. This makes possible to update parts of a web page, without reloading the whole page.</a:t>
            </a:r>
          </a:p>
          <a:p>
            <a:pPr marL="0" indent="0">
              <a:buNone/>
            </a:pPr>
            <a:r>
              <a:rPr lang="en-US" sz="2000" dirty="0">
                <a:latin typeface="Times New Roman" panose="02020603050405020304" pitchFamily="18" charset="0"/>
                <a:cs typeface="Times New Roman" panose="02020603050405020304" pitchFamily="18" charset="0"/>
              </a:rPr>
              <a:t>Using ajax we can create better and faster web applications. </a:t>
            </a:r>
          </a:p>
          <a:p>
            <a:pPr marL="0" indent="0">
              <a:buNone/>
            </a:pPr>
            <a:r>
              <a:rPr lang="en-US" sz="2000" dirty="0">
                <a:latin typeface="Times New Roman" panose="02020603050405020304" pitchFamily="18" charset="0"/>
                <a:cs typeface="Times New Roman" panose="02020603050405020304" pitchFamily="18" charset="0"/>
              </a:rPr>
              <a:t>Ajax is not Programming Language.</a:t>
            </a:r>
          </a:p>
          <a:p>
            <a:pPr marL="0" indent="0">
              <a:buNone/>
            </a:pPr>
            <a:r>
              <a:rPr lang="en-US" sz="2000" dirty="0">
                <a:latin typeface="Times New Roman" panose="02020603050405020304" pitchFamily="18" charset="0"/>
                <a:cs typeface="Times New Roman" panose="02020603050405020304" pitchFamily="18" charset="0"/>
              </a:rPr>
              <a:t>Examples:- </a:t>
            </a:r>
          </a:p>
          <a:p>
            <a:pPr marL="0" indent="0">
              <a:buNone/>
            </a:pPr>
            <a:r>
              <a:rPr lang="en-US" sz="2000" dirty="0">
                <a:latin typeface="Times New Roman" panose="02020603050405020304" pitchFamily="18" charset="0"/>
                <a:cs typeface="Times New Roman" panose="02020603050405020304" pitchFamily="18" charset="0"/>
              </a:rPr>
              <a:t>On Type Search</a:t>
            </a:r>
          </a:p>
          <a:p>
            <a:pPr marL="0" indent="0">
              <a:buNone/>
            </a:pPr>
            <a:r>
              <a:rPr lang="en-US" sz="2000" dirty="0">
                <a:latin typeface="Times New Roman" panose="02020603050405020304" pitchFamily="18" charset="0"/>
                <a:cs typeface="Times New Roman" panose="02020603050405020304" pitchFamily="18" charset="0"/>
              </a:rPr>
              <a:t>Movie Rating Feature</a:t>
            </a:r>
          </a:p>
          <a:p>
            <a:pPr marL="0" indent="0">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77580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3360F-BDDC-4153-BFDC-2DC9F887845E}"/>
              </a:ext>
            </a:extLst>
          </p:cNvPr>
          <p:cNvSpPr>
            <a:spLocks noGrp="1"/>
          </p:cNvSpPr>
          <p:nvPr>
            <p:ph type="title"/>
          </p:nvPr>
        </p:nvSpPr>
        <p:spPr>
          <a:xfrm>
            <a:off x="838200" y="60331"/>
            <a:ext cx="10515600" cy="1325563"/>
          </a:xfrm>
        </p:spPr>
        <p:txBody>
          <a:bodyPr>
            <a:normAutofit/>
          </a:bodyPr>
          <a:lstStyle/>
          <a:p>
            <a:pPr algn="ctr"/>
            <a:r>
              <a:rPr lang="en-US" sz="4000" b="1" u="sng" dirty="0" err="1">
                <a:latin typeface="Times New Roman" panose="02020603050405020304" pitchFamily="18" charset="0"/>
                <a:cs typeface="Times New Roman" panose="02020603050405020304" pitchFamily="18" charset="0"/>
              </a:rPr>
              <a:t>XMLHttpRequest</a:t>
            </a:r>
            <a:r>
              <a:rPr lang="en-US" sz="4000" b="1" u="sng" dirty="0">
                <a:latin typeface="Times New Roman" panose="02020603050405020304" pitchFamily="18" charset="0"/>
                <a:cs typeface="Times New Roman" panose="02020603050405020304" pitchFamily="18" charset="0"/>
              </a:rPr>
              <a:t> Object</a:t>
            </a:r>
          </a:p>
        </p:txBody>
      </p:sp>
      <p:sp>
        <p:nvSpPr>
          <p:cNvPr id="3" name="Content Placeholder 2">
            <a:extLst>
              <a:ext uri="{FF2B5EF4-FFF2-40B4-BE49-F238E27FC236}">
                <a16:creationId xmlns:a16="http://schemas.microsoft.com/office/drawing/2014/main" id="{5F04FEAE-EFF1-46E8-9D4B-EEB35EAE3858}"/>
              </a:ext>
            </a:extLst>
          </p:cNvPr>
          <p:cNvSpPr>
            <a:spLocks noGrp="1"/>
          </p:cNvSpPr>
          <p:nvPr>
            <p:ph idx="1"/>
          </p:nvPr>
        </p:nvSpPr>
        <p:spPr>
          <a:xfrm>
            <a:off x="838200" y="1252973"/>
            <a:ext cx="10515600" cy="5043323"/>
          </a:xfrm>
        </p:spPr>
        <p:txBody>
          <a:bodyPr>
            <a:normAutofit/>
          </a:bodyPr>
          <a:lstStyle/>
          <a:p>
            <a:pPr marL="0" indent="0">
              <a:buNone/>
            </a:pPr>
            <a:r>
              <a:rPr lang="en-US" sz="1800" dirty="0">
                <a:latin typeface="Times New Roman" panose="02020603050405020304" pitchFamily="18" charset="0"/>
                <a:cs typeface="Times New Roman" panose="02020603050405020304" pitchFamily="18" charset="0"/>
              </a:rPr>
              <a:t>An object of </a:t>
            </a:r>
            <a:r>
              <a:rPr lang="en-US" sz="1800" dirty="0" err="1">
                <a:latin typeface="Times New Roman" panose="02020603050405020304" pitchFamily="18" charset="0"/>
                <a:cs typeface="Times New Roman" panose="02020603050405020304" pitchFamily="18" charset="0"/>
              </a:rPr>
              <a:t>XMLHttpRequest</a:t>
            </a:r>
            <a:r>
              <a:rPr lang="en-US" sz="1800" dirty="0">
                <a:latin typeface="Times New Roman" panose="02020603050405020304" pitchFamily="18" charset="0"/>
                <a:cs typeface="Times New Roman" panose="02020603050405020304" pitchFamily="18" charset="0"/>
              </a:rPr>
              <a:t> is used for asynchronous communication between client and server.</a:t>
            </a:r>
          </a:p>
          <a:p>
            <a:pPr marL="0" indent="0">
              <a:buNone/>
            </a:pPr>
            <a:r>
              <a:rPr lang="en-US" sz="1800" dirty="0">
                <a:latin typeface="Times New Roman" panose="02020603050405020304" pitchFamily="18" charset="0"/>
                <a:cs typeface="Times New Roman" panose="02020603050405020304" pitchFamily="18" charset="0"/>
              </a:rPr>
              <a:t>It performs following operations:</a:t>
            </a:r>
          </a:p>
          <a:p>
            <a:pPr marL="0" indent="0">
              <a:buNone/>
            </a:pPr>
            <a:r>
              <a:rPr lang="en-US" sz="1800" dirty="0">
                <a:latin typeface="Times New Roman" panose="02020603050405020304" pitchFamily="18" charset="0"/>
                <a:cs typeface="Times New Roman" panose="02020603050405020304" pitchFamily="18" charset="0"/>
              </a:rPr>
              <a:t>Sends data from the client in the background</a:t>
            </a:r>
          </a:p>
          <a:p>
            <a:pPr marL="0" indent="0">
              <a:buNone/>
            </a:pPr>
            <a:r>
              <a:rPr lang="en-US" sz="1800" dirty="0">
                <a:latin typeface="Times New Roman" panose="02020603050405020304" pitchFamily="18" charset="0"/>
                <a:cs typeface="Times New Roman" panose="02020603050405020304" pitchFamily="18" charset="0"/>
              </a:rPr>
              <a:t>Receives the data from the server</a:t>
            </a:r>
          </a:p>
          <a:p>
            <a:pPr marL="0" indent="0">
              <a:buNone/>
            </a:pPr>
            <a:r>
              <a:rPr lang="en-US" sz="1800" dirty="0">
                <a:latin typeface="Times New Roman" panose="02020603050405020304" pitchFamily="18" charset="0"/>
                <a:cs typeface="Times New Roman" panose="02020603050405020304" pitchFamily="18" charset="0"/>
              </a:rPr>
              <a:t>Updates the webpage without reloading it.</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14644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3360F-BDDC-4153-BFDC-2DC9F887845E}"/>
              </a:ext>
            </a:extLst>
          </p:cNvPr>
          <p:cNvSpPr>
            <a:spLocks noGrp="1"/>
          </p:cNvSpPr>
          <p:nvPr>
            <p:ph type="title"/>
          </p:nvPr>
        </p:nvSpPr>
        <p:spPr>
          <a:xfrm>
            <a:off x="838200" y="60331"/>
            <a:ext cx="10515600" cy="1325563"/>
          </a:xfrm>
        </p:spPr>
        <p:txBody>
          <a:bodyPr>
            <a:normAutofit/>
          </a:bodyPr>
          <a:lstStyle/>
          <a:p>
            <a:pPr algn="ctr"/>
            <a:r>
              <a:rPr lang="en-US" sz="4000" b="1" u="sng" dirty="0">
                <a:latin typeface="Times New Roman" panose="02020603050405020304" pitchFamily="18" charset="0"/>
                <a:cs typeface="Times New Roman" panose="02020603050405020304" pitchFamily="18" charset="0"/>
              </a:rPr>
              <a:t>Creating </a:t>
            </a:r>
            <a:r>
              <a:rPr lang="en-US" sz="4000" b="1" u="sng" dirty="0" err="1">
                <a:latin typeface="Times New Roman" panose="02020603050405020304" pitchFamily="18" charset="0"/>
                <a:cs typeface="Times New Roman" panose="02020603050405020304" pitchFamily="18" charset="0"/>
              </a:rPr>
              <a:t>XMLHttpRequest</a:t>
            </a:r>
            <a:r>
              <a:rPr lang="en-US" sz="4000" b="1" u="sng" dirty="0">
                <a:latin typeface="Times New Roman" panose="02020603050405020304" pitchFamily="18" charset="0"/>
                <a:cs typeface="Times New Roman" panose="02020603050405020304" pitchFamily="18" charset="0"/>
              </a:rPr>
              <a:t> Object</a:t>
            </a:r>
          </a:p>
        </p:txBody>
      </p:sp>
      <p:sp>
        <p:nvSpPr>
          <p:cNvPr id="3" name="Content Placeholder 2">
            <a:extLst>
              <a:ext uri="{FF2B5EF4-FFF2-40B4-BE49-F238E27FC236}">
                <a16:creationId xmlns:a16="http://schemas.microsoft.com/office/drawing/2014/main" id="{5F04FEAE-EFF1-46E8-9D4B-EEB35EAE3858}"/>
              </a:ext>
            </a:extLst>
          </p:cNvPr>
          <p:cNvSpPr>
            <a:spLocks noGrp="1"/>
          </p:cNvSpPr>
          <p:nvPr>
            <p:ph idx="1"/>
          </p:nvPr>
        </p:nvSpPr>
        <p:spPr>
          <a:xfrm>
            <a:off x="838200" y="1252973"/>
            <a:ext cx="10515600" cy="5043323"/>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Syntax:- </a:t>
            </a:r>
          </a:p>
          <a:p>
            <a:pPr marL="0" indent="0">
              <a:buNone/>
            </a:pPr>
            <a:r>
              <a:rPr lang="en-US" sz="2000" dirty="0">
                <a:latin typeface="Times New Roman" panose="02020603050405020304" pitchFamily="18" charset="0"/>
                <a:cs typeface="Times New Roman" panose="02020603050405020304" pitchFamily="18" charset="0"/>
              </a:rPr>
              <a:t>const variable = new </a:t>
            </a:r>
            <a:r>
              <a:rPr lang="en-US" sz="2000" dirty="0" err="1">
                <a:latin typeface="Times New Roman" panose="02020603050405020304" pitchFamily="18" charset="0"/>
                <a:cs typeface="Times New Roman" panose="02020603050405020304" pitchFamily="18" charset="0"/>
              </a:rPr>
              <a:t>XMLHttpRequest</a:t>
            </a:r>
            <a:r>
              <a:rPr lang="en-US" sz="2000" dirty="0">
                <a:latin typeface="Times New Roman" panose="02020603050405020304" pitchFamily="18" charset="0"/>
                <a:cs typeface="Times New Roman" panose="02020603050405020304" pitchFamily="18" charset="0"/>
              </a:rPr>
              <a:t> ( ):</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Example:- </a:t>
            </a:r>
          </a:p>
          <a:p>
            <a:pPr marL="0" indent="0">
              <a:buNone/>
            </a:pPr>
            <a:r>
              <a:rPr lang="en-US" sz="2000" dirty="0">
                <a:latin typeface="Times New Roman" panose="02020603050405020304" pitchFamily="18" charset="0"/>
                <a:cs typeface="Times New Roman" panose="02020603050405020304" pitchFamily="18" charset="0"/>
              </a:rPr>
              <a:t>const </a:t>
            </a:r>
            <a:r>
              <a:rPr lang="en-US" sz="2000" dirty="0" err="1">
                <a:latin typeface="Times New Roman" panose="02020603050405020304" pitchFamily="18" charset="0"/>
                <a:cs typeface="Times New Roman" panose="02020603050405020304" pitchFamily="18" charset="0"/>
              </a:rPr>
              <a:t>xhr</a:t>
            </a:r>
            <a:r>
              <a:rPr lang="en-US" sz="2000" dirty="0">
                <a:latin typeface="Times New Roman" panose="02020603050405020304" pitchFamily="18" charset="0"/>
                <a:cs typeface="Times New Roman" panose="02020603050405020304" pitchFamily="18" charset="0"/>
              </a:rPr>
              <a:t> = new </a:t>
            </a:r>
            <a:r>
              <a:rPr lang="en-US" sz="2000" dirty="0" err="1">
                <a:latin typeface="Times New Roman" panose="02020603050405020304" pitchFamily="18" charset="0"/>
                <a:cs typeface="Times New Roman" panose="02020603050405020304" pitchFamily="18" charset="0"/>
              </a:rPr>
              <a:t>XMLHttpRequest</a:t>
            </a:r>
            <a:r>
              <a:rPr lang="en-US"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704457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3360F-BDDC-4153-BFDC-2DC9F887845E}"/>
              </a:ext>
            </a:extLst>
          </p:cNvPr>
          <p:cNvSpPr>
            <a:spLocks noGrp="1"/>
          </p:cNvSpPr>
          <p:nvPr>
            <p:ph type="title"/>
          </p:nvPr>
        </p:nvSpPr>
        <p:spPr>
          <a:xfrm>
            <a:off x="838200" y="60331"/>
            <a:ext cx="10515600" cy="1325563"/>
          </a:xfrm>
        </p:spPr>
        <p:txBody>
          <a:bodyPr>
            <a:normAutofit/>
          </a:bodyPr>
          <a:lstStyle/>
          <a:p>
            <a:pPr algn="ctr"/>
            <a:r>
              <a:rPr lang="en-US" sz="4000" b="1" u="sng" dirty="0" err="1">
                <a:latin typeface="Times New Roman" panose="02020603050405020304" pitchFamily="18" charset="0"/>
                <a:cs typeface="Times New Roman" panose="02020603050405020304" pitchFamily="18" charset="0"/>
              </a:rPr>
              <a:t>XMLHttpRequest</a:t>
            </a:r>
            <a:r>
              <a:rPr lang="en-US" sz="4000" b="1" u="sng" dirty="0">
                <a:latin typeface="Times New Roman" panose="02020603050405020304" pitchFamily="18" charset="0"/>
                <a:cs typeface="Times New Roman" panose="02020603050405020304" pitchFamily="18" charset="0"/>
              </a:rPr>
              <a:t> Properties</a:t>
            </a:r>
          </a:p>
        </p:txBody>
      </p:sp>
      <p:sp>
        <p:nvSpPr>
          <p:cNvPr id="3" name="Content Placeholder 2">
            <a:extLst>
              <a:ext uri="{FF2B5EF4-FFF2-40B4-BE49-F238E27FC236}">
                <a16:creationId xmlns:a16="http://schemas.microsoft.com/office/drawing/2014/main" id="{5F04FEAE-EFF1-46E8-9D4B-EEB35EAE3858}"/>
              </a:ext>
            </a:extLst>
          </p:cNvPr>
          <p:cNvSpPr>
            <a:spLocks noGrp="1"/>
          </p:cNvSpPr>
          <p:nvPr>
            <p:ph idx="1"/>
          </p:nvPr>
        </p:nvSpPr>
        <p:spPr>
          <a:xfrm>
            <a:off x="838200" y="1252973"/>
            <a:ext cx="10515600" cy="3540700"/>
          </a:xfrm>
        </p:spPr>
        <p:txBody>
          <a:bodyPr>
            <a:normAutofit/>
          </a:bodyPr>
          <a:lstStyle/>
          <a:p>
            <a:pPr marL="0" indent="0">
              <a:buNone/>
            </a:pPr>
            <a:r>
              <a:rPr lang="en-US" sz="2000" dirty="0" err="1">
                <a:latin typeface="Times New Roman" panose="02020603050405020304" pitchFamily="18" charset="0"/>
                <a:cs typeface="Times New Roman" panose="02020603050405020304" pitchFamily="18" charset="0"/>
              </a:rPr>
              <a:t>onreadystatechange</a:t>
            </a:r>
            <a:r>
              <a:rPr lang="en-US" sz="2000" dirty="0">
                <a:latin typeface="Times New Roman" panose="02020603050405020304" pitchFamily="18" charset="0"/>
                <a:cs typeface="Times New Roman" panose="02020603050405020304" pitchFamily="18" charset="0"/>
              </a:rPr>
              <a:t> – It defines a function to be called when the </a:t>
            </a:r>
            <a:r>
              <a:rPr lang="en-US" sz="2000" dirty="0" err="1">
                <a:latin typeface="Times New Roman" panose="02020603050405020304" pitchFamily="18" charset="0"/>
                <a:cs typeface="Times New Roman" panose="02020603050405020304" pitchFamily="18" charset="0"/>
              </a:rPr>
              <a:t>readystate</a:t>
            </a:r>
            <a:r>
              <a:rPr lang="en-US" sz="2000" dirty="0">
                <a:latin typeface="Times New Roman" panose="02020603050405020304" pitchFamily="18" charset="0"/>
                <a:cs typeface="Times New Roman" panose="02020603050405020304" pitchFamily="18" charset="0"/>
              </a:rPr>
              <a:t> property changes.</a:t>
            </a:r>
          </a:p>
          <a:p>
            <a:pPr marL="0" indent="0">
              <a:buNone/>
            </a:pPr>
            <a:r>
              <a:rPr lang="en-US" sz="2000" dirty="0">
                <a:latin typeface="Times New Roman" panose="02020603050405020304" pitchFamily="18" charset="0"/>
                <a:cs typeface="Times New Roman" panose="02020603050405020304" pitchFamily="18" charset="0"/>
              </a:rPr>
              <a:t>The </a:t>
            </a:r>
            <a:r>
              <a:rPr lang="en-US" sz="2000" dirty="0" err="1">
                <a:latin typeface="Times New Roman" panose="02020603050405020304" pitchFamily="18" charset="0"/>
                <a:cs typeface="Times New Roman" panose="02020603050405020304" pitchFamily="18" charset="0"/>
              </a:rPr>
              <a:t>onreadystatechange</a:t>
            </a:r>
            <a:r>
              <a:rPr lang="en-US" sz="2000" dirty="0">
                <a:latin typeface="Times New Roman" panose="02020603050405020304" pitchFamily="18" charset="0"/>
                <a:cs typeface="Times New Roman" panose="02020603050405020304" pitchFamily="18" charset="0"/>
              </a:rPr>
              <a:t> is called multiple times during an XHR request. We explicitly ignore all the states other than </a:t>
            </a:r>
            <a:r>
              <a:rPr lang="en-US" sz="2000" dirty="0" err="1">
                <a:latin typeface="Times New Roman" panose="02020603050405020304" pitchFamily="18" charset="0"/>
                <a:cs typeface="Times New Roman" panose="02020603050405020304" pitchFamily="18" charset="0"/>
              </a:rPr>
              <a:t>readyState</a:t>
            </a:r>
            <a:r>
              <a:rPr lang="en-US" sz="2000" dirty="0">
                <a:latin typeface="Times New Roman" panose="02020603050405020304" pitchFamily="18" charset="0"/>
                <a:cs typeface="Times New Roman" panose="02020603050405020304" pitchFamily="18" charset="0"/>
              </a:rPr>
              <a:t> === 4, which means that the request is done.</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err="1">
                <a:latin typeface="Times New Roman" panose="02020603050405020304" pitchFamily="18" charset="0"/>
                <a:cs typeface="Times New Roman" panose="02020603050405020304" pitchFamily="18" charset="0"/>
              </a:rPr>
              <a:t>readystate</a:t>
            </a:r>
            <a:r>
              <a:rPr lang="en-US" sz="2000" dirty="0">
                <a:latin typeface="Times New Roman" panose="02020603050405020304" pitchFamily="18" charset="0"/>
                <a:cs typeface="Times New Roman" panose="02020603050405020304" pitchFamily="18" charset="0"/>
              </a:rPr>
              <a:t> – This property returns the state an </a:t>
            </a:r>
            <a:r>
              <a:rPr lang="en-US" sz="2000" dirty="0" err="1">
                <a:latin typeface="Times New Roman" panose="02020603050405020304" pitchFamily="18" charset="0"/>
                <a:cs typeface="Times New Roman" panose="02020603050405020304" pitchFamily="18" charset="0"/>
              </a:rPr>
              <a:t>XMLHttpRequest</a:t>
            </a:r>
            <a:r>
              <a:rPr lang="en-US" sz="2000" dirty="0">
                <a:latin typeface="Times New Roman" panose="02020603050405020304" pitchFamily="18" charset="0"/>
                <a:cs typeface="Times New Roman" panose="02020603050405020304" pitchFamily="18" charset="0"/>
              </a:rPr>
              <a:t> client is in. An XHR client exists in one of the following states:</a:t>
            </a:r>
          </a:p>
          <a:p>
            <a:pPr marL="0" indent="0">
              <a:buNone/>
            </a:pPr>
            <a:endParaRPr lang="en-US" sz="2000" dirty="0">
              <a:latin typeface="Times New Roman" panose="02020603050405020304" pitchFamily="18" charset="0"/>
              <a:cs typeface="Times New Roman" panose="02020603050405020304" pitchFamily="18" charset="0"/>
            </a:endParaRPr>
          </a:p>
        </p:txBody>
      </p:sp>
      <p:graphicFrame>
        <p:nvGraphicFramePr>
          <p:cNvPr id="4" name="Table 4">
            <a:extLst>
              <a:ext uri="{FF2B5EF4-FFF2-40B4-BE49-F238E27FC236}">
                <a16:creationId xmlns:a16="http://schemas.microsoft.com/office/drawing/2014/main" id="{0957D3D5-E349-4E83-9E91-4A3646416127}"/>
              </a:ext>
            </a:extLst>
          </p:cNvPr>
          <p:cNvGraphicFramePr>
            <a:graphicFrameLocks noGrp="1"/>
          </p:cNvGraphicFramePr>
          <p:nvPr>
            <p:extLst>
              <p:ext uri="{D42A27DB-BD31-4B8C-83A1-F6EECF244321}">
                <p14:modId xmlns:p14="http://schemas.microsoft.com/office/powerpoint/2010/main" val="315191383"/>
              </p:ext>
            </p:extLst>
          </p:nvPr>
        </p:nvGraphicFramePr>
        <p:xfrm>
          <a:off x="3916217" y="3410467"/>
          <a:ext cx="3454402" cy="2194560"/>
        </p:xfrm>
        <a:graphic>
          <a:graphicData uri="http://schemas.openxmlformats.org/drawingml/2006/table">
            <a:tbl>
              <a:tblPr firstRow="1" bandRow="1">
                <a:tableStyleId>{5940675A-B579-460E-94D1-54222C63F5DA}</a:tableStyleId>
              </a:tblPr>
              <a:tblGrid>
                <a:gridCol w="904726">
                  <a:extLst>
                    <a:ext uri="{9D8B030D-6E8A-4147-A177-3AD203B41FA5}">
                      <a16:colId xmlns:a16="http://schemas.microsoft.com/office/drawing/2014/main" val="3308732104"/>
                    </a:ext>
                  </a:extLst>
                </a:gridCol>
                <a:gridCol w="2549676">
                  <a:extLst>
                    <a:ext uri="{9D8B030D-6E8A-4147-A177-3AD203B41FA5}">
                      <a16:colId xmlns:a16="http://schemas.microsoft.com/office/drawing/2014/main" val="841153489"/>
                    </a:ext>
                  </a:extLst>
                </a:gridCol>
              </a:tblGrid>
              <a:tr h="291532">
                <a:tc>
                  <a:txBody>
                    <a:bodyPr/>
                    <a:lstStyle/>
                    <a:p>
                      <a:pPr algn="ctr"/>
                      <a:r>
                        <a:rPr lang="en-US" b="1" dirty="0">
                          <a:latin typeface="Times New Roman" panose="02020603050405020304" pitchFamily="18" charset="0"/>
                          <a:cs typeface="Times New Roman" panose="02020603050405020304" pitchFamily="18" charset="0"/>
                        </a:rPr>
                        <a:t>Value</a:t>
                      </a:r>
                    </a:p>
                  </a:txBody>
                  <a:tcPr>
                    <a:solidFill>
                      <a:schemeClr val="accent2">
                        <a:lumMod val="40000"/>
                        <a:lumOff val="60000"/>
                      </a:schemeClr>
                    </a:solidFill>
                  </a:tcPr>
                </a:tc>
                <a:tc>
                  <a:txBody>
                    <a:bodyPr/>
                    <a:lstStyle/>
                    <a:p>
                      <a:pPr algn="ctr"/>
                      <a:r>
                        <a:rPr lang="en-US" b="1" dirty="0">
                          <a:latin typeface="Times New Roman" panose="02020603050405020304" pitchFamily="18" charset="0"/>
                          <a:cs typeface="Times New Roman" panose="02020603050405020304" pitchFamily="18" charset="0"/>
                        </a:rPr>
                        <a:t>State</a:t>
                      </a:r>
                    </a:p>
                  </a:txBody>
                  <a:tcPr>
                    <a:solidFill>
                      <a:schemeClr val="accent2">
                        <a:lumMod val="40000"/>
                        <a:lumOff val="60000"/>
                      </a:schemeClr>
                    </a:solidFill>
                  </a:tcPr>
                </a:tc>
                <a:extLst>
                  <a:ext uri="{0D108BD9-81ED-4DB2-BD59-A6C34878D82A}">
                    <a16:rowId xmlns:a16="http://schemas.microsoft.com/office/drawing/2014/main" val="3126062504"/>
                  </a:ext>
                </a:extLst>
              </a:tr>
              <a:tr h="291532">
                <a:tc>
                  <a:txBody>
                    <a:bodyPr/>
                    <a:lstStyle/>
                    <a:p>
                      <a:pPr algn="ctr"/>
                      <a:r>
                        <a:rPr lang="en-US" dirty="0">
                          <a:latin typeface="Times New Roman" panose="02020603050405020304" pitchFamily="18" charset="0"/>
                          <a:cs typeface="Times New Roman" panose="02020603050405020304" pitchFamily="18" charset="0"/>
                        </a:rPr>
                        <a:t>0</a:t>
                      </a:r>
                    </a:p>
                  </a:txBody>
                  <a:tcPr/>
                </a:tc>
                <a:tc>
                  <a:txBody>
                    <a:bodyPr/>
                    <a:lstStyle/>
                    <a:p>
                      <a:pPr algn="ctr"/>
                      <a:r>
                        <a:rPr lang="en-US" dirty="0">
                          <a:latin typeface="Times New Roman" panose="02020603050405020304" pitchFamily="18" charset="0"/>
                          <a:cs typeface="Times New Roman" panose="02020603050405020304" pitchFamily="18" charset="0"/>
                        </a:rPr>
                        <a:t>UNSENT</a:t>
                      </a:r>
                    </a:p>
                  </a:txBody>
                  <a:tcPr/>
                </a:tc>
                <a:extLst>
                  <a:ext uri="{0D108BD9-81ED-4DB2-BD59-A6C34878D82A}">
                    <a16:rowId xmlns:a16="http://schemas.microsoft.com/office/drawing/2014/main" val="2601814344"/>
                  </a:ext>
                </a:extLst>
              </a:tr>
              <a:tr h="291532">
                <a:tc>
                  <a:txBody>
                    <a:bodyPr/>
                    <a:lstStyle/>
                    <a:p>
                      <a:pPr algn="ctr"/>
                      <a:r>
                        <a:rPr lang="en-US" dirty="0">
                          <a:latin typeface="Times New Roman" panose="02020603050405020304" pitchFamily="18" charset="0"/>
                          <a:cs typeface="Times New Roman" panose="02020603050405020304" pitchFamily="18" charset="0"/>
                        </a:rPr>
                        <a:t>1</a:t>
                      </a:r>
                    </a:p>
                  </a:txBody>
                  <a:tcPr/>
                </a:tc>
                <a:tc>
                  <a:txBody>
                    <a:bodyPr/>
                    <a:lstStyle/>
                    <a:p>
                      <a:pPr algn="ctr"/>
                      <a:r>
                        <a:rPr lang="en-US" dirty="0">
                          <a:latin typeface="Times New Roman" panose="02020603050405020304" pitchFamily="18" charset="0"/>
                          <a:cs typeface="Times New Roman" panose="02020603050405020304" pitchFamily="18" charset="0"/>
                        </a:rPr>
                        <a:t>OPENED</a:t>
                      </a:r>
                    </a:p>
                  </a:txBody>
                  <a:tcPr/>
                </a:tc>
                <a:extLst>
                  <a:ext uri="{0D108BD9-81ED-4DB2-BD59-A6C34878D82A}">
                    <a16:rowId xmlns:a16="http://schemas.microsoft.com/office/drawing/2014/main" val="2846937315"/>
                  </a:ext>
                </a:extLst>
              </a:tr>
              <a:tr h="291532">
                <a:tc>
                  <a:txBody>
                    <a:bodyPr/>
                    <a:lstStyle/>
                    <a:p>
                      <a:pPr algn="ctr"/>
                      <a:r>
                        <a:rPr lang="en-US" dirty="0">
                          <a:latin typeface="Times New Roman" panose="02020603050405020304" pitchFamily="18" charset="0"/>
                          <a:cs typeface="Times New Roman" panose="02020603050405020304" pitchFamily="18" charset="0"/>
                        </a:rPr>
                        <a:t>2</a:t>
                      </a:r>
                    </a:p>
                  </a:txBody>
                  <a:tcPr/>
                </a:tc>
                <a:tc>
                  <a:txBody>
                    <a:bodyPr/>
                    <a:lstStyle/>
                    <a:p>
                      <a:pPr algn="ctr"/>
                      <a:r>
                        <a:rPr lang="en-US" dirty="0">
                          <a:latin typeface="Times New Roman" panose="02020603050405020304" pitchFamily="18" charset="0"/>
                          <a:cs typeface="Times New Roman" panose="02020603050405020304" pitchFamily="18" charset="0"/>
                        </a:rPr>
                        <a:t>HEADERS_RECEIVED</a:t>
                      </a:r>
                    </a:p>
                  </a:txBody>
                  <a:tcPr/>
                </a:tc>
                <a:extLst>
                  <a:ext uri="{0D108BD9-81ED-4DB2-BD59-A6C34878D82A}">
                    <a16:rowId xmlns:a16="http://schemas.microsoft.com/office/drawing/2014/main" val="2042532643"/>
                  </a:ext>
                </a:extLst>
              </a:tr>
              <a:tr h="291532">
                <a:tc>
                  <a:txBody>
                    <a:bodyPr/>
                    <a:lstStyle/>
                    <a:p>
                      <a:pPr algn="ctr"/>
                      <a:r>
                        <a:rPr lang="en-US" dirty="0">
                          <a:latin typeface="Times New Roman" panose="02020603050405020304" pitchFamily="18" charset="0"/>
                          <a:cs typeface="Times New Roman" panose="02020603050405020304" pitchFamily="18" charset="0"/>
                        </a:rPr>
                        <a:t>3</a:t>
                      </a:r>
                    </a:p>
                  </a:txBody>
                  <a:tcPr/>
                </a:tc>
                <a:tc>
                  <a:txBody>
                    <a:bodyPr/>
                    <a:lstStyle/>
                    <a:p>
                      <a:pPr algn="ctr"/>
                      <a:r>
                        <a:rPr lang="en-US" dirty="0">
                          <a:latin typeface="Times New Roman" panose="02020603050405020304" pitchFamily="18" charset="0"/>
                          <a:cs typeface="Times New Roman" panose="02020603050405020304" pitchFamily="18" charset="0"/>
                        </a:rPr>
                        <a:t>LOADING</a:t>
                      </a:r>
                    </a:p>
                  </a:txBody>
                  <a:tcPr/>
                </a:tc>
                <a:extLst>
                  <a:ext uri="{0D108BD9-81ED-4DB2-BD59-A6C34878D82A}">
                    <a16:rowId xmlns:a16="http://schemas.microsoft.com/office/drawing/2014/main" val="3118345285"/>
                  </a:ext>
                </a:extLst>
              </a:tr>
              <a:tr h="291532">
                <a:tc>
                  <a:txBody>
                    <a:bodyPr/>
                    <a:lstStyle/>
                    <a:p>
                      <a:pPr algn="ctr"/>
                      <a:r>
                        <a:rPr lang="en-US" dirty="0">
                          <a:latin typeface="Times New Roman" panose="02020603050405020304" pitchFamily="18" charset="0"/>
                          <a:cs typeface="Times New Roman" panose="02020603050405020304" pitchFamily="18" charset="0"/>
                        </a:rPr>
                        <a:t>4</a:t>
                      </a:r>
                    </a:p>
                  </a:txBody>
                  <a:tcPr/>
                </a:tc>
                <a:tc>
                  <a:txBody>
                    <a:bodyPr/>
                    <a:lstStyle/>
                    <a:p>
                      <a:pPr algn="ctr"/>
                      <a:r>
                        <a:rPr lang="en-US" dirty="0">
                          <a:latin typeface="Times New Roman" panose="02020603050405020304" pitchFamily="18" charset="0"/>
                          <a:cs typeface="Times New Roman" panose="02020603050405020304" pitchFamily="18" charset="0"/>
                        </a:rPr>
                        <a:t>DONE</a:t>
                      </a:r>
                    </a:p>
                  </a:txBody>
                  <a:tcPr/>
                </a:tc>
                <a:extLst>
                  <a:ext uri="{0D108BD9-81ED-4DB2-BD59-A6C34878D82A}">
                    <a16:rowId xmlns:a16="http://schemas.microsoft.com/office/drawing/2014/main" val="3306558266"/>
                  </a:ext>
                </a:extLst>
              </a:tr>
            </a:tbl>
          </a:graphicData>
        </a:graphic>
      </p:graphicFrame>
    </p:spTree>
    <p:extLst>
      <p:ext uri="{BB962C8B-B14F-4D97-AF65-F5344CB8AC3E}">
        <p14:creationId xmlns:p14="http://schemas.microsoft.com/office/powerpoint/2010/main" val="1351937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3360F-BDDC-4153-BFDC-2DC9F887845E}"/>
              </a:ext>
            </a:extLst>
          </p:cNvPr>
          <p:cNvSpPr>
            <a:spLocks noGrp="1"/>
          </p:cNvSpPr>
          <p:nvPr>
            <p:ph type="title"/>
          </p:nvPr>
        </p:nvSpPr>
        <p:spPr>
          <a:xfrm>
            <a:off x="838200" y="60331"/>
            <a:ext cx="10515600" cy="1325563"/>
          </a:xfrm>
        </p:spPr>
        <p:txBody>
          <a:bodyPr>
            <a:normAutofit/>
          </a:bodyPr>
          <a:lstStyle/>
          <a:p>
            <a:pPr algn="ctr"/>
            <a:r>
              <a:rPr lang="en-US" sz="4000" b="1" u="sng" dirty="0" err="1">
                <a:latin typeface="Times New Roman" panose="02020603050405020304" pitchFamily="18" charset="0"/>
                <a:cs typeface="Times New Roman" panose="02020603050405020304" pitchFamily="18" charset="0"/>
              </a:rPr>
              <a:t>readystate</a:t>
            </a:r>
            <a:endParaRPr lang="en-US" sz="4000"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F04FEAE-EFF1-46E8-9D4B-EEB35EAE3858}"/>
              </a:ext>
            </a:extLst>
          </p:cNvPr>
          <p:cNvSpPr>
            <a:spLocks noGrp="1"/>
          </p:cNvSpPr>
          <p:nvPr>
            <p:ph idx="1"/>
          </p:nvPr>
        </p:nvSpPr>
        <p:spPr>
          <a:xfrm>
            <a:off x="838200" y="1252973"/>
            <a:ext cx="10515600" cy="5413298"/>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UNSENT - The </a:t>
            </a:r>
            <a:r>
              <a:rPr lang="en-US" sz="2000" dirty="0" err="1">
                <a:latin typeface="Times New Roman" panose="02020603050405020304" pitchFamily="18" charset="0"/>
                <a:cs typeface="Times New Roman" panose="02020603050405020304" pitchFamily="18" charset="0"/>
              </a:rPr>
              <a:t>XMLHttpRequest</a:t>
            </a:r>
            <a:r>
              <a:rPr lang="en-US" sz="2000" dirty="0">
                <a:latin typeface="Times New Roman" panose="02020603050405020304" pitchFamily="18" charset="0"/>
                <a:cs typeface="Times New Roman" panose="02020603050405020304" pitchFamily="18" charset="0"/>
              </a:rPr>
              <a:t> client has been created, but the open() method hasn't been called yet.</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OPENED - open() method has been invoked. During this state, the request headers can be set using the </a:t>
            </a:r>
            <a:r>
              <a:rPr lang="en-US" sz="2000" dirty="0" err="1">
                <a:latin typeface="Times New Roman" panose="02020603050405020304" pitchFamily="18" charset="0"/>
                <a:cs typeface="Times New Roman" panose="02020603050405020304" pitchFamily="18" charset="0"/>
              </a:rPr>
              <a:t>setRequestHeader</a:t>
            </a:r>
            <a:r>
              <a:rPr lang="en-US" sz="2000" dirty="0">
                <a:latin typeface="Times New Roman" panose="02020603050405020304" pitchFamily="18" charset="0"/>
                <a:cs typeface="Times New Roman" panose="02020603050405020304" pitchFamily="18" charset="0"/>
              </a:rPr>
              <a:t>() method and the send() method can be called which will initiate the fetch.</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HEADERS_RECEIVED - send() has been called and the response headers have been received.</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LOADING - Response's body is being received. If </a:t>
            </a:r>
            <a:r>
              <a:rPr lang="en-US" sz="2000" dirty="0" err="1">
                <a:latin typeface="Times New Roman" panose="02020603050405020304" pitchFamily="18" charset="0"/>
                <a:cs typeface="Times New Roman" panose="02020603050405020304" pitchFamily="18" charset="0"/>
              </a:rPr>
              <a:t>responseType</a:t>
            </a:r>
            <a:r>
              <a:rPr lang="en-US" sz="2000" dirty="0">
                <a:latin typeface="Times New Roman" panose="02020603050405020304" pitchFamily="18" charset="0"/>
                <a:cs typeface="Times New Roman" panose="02020603050405020304" pitchFamily="18" charset="0"/>
              </a:rPr>
              <a:t> is "text" or empty string, </a:t>
            </a:r>
            <a:r>
              <a:rPr lang="en-US" sz="2000" dirty="0" err="1">
                <a:latin typeface="Times New Roman" panose="02020603050405020304" pitchFamily="18" charset="0"/>
                <a:cs typeface="Times New Roman" panose="02020603050405020304" pitchFamily="18" charset="0"/>
              </a:rPr>
              <a:t>responseText</a:t>
            </a:r>
            <a:r>
              <a:rPr lang="en-US" sz="2000" dirty="0">
                <a:latin typeface="Times New Roman" panose="02020603050405020304" pitchFamily="18" charset="0"/>
                <a:cs typeface="Times New Roman" panose="02020603050405020304" pitchFamily="18" charset="0"/>
              </a:rPr>
              <a:t> will have the partial text response as it loads.</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DONE - The fetch operation is complete. This could mean that either the data transfer has been completed successfully or failed.</a:t>
            </a:r>
          </a:p>
        </p:txBody>
      </p:sp>
    </p:spTree>
    <p:extLst>
      <p:ext uri="{BB962C8B-B14F-4D97-AF65-F5344CB8AC3E}">
        <p14:creationId xmlns:p14="http://schemas.microsoft.com/office/powerpoint/2010/main" val="4025973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3360F-BDDC-4153-BFDC-2DC9F887845E}"/>
              </a:ext>
            </a:extLst>
          </p:cNvPr>
          <p:cNvSpPr>
            <a:spLocks noGrp="1"/>
          </p:cNvSpPr>
          <p:nvPr>
            <p:ph type="title"/>
          </p:nvPr>
        </p:nvSpPr>
        <p:spPr>
          <a:xfrm>
            <a:off x="838200" y="60331"/>
            <a:ext cx="10515600" cy="1325563"/>
          </a:xfrm>
        </p:spPr>
        <p:txBody>
          <a:bodyPr>
            <a:normAutofit/>
          </a:bodyPr>
          <a:lstStyle/>
          <a:p>
            <a:pPr algn="ctr"/>
            <a:r>
              <a:rPr lang="en-US" sz="4000" b="1" u="sng" dirty="0" err="1">
                <a:latin typeface="Times New Roman" panose="02020603050405020304" pitchFamily="18" charset="0"/>
                <a:cs typeface="Times New Roman" panose="02020603050405020304" pitchFamily="18" charset="0"/>
              </a:rPr>
              <a:t>XMLHttpRequest</a:t>
            </a:r>
            <a:r>
              <a:rPr lang="en-US" sz="4000" b="1" u="sng" dirty="0">
                <a:latin typeface="Times New Roman" panose="02020603050405020304" pitchFamily="18" charset="0"/>
                <a:cs typeface="Times New Roman" panose="02020603050405020304" pitchFamily="18" charset="0"/>
              </a:rPr>
              <a:t> Properties</a:t>
            </a:r>
          </a:p>
        </p:txBody>
      </p:sp>
      <p:sp>
        <p:nvSpPr>
          <p:cNvPr id="3" name="Content Placeholder 2">
            <a:extLst>
              <a:ext uri="{FF2B5EF4-FFF2-40B4-BE49-F238E27FC236}">
                <a16:creationId xmlns:a16="http://schemas.microsoft.com/office/drawing/2014/main" id="{5F04FEAE-EFF1-46E8-9D4B-EEB35EAE3858}"/>
              </a:ext>
            </a:extLst>
          </p:cNvPr>
          <p:cNvSpPr>
            <a:spLocks noGrp="1"/>
          </p:cNvSpPr>
          <p:nvPr>
            <p:ph idx="1"/>
          </p:nvPr>
        </p:nvSpPr>
        <p:spPr>
          <a:xfrm>
            <a:off x="838200" y="1252973"/>
            <a:ext cx="10515600" cy="5413298"/>
          </a:xfrm>
        </p:spPr>
        <p:txBody>
          <a:bodyPr>
            <a:normAutofit/>
          </a:bodyPr>
          <a:lstStyle/>
          <a:p>
            <a:pPr marL="0" indent="0">
              <a:buNone/>
            </a:pPr>
            <a:r>
              <a:rPr lang="en-US" sz="2000" dirty="0" err="1">
                <a:latin typeface="Times New Roman" panose="02020603050405020304" pitchFamily="18" charset="0"/>
                <a:cs typeface="Times New Roman" panose="02020603050405020304" pitchFamily="18" charset="0"/>
              </a:rPr>
              <a:t>responseType</a:t>
            </a:r>
            <a:r>
              <a:rPr lang="en-US" sz="2000" dirty="0">
                <a:latin typeface="Times New Roman" panose="02020603050405020304" pitchFamily="18" charset="0"/>
                <a:cs typeface="Times New Roman" panose="02020603050405020304" pitchFamily="18" charset="0"/>
              </a:rPr>
              <a:t> - It is an enumerated string value specifying the type of data contained in the response. It also lets the author change the response type. </a:t>
            </a:r>
          </a:p>
          <a:p>
            <a:pPr marL="0" indent="0">
              <a:buNone/>
            </a:pPr>
            <a:r>
              <a:rPr lang="en-US" sz="2000" dirty="0">
                <a:latin typeface="Times New Roman" panose="02020603050405020304" pitchFamily="18" charset="0"/>
                <a:cs typeface="Times New Roman" panose="02020603050405020304" pitchFamily="18" charset="0"/>
              </a:rPr>
              <a:t>If an empty string is set as the value of </a:t>
            </a:r>
            <a:r>
              <a:rPr lang="en-US" sz="2000" dirty="0" err="1">
                <a:latin typeface="Times New Roman" panose="02020603050405020304" pitchFamily="18" charset="0"/>
                <a:cs typeface="Times New Roman" panose="02020603050405020304" pitchFamily="18" charset="0"/>
              </a:rPr>
              <a:t>responseType</a:t>
            </a:r>
            <a:r>
              <a:rPr lang="en-US" sz="2000" dirty="0">
                <a:latin typeface="Times New Roman" panose="02020603050405020304" pitchFamily="18" charset="0"/>
                <a:cs typeface="Times New Roman" panose="02020603050405020304" pitchFamily="18" charset="0"/>
              </a:rPr>
              <a:t>, the default value of text is used.</a:t>
            </a:r>
          </a:p>
          <a:p>
            <a:r>
              <a:rPr lang="en-US" sz="2000" dirty="0">
                <a:latin typeface="Times New Roman" panose="02020603050405020304" pitchFamily="18" charset="0"/>
                <a:cs typeface="Times New Roman" panose="02020603050405020304" pitchFamily="18" charset="0"/>
              </a:rPr>
              <a:t>"" - An empty </a:t>
            </a:r>
            <a:r>
              <a:rPr lang="en-US" sz="2000" dirty="0" err="1">
                <a:latin typeface="Times New Roman" panose="02020603050405020304" pitchFamily="18" charset="0"/>
                <a:cs typeface="Times New Roman" panose="02020603050405020304" pitchFamily="18" charset="0"/>
              </a:rPr>
              <a:t>responseType</a:t>
            </a:r>
            <a:r>
              <a:rPr lang="en-US" sz="2000" dirty="0">
                <a:latin typeface="Times New Roman" panose="02020603050405020304" pitchFamily="18" charset="0"/>
                <a:cs typeface="Times New Roman" panose="02020603050405020304" pitchFamily="18" charset="0"/>
              </a:rPr>
              <a:t> string is treated the same as "text", the default type.</a:t>
            </a:r>
          </a:p>
          <a:p>
            <a:r>
              <a:rPr lang="en-US" sz="2000" dirty="0" err="1">
                <a:latin typeface="Times New Roman" panose="02020603050405020304" pitchFamily="18" charset="0"/>
                <a:cs typeface="Times New Roman" panose="02020603050405020304" pitchFamily="18" charset="0"/>
              </a:rPr>
              <a:t>arraybuffer</a:t>
            </a:r>
            <a:r>
              <a:rPr lang="en-US" sz="2000" dirty="0">
                <a:latin typeface="Times New Roman" panose="02020603050405020304" pitchFamily="18" charset="0"/>
                <a:cs typeface="Times New Roman" panose="02020603050405020304" pitchFamily="18" charset="0"/>
              </a:rPr>
              <a:t> - The response is a JavaScript </a:t>
            </a:r>
            <a:r>
              <a:rPr lang="en-US" sz="2000" dirty="0" err="1">
                <a:latin typeface="Times New Roman" panose="02020603050405020304" pitchFamily="18" charset="0"/>
                <a:cs typeface="Times New Roman" panose="02020603050405020304" pitchFamily="18" charset="0"/>
              </a:rPr>
              <a:t>ArrayBuffer</a:t>
            </a:r>
            <a:r>
              <a:rPr lang="en-US" sz="2000" dirty="0">
                <a:latin typeface="Times New Roman" panose="02020603050405020304" pitchFamily="18" charset="0"/>
                <a:cs typeface="Times New Roman" panose="02020603050405020304" pitchFamily="18" charset="0"/>
              </a:rPr>
              <a:t> containing binary data.</a:t>
            </a:r>
          </a:p>
          <a:p>
            <a:r>
              <a:rPr lang="en-US" sz="2000" dirty="0">
                <a:latin typeface="Times New Roman" panose="02020603050405020304" pitchFamily="18" charset="0"/>
                <a:cs typeface="Times New Roman" panose="02020603050405020304" pitchFamily="18" charset="0"/>
              </a:rPr>
              <a:t>blob - The response is a Blob object containing the binary data.</a:t>
            </a:r>
          </a:p>
          <a:p>
            <a:r>
              <a:rPr lang="en-US" sz="2000" dirty="0">
                <a:latin typeface="Times New Roman" panose="02020603050405020304" pitchFamily="18" charset="0"/>
                <a:cs typeface="Times New Roman" panose="02020603050405020304" pitchFamily="18" charset="0"/>
              </a:rPr>
              <a:t>document - The response is an HTML Document or XML </a:t>
            </a:r>
            <a:r>
              <a:rPr lang="en-US" sz="2000" dirty="0" err="1">
                <a:latin typeface="Times New Roman" panose="02020603050405020304" pitchFamily="18" charset="0"/>
                <a:cs typeface="Times New Roman" panose="02020603050405020304" pitchFamily="18" charset="0"/>
              </a:rPr>
              <a:t>XMLDocument</a:t>
            </a:r>
            <a:r>
              <a:rPr lang="en-US" sz="2000" dirty="0">
                <a:latin typeface="Times New Roman" panose="02020603050405020304" pitchFamily="18" charset="0"/>
                <a:cs typeface="Times New Roman" panose="02020603050405020304" pitchFamily="18" charset="0"/>
              </a:rPr>
              <a:t>, as appropriate based on the MIME type of the received data. </a:t>
            </a:r>
          </a:p>
          <a:p>
            <a:r>
              <a:rPr lang="en-US" sz="2000" dirty="0">
                <a:latin typeface="Times New Roman" panose="02020603050405020304" pitchFamily="18" charset="0"/>
                <a:cs typeface="Times New Roman" panose="02020603050405020304" pitchFamily="18" charset="0"/>
              </a:rPr>
              <a:t>json - The response is a JavaScript object created by parsing the contents of received data as JSON.</a:t>
            </a:r>
          </a:p>
          <a:p>
            <a:r>
              <a:rPr lang="en-US" sz="2000" dirty="0">
                <a:latin typeface="Times New Roman" panose="02020603050405020304" pitchFamily="18" charset="0"/>
                <a:cs typeface="Times New Roman" panose="02020603050405020304" pitchFamily="18" charset="0"/>
              </a:rPr>
              <a:t>text - The response is a text in a </a:t>
            </a:r>
            <a:r>
              <a:rPr lang="en-US" sz="2000" dirty="0" err="1">
                <a:latin typeface="Times New Roman" panose="02020603050405020304" pitchFamily="18" charset="0"/>
                <a:cs typeface="Times New Roman" panose="02020603050405020304" pitchFamily="18" charset="0"/>
              </a:rPr>
              <a:t>DOMString</a:t>
            </a:r>
            <a:r>
              <a:rPr lang="en-US" sz="2000" dirty="0">
                <a:latin typeface="Times New Roman" panose="02020603050405020304" pitchFamily="18" charset="0"/>
                <a:cs typeface="Times New Roman" panose="02020603050405020304" pitchFamily="18" charset="0"/>
              </a:rPr>
              <a:t> object.</a:t>
            </a:r>
          </a:p>
        </p:txBody>
      </p:sp>
    </p:spTree>
    <p:extLst>
      <p:ext uri="{BB962C8B-B14F-4D97-AF65-F5344CB8AC3E}">
        <p14:creationId xmlns:p14="http://schemas.microsoft.com/office/powerpoint/2010/main" val="4079145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3360F-BDDC-4153-BFDC-2DC9F887845E}"/>
              </a:ext>
            </a:extLst>
          </p:cNvPr>
          <p:cNvSpPr>
            <a:spLocks noGrp="1"/>
          </p:cNvSpPr>
          <p:nvPr>
            <p:ph type="title"/>
          </p:nvPr>
        </p:nvSpPr>
        <p:spPr>
          <a:xfrm>
            <a:off x="838200" y="60331"/>
            <a:ext cx="10515600" cy="1325563"/>
          </a:xfrm>
        </p:spPr>
        <p:txBody>
          <a:bodyPr>
            <a:normAutofit/>
          </a:bodyPr>
          <a:lstStyle/>
          <a:p>
            <a:pPr algn="ctr"/>
            <a:r>
              <a:rPr lang="en-US" sz="4000" b="1" u="sng" dirty="0" err="1">
                <a:latin typeface="Times New Roman" panose="02020603050405020304" pitchFamily="18" charset="0"/>
                <a:cs typeface="Times New Roman" panose="02020603050405020304" pitchFamily="18" charset="0"/>
              </a:rPr>
              <a:t>XMLHttpRequest</a:t>
            </a:r>
            <a:r>
              <a:rPr lang="en-US" sz="4000" b="1" u="sng" dirty="0">
                <a:latin typeface="Times New Roman" panose="02020603050405020304" pitchFamily="18" charset="0"/>
                <a:cs typeface="Times New Roman" panose="02020603050405020304" pitchFamily="18" charset="0"/>
              </a:rPr>
              <a:t> Properties</a:t>
            </a:r>
          </a:p>
        </p:txBody>
      </p:sp>
      <p:sp>
        <p:nvSpPr>
          <p:cNvPr id="3" name="Content Placeholder 2">
            <a:extLst>
              <a:ext uri="{FF2B5EF4-FFF2-40B4-BE49-F238E27FC236}">
                <a16:creationId xmlns:a16="http://schemas.microsoft.com/office/drawing/2014/main" id="{5F04FEAE-EFF1-46E8-9D4B-EEB35EAE3858}"/>
              </a:ext>
            </a:extLst>
          </p:cNvPr>
          <p:cNvSpPr>
            <a:spLocks noGrp="1"/>
          </p:cNvSpPr>
          <p:nvPr>
            <p:ph idx="1"/>
          </p:nvPr>
        </p:nvSpPr>
        <p:spPr>
          <a:xfrm>
            <a:off x="838200" y="1252973"/>
            <a:ext cx="10515600" cy="5413298"/>
          </a:xfrm>
        </p:spPr>
        <p:txBody>
          <a:bodyPr>
            <a:normAutofit/>
          </a:bodyPr>
          <a:lstStyle/>
          <a:p>
            <a:pPr marL="0" indent="0">
              <a:buNone/>
            </a:pPr>
            <a:r>
              <a:rPr lang="en-US" sz="2000" dirty="0" err="1">
                <a:latin typeface="Times New Roman" panose="02020603050405020304" pitchFamily="18" charset="0"/>
                <a:cs typeface="Times New Roman" panose="02020603050405020304" pitchFamily="18" charset="0"/>
              </a:rPr>
              <a:t>responseText</a:t>
            </a:r>
            <a:r>
              <a:rPr lang="en-US" sz="2000" dirty="0">
                <a:latin typeface="Times New Roman" panose="02020603050405020304" pitchFamily="18" charset="0"/>
                <a:cs typeface="Times New Roman" panose="02020603050405020304" pitchFamily="18" charset="0"/>
              </a:rPr>
              <a:t> – It returns the text received from a server following a request being sent.</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err="1">
                <a:latin typeface="Times New Roman" panose="02020603050405020304" pitchFamily="18" charset="0"/>
                <a:cs typeface="Times New Roman" panose="02020603050405020304" pitchFamily="18" charset="0"/>
              </a:rPr>
              <a:t>responseXML</a:t>
            </a:r>
            <a:r>
              <a:rPr lang="en-US" sz="2000" dirty="0">
                <a:latin typeface="Times New Roman" panose="02020603050405020304" pitchFamily="18" charset="0"/>
                <a:cs typeface="Times New Roman" panose="02020603050405020304" pitchFamily="18" charset="0"/>
              </a:rPr>
              <a:t> – It is read-only property returns a Document containing the HTML or XML retrieved by the request; or null if the request was unsuccessful, has not yet been sent, or if the data can't be parsed as XML or HTML.</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status – It returns the numerical HTTP status code of the </a:t>
            </a:r>
            <a:r>
              <a:rPr lang="en-US" sz="2000" dirty="0" err="1">
                <a:latin typeface="Times New Roman" panose="02020603050405020304" pitchFamily="18" charset="0"/>
                <a:cs typeface="Times New Roman" panose="02020603050405020304" pitchFamily="18" charset="0"/>
              </a:rPr>
              <a:t>XMLHttpRequest's</a:t>
            </a:r>
            <a:r>
              <a:rPr lang="en-US" sz="2000" dirty="0">
                <a:latin typeface="Times New Roman" panose="02020603050405020304" pitchFamily="18" charset="0"/>
                <a:cs typeface="Times New Roman" panose="02020603050405020304" pitchFamily="18" charset="0"/>
              </a:rPr>
              <a:t> response.</a:t>
            </a:r>
          </a:p>
          <a:p>
            <a:pPr marL="0" indent="0">
              <a:buNone/>
            </a:pPr>
            <a:r>
              <a:rPr lang="en-US" sz="2000" dirty="0">
                <a:latin typeface="Times New Roman" panose="02020603050405020304" pitchFamily="18" charset="0"/>
                <a:cs typeface="Times New Roman" panose="02020603050405020304" pitchFamily="18" charset="0"/>
              </a:rPr>
              <a:t>200: "OK"</a:t>
            </a:r>
          </a:p>
          <a:p>
            <a:pPr marL="0" indent="0">
              <a:buNone/>
            </a:pPr>
            <a:r>
              <a:rPr lang="en-US" sz="2000" dirty="0">
                <a:latin typeface="Times New Roman" panose="02020603050405020304" pitchFamily="18" charset="0"/>
                <a:cs typeface="Times New Roman" panose="02020603050405020304" pitchFamily="18" charset="0"/>
              </a:rPr>
              <a:t>403: "Forbidden"</a:t>
            </a:r>
          </a:p>
          <a:p>
            <a:pPr marL="0" indent="0">
              <a:buNone/>
            </a:pPr>
            <a:r>
              <a:rPr lang="en-US" sz="2000" dirty="0">
                <a:latin typeface="Times New Roman" panose="02020603050405020304" pitchFamily="18" charset="0"/>
                <a:cs typeface="Times New Roman" panose="02020603050405020304" pitchFamily="18" charset="0"/>
              </a:rPr>
              <a:t>404: "Not Found“</a:t>
            </a:r>
          </a:p>
          <a:p>
            <a:pPr marL="0" indent="0">
              <a:buNone/>
            </a:pPr>
            <a:r>
              <a:rPr lang="en-US" sz="2000" dirty="0">
                <a:latin typeface="Times New Roman" panose="02020603050405020304" pitchFamily="18" charset="0"/>
                <a:cs typeface="Times New Roman" panose="02020603050405020304" pitchFamily="18" charset="0"/>
                <a:hlinkClick r:id="rId2"/>
              </a:rPr>
              <a:t>https://developer.mozilla.org/en-US/docs/Web/HTTP/Status</a:t>
            </a: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err="1">
                <a:latin typeface="Times New Roman" panose="02020603050405020304" pitchFamily="18" charset="0"/>
                <a:cs typeface="Times New Roman" panose="02020603050405020304" pitchFamily="18" charset="0"/>
              </a:rPr>
              <a:t>statusText</a:t>
            </a:r>
            <a:r>
              <a:rPr lang="en-US" sz="2000" dirty="0">
                <a:latin typeface="Times New Roman" panose="02020603050405020304" pitchFamily="18" charset="0"/>
                <a:cs typeface="Times New Roman" panose="02020603050405020304" pitchFamily="18" charset="0"/>
              </a:rPr>
              <a:t> – It returns the status-text (e.g. "OK" or "Not Found"). If the request's </a:t>
            </a:r>
            <a:r>
              <a:rPr lang="en-US" sz="2000" dirty="0" err="1">
                <a:latin typeface="Times New Roman" panose="02020603050405020304" pitchFamily="18" charset="0"/>
                <a:cs typeface="Times New Roman" panose="02020603050405020304" pitchFamily="18" charset="0"/>
              </a:rPr>
              <a:t>readyState</a:t>
            </a:r>
            <a:r>
              <a:rPr lang="en-US" sz="2000" dirty="0">
                <a:latin typeface="Times New Roman" panose="02020603050405020304" pitchFamily="18" charset="0"/>
                <a:cs typeface="Times New Roman" panose="02020603050405020304" pitchFamily="18" charset="0"/>
              </a:rPr>
              <a:t> is in UNSENT or OPENED state, the value of </a:t>
            </a:r>
            <a:r>
              <a:rPr lang="en-US" sz="2000" dirty="0" err="1">
                <a:latin typeface="Times New Roman" panose="02020603050405020304" pitchFamily="18" charset="0"/>
                <a:cs typeface="Times New Roman" panose="02020603050405020304" pitchFamily="18" charset="0"/>
              </a:rPr>
              <a:t>statusText</a:t>
            </a:r>
            <a:r>
              <a:rPr lang="en-US" sz="2000" dirty="0">
                <a:latin typeface="Times New Roman" panose="02020603050405020304" pitchFamily="18" charset="0"/>
                <a:cs typeface="Times New Roman" panose="02020603050405020304" pitchFamily="18" charset="0"/>
              </a:rPr>
              <a:t> will be an empty string.</a:t>
            </a:r>
          </a:p>
        </p:txBody>
      </p:sp>
    </p:spTree>
    <p:extLst>
      <p:ext uri="{BB962C8B-B14F-4D97-AF65-F5344CB8AC3E}">
        <p14:creationId xmlns:p14="http://schemas.microsoft.com/office/powerpoint/2010/main" val="515710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10" end="10"/>
                                            </p:txEl>
                                          </p:spTgt>
                                        </p:tgtEl>
                                        <p:attrNameLst>
                                          <p:attrName>style.visibility</p:attrName>
                                        </p:attrNameLst>
                                      </p:cBhvr>
                                      <p:to>
                                        <p:strVal val="visible"/>
                                      </p:to>
                                    </p:set>
                                    <p:animEffect transition="in" filter="fade">
                                      <p:cBhvr>
                                        <p:cTn id="42"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3360F-BDDC-4153-BFDC-2DC9F887845E}"/>
              </a:ext>
            </a:extLst>
          </p:cNvPr>
          <p:cNvSpPr>
            <a:spLocks noGrp="1"/>
          </p:cNvSpPr>
          <p:nvPr>
            <p:ph type="title"/>
          </p:nvPr>
        </p:nvSpPr>
        <p:spPr>
          <a:xfrm>
            <a:off x="838200" y="60331"/>
            <a:ext cx="10515600" cy="1325563"/>
          </a:xfrm>
        </p:spPr>
        <p:txBody>
          <a:bodyPr>
            <a:normAutofit/>
          </a:bodyPr>
          <a:lstStyle/>
          <a:p>
            <a:pPr algn="ctr"/>
            <a:r>
              <a:rPr lang="en-US" sz="4000" b="1" u="sng" dirty="0" err="1">
                <a:latin typeface="Times New Roman" panose="02020603050405020304" pitchFamily="18" charset="0"/>
                <a:cs typeface="Times New Roman" panose="02020603050405020304" pitchFamily="18" charset="0"/>
              </a:rPr>
              <a:t>XMLHttpRequest</a:t>
            </a:r>
            <a:r>
              <a:rPr lang="en-US" sz="4000" b="1" u="sng" dirty="0">
                <a:latin typeface="Times New Roman" panose="02020603050405020304" pitchFamily="18" charset="0"/>
                <a:cs typeface="Times New Roman" panose="02020603050405020304" pitchFamily="18" charset="0"/>
              </a:rPr>
              <a:t> Properties</a:t>
            </a:r>
          </a:p>
        </p:txBody>
      </p:sp>
      <p:sp>
        <p:nvSpPr>
          <p:cNvPr id="3" name="Content Placeholder 2">
            <a:extLst>
              <a:ext uri="{FF2B5EF4-FFF2-40B4-BE49-F238E27FC236}">
                <a16:creationId xmlns:a16="http://schemas.microsoft.com/office/drawing/2014/main" id="{5F04FEAE-EFF1-46E8-9D4B-EEB35EAE3858}"/>
              </a:ext>
            </a:extLst>
          </p:cNvPr>
          <p:cNvSpPr>
            <a:spLocks noGrp="1"/>
          </p:cNvSpPr>
          <p:nvPr>
            <p:ph idx="1"/>
          </p:nvPr>
        </p:nvSpPr>
        <p:spPr>
          <a:xfrm>
            <a:off x="838200" y="1252973"/>
            <a:ext cx="10515600" cy="5413298"/>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response – This property returns the response's body content as an </a:t>
            </a:r>
            <a:r>
              <a:rPr lang="en-US" sz="2000" dirty="0" err="1">
                <a:latin typeface="Times New Roman" panose="02020603050405020304" pitchFamily="18" charset="0"/>
                <a:cs typeface="Times New Roman" panose="02020603050405020304" pitchFamily="18" charset="0"/>
              </a:rPr>
              <a:t>ArrayBuffer</a:t>
            </a:r>
            <a:r>
              <a:rPr lang="en-US" sz="2000" dirty="0">
                <a:latin typeface="Times New Roman" panose="02020603050405020304" pitchFamily="18" charset="0"/>
                <a:cs typeface="Times New Roman" panose="02020603050405020304" pitchFamily="18" charset="0"/>
              </a:rPr>
              <a:t>, Blob, Document, JavaScript Object, or </a:t>
            </a:r>
            <a:r>
              <a:rPr lang="en-US" sz="2000" dirty="0" err="1">
                <a:latin typeface="Times New Roman" panose="02020603050405020304" pitchFamily="18" charset="0"/>
                <a:cs typeface="Times New Roman" panose="02020603050405020304" pitchFamily="18" charset="0"/>
              </a:rPr>
              <a:t>DOMString</a:t>
            </a:r>
            <a:r>
              <a:rPr lang="en-US" sz="2000" dirty="0">
                <a:latin typeface="Times New Roman" panose="02020603050405020304" pitchFamily="18" charset="0"/>
                <a:cs typeface="Times New Roman" panose="02020603050405020304" pitchFamily="18" charset="0"/>
              </a:rPr>
              <a:t>, depending on the value of the request's </a:t>
            </a:r>
            <a:r>
              <a:rPr lang="en-US" sz="2000" dirty="0" err="1">
                <a:latin typeface="Times New Roman" panose="02020603050405020304" pitchFamily="18" charset="0"/>
                <a:cs typeface="Times New Roman" panose="02020603050405020304" pitchFamily="18" charset="0"/>
              </a:rPr>
              <a:t>responseType</a:t>
            </a:r>
            <a:r>
              <a:rPr lang="en-US" sz="2000" dirty="0">
                <a:latin typeface="Times New Roman" panose="02020603050405020304" pitchFamily="18" charset="0"/>
                <a:cs typeface="Times New Roman" panose="02020603050405020304" pitchFamily="18" charset="0"/>
              </a:rPr>
              <a:t> property.</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timeout – This property is an unsigned long representing the number of milliseconds a request can take before automatically being terminated. The default value is 0, which means there is no timeout. Timeout shouldn't be used for synchronous </a:t>
            </a:r>
            <a:r>
              <a:rPr lang="en-US" sz="2000" dirty="0" err="1">
                <a:latin typeface="Times New Roman" panose="02020603050405020304" pitchFamily="18" charset="0"/>
                <a:cs typeface="Times New Roman" panose="02020603050405020304" pitchFamily="18" charset="0"/>
              </a:rPr>
              <a:t>XMLHttpRequests</a:t>
            </a:r>
            <a:r>
              <a:rPr lang="en-US" sz="2000" dirty="0">
                <a:latin typeface="Times New Roman" panose="02020603050405020304" pitchFamily="18" charset="0"/>
                <a:cs typeface="Times New Roman" panose="02020603050405020304" pitchFamily="18" charset="0"/>
              </a:rPr>
              <a:t> requests used in a document environment or it will throw an </a:t>
            </a:r>
            <a:r>
              <a:rPr lang="en-US" sz="2000" dirty="0" err="1">
                <a:latin typeface="Times New Roman" panose="02020603050405020304" pitchFamily="18" charset="0"/>
                <a:cs typeface="Times New Roman" panose="02020603050405020304" pitchFamily="18" charset="0"/>
              </a:rPr>
              <a:t>InvalidAccessError</a:t>
            </a:r>
            <a:r>
              <a:rPr lang="en-US" sz="2000" dirty="0">
                <a:latin typeface="Times New Roman" panose="02020603050405020304" pitchFamily="18" charset="0"/>
                <a:cs typeface="Times New Roman" panose="02020603050405020304" pitchFamily="18" charset="0"/>
              </a:rPr>
              <a:t> exception. When a timeout happens, a timeout event is fired.</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err="1">
                <a:latin typeface="Times New Roman" panose="02020603050405020304" pitchFamily="18" charset="0"/>
                <a:cs typeface="Times New Roman" panose="02020603050405020304" pitchFamily="18" charset="0"/>
              </a:rPr>
              <a:t>responseURL</a:t>
            </a:r>
            <a:r>
              <a:rPr lang="en-US" sz="2000" dirty="0">
                <a:latin typeface="Times New Roman" panose="02020603050405020304" pitchFamily="18" charset="0"/>
                <a:cs typeface="Times New Roman" panose="02020603050405020304" pitchFamily="18" charset="0"/>
              </a:rPr>
              <a:t> - It returns the serialized URL of the response or the empty string if the URL is null. If the URL is returned, any URL fragment present in the URL will be stripped away. The value of </a:t>
            </a:r>
            <a:r>
              <a:rPr lang="en-US" sz="2000" dirty="0" err="1">
                <a:latin typeface="Times New Roman" panose="02020603050405020304" pitchFamily="18" charset="0"/>
                <a:cs typeface="Times New Roman" panose="02020603050405020304" pitchFamily="18" charset="0"/>
              </a:rPr>
              <a:t>responseURL</a:t>
            </a:r>
            <a:r>
              <a:rPr lang="en-US" sz="2000" dirty="0">
                <a:latin typeface="Times New Roman" panose="02020603050405020304" pitchFamily="18" charset="0"/>
                <a:cs typeface="Times New Roman" panose="02020603050405020304" pitchFamily="18" charset="0"/>
              </a:rPr>
              <a:t> will be the final URL obtained after any redirects.</a:t>
            </a:r>
          </a:p>
          <a:p>
            <a:pPr marL="0" indent="0">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68216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3360F-BDDC-4153-BFDC-2DC9F887845E}"/>
              </a:ext>
            </a:extLst>
          </p:cNvPr>
          <p:cNvSpPr>
            <a:spLocks noGrp="1"/>
          </p:cNvSpPr>
          <p:nvPr>
            <p:ph type="title"/>
          </p:nvPr>
        </p:nvSpPr>
        <p:spPr>
          <a:xfrm>
            <a:off x="838200" y="60331"/>
            <a:ext cx="10515600" cy="1325563"/>
          </a:xfrm>
        </p:spPr>
        <p:txBody>
          <a:bodyPr>
            <a:normAutofit/>
          </a:bodyPr>
          <a:lstStyle/>
          <a:p>
            <a:pPr algn="ctr"/>
            <a:r>
              <a:rPr lang="en-US" sz="4000" b="1" u="sng" dirty="0" err="1">
                <a:latin typeface="Times New Roman" panose="02020603050405020304" pitchFamily="18" charset="0"/>
                <a:cs typeface="Times New Roman" panose="02020603050405020304" pitchFamily="18" charset="0"/>
              </a:rPr>
              <a:t>XMLHttpRequest</a:t>
            </a:r>
            <a:r>
              <a:rPr lang="en-US" sz="4000" b="1" u="sng" dirty="0">
                <a:latin typeface="Times New Roman" panose="02020603050405020304" pitchFamily="18" charset="0"/>
                <a:cs typeface="Times New Roman" panose="02020603050405020304" pitchFamily="18" charset="0"/>
              </a:rPr>
              <a:t> Properties</a:t>
            </a:r>
          </a:p>
        </p:txBody>
      </p:sp>
      <p:sp>
        <p:nvSpPr>
          <p:cNvPr id="3" name="Content Placeholder 2">
            <a:extLst>
              <a:ext uri="{FF2B5EF4-FFF2-40B4-BE49-F238E27FC236}">
                <a16:creationId xmlns:a16="http://schemas.microsoft.com/office/drawing/2014/main" id="{5F04FEAE-EFF1-46E8-9D4B-EEB35EAE3858}"/>
              </a:ext>
            </a:extLst>
          </p:cNvPr>
          <p:cNvSpPr>
            <a:spLocks noGrp="1"/>
          </p:cNvSpPr>
          <p:nvPr>
            <p:ph idx="1"/>
          </p:nvPr>
        </p:nvSpPr>
        <p:spPr>
          <a:xfrm>
            <a:off x="838200" y="1252973"/>
            <a:ext cx="10515600" cy="1231609"/>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upload – It returns an </a:t>
            </a:r>
            <a:r>
              <a:rPr lang="en-US" sz="2000" dirty="0" err="1">
                <a:latin typeface="Times New Roman" panose="02020603050405020304" pitchFamily="18" charset="0"/>
                <a:cs typeface="Times New Roman" panose="02020603050405020304" pitchFamily="18" charset="0"/>
              </a:rPr>
              <a:t>XMLHttpRequestUpload</a:t>
            </a:r>
            <a:r>
              <a:rPr lang="en-US" sz="2000" dirty="0">
                <a:latin typeface="Times New Roman" panose="02020603050405020304" pitchFamily="18" charset="0"/>
                <a:cs typeface="Times New Roman" panose="02020603050405020304" pitchFamily="18" charset="0"/>
              </a:rPr>
              <a:t> object that can be observed to monitor an upload's progress. It is an opaque object, but because it's also an </a:t>
            </a:r>
            <a:r>
              <a:rPr lang="en-US" sz="2000" dirty="0" err="1">
                <a:latin typeface="Times New Roman" panose="02020603050405020304" pitchFamily="18" charset="0"/>
                <a:cs typeface="Times New Roman" panose="02020603050405020304" pitchFamily="18" charset="0"/>
              </a:rPr>
              <a:t>XMLHttpRequestEventTarget</a:t>
            </a:r>
            <a:r>
              <a:rPr lang="en-US" sz="2000" dirty="0">
                <a:latin typeface="Times New Roman" panose="02020603050405020304" pitchFamily="18" charset="0"/>
                <a:cs typeface="Times New Roman" panose="02020603050405020304" pitchFamily="18" charset="0"/>
              </a:rPr>
              <a:t>, event listeners can be attached to track its process.</a:t>
            </a:r>
          </a:p>
          <a:p>
            <a:pPr marL="0" indent="0">
              <a:buNone/>
            </a:pPr>
            <a:endParaRPr lang="en-US" sz="2000" dirty="0">
              <a:latin typeface="Times New Roman" panose="02020603050405020304" pitchFamily="18" charset="0"/>
              <a:cs typeface="Times New Roman" panose="02020603050405020304" pitchFamily="18" charset="0"/>
            </a:endParaRPr>
          </a:p>
        </p:txBody>
      </p:sp>
      <p:graphicFrame>
        <p:nvGraphicFramePr>
          <p:cNvPr id="6" name="Table 6">
            <a:extLst>
              <a:ext uri="{FF2B5EF4-FFF2-40B4-BE49-F238E27FC236}">
                <a16:creationId xmlns:a16="http://schemas.microsoft.com/office/drawing/2014/main" id="{F4218E60-7E7A-438D-8B88-5B3753D0B995}"/>
              </a:ext>
            </a:extLst>
          </p:cNvPr>
          <p:cNvGraphicFramePr>
            <a:graphicFrameLocks noGrp="1"/>
          </p:cNvGraphicFramePr>
          <p:nvPr>
            <p:extLst>
              <p:ext uri="{D42A27DB-BD31-4B8C-83A1-F6EECF244321}">
                <p14:modId xmlns:p14="http://schemas.microsoft.com/office/powerpoint/2010/main" val="4030543754"/>
              </p:ext>
            </p:extLst>
          </p:nvPr>
        </p:nvGraphicFramePr>
        <p:xfrm>
          <a:off x="838200" y="2252903"/>
          <a:ext cx="10679545" cy="4053840"/>
        </p:xfrm>
        <a:graphic>
          <a:graphicData uri="http://schemas.openxmlformats.org/drawingml/2006/table">
            <a:tbl>
              <a:tblPr firstRow="1" bandRow="1">
                <a:tableStyleId>{5940675A-B579-460E-94D1-54222C63F5DA}</a:tableStyleId>
              </a:tblPr>
              <a:tblGrid>
                <a:gridCol w="1360055">
                  <a:extLst>
                    <a:ext uri="{9D8B030D-6E8A-4147-A177-3AD203B41FA5}">
                      <a16:colId xmlns:a16="http://schemas.microsoft.com/office/drawing/2014/main" val="1892276087"/>
                    </a:ext>
                  </a:extLst>
                </a:gridCol>
                <a:gridCol w="1847272">
                  <a:extLst>
                    <a:ext uri="{9D8B030D-6E8A-4147-A177-3AD203B41FA5}">
                      <a16:colId xmlns:a16="http://schemas.microsoft.com/office/drawing/2014/main" val="123079908"/>
                    </a:ext>
                  </a:extLst>
                </a:gridCol>
                <a:gridCol w="7472218">
                  <a:extLst>
                    <a:ext uri="{9D8B030D-6E8A-4147-A177-3AD203B41FA5}">
                      <a16:colId xmlns:a16="http://schemas.microsoft.com/office/drawing/2014/main" val="845024843"/>
                    </a:ext>
                  </a:extLst>
                </a:gridCol>
              </a:tblGrid>
              <a:tr h="370840">
                <a:tc>
                  <a:txBody>
                    <a:bodyPr/>
                    <a:lstStyle/>
                    <a:p>
                      <a:pPr algn="ctr"/>
                      <a:r>
                        <a:rPr lang="en-US" b="1" dirty="0">
                          <a:latin typeface="Times New Roman" panose="02020603050405020304" pitchFamily="18" charset="0"/>
                          <a:cs typeface="Times New Roman" panose="02020603050405020304" pitchFamily="18" charset="0"/>
                        </a:rPr>
                        <a:t>Event</a:t>
                      </a:r>
                    </a:p>
                  </a:txBody>
                  <a:tcPr>
                    <a:solidFill>
                      <a:schemeClr val="accent2">
                        <a:lumMod val="40000"/>
                        <a:lumOff val="60000"/>
                      </a:schemeClr>
                    </a:solidFill>
                  </a:tcPr>
                </a:tc>
                <a:tc>
                  <a:txBody>
                    <a:bodyPr/>
                    <a:lstStyle/>
                    <a:p>
                      <a:pPr algn="ctr"/>
                      <a:r>
                        <a:rPr lang="en-US" b="1" dirty="0">
                          <a:latin typeface="Times New Roman" panose="02020603050405020304" pitchFamily="18" charset="0"/>
                          <a:cs typeface="Times New Roman" panose="02020603050405020304" pitchFamily="18" charset="0"/>
                        </a:rPr>
                        <a:t>Event Listener</a:t>
                      </a:r>
                    </a:p>
                  </a:txBody>
                  <a:tcPr>
                    <a:solidFill>
                      <a:schemeClr val="accent2">
                        <a:lumMod val="40000"/>
                        <a:lumOff val="60000"/>
                      </a:schemeClr>
                    </a:solidFill>
                  </a:tcPr>
                </a:tc>
                <a:tc>
                  <a:txBody>
                    <a:bodyPr/>
                    <a:lstStyle/>
                    <a:p>
                      <a:pPr algn="ctr"/>
                      <a:r>
                        <a:rPr lang="en-US" b="1" dirty="0">
                          <a:latin typeface="Times New Roman" panose="02020603050405020304" pitchFamily="18" charset="0"/>
                          <a:cs typeface="Times New Roman" panose="02020603050405020304" pitchFamily="18" charset="0"/>
                        </a:rPr>
                        <a:t>Description</a:t>
                      </a:r>
                    </a:p>
                  </a:txBody>
                  <a:tcPr>
                    <a:solidFill>
                      <a:schemeClr val="accent2">
                        <a:lumMod val="40000"/>
                        <a:lumOff val="60000"/>
                      </a:schemeClr>
                    </a:solidFill>
                  </a:tcPr>
                </a:tc>
                <a:extLst>
                  <a:ext uri="{0D108BD9-81ED-4DB2-BD59-A6C34878D82A}">
                    <a16:rowId xmlns:a16="http://schemas.microsoft.com/office/drawing/2014/main" val="3544435279"/>
                  </a:ext>
                </a:extLst>
              </a:tr>
              <a:tr h="370840">
                <a:tc>
                  <a:txBody>
                    <a:bodyPr/>
                    <a:lstStyle/>
                    <a:p>
                      <a:pPr algn="ctr"/>
                      <a:r>
                        <a:rPr lang="en-US" dirty="0" err="1">
                          <a:latin typeface="Times New Roman" panose="02020603050405020304" pitchFamily="18" charset="0"/>
                          <a:cs typeface="Times New Roman" panose="02020603050405020304" pitchFamily="18" charset="0"/>
                        </a:rPr>
                        <a:t>loadstart</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err="1">
                          <a:latin typeface="Times New Roman" panose="02020603050405020304" pitchFamily="18" charset="0"/>
                          <a:cs typeface="Times New Roman" panose="02020603050405020304" pitchFamily="18" charset="0"/>
                        </a:rPr>
                        <a:t>onloadstart</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Upload has begun</a:t>
                      </a:r>
                    </a:p>
                  </a:txBody>
                  <a:tcPr/>
                </a:tc>
                <a:extLst>
                  <a:ext uri="{0D108BD9-81ED-4DB2-BD59-A6C34878D82A}">
                    <a16:rowId xmlns:a16="http://schemas.microsoft.com/office/drawing/2014/main" val="196181483"/>
                  </a:ext>
                </a:extLst>
              </a:tr>
              <a:tr h="370840">
                <a:tc>
                  <a:txBody>
                    <a:bodyPr/>
                    <a:lstStyle/>
                    <a:p>
                      <a:pPr algn="ctr"/>
                      <a:r>
                        <a:rPr lang="en-US" dirty="0">
                          <a:latin typeface="Times New Roman" panose="02020603050405020304" pitchFamily="18" charset="0"/>
                          <a:cs typeface="Times New Roman" panose="02020603050405020304" pitchFamily="18" charset="0"/>
                        </a:rPr>
                        <a:t>progress</a:t>
                      </a:r>
                    </a:p>
                  </a:txBody>
                  <a:tcPr/>
                </a:tc>
                <a:tc>
                  <a:txBody>
                    <a:bodyPr/>
                    <a:lstStyle/>
                    <a:p>
                      <a:pPr algn="ctr"/>
                      <a:r>
                        <a:rPr lang="en-US" dirty="0" err="1">
                          <a:latin typeface="Times New Roman" panose="02020603050405020304" pitchFamily="18" charset="0"/>
                          <a:cs typeface="Times New Roman" panose="02020603050405020304" pitchFamily="18" charset="0"/>
                        </a:rPr>
                        <a:t>onprogress</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Amount of progress so far</a:t>
                      </a:r>
                    </a:p>
                  </a:txBody>
                  <a:tcPr/>
                </a:tc>
                <a:extLst>
                  <a:ext uri="{0D108BD9-81ED-4DB2-BD59-A6C34878D82A}">
                    <a16:rowId xmlns:a16="http://schemas.microsoft.com/office/drawing/2014/main" val="423009738"/>
                  </a:ext>
                </a:extLst>
              </a:tr>
              <a:tr h="370840">
                <a:tc>
                  <a:txBody>
                    <a:bodyPr/>
                    <a:lstStyle/>
                    <a:p>
                      <a:pPr algn="ctr"/>
                      <a:r>
                        <a:rPr lang="en-US" dirty="0">
                          <a:latin typeface="Times New Roman" panose="02020603050405020304" pitchFamily="18" charset="0"/>
                          <a:cs typeface="Times New Roman" panose="02020603050405020304" pitchFamily="18" charset="0"/>
                        </a:rPr>
                        <a:t>abort</a:t>
                      </a:r>
                    </a:p>
                  </a:txBody>
                  <a:tcPr/>
                </a:tc>
                <a:tc>
                  <a:txBody>
                    <a:bodyPr/>
                    <a:lstStyle/>
                    <a:p>
                      <a:pPr algn="ctr"/>
                      <a:r>
                        <a:rPr lang="en-US" dirty="0" err="1">
                          <a:latin typeface="Times New Roman" panose="02020603050405020304" pitchFamily="18" charset="0"/>
                          <a:cs typeface="Times New Roman" panose="02020603050405020304" pitchFamily="18" charset="0"/>
                        </a:rPr>
                        <a:t>onabort</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Upload aborted</a:t>
                      </a:r>
                    </a:p>
                  </a:txBody>
                  <a:tcPr/>
                </a:tc>
                <a:extLst>
                  <a:ext uri="{0D108BD9-81ED-4DB2-BD59-A6C34878D82A}">
                    <a16:rowId xmlns:a16="http://schemas.microsoft.com/office/drawing/2014/main" val="1751064181"/>
                  </a:ext>
                </a:extLst>
              </a:tr>
              <a:tr h="370840">
                <a:tc>
                  <a:txBody>
                    <a:bodyPr/>
                    <a:lstStyle/>
                    <a:p>
                      <a:pPr algn="ctr"/>
                      <a:r>
                        <a:rPr lang="en-US" dirty="0">
                          <a:latin typeface="Times New Roman" panose="02020603050405020304" pitchFamily="18" charset="0"/>
                          <a:cs typeface="Times New Roman" panose="02020603050405020304" pitchFamily="18" charset="0"/>
                        </a:rPr>
                        <a:t>error</a:t>
                      </a:r>
                    </a:p>
                  </a:txBody>
                  <a:tcPr/>
                </a:tc>
                <a:tc>
                  <a:txBody>
                    <a:bodyPr/>
                    <a:lstStyle/>
                    <a:p>
                      <a:pPr algn="ctr"/>
                      <a:r>
                        <a:rPr lang="en-US" dirty="0" err="1">
                          <a:latin typeface="Times New Roman" panose="02020603050405020304" pitchFamily="18" charset="0"/>
                          <a:cs typeface="Times New Roman" panose="02020603050405020304" pitchFamily="18" charset="0"/>
                        </a:rPr>
                        <a:t>onerror</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Upload failed due to an error</a:t>
                      </a:r>
                    </a:p>
                  </a:txBody>
                  <a:tcPr/>
                </a:tc>
                <a:extLst>
                  <a:ext uri="{0D108BD9-81ED-4DB2-BD59-A6C34878D82A}">
                    <a16:rowId xmlns:a16="http://schemas.microsoft.com/office/drawing/2014/main" val="1562396772"/>
                  </a:ext>
                </a:extLst>
              </a:tr>
              <a:tr h="370840">
                <a:tc>
                  <a:txBody>
                    <a:bodyPr/>
                    <a:lstStyle/>
                    <a:p>
                      <a:pPr algn="ctr"/>
                      <a:r>
                        <a:rPr lang="en-US" dirty="0">
                          <a:latin typeface="Times New Roman" panose="02020603050405020304" pitchFamily="18" charset="0"/>
                          <a:cs typeface="Times New Roman" panose="02020603050405020304" pitchFamily="18" charset="0"/>
                        </a:rPr>
                        <a:t>load</a:t>
                      </a:r>
                    </a:p>
                  </a:txBody>
                  <a:tcPr/>
                </a:tc>
                <a:tc>
                  <a:txBody>
                    <a:bodyPr/>
                    <a:lstStyle/>
                    <a:p>
                      <a:pPr algn="ctr"/>
                      <a:r>
                        <a:rPr lang="en-US" dirty="0">
                          <a:latin typeface="Times New Roman" panose="02020603050405020304" pitchFamily="18" charset="0"/>
                          <a:cs typeface="Times New Roman" panose="02020603050405020304" pitchFamily="18" charset="0"/>
                        </a:rPr>
                        <a:t>onload</a:t>
                      </a:r>
                    </a:p>
                  </a:txBody>
                  <a:tcPr/>
                </a:tc>
                <a:tc>
                  <a:txBody>
                    <a:bodyPr/>
                    <a:lstStyle/>
                    <a:p>
                      <a:r>
                        <a:rPr lang="en-US" dirty="0">
                          <a:latin typeface="Times New Roman" panose="02020603050405020304" pitchFamily="18" charset="0"/>
                          <a:cs typeface="Times New Roman" panose="02020603050405020304" pitchFamily="18" charset="0"/>
                        </a:rPr>
                        <a:t>Upload completed Successfully</a:t>
                      </a:r>
                    </a:p>
                  </a:txBody>
                  <a:tcPr/>
                </a:tc>
                <a:extLst>
                  <a:ext uri="{0D108BD9-81ED-4DB2-BD59-A6C34878D82A}">
                    <a16:rowId xmlns:a16="http://schemas.microsoft.com/office/drawing/2014/main" val="3351734965"/>
                  </a:ext>
                </a:extLst>
              </a:tr>
              <a:tr h="370840">
                <a:tc>
                  <a:txBody>
                    <a:bodyPr/>
                    <a:lstStyle/>
                    <a:p>
                      <a:pPr algn="ctr"/>
                      <a:r>
                        <a:rPr lang="en-US" dirty="0">
                          <a:latin typeface="Times New Roman" panose="02020603050405020304" pitchFamily="18" charset="0"/>
                          <a:cs typeface="Times New Roman" panose="02020603050405020304" pitchFamily="18" charset="0"/>
                        </a:rPr>
                        <a:t>timeout</a:t>
                      </a:r>
                    </a:p>
                  </a:txBody>
                  <a:tcPr/>
                </a:tc>
                <a:tc>
                  <a:txBody>
                    <a:bodyPr/>
                    <a:lstStyle/>
                    <a:p>
                      <a:pPr algn="ctr"/>
                      <a:r>
                        <a:rPr lang="en-US" dirty="0" err="1">
                          <a:latin typeface="Times New Roman" panose="02020603050405020304" pitchFamily="18" charset="0"/>
                          <a:cs typeface="Times New Roman" panose="02020603050405020304" pitchFamily="18" charset="0"/>
                        </a:rPr>
                        <a:t>ontimeout</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Upload timed out because a reply did not arrive within the time interval specified by the </a:t>
                      </a:r>
                      <a:r>
                        <a:rPr lang="en-US" dirty="0" err="1">
                          <a:latin typeface="Times New Roman" panose="02020603050405020304" pitchFamily="18" charset="0"/>
                          <a:cs typeface="Times New Roman" panose="02020603050405020304" pitchFamily="18" charset="0"/>
                        </a:rPr>
                        <a:t>XMLHttpRequest.timeout</a:t>
                      </a:r>
                      <a:r>
                        <a:rPr lang="en-US" dirty="0">
                          <a:latin typeface="Times New Roman" panose="02020603050405020304" pitchFamily="18" charset="0"/>
                          <a:cs typeface="Times New Roman" panose="02020603050405020304" pitchFamily="18" charset="0"/>
                        </a:rPr>
                        <a:t>.</a:t>
                      </a:r>
                    </a:p>
                  </a:txBody>
                  <a:tcPr/>
                </a:tc>
                <a:extLst>
                  <a:ext uri="{0D108BD9-81ED-4DB2-BD59-A6C34878D82A}">
                    <a16:rowId xmlns:a16="http://schemas.microsoft.com/office/drawing/2014/main" val="877593574"/>
                  </a:ext>
                </a:extLst>
              </a:tr>
              <a:tr h="370840">
                <a:tc>
                  <a:txBody>
                    <a:bodyPr/>
                    <a:lstStyle/>
                    <a:p>
                      <a:pPr algn="ctr"/>
                      <a:endParaRPr lang="en-US" dirty="0">
                        <a:latin typeface="Times New Roman" panose="02020603050405020304" pitchFamily="18" charset="0"/>
                        <a:cs typeface="Times New Roman" panose="02020603050405020304" pitchFamily="18" charset="0"/>
                      </a:endParaRPr>
                    </a:p>
                    <a:p>
                      <a:pPr algn="ctr"/>
                      <a:r>
                        <a:rPr lang="en-US" dirty="0" err="1">
                          <a:latin typeface="Times New Roman" panose="02020603050405020304" pitchFamily="18" charset="0"/>
                          <a:cs typeface="Times New Roman" panose="02020603050405020304" pitchFamily="18" charset="0"/>
                        </a:rPr>
                        <a:t>loadend</a:t>
                      </a:r>
                      <a:endParaRPr lang="en-US" dirty="0">
                        <a:latin typeface="Times New Roman" panose="02020603050405020304" pitchFamily="18" charset="0"/>
                        <a:cs typeface="Times New Roman" panose="02020603050405020304" pitchFamily="18" charset="0"/>
                      </a:endParaRPr>
                    </a:p>
                  </a:txBody>
                  <a:tcPr/>
                </a:tc>
                <a:tc>
                  <a:txBody>
                    <a:bodyPr/>
                    <a:lstStyle/>
                    <a:p>
                      <a:pPr algn="ctr"/>
                      <a:endParaRPr lang="en-US" dirty="0">
                        <a:latin typeface="Times New Roman" panose="02020603050405020304" pitchFamily="18" charset="0"/>
                        <a:cs typeface="Times New Roman" panose="02020603050405020304" pitchFamily="18" charset="0"/>
                      </a:endParaRPr>
                    </a:p>
                    <a:p>
                      <a:pPr algn="ctr"/>
                      <a:r>
                        <a:rPr lang="en-US" dirty="0" err="1">
                          <a:latin typeface="Times New Roman" panose="02020603050405020304" pitchFamily="18" charset="0"/>
                          <a:cs typeface="Times New Roman" panose="02020603050405020304" pitchFamily="18" charset="0"/>
                        </a:rPr>
                        <a:t>onloadend</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The upload finished. This event does not differentiate between success or failure, and is sent at the end of the upload regardless of the outcome. Prior to this event, one of load, error, abort, or timeout will already have been delivered to indicate why the upload ended.</a:t>
                      </a:r>
                    </a:p>
                  </a:txBody>
                  <a:tcPr/>
                </a:tc>
                <a:extLst>
                  <a:ext uri="{0D108BD9-81ED-4DB2-BD59-A6C34878D82A}">
                    <a16:rowId xmlns:a16="http://schemas.microsoft.com/office/drawing/2014/main" val="4164939252"/>
                  </a:ext>
                </a:extLst>
              </a:tr>
            </a:tbl>
          </a:graphicData>
        </a:graphic>
      </p:graphicFrame>
    </p:spTree>
    <p:extLst>
      <p:ext uri="{BB962C8B-B14F-4D97-AF65-F5344CB8AC3E}">
        <p14:creationId xmlns:p14="http://schemas.microsoft.com/office/powerpoint/2010/main" val="934629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3360F-BDDC-4153-BFDC-2DC9F887845E}"/>
              </a:ext>
            </a:extLst>
          </p:cNvPr>
          <p:cNvSpPr>
            <a:spLocks noGrp="1"/>
          </p:cNvSpPr>
          <p:nvPr>
            <p:ph type="title"/>
          </p:nvPr>
        </p:nvSpPr>
        <p:spPr>
          <a:xfrm>
            <a:off x="838200" y="60331"/>
            <a:ext cx="10515600" cy="1325563"/>
          </a:xfrm>
        </p:spPr>
        <p:txBody>
          <a:bodyPr>
            <a:normAutofit/>
          </a:bodyPr>
          <a:lstStyle/>
          <a:p>
            <a:pPr algn="ctr"/>
            <a:r>
              <a:rPr lang="en-US" sz="4000" b="1" u="sng" dirty="0" err="1">
                <a:latin typeface="Times New Roman" panose="02020603050405020304" pitchFamily="18" charset="0"/>
                <a:cs typeface="Times New Roman" panose="02020603050405020304" pitchFamily="18" charset="0"/>
              </a:rPr>
              <a:t>XMLHttpRequest</a:t>
            </a:r>
            <a:r>
              <a:rPr lang="en-US" sz="4000" b="1" u="sng" dirty="0">
                <a:latin typeface="Times New Roman" panose="02020603050405020304" pitchFamily="18" charset="0"/>
                <a:cs typeface="Times New Roman" panose="02020603050405020304" pitchFamily="18" charset="0"/>
              </a:rPr>
              <a:t> Properties</a:t>
            </a:r>
          </a:p>
        </p:txBody>
      </p:sp>
      <p:sp>
        <p:nvSpPr>
          <p:cNvPr id="3" name="Content Placeholder 2">
            <a:extLst>
              <a:ext uri="{FF2B5EF4-FFF2-40B4-BE49-F238E27FC236}">
                <a16:creationId xmlns:a16="http://schemas.microsoft.com/office/drawing/2014/main" id="{5F04FEAE-EFF1-46E8-9D4B-EEB35EAE3858}"/>
              </a:ext>
            </a:extLst>
          </p:cNvPr>
          <p:cNvSpPr>
            <a:spLocks noGrp="1"/>
          </p:cNvSpPr>
          <p:nvPr>
            <p:ph idx="1"/>
          </p:nvPr>
        </p:nvSpPr>
        <p:spPr>
          <a:xfrm>
            <a:off x="838200" y="1252973"/>
            <a:ext cx="10515600" cy="3947100"/>
          </a:xfrm>
        </p:spPr>
        <p:txBody>
          <a:bodyPr>
            <a:normAutofit/>
          </a:bodyPr>
          <a:lstStyle/>
          <a:p>
            <a:pPr marL="0" indent="0">
              <a:buNone/>
            </a:pPr>
            <a:r>
              <a:rPr lang="en-US" sz="2000" dirty="0" err="1">
                <a:latin typeface="Times New Roman" panose="02020603050405020304" pitchFamily="18" charset="0"/>
                <a:cs typeface="Times New Roman" panose="02020603050405020304" pitchFamily="18" charset="0"/>
              </a:rPr>
              <a:t>withCredentials</a:t>
            </a:r>
            <a:r>
              <a:rPr lang="en-US" sz="2000" dirty="0">
                <a:latin typeface="Times New Roman" panose="02020603050405020304" pitchFamily="18" charset="0"/>
                <a:cs typeface="Times New Roman" panose="02020603050405020304" pitchFamily="18" charset="0"/>
              </a:rPr>
              <a:t> - It is a Boolean that indicates whether or not cross-site Access-Control requests should be made using credentials such as cookies, authorization headers or TLS client certificates. Setting </a:t>
            </a:r>
            <a:r>
              <a:rPr lang="en-US" sz="2000" dirty="0" err="1">
                <a:latin typeface="Times New Roman" panose="02020603050405020304" pitchFamily="18" charset="0"/>
                <a:cs typeface="Times New Roman" panose="02020603050405020304" pitchFamily="18" charset="0"/>
              </a:rPr>
              <a:t>withCredentials</a:t>
            </a:r>
            <a:r>
              <a:rPr lang="en-US" sz="2000" dirty="0">
                <a:latin typeface="Times New Roman" panose="02020603050405020304" pitchFamily="18" charset="0"/>
                <a:cs typeface="Times New Roman" panose="02020603050405020304" pitchFamily="18" charset="0"/>
              </a:rPr>
              <a:t> has no effect on same-site requests.</a:t>
            </a:r>
          </a:p>
          <a:p>
            <a:pPr marL="0" indent="0">
              <a:buNone/>
            </a:pPr>
            <a:r>
              <a:rPr lang="en-US" sz="2000" dirty="0">
                <a:latin typeface="Times New Roman" panose="02020603050405020304" pitchFamily="18" charset="0"/>
                <a:cs typeface="Times New Roman" panose="02020603050405020304" pitchFamily="18" charset="0"/>
              </a:rPr>
              <a:t>In addition, this flag is also used to indicate when cookies are to be ignored in the response. The default is false.</a:t>
            </a:r>
          </a:p>
          <a:p>
            <a:pPr marL="0" indent="0">
              <a:buNone/>
            </a:pPr>
            <a:r>
              <a:rPr lang="en-US" sz="2000" dirty="0" err="1">
                <a:latin typeface="Times New Roman" panose="02020603050405020304" pitchFamily="18" charset="0"/>
                <a:cs typeface="Times New Roman" panose="02020603050405020304" pitchFamily="18" charset="0"/>
              </a:rPr>
              <a:t>XMLHttpRequest</a:t>
            </a:r>
            <a:r>
              <a:rPr lang="en-US" sz="2000" dirty="0">
                <a:latin typeface="Times New Roman" panose="02020603050405020304" pitchFamily="18" charset="0"/>
                <a:cs typeface="Times New Roman" panose="02020603050405020304" pitchFamily="18" charset="0"/>
              </a:rPr>
              <a:t> from a different domain cannot set cookie values for their own domain unless </a:t>
            </a:r>
            <a:r>
              <a:rPr lang="en-US" sz="2000" dirty="0" err="1">
                <a:latin typeface="Times New Roman" panose="02020603050405020304" pitchFamily="18" charset="0"/>
                <a:cs typeface="Times New Roman" panose="02020603050405020304" pitchFamily="18" charset="0"/>
              </a:rPr>
              <a:t>withCredentials</a:t>
            </a:r>
            <a:r>
              <a:rPr lang="en-US" sz="2000" dirty="0">
                <a:latin typeface="Times New Roman" panose="02020603050405020304" pitchFamily="18" charset="0"/>
                <a:cs typeface="Times New Roman" panose="02020603050405020304" pitchFamily="18" charset="0"/>
              </a:rPr>
              <a:t> is set to true before making the request. The third-party cookies obtained by setting </a:t>
            </a:r>
            <a:r>
              <a:rPr lang="en-US" sz="2000" dirty="0" err="1">
                <a:latin typeface="Times New Roman" panose="02020603050405020304" pitchFamily="18" charset="0"/>
                <a:cs typeface="Times New Roman" panose="02020603050405020304" pitchFamily="18" charset="0"/>
              </a:rPr>
              <a:t>withCredentials</a:t>
            </a:r>
            <a:r>
              <a:rPr lang="en-US" sz="2000" dirty="0">
                <a:latin typeface="Times New Roman" panose="02020603050405020304" pitchFamily="18" charset="0"/>
                <a:cs typeface="Times New Roman" panose="02020603050405020304" pitchFamily="18" charset="0"/>
              </a:rPr>
              <a:t> to true will still honor same-origin policy and hence can not be accessed by the requesting script through </a:t>
            </a:r>
            <a:r>
              <a:rPr lang="en-US" sz="2000" dirty="0" err="1">
                <a:latin typeface="Times New Roman" panose="02020603050405020304" pitchFamily="18" charset="0"/>
                <a:cs typeface="Times New Roman" panose="02020603050405020304" pitchFamily="18" charset="0"/>
              </a:rPr>
              <a:t>document.cookie</a:t>
            </a:r>
            <a:r>
              <a:rPr lang="en-US" sz="2000" dirty="0">
                <a:latin typeface="Times New Roman" panose="02020603050405020304" pitchFamily="18" charset="0"/>
                <a:cs typeface="Times New Roman" panose="02020603050405020304" pitchFamily="18" charset="0"/>
              </a:rPr>
              <a:t> or from response headers.</a:t>
            </a:r>
          </a:p>
        </p:txBody>
      </p:sp>
    </p:spTree>
    <p:extLst>
      <p:ext uri="{BB962C8B-B14F-4D97-AF65-F5344CB8AC3E}">
        <p14:creationId xmlns:p14="http://schemas.microsoft.com/office/powerpoint/2010/main" val="1412606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3360F-BDDC-4153-BFDC-2DC9F887845E}"/>
              </a:ext>
            </a:extLst>
          </p:cNvPr>
          <p:cNvSpPr>
            <a:spLocks noGrp="1"/>
          </p:cNvSpPr>
          <p:nvPr>
            <p:ph type="title"/>
          </p:nvPr>
        </p:nvSpPr>
        <p:spPr>
          <a:xfrm>
            <a:off x="838200" y="60331"/>
            <a:ext cx="10515600" cy="1325563"/>
          </a:xfrm>
        </p:spPr>
        <p:txBody>
          <a:bodyPr>
            <a:normAutofit/>
          </a:bodyPr>
          <a:lstStyle/>
          <a:p>
            <a:pPr algn="ctr"/>
            <a:r>
              <a:rPr lang="en-US" sz="4000" b="1" u="sng" dirty="0" err="1">
                <a:latin typeface="Times New Roman" panose="02020603050405020304" pitchFamily="18" charset="0"/>
                <a:cs typeface="Times New Roman" panose="02020603050405020304" pitchFamily="18" charset="0"/>
              </a:rPr>
              <a:t>XMLHttpRequest</a:t>
            </a:r>
            <a:r>
              <a:rPr lang="en-US" sz="4000" b="1" u="sng" dirty="0">
                <a:latin typeface="Times New Roman" panose="02020603050405020304" pitchFamily="18" charset="0"/>
                <a:cs typeface="Times New Roman" panose="02020603050405020304" pitchFamily="18" charset="0"/>
              </a:rPr>
              <a:t> Methods</a:t>
            </a:r>
          </a:p>
        </p:txBody>
      </p:sp>
      <p:sp>
        <p:nvSpPr>
          <p:cNvPr id="3" name="Content Placeholder 2">
            <a:extLst>
              <a:ext uri="{FF2B5EF4-FFF2-40B4-BE49-F238E27FC236}">
                <a16:creationId xmlns:a16="http://schemas.microsoft.com/office/drawing/2014/main" id="{5F04FEAE-EFF1-46E8-9D4B-EEB35EAE3858}"/>
              </a:ext>
            </a:extLst>
          </p:cNvPr>
          <p:cNvSpPr>
            <a:spLocks noGrp="1"/>
          </p:cNvSpPr>
          <p:nvPr>
            <p:ph idx="1"/>
          </p:nvPr>
        </p:nvSpPr>
        <p:spPr>
          <a:xfrm>
            <a:off x="838200" y="1252973"/>
            <a:ext cx="10515600" cy="5043323"/>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open(method, </a:t>
            </a:r>
            <a:r>
              <a:rPr lang="en-US" sz="2000" dirty="0" err="1">
                <a:latin typeface="Times New Roman" panose="02020603050405020304" pitchFamily="18" charset="0"/>
                <a:cs typeface="Times New Roman" panose="02020603050405020304" pitchFamily="18" charset="0"/>
              </a:rPr>
              <a:t>url</a:t>
            </a:r>
            <a:r>
              <a:rPr lang="en-US" sz="2000" dirty="0">
                <a:latin typeface="Times New Roman" panose="02020603050405020304" pitchFamily="18" charset="0"/>
                <a:cs typeface="Times New Roman" panose="02020603050405020304" pitchFamily="18" charset="0"/>
              </a:rPr>
              <a:t>, async, user, </a:t>
            </a:r>
            <a:r>
              <a:rPr lang="en-US" sz="2000" dirty="0" err="1">
                <a:latin typeface="Times New Roman" panose="02020603050405020304" pitchFamily="18" charset="0"/>
                <a:cs typeface="Times New Roman" panose="02020603050405020304" pitchFamily="18" charset="0"/>
              </a:rPr>
              <a:t>psw</a:t>
            </a:r>
            <a:r>
              <a:rPr lang="en-US" sz="2000" dirty="0">
                <a:latin typeface="Times New Roman" panose="02020603050405020304" pitchFamily="18" charset="0"/>
                <a:cs typeface="Times New Roman" panose="02020603050405020304" pitchFamily="18" charset="0"/>
              </a:rPr>
              <a:t>) – This method is used to initializes a newly-created request, or re-initializes an existing one.</a:t>
            </a:r>
          </a:p>
          <a:p>
            <a:pPr marL="0" indent="0">
              <a:buNone/>
            </a:pPr>
            <a:r>
              <a:rPr lang="en-US" sz="2000" dirty="0">
                <a:latin typeface="Times New Roman" panose="02020603050405020304" pitchFamily="18" charset="0"/>
                <a:cs typeface="Times New Roman" panose="02020603050405020304" pitchFamily="18" charset="0"/>
              </a:rPr>
              <a:t>Where,</a:t>
            </a:r>
          </a:p>
          <a:p>
            <a:r>
              <a:rPr lang="en-US" sz="2000" dirty="0">
                <a:latin typeface="Times New Roman" panose="02020603050405020304" pitchFamily="18" charset="0"/>
                <a:cs typeface="Times New Roman" panose="02020603050405020304" pitchFamily="18" charset="0"/>
              </a:rPr>
              <a:t>method: the request type GET, POST or HEAD or another method supported by server</a:t>
            </a:r>
          </a:p>
          <a:p>
            <a:r>
              <a:rPr lang="en-US" sz="2000" dirty="0">
                <a:latin typeface="Times New Roman" panose="02020603050405020304" pitchFamily="18" charset="0"/>
                <a:cs typeface="Times New Roman" panose="02020603050405020304" pitchFamily="18" charset="0"/>
              </a:rPr>
              <a:t>url: The URL/File Location you are sending the request to. This can be a .txt, .xml, .asp, .</a:t>
            </a:r>
            <a:r>
              <a:rPr lang="en-US" sz="2000" dirty="0" err="1">
                <a:latin typeface="Times New Roman" panose="02020603050405020304" pitchFamily="18" charset="0"/>
                <a:cs typeface="Times New Roman" panose="02020603050405020304" pitchFamily="18" charset="0"/>
              </a:rPr>
              <a:t>jsp</a:t>
            </a:r>
            <a:r>
              <a:rPr lang="en-US" sz="2000" dirty="0">
                <a:latin typeface="Times New Roman" panose="02020603050405020304" pitchFamily="18" charset="0"/>
                <a:cs typeface="Times New Roman" panose="02020603050405020304" pitchFamily="18" charset="0"/>
              </a:rPr>
              <a:t>, .php files etc.</a:t>
            </a:r>
          </a:p>
          <a:p>
            <a:r>
              <a:rPr lang="en-US" sz="2000" dirty="0">
                <a:latin typeface="Times New Roman" panose="02020603050405020304" pitchFamily="18" charset="0"/>
                <a:cs typeface="Times New Roman" panose="02020603050405020304" pitchFamily="18" charset="0"/>
              </a:rPr>
              <a:t>async: If asynchronous then it take </a:t>
            </a:r>
            <a:r>
              <a:rPr lang="en-US" sz="2000" b="1" i="1" dirty="0">
                <a:latin typeface="Times New Roman" panose="02020603050405020304" pitchFamily="18" charset="0"/>
                <a:cs typeface="Times New Roman" panose="02020603050405020304" pitchFamily="18" charset="0"/>
              </a:rPr>
              <a:t>true</a:t>
            </a:r>
            <a:r>
              <a:rPr lang="en-US" sz="2000" dirty="0">
                <a:latin typeface="Times New Roman" panose="02020603050405020304" pitchFamily="18" charset="0"/>
                <a:cs typeface="Times New Roman" panose="02020603050405020304" pitchFamily="18" charset="0"/>
              </a:rPr>
              <a:t> or if synchronous then it take </a:t>
            </a:r>
            <a:r>
              <a:rPr lang="en-US" sz="2000" b="1" i="1" dirty="0">
                <a:latin typeface="Times New Roman" panose="02020603050405020304" pitchFamily="18" charset="0"/>
                <a:cs typeface="Times New Roman" panose="02020603050405020304" pitchFamily="18" charset="0"/>
              </a:rPr>
              <a:t>false</a:t>
            </a:r>
            <a:r>
              <a:rPr lang="en-US" sz="2000" dirty="0">
                <a:latin typeface="Times New Roman" panose="02020603050405020304" pitchFamily="18" charset="0"/>
                <a:cs typeface="Times New Roman" panose="02020603050405020304" pitchFamily="18" charset="0"/>
              </a:rPr>
              <a:t>. By default it is true.</a:t>
            </a:r>
            <a:endParaRPr lang="en-US" sz="2000" b="1" i="1"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user: user name to use for authentication purpose. By default its null. It is optional </a:t>
            </a:r>
          </a:p>
          <a:p>
            <a:r>
              <a:rPr lang="en-US" sz="2000" dirty="0" err="1">
                <a:latin typeface="Times New Roman" panose="02020603050405020304" pitchFamily="18" charset="0"/>
                <a:cs typeface="Times New Roman" panose="02020603050405020304" pitchFamily="18" charset="0"/>
              </a:rPr>
              <a:t>psw</a:t>
            </a:r>
            <a:r>
              <a:rPr lang="en-US" sz="2000" dirty="0">
                <a:latin typeface="Times New Roman" panose="02020603050405020304" pitchFamily="18" charset="0"/>
                <a:cs typeface="Times New Roman" panose="02020603050405020304" pitchFamily="18" charset="0"/>
              </a:rPr>
              <a:t>: password to use for authentication purpose. By default its null. It is optional </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Example:- </a:t>
            </a:r>
          </a:p>
          <a:p>
            <a:pPr marL="0" indent="0">
              <a:buNone/>
            </a:pPr>
            <a:r>
              <a:rPr lang="en-US" sz="2000" dirty="0" err="1">
                <a:latin typeface="Times New Roman" panose="02020603050405020304" pitchFamily="18" charset="0"/>
                <a:cs typeface="Times New Roman" panose="02020603050405020304" pitchFamily="18" charset="0"/>
              </a:rPr>
              <a:t>xhr.open</a:t>
            </a:r>
            <a:r>
              <a:rPr lang="en-US" sz="2000" dirty="0">
                <a:latin typeface="Times New Roman" panose="02020603050405020304" pitchFamily="18" charset="0"/>
                <a:cs typeface="Times New Roman" panose="02020603050405020304" pitchFamily="18" charset="0"/>
              </a:rPr>
              <a:t>(“GET”, ‘data.txt’, true);</a:t>
            </a:r>
          </a:p>
          <a:p>
            <a:pPr marL="0" indent="0">
              <a:buNone/>
            </a:pPr>
            <a:r>
              <a:rPr lang="en-US" sz="2000" dirty="0" err="1">
                <a:latin typeface="Times New Roman" panose="02020603050405020304" pitchFamily="18" charset="0"/>
                <a:cs typeface="Times New Roman" panose="02020603050405020304" pitchFamily="18" charset="0"/>
              </a:rPr>
              <a:t>xhr.open</a:t>
            </a:r>
            <a:r>
              <a:rPr lang="en-US" sz="2000" dirty="0">
                <a:latin typeface="Times New Roman" panose="02020603050405020304" pitchFamily="18" charset="0"/>
                <a:cs typeface="Times New Roman" panose="02020603050405020304" pitchFamily="18" charset="0"/>
              </a:rPr>
              <a:t>(“GET”, ‘</a:t>
            </a:r>
            <a:r>
              <a:rPr lang="en-US" sz="2000" dirty="0"/>
              <a:t>https://jsonplaceholder.typicode.com/posts</a:t>
            </a:r>
            <a:r>
              <a:rPr lang="en-US" sz="2000" dirty="0">
                <a:latin typeface="Times New Roman" panose="02020603050405020304" pitchFamily="18" charset="0"/>
                <a:cs typeface="Times New Roman" panose="02020603050405020304" pitchFamily="18" charset="0"/>
              </a:rPr>
              <a:t>’, true);</a:t>
            </a:r>
          </a:p>
          <a:p>
            <a:pPr marL="0" indent="0">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52100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500"/>
                                        <p:tgtEl>
                                          <p:spTgt spid="3">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10" end="10"/>
                                            </p:txEl>
                                          </p:spTgt>
                                        </p:tgtEl>
                                        <p:attrNameLst>
                                          <p:attrName>style.visibility</p:attrName>
                                        </p:attrNameLst>
                                      </p:cBhvr>
                                      <p:to>
                                        <p:strVal val="visible"/>
                                      </p:to>
                                    </p:set>
                                    <p:animEffect transition="in" filter="fade">
                                      <p:cBhvr>
                                        <p:cTn id="52"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3360F-BDDC-4153-BFDC-2DC9F887845E}"/>
              </a:ext>
            </a:extLst>
          </p:cNvPr>
          <p:cNvSpPr>
            <a:spLocks noGrp="1"/>
          </p:cNvSpPr>
          <p:nvPr>
            <p:ph type="title"/>
          </p:nvPr>
        </p:nvSpPr>
        <p:spPr>
          <a:xfrm>
            <a:off x="838200" y="60331"/>
            <a:ext cx="10515600" cy="1325563"/>
          </a:xfrm>
        </p:spPr>
        <p:txBody>
          <a:bodyPr>
            <a:normAutofit/>
          </a:bodyPr>
          <a:lstStyle/>
          <a:p>
            <a:pPr algn="ctr"/>
            <a:r>
              <a:rPr lang="en-US" b="1" u="sng" dirty="0">
                <a:latin typeface="Times New Roman" panose="02020603050405020304" pitchFamily="18" charset="0"/>
                <a:cs typeface="Times New Roman" panose="02020603050405020304" pitchFamily="18" charset="0"/>
              </a:rPr>
              <a:t>Why use Ajax</a:t>
            </a:r>
          </a:p>
        </p:txBody>
      </p:sp>
      <p:sp>
        <p:nvSpPr>
          <p:cNvPr id="3" name="Content Placeholder 2">
            <a:extLst>
              <a:ext uri="{FF2B5EF4-FFF2-40B4-BE49-F238E27FC236}">
                <a16:creationId xmlns:a16="http://schemas.microsoft.com/office/drawing/2014/main" id="{5F04FEAE-EFF1-46E8-9D4B-EEB35EAE3858}"/>
              </a:ext>
            </a:extLst>
          </p:cNvPr>
          <p:cNvSpPr>
            <a:spLocks noGrp="1"/>
          </p:cNvSpPr>
          <p:nvPr>
            <p:ph idx="1"/>
          </p:nvPr>
        </p:nvSpPr>
        <p:spPr>
          <a:xfrm>
            <a:off x="838200" y="1252973"/>
            <a:ext cx="10515600" cy="5226203"/>
          </a:xfrm>
        </p:spPr>
        <p:txBody>
          <a:bodyPr>
            <a:normAutofit/>
          </a:bodyPr>
          <a:lstStyle/>
          <a:p>
            <a:r>
              <a:rPr lang="en-US" sz="2000" dirty="0">
                <a:latin typeface="Times New Roman" panose="02020603050405020304" pitchFamily="18" charset="0"/>
                <a:cs typeface="Times New Roman" panose="02020603050405020304" pitchFamily="18" charset="0"/>
              </a:rPr>
              <a:t>No Page Reload on each request</a:t>
            </a:r>
          </a:p>
          <a:p>
            <a:r>
              <a:rPr lang="en-US" sz="2000" dirty="0">
                <a:latin typeface="Times New Roman" panose="02020603050405020304" pitchFamily="18" charset="0"/>
                <a:cs typeface="Times New Roman" panose="02020603050405020304" pitchFamily="18" charset="0"/>
              </a:rPr>
              <a:t>Update a Part page not full page</a:t>
            </a:r>
          </a:p>
          <a:p>
            <a:r>
              <a:rPr lang="en-US" sz="2000" dirty="0">
                <a:latin typeface="Times New Roman" panose="02020603050405020304" pitchFamily="18" charset="0"/>
                <a:cs typeface="Times New Roman" panose="02020603050405020304" pitchFamily="18" charset="0"/>
              </a:rPr>
              <a:t>Send Data to server in background</a:t>
            </a:r>
          </a:p>
          <a:p>
            <a:r>
              <a:rPr lang="en-US" sz="2000" dirty="0">
                <a:latin typeface="Times New Roman" panose="02020603050405020304" pitchFamily="18" charset="0"/>
                <a:cs typeface="Times New Roman" panose="02020603050405020304" pitchFamily="18" charset="0"/>
              </a:rPr>
              <a:t>Receive Data from server in background</a:t>
            </a:r>
          </a:p>
          <a:p>
            <a:r>
              <a:rPr lang="en-US" sz="2000" dirty="0">
                <a:latin typeface="Times New Roman" panose="02020603050405020304" pitchFamily="18" charset="0"/>
                <a:cs typeface="Times New Roman" panose="02020603050405020304" pitchFamily="18" charset="0"/>
              </a:rPr>
              <a:t>Better User experience</a:t>
            </a:r>
          </a:p>
          <a:p>
            <a:r>
              <a:rPr lang="en-US" sz="2000" dirty="0">
                <a:latin typeface="Times New Roman" panose="02020603050405020304" pitchFamily="18" charset="0"/>
                <a:cs typeface="Times New Roman" panose="02020603050405020304" pitchFamily="18" charset="0"/>
              </a:rPr>
              <a:t>Improves Speed and Performance </a:t>
            </a:r>
          </a:p>
        </p:txBody>
      </p:sp>
    </p:spTree>
    <p:extLst>
      <p:ext uri="{BB962C8B-B14F-4D97-AF65-F5344CB8AC3E}">
        <p14:creationId xmlns:p14="http://schemas.microsoft.com/office/powerpoint/2010/main" val="3289736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3360F-BDDC-4153-BFDC-2DC9F887845E}"/>
              </a:ext>
            </a:extLst>
          </p:cNvPr>
          <p:cNvSpPr>
            <a:spLocks noGrp="1"/>
          </p:cNvSpPr>
          <p:nvPr>
            <p:ph type="title"/>
          </p:nvPr>
        </p:nvSpPr>
        <p:spPr>
          <a:xfrm>
            <a:off x="838200" y="60331"/>
            <a:ext cx="10515600" cy="1325563"/>
          </a:xfrm>
        </p:spPr>
        <p:txBody>
          <a:bodyPr>
            <a:normAutofit/>
          </a:bodyPr>
          <a:lstStyle/>
          <a:p>
            <a:pPr algn="ctr"/>
            <a:r>
              <a:rPr lang="en-US" sz="4000" b="1" u="sng" dirty="0" err="1">
                <a:latin typeface="Times New Roman" panose="02020603050405020304" pitchFamily="18" charset="0"/>
                <a:cs typeface="Times New Roman" panose="02020603050405020304" pitchFamily="18" charset="0"/>
              </a:rPr>
              <a:t>XMLHttpRequest</a:t>
            </a:r>
            <a:r>
              <a:rPr lang="en-US" sz="4000" b="1" u="sng" dirty="0">
                <a:latin typeface="Times New Roman" panose="02020603050405020304" pitchFamily="18" charset="0"/>
                <a:cs typeface="Times New Roman" panose="02020603050405020304" pitchFamily="18" charset="0"/>
              </a:rPr>
              <a:t> Methods</a:t>
            </a:r>
          </a:p>
        </p:txBody>
      </p:sp>
      <p:sp>
        <p:nvSpPr>
          <p:cNvPr id="3" name="Content Placeholder 2">
            <a:extLst>
              <a:ext uri="{FF2B5EF4-FFF2-40B4-BE49-F238E27FC236}">
                <a16:creationId xmlns:a16="http://schemas.microsoft.com/office/drawing/2014/main" id="{5F04FEAE-EFF1-46E8-9D4B-EEB35EAE3858}"/>
              </a:ext>
            </a:extLst>
          </p:cNvPr>
          <p:cNvSpPr>
            <a:spLocks noGrp="1"/>
          </p:cNvSpPr>
          <p:nvPr>
            <p:ph idx="1"/>
          </p:nvPr>
        </p:nvSpPr>
        <p:spPr>
          <a:xfrm>
            <a:off x="838200" y="1252973"/>
            <a:ext cx="10515600" cy="5043323"/>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send() – This method is used to send the request to server. This is used for GET requests.</a:t>
            </a:r>
          </a:p>
          <a:p>
            <a:pPr marL="0" indent="0">
              <a:buNone/>
            </a:pPr>
            <a:r>
              <a:rPr lang="en-US" sz="2000" dirty="0">
                <a:latin typeface="Times New Roman" panose="02020603050405020304" pitchFamily="18" charset="0"/>
                <a:cs typeface="Times New Roman" panose="02020603050405020304" pitchFamily="18" charset="0"/>
              </a:rPr>
              <a:t>Example:- </a:t>
            </a:r>
            <a:r>
              <a:rPr lang="en-US" sz="2000" dirty="0" err="1">
                <a:latin typeface="Times New Roman" panose="02020603050405020304" pitchFamily="18" charset="0"/>
                <a:cs typeface="Times New Roman" panose="02020603050405020304" pitchFamily="18" charset="0"/>
              </a:rPr>
              <a:t>xhr.send</a:t>
            </a:r>
            <a:r>
              <a:rPr lang="en-US" sz="2000" dirty="0">
                <a:latin typeface="Times New Roman" panose="02020603050405020304" pitchFamily="18" charset="0"/>
                <a:cs typeface="Times New Roman" panose="02020603050405020304" pitchFamily="18" charset="0"/>
              </a:rPr>
              <a:t>();</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send(body) – This method is used to send the request to the server. This is used for POST requests.</a:t>
            </a:r>
          </a:p>
          <a:p>
            <a:pPr marL="0" indent="0">
              <a:buNone/>
            </a:pPr>
            <a:r>
              <a:rPr lang="en-US" sz="2000" dirty="0">
                <a:latin typeface="Times New Roman" panose="02020603050405020304" pitchFamily="18" charset="0"/>
                <a:cs typeface="Times New Roman" panose="02020603050405020304" pitchFamily="18" charset="0"/>
              </a:rPr>
              <a:t>Where body is the data you want to send. </a:t>
            </a:r>
          </a:p>
          <a:p>
            <a:pPr marL="0" indent="0">
              <a:buNone/>
            </a:pPr>
            <a:r>
              <a:rPr lang="en-US" sz="2000" dirty="0">
                <a:latin typeface="Times New Roman" panose="02020603050405020304" pitchFamily="18" charset="0"/>
                <a:cs typeface="Times New Roman" panose="02020603050405020304" pitchFamily="18" charset="0"/>
              </a:rPr>
              <a:t>Example:- </a:t>
            </a:r>
            <a:r>
              <a:rPr lang="en-US" sz="2000" dirty="0" err="1">
                <a:latin typeface="Times New Roman" panose="02020603050405020304" pitchFamily="18" charset="0"/>
                <a:cs typeface="Times New Roman" panose="02020603050405020304" pitchFamily="18" charset="0"/>
              </a:rPr>
              <a:t>xhr.send</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fname</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geeky&amp;lname</a:t>
            </a:r>
            <a:r>
              <a:rPr lang="en-US" sz="2000" dirty="0">
                <a:latin typeface="Times New Roman" panose="02020603050405020304" pitchFamily="18" charset="0"/>
                <a:cs typeface="Times New Roman" panose="02020603050405020304" pitchFamily="18" charset="0"/>
              </a:rPr>
              <a:t>=shows");</a:t>
            </a:r>
          </a:p>
        </p:txBody>
      </p:sp>
    </p:spTree>
    <p:extLst>
      <p:ext uri="{BB962C8B-B14F-4D97-AF65-F5344CB8AC3E}">
        <p14:creationId xmlns:p14="http://schemas.microsoft.com/office/powerpoint/2010/main" val="4176461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3360F-BDDC-4153-BFDC-2DC9F887845E}"/>
              </a:ext>
            </a:extLst>
          </p:cNvPr>
          <p:cNvSpPr>
            <a:spLocks noGrp="1"/>
          </p:cNvSpPr>
          <p:nvPr>
            <p:ph type="title"/>
          </p:nvPr>
        </p:nvSpPr>
        <p:spPr>
          <a:xfrm>
            <a:off x="838200" y="60331"/>
            <a:ext cx="10515600" cy="1325563"/>
          </a:xfrm>
        </p:spPr>
        <p:txBody>
          <a:bodyPr>
            <a:normAutofit/>
          </a:bodyPr>
          <a:lstStyle/>
          <a:p>
            <a:pPr algn="ctr"/>
            <a:r>
              <a:rPr lang="en-US" sz="4000" b="1" u="sng" dirty="0" err="1">
                <a:latin typeface="Times New Roman" panose="02020603050405020304" pitchFamily="18" charset="0"/>
                <a:cs typeface="Times New Roman" panose="02020603050405020304" pitchFamily="18" charset="0"/>
              </a:rPr>
              <a:t>XMLHttpRequest</a:t>
            </a:r>
            <a:r>
              <a:rPr lang="en-US" sz="4000" b="1" u="sng" dirty="0">
                <a:latin typeface="Times New Roman" panose="02020603050405020304" pitchFamily="18" charset="0"/>
                <a:cs typeface="Times New Roman" panose="02020603050405020304" pitchFamily="18" charset="0"/>
              </a:rPr>
              <a:t> Methods</a:t>
            </a:r>
          </a:p>
        </p:txBody>
      </p:sp>
      <p:sp>
        <p:nvSpPr>
          <p:cNvPr id="3" name="Content Placeholder 2">
            <a:extLst>
              <a:ext uri="{FF2B5EF4-FFF2-40B4-BE49-F238E27FC236}">
                <a16:creationId xmlns:a16="http://schemas.microsoft.com/office/drawing/2014/main" id="{5F04FEAE-EFF1-46E8-9D4B-EEB35EAE3858}"/>
              </a:ext>
            </a:extLst>
          </p:cNvPr>
          <p:cNvSpPr>
            <a:spLocks noGrp="1"/>
          </p:cNvSpPr>
          <p:nvPr>
            <p:ph idx="1"/>
          </p:nvPr>
        </p:nvSpPr>
        <p:spPr>
          <a:xfrm>
            <a:off x="838200" y="1252973"/>
            <a:ext cx="10515600" cy="5043323"/>
          </a:xfrm>
        </p:spPr>
        <p:txBody>
          <a:bodyPr>
            <a:normAutofit/>
          </a:bodyPr>
          <a:lstStyle/>
          <a:p>
            <a:pPr marL="0" indent="0">
              <a:buNone/>
            </a:pPr>
            <a:r>
              <a:rPr lang="en-US" sz="2000" dirty="0" err="1">
                <a:latin typeface="Times New Roman" panose="02020603050405020304" pitchFamily="18" charset="0"/>
                <a:cs typeface="Times New Roman" panose="02020603050405020304" pitchFamily="18" charset="0"/>
              </a:rPr>
              <a:t>setRequestHeader</a:t>
            </a:r>
            <a:r>
              <a:rPr lang="en-US" sz="2000" dirty="0">
                <a:latin typeface="Times New Roman" panose="02020603050405020304" pitchFamily="18" charset="0"/>
                <a:cs typeface="Times New Roman" panose="02020603050405020304" pitchFamily="18" charset="0"/>
              </a:rPr>
              <a:t>(header, value) – This method is used to Add a header-value pair to the header to be sent.</a:t>
            </a:r>
          </a:p>
          <a:p>
            <a:pPr marL="0" indent="0">
              <a:buNone/>
            </a:pPr>
            <a:r>
              <a:rPr lang="en-US" sz="2000" dirty="0">
                <a:latin typeface="Times New Roman" panose="02020603050405020304" pitchFamily="18" charset="0"/>
                <a:cs typeface="Times New Roman" panose="02020603050405020304" pitchFamily="18" charset="0"/>
              </a:rPr>
              <a:t>Example:- </a:t>
            </a:r>
            <a:r>
              <a:rPr lang="en-US" sz="2000" dirty="0" err="1">
                <a:latin typeface="Times New Roman" panose="02020603050405020304" pitchFamily="18" charset="0"/>
                <a:cs typeface="Times New Roman" panose="02020603050405020304" pitchFamily="18" charset="0"/>
              </a:rPr>
              <a:t>xhr.setRequestHeader</a:t>
            </a:r>
            <a:r>
              <a:rPr lang="en-US" sz="2000" dirty="0">
                <a:latin typeface="Times New Roman" panose="02020603050405020304" pitchFamily="18" charset="0"/>
                <a:cs typeface="Times New Roman" panose="02020603050405020304" pitchFamily="18" charset="0"/>
              </a:rPr>
              <a:t>(“Access-Control-Allow-Origin”, “ * ” )</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err="1">
                <a:latin typeface="Times New Roman" panose="02020603050405020304" pitchFamily="18" charset="0"/>
                <a:cs typeface="Times New Roman" panose="02020603050405020304" pitchFamily="18" charset="0"/>
              </a:rPr>
              <a:t>getResponseHeader</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headerName</a:t>
            </a:r>
            <a:r>
              <a:rPr lang="en-US" sz="2000" dirty="0">
                <a:latin typeface="Times New Roman" panose="02020603050405020304" pitchFamily="18" charset="0"/>
                <a:cs typeface="Times New Roman" panose="02020603050405020304" pitchFamily="18" charset="0"/>
              </a:rPr>
              <a:t>) – This method returns specific header information from the server response.</a:t>
            </a:r>
          </a:p>
          <a:p>
            <a:pPr marL="0" indent="0">
              <a:buNone/>
            </a:pPr>
            <a:r>
              <a:rPr lang="en-US" sz="2000" dirty="0">
                <a:latin typeface="Times New Roman" panose="02020603050405020304" pitchFamily="18" charset="0"/>
                <a:cs typeface="Times New Roman" panose="02020603050405020304" pitchFamily="18" charset="0"/>
              </a:rPr>
              <a:t>Example:- </a:t>
            </a:r>
            <a:r>
              <a:rPr lang="en-US" sz="2000" dirty="0" err="1">
                <a:latin typeface="Times New Roman" panose="02020603050405020304" pitchFamily="18" charset="0"/>
                <a:cs typeface="Times New Roman" panose="02020603050405020304" pitchFamily="18" charset="0"/>
              </a:rPr>
              <a:t>xhr.getResponseHeader</a:t>
            </a:r>
            <a:r>
              <a:rPr lang="en-US" sz="2000" dirty="0">
                <a:latin typeface="Times New Roman" panose="02020603050405020304" pitchFamily="18" charset="0"/>
                <a:cs typeface="Times New Roman" panose="02020603050405020304" pitchFamily="18" charset="0"/>
              </a:rPr>
              <a:t>(“Last-Modified”)</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err="1">
                <a:latin typeface="Times New Roman" panose="02020603050405020304" pitchFamily="18" charset="0"/>
                <a:cs typeface="Times New Roman" panose="02020603050405020304" pitchFamily="18" charset="0"/>
              </a:rPr>
              <a:t>getAllResponseHeaders</a:t>
            </a:r>
            <a:r>
              <a:rPr lang="en-US" sz="2000" dirty="0">
                <a:latin typeface="Times New Roman" panose="02020603050405020304" pitchFamily="18" charset="0"/>
                <a:cs typeface="Times New Roman" panose="02020603050405020304" pitchFamily="18" charset="0"/>
              </a:rPr>
              <a:t>() – This method returns all header information from the server response.</a:t>
            </a:r>
          </a:p>
          <a:p>
            <a:pPr marL="0" indent="0">
              <a:buNone/>
            </a:pPr>
            <a:r>
              <a:rPr lang="en-US" sz="2000" dirty="0">
                <a:latin typeface="Times New Roman" panose="02020603050405020304" pitchFamily="18" charset="0"/>
                <a:cs typeface="Times New Roman" panose="02020603050405020304" pitchFamily="18" charset="0"/>
              </a:rPr>
              <a:t>Example:- </a:t>
            </a:r>
            <a:r>
              <a:rPr lang="en-US" sz="2000" dirty="0" err="1">
                <a:latin typeface="Times New Roman" panose="02020603050405020304" pitchFamily="18" charset="0"/>
                <a:cs typeface="Times New Roman" panose="02020603050405020304" pitchFamily="18" charset="0"/>
              </a:rPr>
              <a:t>xhr.getAllResponseHeaders</a:t>
            </a:r>
            <a:r>
              <a:rPr lang="en-US" sz="2000" dirty="0">
                <a:latin typeface="Times New Roman" panose="02020603050405020304" pitchFamily="18" charset="0"/>
                <a:cs typeface="Times New Roman" panose="02020603050405020304" pitchFamily="18" charset="0"/>
              </a:rPr>
              <a:t>()</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abort() – This method is used to cancel the current request. When a request is aborted, its </a:t>
            </a:r>
            <a:r>
              <a:rPr lang="en-US" sz="2000" dirty="0" err="1">
                <a:latin typeface="Times New Roman" panose="02020603050405020304" pitchFamily="18" charset="0"/>
                <a:cs typeface="Times New Roman" panose="02020603050405020304" pitchFamily="18" charset="0"/>
              </a:rPr>
              <a:t>readyState</a:t>
            </a:r>
            <a:r>
              <a:rPr lang="en-US" sz="2000" dirty="0">
                <a:latin typeface="Times New Roman" panose="02020603050405020304" pitchFamily="18" charset="0"/>
                <a:cs typeface="Times New Roman" panose="02020603050405020304" pitchFamily="18" charset="0"/>
              </a:rPr>
              <a:t> is changed to </a:t>
            </a:r>
            <a:r>
              <a:rPr lang="en-US" sz="2000" dirty="0" err="1">
                <a:latin typeface="Times New Roman" panose="02020603050405020304" pitchFamily="18" charset="0"/>
                <a:cs typeface="Times New Roman" panose="02020603050405020304" pitchFamily="18" charset="0"/>
              </a:rPr>
              <a:t>XMLHttpRequest.UNSENT</a:t>
            </a:r>
            <a:r>
              <a:rPr lang="en-US" sz="2000" dirty="0">
                <a:latin typeface="Times New Roman" panose="02020603050405020304" pitchFamily="18" charset="0"/>
                <a:cs typeface="Times New Roman" panose="02020603050405020304" pitchFamily="18" charset="0"/>
              </a:rPr>
              <a:t> (0) and the request's status code is set to 0.</a:t>
            </a:r>
          </a:p>
          <a:p>
            <a:pPr marL="0" indent="0">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9988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Effect transition="in" filter="fade">
                                      <p:cBhvr>
                                        <p:cTn id="3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3360F-BDDC-4153-BFDC-2DC9F887845E}"/>
              </a:ext>
            </a:extLst>
          </p:cNvPr>
          <p:cNvSpPr>
            <a:spLocks noGrp="1"/>
          </p:cNvSpPr>
          <p:nvPr>
            <p:ph type="title"/>
          </p:nvPr>
        </p:nvSpPr>
        <p:spPr>
          <a:xfrm>
            <a:off x="838200" y="60331"/>
            <a:ext cx="10515600" cy="1325563"/>
          </a:xfrm>
        </p:spPr>
        <p:txBody>
          <a:bodyPr>
            <a:normAutofit/>
          </a:bodyPr>
          <a:lstStyle/>
          <a:p>
            <a:pPr algn="ctr"/>
            <a:r>
              <a:rPr lang="en-US" sz="4000" b="1" u="sng" dirty="0" err="1">
                <a:latin typeface="Times New Roman" panose="02020603050405020304" pitchFamily="18" charset="0"/>
                <a:cs typeface="Times New Roman" panose="02020603050405020304" pitchFamily="18" charset="0"/>
              </a:rPr>
              <a:t>XMLHttpRequest</a:t>
            </a:r>
            <a:r>
              <a:rPr lang="en-US" sz="4000" b="1" u="sng" dirty="0">
                <a:latin typeface="Times New Roman" panose="02020603050405020304" pitchFamily="18" charset="0"/>
                <a:cs typeface="Times New Roman" panose="02020603050405020304" pitchFamily="18" charset="0"/>
              </a:rPr>
              <a:t> Methods</a:t>
            </a:r>
          </a:p>
        </p:txBody>
      </p:sp>
      <p:sp>
        <p:nvSpPr>
          <p:cNvPr id="3" name="Content Placeholder 2">
            <a:extLst>
              <a:ext uri="{FF2B5EF4-FFF2-40B4-BE49-F238E27FC236}">
                <a16:creationId xmlns:a16="http://schemas.microsoft.com/office/drawing/2014/main" id="{5F04FEAE-EFF1-46E8-9D4B-EEB35EAE3858}"/>
              </a:ext>
            </a:extLst>
          </p:cNvPr>
          <p:cNvSpPr>
            <a:spLocks noGrp="1"/>
          </p:cNvSpPr>
          <p:nvPr>
            <p:ph idx="1"/>
          </p:nvPr>
        </p:nvSpPr>
        <p:spPr>
          <a:xfrm>
            <a:off x="838200" y="1252973"/>
            <a:ext cx="10515600" cy="5043323"/>
          </a:xfrm>
        </p:spPr>
        <p:txBody>
          <a:bodyPr>
            <a:normAutofit/>
          </a:bodyPr>
          <a:lstStyle/>
          <a:p>
            <a:pPr marL="0" indent="0">
              <a:buNone/>
            </a:pPr>
            <a:r>
              <a:rPr lang="en-US" sz="2000" dirty="0" err="1">
                <a:latin typeface="Times New Roman" panose="02020603050405020304" pitchFamily="18" charset="0"/>
                <a:cs typeface="Times New Roman" panose="02020603050405020304" pitchFamily="18" charset="0"/>
              </a:rPr>
              <a:t>overrideMimeType</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mimeType</a:t>
            </a:r>
            <a:r>
              <a:rPr lang="en-US" sz="2000" dirty="0">
                <a:latin typeface="Times New Roman" panose="02020603050405020304" pitchFamily="18" charset="0"/>
                <a:cs typeface="Times New Roman" panose="02020603050405020304" pitchFamily="18" charset="0"/>
              </a:rPr>
              <a:t>) - It specifies a MIME type other than the one provided by the server to be used instead when interpreting the data being transferred in a request. </a:t>
            </a:r>
          </a:p>
          <a:p>
            <a:pPr marL="0" indent="0">
              <a:buNone/>
            </a:pPr>
            <a:r>
              <a:rPr lang="en-US" sz="2000" dirty="0">
                <a:latin typeface="Times New Roman" panose="02020603050405020304" pitchFamily="18" charset="0"/>
                <a:cs typeface="Times New Roman" panose="02020603050405020304" pitchFamily="18" charset="0"/>
              </a:rPr>
              <a:t>This may be used, for example, to force a stream to be treated and parsed as "text/xml", even if the server does not report it as such. </a:t>
            </a:r>
          </a:p>
          <a:p>
            <a:pPr marL="0" indent="0">
              <a:buNone/>
            </a:pPr>
            <a:r>
              <a:rPr lang="en-US" sz="2000" dirty="0">
                <a:latin typeface="Times New Roman" panose="02020603050405020304" pitchFamily="18" charset="0"/>
                <a:cs typeface="Times New Roman" panose="02020603050405020304" pitchFamily="18" charset="0"/>
              </a:rPr>
              <a:t>This method must be called before calling send().</a:t>
            </a:r>
          </a:p>
          <a:p>
            <a:pPr marL="0" indent="0">
              <a:buNone/>
            </a:pPr>
            <a:r>
              <a:rPr lang="en-US" sz="2000" dirty="0">
                <a:latin typeface="Times New Roman" panose="02020603050405020304" pitchFamily="18" charset="0"/>
                <a:cs typeface="Times New Roman" panose="02020603050405020304" pitchFamily="18" charset="0"/>
              </a:rPr>
              <a:t>Example:- </a:t>
            </a:r>
            <a:r>
              <a:rPr lang="en-US" sz="2000" dirty="0" err="1">
                <a:latin typeface="Times New Roman" panose="02020603050405020304" pitchFamily="18" charset="0"/>
                <a:cs typeface="Times New Roman" panose="02020603050405020304" pitchFamily="18" charset="0"/>
              </a:rPr>
              <a:t>xhr.overrideMimeType</a:t>
            </a:r>
            <a:r>
              <a:rPr lang="en-US" sz="2000" dirty="0">
                <a:latin typeface="Times New Roman" panose="02020603050405020304" pitchFamily="18" charset="0"/>
                <a:cs typeface="Times New Roman" panose="02020603050405020304" pitchFamily="18" charset="0"/>
              </a:rPr>
              <a:t>("text/plain");</a:t>
            </a:r>
          </a:p>
        </p:txBody>
      </p:sp>
    </p:spTree>
    <p:extLst>
      <p:ext uri="{BB962C8B-B14F-4D97-AF65-F5344CB8AC3E}">
        <p14:creationId xmlns:p14="http://schemas.microsoft.com/office/powerpoint/2010/main" val="1955863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3360F-BDDC-4153-BFDC-2DC9F887845E}"/>
              </a:ext>
            </a:extLst>
          </p:cNvPr>
          <p:cNvSpPr>
            <a:spLocks noGrp="1"/>
          </p:cNvSpPr>
          <p:nvPr>
            <p:ph type="title"/>
          </p:nvPr>
        </p:nvSpPr>
        <p:spPr>
          <a:xfrm>
            <a:off x="838200" y="60331"/>
            <a:ext cx="10515600" cy="1325563"/>
          </a:xfrm>
        </p:spPr>
        <p:txBody>
          <a:bodyPr>
            <a:normAutofit/>
          </a:bodyPr>
          <a:lstStyle/>
          <a:p>
            <a:pPr algn="ctr"/>
            <a:r>
              <a:rPr lang="en-US" sz="4000" b="1" u="sng" dirty="0">
                <a:latin typeface="Times New Roman" panose="02020603050405020304" pitchFamily="18" charset="0"/>
                <a:cs typeface="Times New Roman" panose="02020603050405020304" pitchFamily="18" charset="0"/>
              </a:rPr>
              <a:t>Content-Type</a:t>
            </a:r>
          </a:p>
        </p:txBody>
      </p:sp>
      <p:sp>
        <p:nvSpPr>
          <p:cNvPr id="3" name="Content Placeholder 2">
            <a:extLst>
              <a:ext uri="{FF2B5EF4-FFF2-40B4-BE49-F238E27FC236}">
                <a16:creationId xmlns:a16="http://schemas.microsoft.com/office/drawing/2014/main" id="{5F04FEAE-EFF1-46E8-9D4B-EEB35EAE3858}"/>
              </a:ext>
            </a:extLst>
          </p:cNvPr>
          <p:cNvSpPr>
            <a:spLocks noGrp="1"/>
          </p:cNvSpPr>
          <p:nvPr>
            <p:ph idx="1"/>
          </p:nvPr>
        </p:nvSpPr>
        <p:spPr>
          <a:xfrm>
            <a:off x="838200" y="1252973"/>
            <a:ext cx="3751217" cy="5043323"/>
          </a:xfrm>
        </p:spPr>
        <p:txBody>
          <a:bodyPr>
            <a:normAutofit/>
          </a:bodyPr>
          <a:lstStyle/>
          <a:p>
            <a:pPr marL="0" indent="0">
              <a:buNone/>
            </a:pPr>
            <a:r>
              <a:rPr lang="en-US" sz="1800" dirty="0">
                <a:latin typeface="Times New Roman" panose="02020603050405020304" pitchFamily="18" charset="0"/>
                <a:cs typeface="Times New Roman" panose="02020603050405020304" pitchFamily="18" charset="0"/>
              </a:rPr>
              <a:t>application/EDI-X12</a:t>
            </a:r>
          </a:p>
          <a:p>
            <a:pPr marL="0" indent="0">
              <a:buNone/>
            </a:pPr>
            <a:r>
              <a:rPr lang="en-US" sz="1800" dirty="0">
                <a:latin typeface="Times New Roman" panose="02020603050405020304" pitchFamily="18" charset="0"/>
                <a:cs typeface="Times New Roman" panose="02020603050405020304" pitchFamily="18" charset="0"/>
              </a:rPr>
              <a:t>application/EDIFACT</a:t>
            </a:r>
          </a:p>
          <a:p>
            <a:pPr marL="0" indent="0">
              <a:buNone/>
            </a:pPr>
            <a:r>
              <a:rPr lang="en-US" sz="1800" dirty="0">
                <a:latin typeface="Times New Roman" panose="02020603050405020304" pitchFamily="18" charset="0"/>
                <a:cs typeface="Times New Roman" panose="02020603050405020304" pitchFamily="18" charset="0"/>
              </a:rPr>
              <a:t>application/</a:t>
            </a:r>
            <a:r>
              <a:rPr lang="en-US" sz="1800" dirty="0" err="1">
                <a:latin typeface="Times New Roman" panose="02020603050405020304" pitchFamily="18" charset="0"/>
                <a:cs typeface="Times New Roman" panose="02020603050405020304" pitchFamily="18" charset="0"/>
              </a:rPr>
              <a:t>javascript</a:t>
            </a: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application/octet-stream</a:t>
            </a:r>
          </a:p>
          <a:p>
            <a:pPr marL="0" indent="0">
              <a:buNone/>
            </a:pPr>
            <a:r>
              <a:rPr lang="en-US" sz="1800" dirty="0">
                <a:latin typeface="Times New Roman" panose="02020603050405020304" pitchFamily="18" charset="0"/>
                <a:cs typeface="Times New Roman" panose="02020603050405020304" pitchFamily="18" charset="0"/>
              </a:rPr>
              <a:t>application/</a:t>
            </a:r>
            <a:r>
              <a:rPr lang="en-US" sz="1800" dirty="0" err="1">
                <a:latin typeface="Times New Roman" panose="02020603050405020304" pitchFamily="18" charset="0"/>
                <a:cs typeface="Times New Roman" panose="02020603050405020304" pitchFamily="18" charset="0"/>
              </a:rPr>
              <a:t>ogg</a:t>
            </a: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application/pdf</a:t>
            </a:r>
          </a:p>
          <a:p>
            <a:pPr marL="0" indent="0">
              <a:buNone/>
            </a:pPr>
            <a:r>
              <a:rPr lang="en-US" sz="1800" dirty="0">
                <a:latin typeface="Times New Roman" panose="02020603050405020304" pitchFamily="18" charset="0"/>
                <a:cs typeface="Times New Roman" panose="02020603050405020304" pitchFamily="18" charset="0"/>
              </a:rPr>
              <a:t>application/</a:t>
            </a:r>
            <a:r>
              <a:rPr lang="en-US" sz="1800" dirty="0" err="1">
                <a:latin typeface="Times New Roman" panose="02020603050405020304" pitchFamily="18" charset="0"/>
                <a:cs typeface="Times New Roman" panose="02020603050405020304" pitchFamily="18" charset="0"/>
              </a:rPr>
              <a:t>xhtml+xml</a:t>
            </a: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application/x-shockwave-flash</a:t>
            </a:r>
          </a:p>
          <a:p>
            <a:pPr marL="0" indent="0">
              <a:buNone/>
            </a:pPr>
            <a:r>
              <a:rPr lang="en-US" sz="1800" b="1" dirty="0">
                <a:latin typeface="Times New Roman" panose="02020603050405020304" pitchFamily="18" charset="0"/>
                <a:cs typeface="Times New Roman" panose="02020603050405020304" pitchFamily="18" charset="0"/>
              </a:rPr>
              <a:t>application/json</a:t>
            </a:r>
          </a:p>
          <a:p>
            <a:pPr marL="0" indent="0">
              <a:buNone/>
            </a:pPr>
            <a:r>
              <a:rPr lang="en-US" sz="1800" dirty="0">
                <a:latin typeface="Times New Roman" panose="02020603050405020304" pitchFamily="18" charset="0"/>
                <a:cs typeface="Times New Roman" panose="02020603050405020304" pitchFamily="18" charset="0"/>
              </a:rPr>
              <a:t>application/</a:t>
            </a:r>
            <a:r>
              <a:rPr lang="en-US" sz="1800" dirty="0" err="1">
                <a:latin typeface="Times New Roman" panose="02020603050405020304" pitchFamily="18" charset="0"/>
                <a:cs typeface="Times New Roman" panose="02020603050405020304" pitchFamily="18" charset="0"/>
              </a:rPr>
              <a:t>ld+json</a:t>
            </a:r>
            <a:endParaRPr lang="en-US" sz="1800" dirty="0">
              <a:latin typeface="Times New Roman" panose="02020603050405020304" pitchFamily="18" charset="0"/>
              <a:cs typeface="Times New Roman" panose="02020603050405020304" pitchFamily="18" charset="0"/>
            </a:endParaRPr>
          </a:p>
          <a:p>
            <a:pPr marL="0" indent="0">
              <a:buNone/>
            </a:pPr>
            <a:r>
              <a:rPr lang="en-US" sz="1800" b="1" dirty="0">
                <a:latin typeface="Times New Roman" panose="02020603050405020304" pitchFamily="18" charset="0"/>
                <a:cs typeface="Times New Roman" panose="02020603050405020304" pitchFamily="18" charset="0"/>
              </a:rPr>
              <a:t>application/xml</a:t>
            </a:r>
          </a:p>
          <a:p>
            <a:pPr marL="0" indent="0">
              <a:buNone/>
            </a:pPr>
            <a:r>
              <a:rPr lang="en-US" sz="1800" dirty="0">
                <a:latin typeface="Times New Roman" panose="02020603050405020304" pitchFamily="18" charset="0"/>
                <a:cs typeface="Times New Roman" panose="02020603050405020304" pitchFamily="18" charset="0"/>
              </a:rPr>
              <a:t>application/zip</a:t>
            </a:r>
          </a:p>
          <a:p>
            <a:pPr marL="0" indent="0">
              <a:buNone/>
            </a:pPr>
            <a:r>
              <a:rPr lang="en-US" sz="1800" dirty="0">
                <a:latin typeface="Times New Roman" panose="02020603050405020304" pitchFamily="18" charset="0"/>
                <a:cs typeface="Times New Roman" panose="02020603050405020304" pitchFamily="18" charset="0"/>
              </a:rPr>
              <a:t>application/x-www-form-</a:t>
            </a:r>
            <a:r>
              <a:rPr lang="en-US" sz="1800" dirty="0" err="1">
                <a:latin typeface="Times New Roman" panose="02020603050405020304" pitchFamily="18" charset="0"/>
                <a:cs typeface="Times New Roman" panose="02020603050405020304" pitchFamily="18" charset="0"/>
              </a:rPr>
              <a:t>urlencoded</a:t>
            </a:r>
            <a:endParaRPr lang="en-US" sz="1800" dirty="0">
              <a:latin typeface="Times New Roman" panose="02020603050405020304" pitchFamily="18" charset="0"/>
              <a:cs typeface="Times New Roman" panose="02020603050405020304" pitchFamily="18" charset="0"/>
            </a:endParaRPr>
          </a:p>
        </p:txBody>
      </p:sp>
      <p:sp>
        <p:nvSpPr>
          <p:cNvPr id="4" name="Content Placeholder 2">
            <a:extLst>
              <a:ext uri="{FF2B5EF4-FFF2-40B4-BE49-F238E27FC236}">
                <a16:creationId xmlns:a16="http://schemas.microsoft.com/office/drawing/2014/main" id="{3844ECDA-4FE4-4EF9-A64D-9F339625BBDE}"/>
              </a:ext>
            </a:extLst>
          </p:cNvPr>
          <p:cNvSpPr txBox="1">
            <a:spLocks/>
          </p:cNvSpPr>
          <p:nvPr/>
        </p:nvSpPr>
        <p:spPr>
          <a:xfrm>
            <a:off x="6694715" y="1252972"/>
            <a:ext cx="3751217" cy="50433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latin typeface="Times New Roman" panose="02020603050405020304" pitchFamily="18" charset="0"/>
                <a:cs typeface="Times New Roman" panose="02020603050405020304" pitchFamily="18" charset="0"/>
              </a:rPr>
              <a:t>text/</a:t>
            </a:r>
            <a:r>
              <a:rPr lang="en-US" sz="1800" dirty="0" err="1">
                <a:latin typeface="Times New Roman" panose="02020603050405020304" pitchFamily="18" charset="0"/>
                <a:cs typeface="Times New Roman" panose="02020603050405020304" pitchFamily="18" charset="0"/>
              </a:rPr>
              <a:t>css</a:t>
            </a: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text/csv</a:t>
            </a:r>
          </a:p>
          <a:p>
            <a:pPr marL="0" indent="0">
              <a:buNone/>
            </a:pPr>
            <a:r>
              <a:rPr lang="en-US" sz="1800" dirty="0">
                <a:latin typeface="Times New Roman" panose="02020603050405020304" pitchFamily="18" charset="0"/>
                <a:cs typeface="Times New Roman" panose="02020603050405020304" pitchFamily="18" charset="0"/>
              </a:rPr>
              <a:t>text/html</a:t>
            </a:r>
          </a:p>
          <a:p>
            <a:pPr marL="0" indent="0">
              <a:buNone/>
            </a:pPr>
            <a:r>
              <a:rPr lang="en-US" sz="1800" dirty="0">
                <a:latin typeface="Times New Roman" panose="02020603050405020304" pitchFamily="18" charset="0"/>
                <a:cs typeface="Times New Roman" panose="02020603050405020304" pitchFamily="18" charset="0"/>
              </a:rPr>
              <a:t>text/</a:t>
            </a:r>
            <a:r>
              <a:rPr lang="en-US" sz="1800" dirty="0" err="1">
                <a:latin typeface="Times New Roman" panose="02020603050405020304" pitchFamily="18" charset="0"/>
                <a:cs typeface="Times New Roman" panose="02020603050405020304" pitchFamily="18" charset="0"/>
              </a:rPr>
              <a:t>javascript</a:t>
            </a:r>
            <a:r>
              <a:rPr lang="en-US" sz="1800" dirty="0">
                <a:latin typeface="Times New Roman" panose="02020603050405020304" pitchFamily="18" charset="0"/>
                <a:cs typeface="Times New Roman" panose="02020603050405020304" pitchFamily="18" charset="0"/>
              </a:rPr>
              <a:t> (obsolete)</a:t>
            </a:r>
          </a:p>
          <a:p>
            <a:pPr marL="0" indent="0">
              <a:buNone/>
            </a:pPr>
            <a:r>
              <a:rPr lang="en-US" sz="1800" dirty="0">
                <a:latin typeface="Times New Roman" panose="02020603050405020304" pitchFamily="18" charset="0"/>
                <a:cs typeface="Times New Roman" panose="02020603050405020304" pitchFamily="18" charset="0"/>
              </a:rPr>
              <a:t>text/plain</a:t>
            </a:r>
          </a:p>
          <a:p>
            <a:pPr marL="0" indent="0">
              <a:buNone/>
            </a:pPr>
            <a:r>
              <a:rPr lang="en-US" sz="1800" dirty="0">
                <a:latin typeface="Times New Roman" panose="02020603050405020304" pitchFamily="18" charset="0"/>
                <a:cs typeface="Times New Roman" panose="02020603050405020304" pitchFamily="18" charset="0"/>
              </a:rPr>
              <a:t>text/xml</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it-IT" sz="1800" dirty="0">
                <a:latin typeface="Times New Roman" panose="02020603050405020304" pitchFamily="18" charset="0"/>
                <a:cs typeface="Times New Roman" panose="02020603050405020304" pitchFamily="18" charset="0"/>
              </a:rPr>
              <a:t>audio/mpeg</a:t>
            </a:r>
          </a:p>
          <a:p>
            <a:pPr marL="0" indent="0">
              <a:buNone/>
            </a:pPr>
            <a:r>
              <a:rPr lang="it-IT" sz="1800" dirty="0">
                <a:latin typeface="Times New Roman" panose="02020603050405020304" pitchFamily="18" charset="0"/>
                <a:cs typeface="Times New Roman" panose="02020603050405020304" pitchFamily="18" charset="0"/>
              </a:rPr>
              <a:t>audio/x-ms-wma</a:t>
            </a:r>
          </a:p>
          <a:p>
            <a:pPr marL="0" indent="0">
              <a:buNone/>
            </a:pPr>
            <a:r>
              <a:rPr lang="it-IT" sz="1800" dirty="0">
                <a:latin typeface="Times New Roman" panose="02020603050405020304" pitchFamily="18" charset="0"/>
                <a:cs typeface="Times New Roman" panose="02020603050405020304" pitchFamily="18" charset="0"/>
              </a:rPr>
              <a:t>audio/vnd.rn-realaudio</a:t>
            </a:r>
          </a:p>
          <a:p>
            <a:pPr marL="0" indent="0">
              <a:buNone/>
            </a:pPr>
            <a:r>
              <a:rPr lang="it-IT" sz="1800" dirty="0">
                <a:latin typeface="Times New Roman" panose="02020603050405020304" pitchFamily="18" charset="0"/>
                <a:cs typeface="Times New Roman" panose="02020603050405020304" pitchFamily="18" charset="0"/>
              </a:rPr>
              <a:t>audio/x-wav</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21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fade">
                                      <p:cBhvr>
                                        <p:cTn id="62" dur="500"/>
                                        <p:tgtEl>
                                          <p:spTgt spid="3">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Effect transition="in" filter="fade">
                                      <p:cBhvr>
                                        <p:cTn id="67" dur="500"/>
                                        <p:tgtEl>
                                          <p:spTgt spid="3">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4">
                                            <p:txEl>
                                              <p:pRg st="0" end="0"/>
                                            </p:txEl>
                                          </p:spTgt>
                                        </p:tgtEl>
                                        <p:attrNameLst>
                                          <p:attrName>style.visibility</p:attrName>
                                        </p:attrNameLst>
                                      </p:cBhvr>
                                      <p:to>
                                        <p:strVal val="visible"/>
                                      </p:to>
                                    </p:set>
                                    <p:animEffect transition="in" filter="fade">
                                      <p:cBhvr>
                                        <p:cTn id="72" dur="500"/>
                                        <p:tgtEl>
                                          <p:spTgt spid="4">
                                            <p:txEl>
                                              <p:pRg st="0" end="0"/>
                                            </p:txEl>
                                          </p:spTgt>
                                        </p:tgtEl>
                                      </p:cBhvr>
                                    </p:animEffect>
                                  </p:childTnLst>
                                </p:cTn>
                              </p:par>
                              <p:par>
                                <p:cTn id="73" presetID="10" presetClass="entr" presetSubtype="0" fill="hold" nodeType="withEffect">
                                  <p:stCondLst>
                                    <p:cond delay="0"/>
                                  </p:stCondLst>
                                  <p:childTnLst>
                                    <p:set>
                                      <p:cBhvr>
                                        <p:cTn id="74" dur="1" fill="hold">
                                          <p:stCondLst>
                                            <p:cond delay="0"/>
                                          </p:stCondLst>
                                        </p:cTn>
                                        <p:tgtEl>
                                          <p:spTgt spid="4">
                                            <p:txEl>
                                              <p:pRg st="1" end="1"/>
                                            </p:txEl>
                                          </p:spTgt>
                                        </p:tgtEl>
                                        <p:attrNameLst>
                                          <p:attrName>style.visibility</p:attrName>
                                        </p:attrNameLst>
                                      </p:cBhvr>
                                      <p:to>
                                        <p:strVal val="visible"/>
                                      </p:to>
                                    </p:set>
                                    <p:animEffect transition="in" filter="fade">
                                      <p:cBhvr>
                                        <p:cTn id="75" dur="500"/>
                                        <p:tgtEl>
                                          <p:spTgt spid="4">
                                            <p:txEl>
                                              <p:pRg st="1" end="1"/>
                                            </p:txEl>
                                          </p:spTgt>
                                        </p:tgtEl>
                                      </p:cBhvr>
                                    </p:animEffect>
                                  </p:childTnLst>
                                </p:cTn>
                              </p:par>
                              <p:par>
                                <p:cTn id="76" presetID="10" presetClass="entr" presetSubtype="0" fill="hold" nodeType="withEffect">
                                  <p:stCondLst>
                                    <p:cond delay="0"/>
                                  </p:stCondLst>
                                  <p:childTnLst>
                                    <p:set>
                                      <p:cBhvr>
                                        <p:cTn id="77" dur="1" fill="hold">
                                          <p:stCondLst>
                                            <p:cond delay="0"/>
                                          </p:stCondLst>
                                        </p:cTn>
                                        <p:tgtEl>
                                          <p:spTgt spid="4">
                                            <p:txEl>
                                              <p:pRg st="2" end="2"/>
                                            </p:txEl>
                                          </p:spTgt>
                                        </p:tgtEl>
                                        <p:attrNameLst>
                                          <p:attrName>style.visibility</p:attrName>
                                        </p:attrNameLst>
                                      </p:cBhvr>
                                      <p:to>
                                        <p:strVal val="visible"/>
                                      </p:to>
                                    </p:set>
                                    <p:animEffect transition="in" filter="fade">
                                      <p:cBhvr>
                                        <p:cTn id="78" dur="500"/>
                                        <p:tgtEl>
                                          <p:spTgt spid="4">
                                            <p:txEl>
                                              <p:pRg st="2" end="2"/>
                                            </p:txEl>
                                          </p:spTgt>
                                        </p:tgtEl>
                                      </p:cBhvr>
                                    </p:animEffect>
                                  </p:childTnLst>
                                </p:cTn>
                              </p:par>
                              <p:par>
                                <p:cTn id="79" presetID="10" presetClass="entr" presetSubtype="0" fill="hold" nodeType="withEffect">
                                  <p:stCondLst>
                                    <p:cond delay="0"/>
                                  </p:stCondLst>
                                  <p:childTnLst>
                                    <p:set>
                                      <p:cBhvr>
                                        <p:cTn id="80" dur="1" fill="hold">
                                          <p:stCondLst>
                                            <p:cond delay="0"/>
                                          </p:stCondLst>
                                        </p:cTn>
                                        <p:tgtEl>
                                          <p:spTgt spid="4">
                                            <p:txEl>
                                              <p:pRg st="3" end="3"/>
                                            </p:txEl>
                                          </p:spTgt>
                                        </p:tgtEl>
                                        <p:attrNameLst>
                                          <p:attrName>style.visibility</p:attrName>
                                        </p:attrNameLst>
                                      </p:cBhvr>
                                      <p:to>
                                        <p:strVal val="visible"/>
                                      </p:to>
                                    </p:set>
                                    <p:animEffect transition="in" filter="fade">
                                      <p:cBhvr>
                                        <p:cTn id="81" dur="500"/>
                                        <p:tgtEl>
                                          <p:spTgt spid="4">
                                            <p:txEl>
                                              <p:pRg st="3" end="3"/>
                                            </p:txEl>
                                          </p:spTgt>
                                        </p:tgtEl>
                                      </p:cBhvr>
                                    </p:animEffect>
                                  </p:childTnLst>
                                </p:cTn>
                              </p:par>
                              <p:par>
                                <p:cTn id="82" presetID="10" presetClass="entr" presetSubtype="0" fill="hold" nodeType="withEffect">
                                  <p:stCondLst>
                                    <p:cond delay="0"/>
                                  </p:stCondLst>
                                  <p:childTnLst>
                                    <p:set>
                                      <p:cBhvr>
                                        <p:cTn id="83" dur="1" fill="hold">
                                          <p:stCondLst>
                                            <p:cond delay="0"/>
                                          </p:stCondLst>
                                        </p:cTn>
                                        <p:tgtEl>
                                          <p:spTgt spid="4">
                                            <p:txEl>
                                              <p:pRg st="4" end="4"/>
                                            </p:txEl>
                                          </p:spTgt>
                                        </p:tgtEl>
                                        <p:attrNameLst>
                                          <p:attrName>style.visibility</p:attrName>
                                        </p:attrNameLst>
                                      </p:cBhvr>
                                      <p:to>
                                        <p:strVal val="visible"/>
                                      </p:to>
                                    </p:set>
                                    <p:animEffect transition="in" filter="fade">
                                      <p:cBhvr>
                                        <p:cTn id="84" dur="500"/>
                                        <p:tgtEl>
                                          <p:spTgt spid="4">
                                            <p:txEl>
                                              <p:pRg st="4" end="4"/>
                                            </p:txEl>
                                          </p:spTgt>
                                        </p:tgtEl>
                                      </p:cBhvr>
                                    </p:animEffect>
                                  </p:childTnLst>
                                </p:cTn>
                              </p:par>
                              <p:par>
                                <p:cTn id="85" presetID="10" presetClass="entr" presetSubtype="0" fill="hold" nodeType="withEffect">
                                  <p:stCondLst>
                                    <p:cond delay="0"/>
                                  </p:stCondLst>
                                  <p:childTnLst>
                                    <p:set>
                                      <p:cBhvr>
                                        <p:cTn id="86" dur="1" fill="hold">
                                          <p:stCondLst>
                                            <p:cond delay="0"/>
                                          </p:stCondLst>
                                        </p:cTn>
                                        <p:tgtEl>
                                          <p:spTgt spid="4">
                                            <p:txEl>
                                              <p:pRg st="5" end="5"/>
                                            </p:txEl>
                                          </p:spTgt>
                                        </p:tgtEl>
                                        <p:attrNameLst>
                                          <p:attrName>style.visibility</p:attrName>
                                        </p:attrNameLst>
                                      </p:cBhvr>
                                      <p:to>
                                        <p:strVal val="visible"/>
                                      </p:to>
                                    </p:set>
                                    <p:animEffect transition="in" filter="fade">
                                      <p:cBhvr>
                                        <p:cTn id="87" dur="500"/>
                                        <p:tgtEl>
                                          <p:spTgt spid="4">
                                            <p:txEl>
                                              <p:pRg st="5" end="5"/>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nodeType="clickEffect">
                                  <p:stCondLst>
                                    <p:cond delay="0"/>
                                  </p:stCondLst>
                                  <p:childTnLst>
                                    <p:set>
                                      <p:cBhvr>
                                        <p:cTn id="91" dur="1" fill="hold">
                                          <p:stCondLst>
                                            <p:cond delay="0"/>
                                          </p:stCondLst>
                                        </p:cTn>
                                        <p:tgtEl>
                                          <p:spTgt spid="4">
                                            <p:txEl>
                                              <p:pRg st="7" end="7"/>
                                            </p:txEl>
                                          </p:spTgt>
                                        </p:tgtEl>
                                        <p:attrNameLst>
                                          <p:attrName>style.visibility</p:attrName>
                                        </p:attrNameLst>
                                      </p:cBhvr>
                                      <p:to>
                                        <p:strVal val="visible"/>
                                      </p:to>
                                    </p:set>
                                    <p:animEffect transition="in" filter="fade">
                                      <p:cBhvr>
                                        <p:cTn id="92" dur="500"/>
                                        <p:tgtEl>
                                          <p:spTgt spid="4">
                                            <p:txEl>
                                              <p:pRg st="7" end="7"/>
                                            </p:txEl>
                                          </p:spTgt>
                                        </p:tgtEl>
                                      </p:cBhvr>
                                    </p:animEffect>
                                  </p:childTnLst>
                                </p:cTn>
                              </p:par>
                              <p:par>
                                <p:cTn id="93" presetID="10" presetClass="entr" presetSubtype="0" fill="hold" nodeType="withEffect">
                                  <p:stCondLst>
                                    <p:cond delay="0"/>
                                  </p:stCondLst>
                                  <p:childTnLst>
                                    <p:set>
                                      <p:cBhvr>
                                        <p:cTn id="94" dur="1" fill="hold">
                                          <p:stCondLst>
                                            <p:cond delay="0"/>
                                          </p:stCondLst>
                                        </p:cTn>
                                        <p:tgtEl>
                                          <p:spTgt spid="4">
                                            <p:txEl>
                                              <p:pRg st="8" end="8"/>
                                            </p:txEl>
                                          </p:spTgt>
                                        </p:tgtEl>
                                        <p:attrNameLst>
                                          <p:attrName>style.visibility</p:attrName>
                                        </p:attrNameLst>
                                      </p:cBhvr>
                                      <p:to>
                                        <p:strVal val="visible"/>
                                      </p:to>
                                    </p:set>
                                    <p:animEffect transition="in" filter="fade">
                                      <p:cBhvr>
                                        <p:cTn id="95" dur="500"/>
                                        <p:tgtEl>
                                          <p:spTgt spid="4">
                                            <p:txEl>
                                              <p:pRg st="8" end="8"/>
                                            </p:txEl>
                                          </p:spTgt>
                                        </p:tgtEl>
                                      </p:cBhvr>
                                    </p:animEffect>
                                  </p:childTnLst>
                                </p:cTn>
                              </p:par>
                              <p:par>
                                <p:cTn id="96" presetID="10" presetClass="entr" presetSubtype="0" fill="hold" nodeType="withEffect">
                                  <p:stCondLst>
                                    <p:cond delay="0"/>
                                  </p:stCondLst>
                                  <p:childTnLst>
                                    <p:set>
                                      <p:cBhvr>
                                        <p:cTn id="97" dur="1" fill="hold">
                                          <p:stCondLst>
                                            <p:cond delay="0"/>
                                          </p:stCondLst>
                                        </p:cTn>
                                        <p:tgtEl>
                                          <p:spTgt spid="4">
                                            <p:txEl>
                                              <p:pRg st="9" end="9"/>
                                            </p:txEl>
                                          </p:spTgt>
                                        </p:tgtEl>
                                        <p:attrNameLst>
                                          <p:attrName>style.visibility</p:attrName>
                                        </p:attrNameLst>
                                      </p:cBhvr>
                                      <p:to>
                                        <p:strVal val="visible"/>
                                      </p:to>
                                    </p:set>
                                    <p:animEffect transition="in" filter="fade">
                                      <p:cBhvr>
                                        <p:cTn id="98" dur="500"/>
                                        <p:tgtEl>
                                          <p:spTgt spid="4">
                                            <p:txEl>
                                              <p:pRg st="9" end="9"/>
                                            </p:txEl>
                                          </p:spTgt>
                                        </p:tgtEl>
                                      </p:cBhvr>
                                    </p:animEffect>
                                  </p:childTnLst>
                                </p:cTn>
                              </p:par>
                              <p:par>
                                <p:cTn id="99" presetID="10" presetClass="entr" presetSubtype="0" fill="hold" nodeType="withEffect">
                                  <p:stCondLst>
                                    <p:cond delay="0"/>
                                  </p:stCondLst>
                                  <p:childTnLst>
                                    <p:set>
                                      <p:cBhvr>
                                        <p:cTn id="100" dur="1" fill="hold">
                                          <p:stCondLst>
                                            <p:cond delay="0"/>
                                          </p:stCondLst>
                                        </p:cTn>
                                        <p:tgtEl>
                                          <p:spTgt spid="4">
                                            <p:txEl>
                                              <p:pRg st="10" end="10"/>
                                            </p:txEl>
                                          </p:spTgt>
                                        </p:tgtEl>
                                        <p:attrNameLst>
                                          <p:attrName>style.visibility</p:attrName>
                                        </p:attrNameLst>
                                      </p:cBhvr>
                                      <p:to>
                                        <p:strVal val="visible"/>
                                      </p:to>
                                    </p:set>
                                    <p:animEffect transition="in" filter="fade">
                                      <p:cBhvr>
                                        <p:cTn id="101" dur="500"/>
                                        <p:tgtEl>
                                          <p:spTgt spid="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3360F-BDDC-4153-BFDC-2DC9F887845E}"/>
              </a:ext>
            </a:extLst>
          </p:cNvPr>
          <p:cNvSpPr>
            <a:spLocks noGrp="1"/>
          </p:cNvSpPr>
          <p:nvPr>
            <p:ph type="title"/>
          </p:nvPr>
        </p:nvSpPr>
        <p:spPr>
          <a:xfrm>
            <a:off x="838200" y="60331"/>
            <a:ext cx="10515600" cy="1325563"/>
          </a:xfrm>
        </p:spPr>
        <p:txBody>
          <a:bodyPr>
            <a:normAutofit/>
          </a:bodyPr>
          <a:lstStyle/>
          <a:p>
            <a:pPr algn="ctr"/>
            <a:r>
              <a:rPr lang="en-US" sz="4000" b="1" u="sng" dirty="0">
                <a:latin typeface="Times New Roman" panose="02020603050405020304" pitchFamily="18" charset="0"/>
                <a:cs typeface="Times New Roman" panose="02020603050405020304" pitchFamily="18" charset="0"/>
              </a:rPr>
              <a:t>Content-Type</a:t>
            </a:r>
          </a:p>
        </p:txBody>
      </p:sp>
      <p:sp>
        <p:nvSpPr>
          <p:cNvPr id="3" name="Content Placeholder 2">
            <a:extLst>
              <a:ext uri="{FF2B5EF4-FFF2-40B4-BE49-F238E27FC236}">
                <a16:creationId xmlns:a16="http://schemas.microsoft.com/office/drawing/2014/main" id="{5F04FEAE-EFF1-46E8-9D4B-EEB35EAE3858}"/>
              </a:ext>
            </a:extLst>
          </p:cNvPr>
          <p:cNvSpPr>
            <a:spLocks noGrp="1"/>
          </p:cNvSpPr>
          <p:nvPr>
            <p:ph idx="1"/>
          </p:nvPr>
        </p:nvSpPr>
        <p:spPr>
          <a:xfrm>
            <a:off x="838199" y="1252973"/>
            <a:ext cx="6947263" cy="5043323"/>
          </a:xfrm>
        </p:spPr>
        <p:txBody>
          <a:bodyPr>
            <a:normAutofit/>
          </a:bodyPr>
          <a:lstStyle/>
          <a:p>
            <a:pPr marL="0" indent="0">
              <a:buNone/>
            </a:pPr>
            <a:r>
              <a:rPr lang="en-US" sz="1800" dirty="0">
                <a:latin typeface="Times New Roman" panose="02020603050405020304" pitchFamily="18" charset="0"/>
                <a:cs typeface="Times New Roman" panose="02020603050405020304" pitchFamily="18" charset="0"/>
              </a:rPr>
              <a:t>application/</a:t>
            </a:r>
            <a:r>
              <a:rPr lang="en-US" sz="1800" dirty="0" err="1">
                <a:latin typeface="Times New Roman" panose="02020603050405020304" pitchFamily="18" charset="0"/>
                <a:cs typeface="Times New Roman" panose="02020603050405020304" pitchFamily="18" charset="0"/>
              </a:rPr>
              <a:t>vnd.oasis.opendocument.text</a:t>
            </a: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application/</a:t>
            </a:r>
            <a:r>
              <a:rPr lang="en-US" sz="1800" dirty="0" err="1">
                <a:latin typeface="Times New Roman" panose="02020603050405020304" pitchFamily="18" charset="0"/>
                <a:cs typeface="Times New Roman" panose="02020603050405020304" pitchFamily="18" charset="0"/>
              </a:rPr>
              <a:t>vnd.oasis.opendocument.spreadsheet</a:t>
            </a: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application/</a:t>
            </a:r>
            <a:r>
              <a:rPr lang="en-US" sz="1800" dirty="0" err="1">
                <a:latin typeface="Times New Roman" panose="02020603050405020304" pitchFamily="18" charset="0"/>
                <a:cs typeface="Times New Roman" panose="02020603050405020304" pitchFamily="18" charset="0"/>
              </a:rPr>
              <a:t>vnd.oasis.opendocument.presentation</a:t>
            </a: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application/</a:t>
            </a:r>
            <a:r>
              <a:rPr lang="en-US" sz="1800" dirty="0" err="1">
                <a:latin typeface="Times New Roman" panose="02020603050405020304" pitchFamily="18" charset="0"/>
                <a:cs typeface="Times New Roman" panose="02020603050405020304" pitchFamily="18" charset="0"/>
              </a:rPr>
              <a:t>vnd.oasis.opendocument.graphics</a:t>
            </a: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application/vnd.ms-excel</a:t>
            </a:r>
          </a:p>
          <a:p>
            <a:pPr marL="0" indent="0">
              <a:buNone/>
            </a:pPr>
            <a:r>
              <a:rPr lang="en-US" sz="1800" dirty="0">
                <a:latin typeface="Times New Roman" panose="02020603050405020304" pitchFamily="18" charset="0"/>
                <a:cs typeface="Times New Roman" panose="02020603050405020304" pitchFamily="18" charset="0"/>
              </a:rPr>
              <a:t>application/</a:t>
            </a:r>
            <a:r>
              <a:rPr lang="en-US" sz="1800" dirty="0" err="1">
                <a:latin typeface="Times New Roman" panose="02020603050405020304" pitchFamily="18" charset="0"/>
                <a:cs typeface="Times New Roman" panose="02020603050405020304" pitchFamily="18" charset="0"/>
              </a:rPr>
              <a:t>vnd.openxmlformats-officedocument.spreadsheetml.sheet</a:t>
            </a: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application/vnd.ms-</a:t>
            </a:r>
            <a:r>
              <a:rPr lang="en-US" sz="1800" dirty="0" err="1">
                <a:latin typeface="Times New Roman" panose="02020603050405020304" pitchFamily="18" charset="0"/>
                <a:cs typeface="Times New Roman" panose="02020603050405020304" pitchFamily="18" charset="0"/>
              </a:rPr>
              <a:t>powerpoint</a:t>
            </a: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application/</a:t>
            </a:r>
            <a:r>
              <a:rPr lang="en-US" sz="1800" dirty="0" err="1">
                <a:latin typeface="Times New Roman" panose="02020603050405020304" pitchFamily="18" charset="0"/>
                <a:cs typeface="Times New Roman" panose="02020603050405020304" pitchFamily="18" charset="0"/>
              </a:rPr>
              <a:t>vnd.openxmlformats-officedocument.presentationml.presentation</a:t>
            </a: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application/</a:t>
            </a:r>
            <a:r>
              <a:rPr lang="en-US" sz="1800" dirty="0" err="1">
                <a:latin typeface="Times New Roman" panose="02020603050405020304" pitchFamily="18" charset="0"/>
                <a:cs typeface="Times New Roman" panose="02020603050405020304" pitchFamily="18" charset="0"/>
              </a:rPr>
              <a:t>msword</a:t>
            </a: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application/</a:t>
            </a:r>
            <a:r>
              <a:rPr lang="en-US" sz="1800" dirty="0" err="1">
                <a:latin typeface="Times New Roman" panose="02020603050405020304" pitchFamily="18" charset="0"/>
                <a:cs typeface="Times New Roman" panose="02020603050405020304" pitchFamily="18" charset="0"/>
              </a:rPr>
              <a:t>vnd.openxmlformats-officedocument.wordprocessingml.document</a:t>
            </a: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application/</a:t>
            </a:r>
            <a:r>
              <a:rPr lang="en-US" sz="1800" dirty="0" err="1">
                <a:latin typeface="Times New Roman" panose="02020603050405020304" pitchFamily="18" charset="0"/>
                <a:cs typeface="Times New Roman" panose="02020603050405020304" pitchFamily="18" charset="0"/>
              </a:rPr>
              <a:t>vnd.mozilla.xul+xml</a:t>
            </a:r>
            <a:endParaRPr lang="en-US" sz="1800" dirty="0">
              <a:latin typeface="Times New Roman" panose="02020603050405020304" pitchFamily="18" charset="0"/>
              <a:cs typeface="Times New Roman" panose="02020603050405020304" pitchFamily="18" charset="0"/>
            </a:endParaRPr>
          </a:p>
        </p:txBody>
      </p:sp>
      <p:sp>
        <p:nvSpPr>
          <p:cNvPr id="4" name="Content Placeholder 2">
            <a:extLst>
              <a:ext uri="{FF2B5EF4-FFF2-40B4-BE49-F238E27FC236}">
                <a16:creationId xmlns:a16="http://schemas.microsoft.com/office/drawing/2014/main" id="{3844ECDA-4FE4-4EF9-A64D-9F339625BBDE}"/>
              </a:ext>
            </a:extLst>
          </p:cNvPr>
          <p:cNvSpPr txBox="1">
            <a:spLocks/>
          </p:cNvSpPr>
          <p:nvPr/>
        </p:nvSpPr>
        <p:spPr>
          <a:xfrm>
            <a:off x="8157755" y="1192012"/>
            <a:ext cx="3751217" cy="540037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latin typeface="Times New Roman" panose="02020603050405020304" pitchFamily="18" charset="0"/>
                <a:cs typeface="Times New Roman" panose="02020603050405020304" pitchFamily="18" charset="0"/>
              </a:rPr>
              <a:t>image/gif</a:t>
            </a:r>
          </a:p>
          <a:p>
            <a:pPr marL="0" indent="0">
              <a:buNone/>
            </a:pPr>
            <a:r>
              <a:rPr lang="en-US" sz="1800" dirty="0">
                <a:latin typeface="Times New Roman" panose="02020603050405020304" pitchFamily="18" charset="0"/>
                <a:cs typeface="Times New Roman" panose="02020603050405020304" pitchFamily="18" charset="0"/>
              </a:rPr>
              <a:t>image/jpeg</a:t>
            </a:r>
          </a:p>
          <a:p>
            <a:pPr marL="0" indent="0">
              <a:buNone/>
            </a:pPr>
            <a:r>
              <a:rPr lang="en-US" sz="1800" dirty="0">
                <a:latin typeface="Times New Roman" panose="02020603050405020304" pitchFamily="18" charset="0"/>
                <a:cs typeface="Times New Roman" panose="02020603050405020304" pitchFamily="18" charset="0"/>
              </a:rPr>
              <a:t>image/</a:t>
            </a:r>
            <a:r>
              <a:rPr lang="en-US" sz="1800" dirty="0" err="1">
                <a:latin typeface="Times New Roman" panose="02020603050405020304" pitchFamily="18" charset="0"/>
                <a:cs typeface="Times New Roman" panose="02020603050405020304" pitchFamily="18" charset="0"/>
              </a:rPr>
              <a:t>png</a:t>
            </a: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image/tiff</a:t>
            </a:r>
          </a:p>
          <a:p>
            <a:pPr marL="0" indent="0">
              <a:buNone/>
            </a:pPr>
            <a:r>
              <a:rPr lang="en-US" sz="1800" dirty="0">
                <a:latin typeface="Times New Roman" panose="02020603050405020304" pitchFamily="18" charset="0"/>
                <a:cs typeface="Times New Roman" panose="02020603050405020304" pitchFamily="18" charset="0"/>
              </a:rPr>
              <a:t>image/</a:t>
            </a:r>
            <a:r>
              <a:rPr lang="en-US" sz="1800" dirty="0" err="1">
                <a:latin typeface="Times New Roman" panose="02020603050405020304" pitchFamily="18" charset="0"/>
                <a:cs typeface="Times New Roman" panose="02020603050405020304" pitchFamily="18" charset="0"/>
              </a:rPr>
              <a:t>vnd.microsoft.icon</a:t>
            </a: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image/x-icon</a:t>
            </a:r>
          </a:p>
          <a:p>
            <a:pPr marL="0" indent="0">
              <a:buNone/>
            </a:pPr>
            <a:r>
              <a:rPr lang="en-US" sz="1800" dirty="0">
                <a:latin typeface="Times New Roman" panose="02020603050405020304" pitchFamily="18" charset="0"/>
                <a:cs typeface="Times New Roman" panose="02020603050405020304" pitchFamily="18" charset="0"/>
              </a:rPr>
              <a:t>image/</a:t>
            </a:r>
            <a:r>
              <a:rPr lang="en-US" sz="1800" dirty="0" err="1">
                <a:latin typeface="Times New Roman" panose="02020603050405020304" pitchFamily="18" charset="0"/>
                <a:cs typeface="Times New Roman" panose="02020603050405020304" pitchFamily="18" charset="0"/>
              </a:rPr>
              <a:t>vnd.djvu</a:t>
            </a: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image/</a:t>
            </a:r>
            <a:r>
              <a:rPr lang="en-US" sz="1800" dirty="0" err="1">
                <a:latin typeface="Times New Roman" panose="02020603050405020304" pitchFamily="18" charset="0"/>
                <a:cs typeface="Times New Roman" panose="02020603050405020304" pitchFamily="18" charset="0"/>
              </a:rPr>
              <a:t>svg+xml</a:t>
            </a: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99178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500"/>
                                        <p:tgtEl>
                                          <p:spTgt spid="3">
                                            <p:txEl>
                                              <p:pRg st="7" end="7"/>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fade">
                                      <p:cBhvr>
                                        <p:cTn id="31" dur="500"/>
                                        <p:tgtEl>
                                          <p:spTgt spid="3">
                                            <p:txEl>
                                              <p:pRg st="8" end="8"/>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Effect transition="in" filter="fade">
                                      <p:cBhvr>
                                        <p:cTn id="34" dur="500"/>
                                        <p:tgtEl>
                                          <p:spTgt spid="3">
                                            <p:txEl>
                                              <p:pRg st="9" end="9"/>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Effect transition="in" filter="fade">
                                      <p:cBhvr>
                                        <p:cTn id="37" dur="500"/>
                                        <p:tgtEl>
                                          <p:spTgt spid="3">
                                            <p:txEl>
                                              <p:pRg st="10" end="1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
                                            <p:txEl>
                                              <p:pRg st="0" end="0"/>
                                            </p:txEl>
                                          </p:spTgt>
                                        </p:tgtEl>
                                        <p:attrNameLst>
                                          <p:attrName>style.visibility</p:attrName>
                                        </p:attrNameLst>
                                      </p:cBhvr>
                                      <p:to>
                                        <p:strVal val="visible"/>
                                      </p:to>
                                    </p:set>
                                    <p:animEffect transition="in" filter="fade">
                                      <p:cBhvr>
                                        <p:cTn id="42" dur="500"/>
                                        <p:tgtEl>
                                          <p:spTgt spid="4">
                                            <p:txEl>
                                              <p:pRg st="0" end="0"/>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4">
                                            <p:txEl>
                                              <p:pRg st="1" end="1"/>
                                            </p:txEl>
                                          </p:spTgt>
                                        </p:tgtEl>
                                        <p:attrNameLst>
                                          <p:attrName>style.visibility</p:attrName>
                                        </p:attrNameLst>
                                      </p:cBhvr>
                                      <p:to>
                                        <p:strVal val="visible"/>
                                      </p:to>
                                    </p:set>
                                    <p:animEffect transition="in" filter="fade">
                                      <p:cBhvr>
                                        <p:cTn id="45" dur="500"/>
                                        <p:tgtEl>
                                          <p:spTgt spid="4">
                                            <p:txEl>
                                              <p:pRg st="1" end="1"/>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4">
                                            <p:txEl>
                                              <p:pRg st="2" end="2"/>
                                            </p:txEl>
                                          </p:spTgt>
                                        </p:tgtEl>
                                        <p:attrNameLst>
                                          <p:attrName>style.visibility</p:attrName>
                                        </p:attrNameLst>
                                      </p:cBhvr>
                                      <p:to>
                                        <p:strVal val="visible"/>
                                      </p:to>
                                    </p:set>
                                    <p:animEffect transition="in" filter="fade">
                                      <p:cBhvr>
                                        <p:cTn id="48" dur="500"/>
                                        <p:tgtEl>
                                          <p:spTgt spid="4">
                                            <p:txEl>
                                              <p:pRg st="2" end="2"/>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4">
                                            <p:txEl>
                                              <p:pRg st="3" end="3"/>
                                            </p:txEl>
                                          </p:spTgt>
                                        </p:tgtEl>
                                        <p:attrNameLst>
                                          <p:attrName>style.visibility</p:attrName>
                                        </p:attrNameLst>
                                      </p:cBhvr>
                                      <p:to>
                                        <p:strVal val="visible"/>
                                      </p:to>
                                    </p:set>
                                    <p:animEffect transition="in" filter="fade">
                                      <p:cBhvr>
                                        <p:cTn id="51" dur="500"/>
                                        <p:tgtEl>
                                          <p:spTgt spid="4">
                                            <p:txEl>
                                              <p:pRg st="3" end="3"/>
                                            </p:txEl>
                                          </p:spTgt>
                                        </p:tgtEl>
                                      </p:cBhvr>
                                    </p:animEffect>
                                  </p:childTnLst>
                                </p:cTn>
                              </p:par>
                              <p:par>
                                <p:cTn id="52" presetID="10" presetClass="entr" presetSubtype="0" fill="hold" nodeType="withEffect">
                                  <p:stCondLst>
                                    <p:cond delay="0"/>
                                  </p:stCondLst>
                                  <p:childTnLst>
                                    <p:set>
                                      <p:cBhvr>
                                        <p:cTn id="53" dur="1" fill="hold">
                                          <p:stCondLst>
                                            <p:cond delay="0"/>
                                          </p:stCondLst>
                                        </p:cTn>
                                        <p:tgtEl>
                                          <p:spTgt spid="4">
                                            <p:txEl>
                                              <p:pRg st="4" end="4"/>
                                            </p:txEl>
                                          </p:spTgt>
                                        </p:tgtEl>
                                        <p:attrNameLst>
                                          <p:attrName>style.visibility</p:attrName>
                                        </p:attrNameLst>
                                      </p:cBhvr>
                                      <p:to>
                                        <p:strVal val="visible"/>
                                      </p:to>
                                    </p:set>
                                    <p:animEffect transition="in" filter="fade">
                                      <p:cBhvr>
                                        <p:cTn id="54" dur="500"/>
                                        <p:tgtEl>
                                          <p:spTgt spid="4">
                                            <p:txEl>
                                              <p:pRg st="4" end="4"/>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4">
                                            <p:txEl>
                                              <p:pRg st="5" end="5"/>
                                            </p:txEl>
                                          </p:spTgt>
                                        </p:tgtEl>
                                        <p:attrNameLst>
                                          <p:attrName>style.visibility</p:attrName>
                                        </p:attrNameLst>
                                      </p:cBhvr>
                                      <p:to>
                                        <p:strVal val="visible"/>
                                      </p:to>
                                    </p:set>
                                    <p:animEffect transition="in" filter="fade">
                                      <p:cBhvr>
                                        <p:cTn id="57" dur="500"/>
                                        <p:tgtEl>
                                          <p:spTgt spid="4">
                                            <p:txEl>
                                              <p:pRg st="5" end="5"/>
                                            </p:txEl>
                                          </p:spTgt>
                                        </p:tgtEl>
                                      </p:cBhvr>
                                    </p:animEffect>
                                  </p:childTnLst>
                                </p:cTn>
                              </p:par>
                              <p:par>
                                <p:cTn id="58" presetID="10" presetClass="entr" presetSubtype="0" fill="hold" nodeType="withEffect">
                                  <p:stCondLst>
                                    <p:cond delay="0"/>
                                  </p:stCondLst>
                                  <p:childTnLst>
                                    <p:set>
                                      <p:cBhvr>
                                        <p:cTn id="59" dur="1" fill="hold">
                                          <p:stCondLst>
                                            <p:cond delay="0"/>
                                          </p:stCondLst>
                                        </p:cTn>
                                        <p:tgtEl>
                                          <p:spTgt spid="4">
                                            <p:txEl>
                                              <p:pRg st="6" end="6"/>
                                            </p:txEl>
                                          </p:spTgt>
                                        </p:tgtEl>
                                        <p:attrNameLst>
                                          <p:attrName>style.visibility</p:attrName>
                                        </p:attrNameLst>
                                      </p:cBhvr>
                                      <p:to>
                                        <p:strVal val="visible"/>
                                      </p:to>
                                    </p:set>
                                    <p:animEffect transition="in" filter="fade">
                                      <p:cBhvr>
                                        <p:cTn id="60" dur="500"/>
                                        <p:tgtEl>
                                          <p:spTgt spid="4">
                                            <p:txEl>
                                              <p:pRg st="6" end="6"/>
                                            </p:txEl>
                                          </p:spTgt>
                                        </p:tgtEl>
                                      </p:cBhvr>
                                    </p:animEffect>
                                  </p:childTnLst>
                                </p:cTn>
                              </p:par>
                              <p:par>
                                <p:cTn id="61" presetID="10" presetClass="entr" presetSubtype="0" fill="hold" nodeType="withEffect">
                                  <p:stCondLst>
                                    <p:cond delay="0"/>
                                  </p:stCondLst>
                                  <p:childTnLst>
                                    <p:set>
                                      <p:cBhvr>
                                        <p:cTn id="62" dur="1" fill="hold">
                                          <p:stCondLst>
                                            <p:cond delay="0"/>
                                          </p:stCondLst>
                                        </p:cTn>
                                        <p:tgtEl>
                                          <p:spTgt spid="4">
                                            <p:txEl>
                                              <p:pRg st="7" end="7"/>
                                            </p:txEl>
                                          </p:spTgt>
                                        </p:tgtEl>
                                        <p:attrNameLst>
                                          <p:attrName>style.visibility</p:attrName>
                                        </p:attrNameLst>
                                      </p:cBhvr>
                                      <p:to>
                                        <p:strVal val="visible"/>
                                      </p:to>
                                    </p:set>
                                    <p:animEffect transition="in" filter="fade">
                                      <p:cBhvr>
                                        <p:cTn id="63"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3360F-BDDC-4153-BFDC-2DC9F887845E}"/>
              </a:ext>
            </a:extLst>
          </p:cNvPr>
          <p:cNvSpPr>
            <a:spLocks noGrp="1"/>
          </p:cNvSpPr>
          <p:nvPr>
            <p:ph type="title"/>
          </p:nvPr>
        </p:nvSpPr>
        <p:spPr>
          <a:xfrm>
            <a:off x="838200" y="60331"/>
            <a:ext cx="10515600" cy="1325563"/>
          </a:xfrm>
        </p:spPr>
        <p:txBody>
          <a:bodyPr>
            <a:normAutofit/>
          </a:bodyPr>
          <a:lstStyle/>
          <a:p>
            <a:pPr algn="ctr"/>
            <a:r>
              <a:rPr lang="en-US" sz="4000" b="1" u="sng" dirty="0">
                <a:latin typeface="Times New Roman" panose="02020603050405020304" pitchFamily="18" charset="0"/>
                <a:cs typeface="Times New Roman" panose="02020603050405020304" pitchFamily="18" charset="0"/>
              </a:rPr>
              <a:t>Content-Type</a:t>
            </a:r>
          </a:p>
        </p:txBody>
      </p:sp>
      <p:sp>
        <p:nvSpPr>
          <p:cNvPr id="3" name="Content Placeholder 2">
            <a:extLst>
              <a:ext uri="{FF2B5EF4-FFF2-40B4-BE49-F238E27FC236}">
                <a16:creationId xmlns:a16="http://schemas.microsoft.com/office/drawing/2014/main" id="{5F04FEAE-EFF1-46E8-9D4B-EEB35EAE3858}"/>
              </a:ext>
            </a:extLst>
          </p:cNvPr>
          <p:cNvSpPr>
            <a:spLocks noGrp="1"/>
          </p:cNvSpPr>
          <p:nvPr>
            <p:ph idx="1"/>
          </p:nvPr>
        </p:nvSpPr>
        <p:spPr>
          <a:xfrm>
            <a:off x="838199" y="1252973"/>
            <a:ext cx="6947263" cy="5043323"/>
          </a:xfrm>
        </p:spPr>
        <p:txBody>
          <a:bodyPr>
            <a:normAutofit/>
          </a:bodyPr>
          <a:lstStyle/>
          <a:p>
            <a:pPr marL="0" indent="0">
              <a:buNone/>
            </a:pPr>
            <a:r>
              <a:rPr lang="en-US" sz="1800" dirty="0">
                <a:latin typeface="Times New Roman" panose="02020603050405020304" pitchFamily="18" charset="0"/>
                <a:cs typeface="Times New Roman" panose="02020603050405020304" pitchFamily="18" charset="0"/>
              </a:rPr>
              <a:t>video/mpeg</a:t>
            </a:r>
          </a:p>
          <a:p>
            <a:pPr marL="0" indent="0">
              <a:buNone/>
            </a:pPr>
            <a:r>
              <a:rPr lang="en-US" sz="1800" dirty="0">
                <a:latin typeface="Times New Roman" panose="02020603050405020304" pitchFamily="18" charset="0"/>
                <a:cs typeface="Times New Roman" panose="02020603050405020304" pitchFamily="18" charset="0"/>
              </a:rPr>
              <a:t>video/mp4</a:t>
            </a:r>
          </a:p>
          <a:p>
            <a:pPr marL="0" indent="0">
              <a:buNone/>
            </a:pPr>
            <a:r>
              <a:rPr lang="en-US" sz="1800" dirty="0">
                <a:latin typeface="Times New Roman" panose="02020603050405020304" pitchFamily="18" charset="0"/>
                <a:cs typeface="Times New Roman" panose="02020603050405020304" pitchFamily="18" charset="0"/>
              </a:rPr>
              <a:t>video/</a:t>
            </a:r>
            <a:r>
              <a:rPr lang="en-US" sz="1800" dirty="0" err="1">
                <a:latin typeface="Times New Roman" panose="02020603050405020304" pitchFamily="18" charset="0"/>
                <a:cs typeface="Times New Roman" panose="02020603050405020304" pitchFamily="18" charset="0"/>
              </a:rPr>
              <a:t>quicktime</a:t>
            </a: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video/x-</a:t>
            </a:r>
            <a:r>
              <a:rPr lang="en-US" sz="1800" dirty="0" err="1">
                <a:latin typeface="Times New Roman" panose="02020603050405020304" pitchFamily="18" charset="0"/>
                <a:cs typeface="Times New Roman" panose="02020603050405020304" pitchFamily="18" charset="0"/>
              </a:rPr>
              <a:t>ms</a:t>
            </a: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wmv</a:t>
            </a: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video/x-</a:t>
            </a:r>
            <a:r>
              <a:rPr lang="en-US" sz="1800" dirty="0" err="1">
                <a:latin typeface="Times New Roman" panose="02020603050405020304" pitchFamily="18" charset="0"/>
                <a:cs typeface="Times New Roman" panose="02020603050405020304" pitchFamily="18" charset="0"/>
              </a:rPr>
              <a:t>msvideo</a:t>
            </a: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video/x-</a:t>
            </a:r>
            <a:r>
              <a:rPr lang="en-US" sz="1800" dirty="0" err="1">
                <a:latin typeface="Times New Roman" panose="02020603050405020304" pitchFamily="18" charset="0"/>
                <a:cs typeface="Times New Roman" panose="02020603050405020304" pitchFamily="18" charset="0"/>
              </a:rPr>
              <a:t>flv</a:t>
            </a: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video/</a:t>
            </a:r>
            <a:r>
              <a:rPr lang="en-US" sz="1800" dirty="0" err="1">
                <a:latin typeface="Times New Roman" panose="02020603050405020304" pitchFamily="18" charset="0"/>
                <a:cs typeface="Times New Roman" panose="02020603050405020304" pitchFamily="18" charset="0"/>
              </a:rPr>
              <a:t>webm</a:t>
            </a: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multipart/mixed</a:t>
            </a:r>
          </a:p>
          <a:p>
            <a:pPr marL="0" indent="0">
              <a:buNone/>
            </a:pPr>
            <a:r>
              <a:rPr lang="en-US" sz="1800" dirty="0">
                <a:latin typeface="Times New Roman" panose="02020603050405020304" pitchFamily="18" charset="0"/>
                <a:cs typeface="Times New Roman" panose="02020603050405020304" pitchFamily="18" charset="0"/>
              </a:rPr>
              <a:t>multipart/alternative</a:t>
            </a:r>
          </a:p>
          <a:p>
            <a:pPr marL="0" indent="0">
              <a:buNone/>
            </a:pPr>
            <a:r>
              <a:rPr lang="en-US" sz="1800" dirty="0">
                <a:latin typeface="Times New Roman" panose="02020603050405020304" pitchFamily="18" charset="0"/>
                <a:cs typeface="Times New Roman" panose="02020603050405020304" pitchFamily="18" charset="0"/>
              </a:rPr>
              <a:t>multipart/related (using by MHTML (HTML mail).)</a:t>
            </a:r>
          </a:p>
          <a:p>
            <a:pPr marL="0" indent="0">
              <a:buNone/>
            </a:pPr>
            <a:r>
              <a:rPr lang="en-US" sz="1800" dirty="0">
                <a:latin typeface="Times New Roman" panose="02020603050405020304" pitchFamily="18" charset="0"/>
                <a:cs typeface="Times New Roman" panose="02020603050405020304" pitchFamily="18" charset="0"/>
              </a:rPr>
              <a:t>multipart/form-data</a:t>
            </a:r>
          </a:p>
        </p:txBody>
      </p:sp>
    </p:spTree>
    <p:extLst>
      <p:ext uri="{BB962C8B-B14F-4D97-AF65-F5344CB8AC3E}">
        <p14:creationId xmlns:p14="http://schemas.microsoft.com/office/powerpoint/2010/main" val="1849703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fade">
                                      <p:cBhvr>
                                        <p:cTn id="30" dur="500"/>
                                        <p:tgtEl>
                                          <p:spTgt spid="3">
                                            <p:txEl>
                                              <p:pRg st="8" end="8"/>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animEffect transition="in" filter="fade">
                                      <p:cBhvr>
                                        <p:cTn id="33" dur="500"/>
                                        <p:tgtEl>
                                          <p:spTgt spid="3">
                                            <p:txEl>
                                              <p:pRg st="9" end="9"/>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10" end="10"/>
                                            </p:txEl>
                                          </p:spTgt>
                                        </p:tgtEl>
                                        <p:attrNameLst>
                                          <p:attrName>style.visibility</p:attrName>
                                        </p:attrNameLst>
                                      </p:cBhvr>
                                      <p:to>
                                        <p:strVal val="visible"/>
                                      </p:to>
                                    </p:set>
                                    <p:animEffect transition="in" filter="fade">
                                      <p:cBhvr>
                                        <p:cTn id="36" dur="500"/>
                                        <p:tgtEl>
                                          <p:spTgt spid="3">
                                            <p:txEl>
                                              <p:pRg st="10" end="10"/>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animEffect transition="in" filter="fade">
                                      <p:cBhvr>
                                        <p:cTn id="39"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3360F-BDDC-4153-BFDC-2DC9F887845E}"/>
              </a:ext>
            </a:extLst>
          </p:cNvPr>
          <p:cNvSpPr>
            <a:spLocks noGrp="1"/>
          </p:cNvSpPr>
          <p:nvPr>
            <p:ph type="title"/>
          </p:nvPr>
        </p:nvSpPr>
        <p:spPr>
          <a:xfrm>
            <a:off x="838200" y="60331"/>
            <a:ext cx="10515600" cy="1325563"/>
          </a:xfrm>
        </p:spPr>
        <p:txBody>
          <a:bodyPr>
            <a:normAutofit/>
          </a:bodyPr>
          <a:lstStyle/>
          <a:p>
            <a:pPr algn="ctr"/>
            <a:r>
              <a:rPr lang="en-US" sz="4000" b="1" u="sng" dirty="0">
                <a:latin typeface="Times New Roman" panose="02020603050405020304" pitchFamily="18" charset="0"/>
                <a:cs typeface="Times New Roman" panose="02020603050405020304" pitchFamily="18" charset="0"/>
              </a:rPr>
              <a:t>Request Header</a:t>
            </a:r>
          </a:p>
        </p:txBody>
      </p:sp>
      <p:sp>
        <p:nvSpPr>
          <p:cNvPr id="3" name="Content Placeholder 2">
            <a:extLst>
              <a:ext uri="{FF2B5EF4-FFF2-40B4-BE49-F238E27FC236}">
                <a16:creationId xmlns:a16="http://schemas.microsoft.com/office/drawing/2014/main" id="{5F04FEAE-EFF1-46E8-9D4B-EEB35EAE3858}"/>
              </a:ext>
            </a:extLst>
          </p:cNvPr>
          <p:cNvSpPr>
            <a:spLocks noGrp="1"/>
          </p:cNvSpPr>
          <p:nvPr>
            <p:ph idx="1"/>
          </p:nvPr>
        </p:nvSpPr>
        <p:spPr>
          <a:xfrm>
            <a:off x="838200" y="1252973"/>
            <a:ext cx="10515600" cy="5043323"/>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A request header is an HTTP header that can be used in an HTTP request, and that doesn't relate to the content of the message. Request headers, like Accept, Accept-*, or If-* allow to perform conditional requests; others like Cookie, User-Agent, or </a:t>
            </a:r>
            <a:r>
              <a:rPr lang="en-US" sz="2000" dirty="0" err="1">
                <a:latin typeface="Times New Roman" panose="02020603050405020304" pitchFamily="18" charset="0"/>
                <a:cs typeface="Times New Roman" panose="02020603050405020304" pitchFamily="18" charset="0"/>
              </a:rPr>
              <a:t>Referer</a:t>
            </a:r>
            <a:r>
              <a:rPr lang="en-US" sz="2000" dirty="0">
                <a:latin typeface="Times New Roman" panose="02020603050405020304" pitchFamily="18" charset="0"/>
                <a:cs typeface="Times New Roman" panose="02020603050405020304" pitchFamily="18" charset="0"/>
              </a:rPr>
              <a:t> precise the context so that the server can tailor the answer.</a:t>
            </a:r>
          </a:p>
          <a:p>
            <a:pPr marL="0" indent="0">
              <a:buNone/>
            </a:pPr>
            <a:r>
              <a:rPr lang="en-US" sz="2000" dirty="0">
                <a:latin typeface="Times New Roman" panose="02020603050405020304" pitchFamily="18" charset="0"/>
                <a:cs typeface="Times New Roman" panose="02020603050405020304" pitchFamily="18" charset="0"/>
              </a:rPr>
              <a:t>GET /home.html HTTP/1.1</a:t>
            </a:r>
          </a:p>
          <a:p>
            <a:pPr marL="0" indent="0">
              <a:buNone/>
            </a:pPr>
            <a:r>
              <a:rPr lang="en-US" sz="2000" dirty="0">
                <a:latin typeface="Times New Roman" panose="02020603050405020304" pitchFamily="18" charset="0"/>
                <a:cs typeface="Times New Roman" panose="02020603050405020304" pitchFamily="18" charset="0"/>
              </a:rPr>
              <a:t>Host: developer.mozilla.org</a:t>
            </a:r>
          </a:p>
          <a:p>
            <a:pPr marL="0" indent="0">
              <a:buNone/>
            </a:pPr>
            <a:r>
              <a:rPr lang="en-US" sz="2000" dirty="0">
                <a:latin typeface="Times New Roman" panose="02020603050405020304" pitchFamily="18" charset="0"/>
                <a:cs typeface="Times New Roman" panose="02020603050405020304" pitchFamily="18" charset="0"/>
              </a:rPr>
              <a:t>User-Agent: Mozilla/5.0 (Macintosh; Intel Mac OS X 10.9; rv:50.0) Gecko/20100101 Firefox/50.0</a:t>
            </a:r>
          </a:p>
          <a:p>
            <a:pPr marL="0" indent="0">
              <a:buNone/>
            </a:pPr>
            <a:r>
              <a:rPr lang="en-US" sz="2000" dirty="0">
                <a:latin typeface="Times New Roman" panose="02020603050405020304" pitchFamily="18" charset="0"/>
                <a:cs typeface="Times New Roman" panose="02020603050405020304" pitchFamily="18" charset="0"/>
              </a:rPr>
              <a:t>Accept: text/</a:t>
            </a:r>
            <a:r>
              <a:rPr lang="en-US" sz="2000" dirty="0" err="1">
                <a:latin typeface="Times New Roman" panose="02020603050405020304" pitchFamily="18" charset="0"/>
                <a:cs typeface="Times New Roman" panose="02020603050405020304" pitchFamily="18" charset="0"/>
              </a:rPr>
              <a:t>html,application</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xhtml+xml,application</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xml;q</a:t>
            </a:r>
            <a:r>
              <a:rPr lang="en-US" sz="2000" dirty="0">
                <a:latin typeface="Times New Roman" panose="02020603050405020304" pitchFamily="18" charset="0"/>
                <a:cs typeface="Times New Roman" panose="02020603050405020304" pitchFamily="18" charset="0"/>
              </a:rPr>
              <a:t>=0.9,*/*;q=0.8</a:t>
            </a:r>
          </a:p>
          <a:p>
            <a:pPr marL="0" indent="0">
              <a:buNone/>
            </a:pPr>
            <a:r>
              <a:rPr lang="en-US" sz="2000" dirty="0">
                <a:latin typeface="Times New Roman" panose="02020603050405020304" pitchFamily="18" charset="0"/>
                <a:cs typeface="Times New Roman" panose="02020603050405020304" pitchFamily="18" charset="0"/>
              </a:rPr>
              <a:t>Accept-Language: </a:t>
            </a:r>
            <a:r>
              <a:rPr lang="en-US" sz="2000" dirty="0" err="1">
                <a:latin typeface="Times New Roman" panose="02020603050405020304" pitchFamily="18" charset="0"/>
                <a:cs typeface="Times New Roman" panose="02020603050405020304" pitchFamily="18" charset="0"/>
              </a:rPr>
              <a:t>en-US,en;q</a:t>
            </a:r>
            <a:r>
              <a:rPr lang="en-US" sz="2000" dirty="0">
                <a:latin typeface="Times New Roman" panose="02020603050405020304" pitchFamily="18" charset="0"/>
                <a:cs typeface="Times New Roman" panose="02020603050405020304" pitchFamily="18" charset="0"/>
              </a:rPr>
              <a:t>=0.5</a:t>
            </a:r>
          </a:p>
          <a:p>
            <a:pPr marL="0" indent="0">
              <a:buNone/>
            </a:pPr>
            <a:r>
              <a:rPr lang="en-US" sz="2000" dirty="0">
                <a:latin typeface="Times New Roman" panose="02020603050405020304" pitchFamily="18" charset="0"/>
                <a:cs typeface="Times New Roman" panose="02020603050405020304" pitchFamily="18" charset="0"/>
              </a:rPr>
              <a:t>Accept-Encoding: </a:t>
            </a:r>
            <a:r>
              <a:rPr lang="en-US" sz="2000" dirty="0" err="1">
                <a:latin typeface="Times New Roman" panose="02020603050405020304" pitchFamily="18" charset="0"/>
                <a:cs typeface="Times New Roman" panose="02020603050405020304" pitchFamily="18" charset="0"/>
              </a:rPr>
              <a:t>gzip</a:t>
            </a:r>
            <a:r>
              <a:rPr lang="en-US" sz="2000" dirty="0">
                <a:latin typeface="Times New Roman" panose="02020603050405020304" pitchFamily="18" charset="0"/>
                <a:cs typeface="Times New Roman" panose="02020603050405020304" pitchFamily="18" charset="0"/>
              </a:rPr>
              <a:t>, deflate, </a:t>
            </a:r>
            <a:r>
              <a:rPr lang="en-US" sz="2000" dirty="0" err="1">
                <a:latin typeface="Times New Roman" panose="02020603050405020304" pitchFamily="18" charset="0"/>
                <a:cs typeface="Times New Roman" panose="02020603050405020304" pitchFamily="18" charset="0"/>
              </a:rPr>
              <a:t>br</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err="1">
                <a:latin typeface="Times New Roman" panose="02020603050405020304" pitchFamily="18" charset="0"/>
                <a:cs typeface="Times New Roman" panose="02020603050405020304" pitchFamily="18" charset="0"/>
              </a:rPr>
              <a:t>Referer</a:t>
            </a:r>
            <a:r>
              <a:rPr lang="en-US" sz="2000" dirty="0">
                <a:latin typeface="Times New Roman" panose="02020603050405020304" pitchFamily="18" charset="0"/>
                <a:cs typeface="Times New Roman" panose="02020603050405020304" pitchFamily="18" charset="0"/>
              </a:rPr>
              <a:t>: https://developer.mozilla.org/testpage.html</a:t>
            </a:r>
          </a:p>
          <a:p>
            <a:pPr marL="0" indent="0">
              <a:buNone/>
            </a:pPr>
            <a:r>
              <a:rPr lang="en-US" sz="2000" dirty="0">
                <a:latin typeface="Times New Roman" panose="02020603050405020304" pitchFamily="18" charset="0"/>
                <a:cs typeface="Times New Roman" panose="02020603050405020304" pitchFamily="18" charset="0"/>
              </a:rPr>
              <a:t>Connection: keep-alive</a:t>
            </a:r>
          </a:p>
        </p:txBody>
      </p:sp>
    </p:spTree>
    <p:extLst>
      <p:ext uri="{BB962C8B-B14F-4D97-AF65-F5344CB8AC3E}">
        <p14:creationId xmlns:p14="http://schemas.microsoft.com/office/powerpoint/2010/main" val="16935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3360F-BDDC-4153-BFDC-2DC9F887845E}"/>
              </a:ext>
            </a:extLst>
          </p:cNvPr>
          <p:cNvSpPr>
            <a:spLocks noGrp="1"/>
          </p:cNvSpPr>
          <p:nvPr>
            <p:ph type="title"/>
          </p:nvPr>
        </p:nvSpPr>
        <p:spPr>
          <a:xfrm>
            <a:off x="838200" y="60331"/>
            <a:ext cx="10515600" cy="1325563"/>
          </a:xfrm>
        </p:spPr>
        <p:txBody>
          <a:bodyPr>
            <a:normAutofit/>
          </a:bodyPr>
          <a:lstStyle/>
          <a:p>
            <a:pPr algn="ctr"/>
            <a:r>
              <a:rPr lang="en-US" sz="4000" b="1" u="sng" dirty="0">
                <a:latin typeface="Times New Roman" panose="02020603050405020304" pitchFamily="18" charset="0"/>
                <a:cs typeface="Times New Roman" panose="02020603050405020304" pitchFamily="18" charset="0"/>
              </a:rPr>
              <a:t>Request Header</a:t>
            </a:r>
          </a:p>
        </p:txBody>
      </p:sp>
      <p:sp>
        <p:nvSpPr>
          <p:cNvPr id="3" name="Content Placeholder 2">
            <a:extLst>
              <a:ext uri="{FF2B5EF4-FFF2-40B4-BE49-F238E27FC236}">
                <a16:creationId xmlns:a16="http://schemas.microsoft.com/office/drawing/2014/main" id="{5F04FEAE-EFF1-46E8-9D4B-EEB35EAE3858}"/>
              </a:ext>
            </a:extLst>
          </p:cNvPr>
          <p:cNvSpPr>
            <a:spLocks noGrp="1"/>
          </p:cNvSpPr>
          <p:nvPr>
            <p:ph idx="1"/>
          </p:nvPr>
        </p:nvSpPr>
        <p:spPr>
          <a:xfrm>
            <a:off x="838200" y="1252973"/>
            <a:ext cx="10515600" cy="5043323"/>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Upgrade-Insecure-Requests: 1</a:t>
            </a:r>
          </a:p>
          <a:p>
            <a:pPr marL="0" indent="0">
              <a:buNone/>
            </a:pPr>
            <a:r>
              <a:rPr lang="en-US" sz="2000" dirty="0">
                <a:latin typeface="Times New Roman" panose="02020603050405020304" pitchFamily="18" charset="0"/>
                <a:cs typeface="Times New Roman" panose="02020603050405020304" pitchFamily="18" charset="0"/>
              </a:rPr>
              <a:t>If-Modified-Since: Mon, 18 Jul 2016 02:36:04 GMT</a:t>
            </a:r>
          </a:p>
          <a:p>
            <a:pPr marL="0" indent="0">
              <a:buNone/>
            </a:pPr>
            <a:r>
              <a:rPr lang="en-US" sz="2000" dirty="0">
                <a:latin typeface="Times New Roman" panose="02020603050405020304" pitchFamily="18" charset="0"/>
                <a:cs typeface="Times New Roman" panose="02020603050405020304" pitchFamily="18" charset="0"/>
              </a:rPr>
              <a:t>If-None-Match: "c561c68d0ba92bbeb8b0fff2a9199f722e3a621a"</a:t>
            </a:r>
          </a:p>
          <a:p>
            <a:pPr marL="0" indent="0">
              <a:buNone/>
            </a:pPr>
            <a:r>
              <a:rPr lang="en-US" sz="2000" dirty="0">
                <a:latin typeface="Times New Roman" panose="02020603050405020304" pitchFamily="18" charset="0"/>
                <a:cs typeface="Times New Roman" panose="02020603050405020304" pitchFamily="18" charset="0"/>
              </a:rPr>
              <a:t>Cache-Control: max-age=0</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https://developer.mozilla.org/en-US/docs/Glossary/Request_header</a:t>
            </a:r>
          </a:p>
        </p:txBody>
      </p:sp>
    </p:spTree>
    <p:extLst>
      <p:ext uri="{BB962C8B-B14F-4D97-AF65-F5344CB8AC3E}">
        <p14:creationId xmlns:p14="http://schemas.microsoft.com/office/powerpoint/2010/main" val="1808717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3360F-BDDC-4153-BFDC-2DC9F887845E}"/>
              </a:ext>
            </a:extLst>
          </p:cNvPr>
          <p:cNvSpPr>
            <a:spLocks noGrp="1"/>
          </p:cNvSpPr>
          <p:nvPr>
            <p:ph type="title"/>
          </p:nvPr>
        </p:nvSpPr>
        <p:spPr>
          <a:xfrm>
            <a:off x="838200" y="60331"/>
            <a:ext cx="10515600" cy="1325563"/>
          </a:xfrm>
        </p:spPr>
        <p:txBody>
          <a:bodyPr>
            <a:normAutofit/>
          </a:bodyPr>
          <a:lstStyle/>
          <a:p>
            <a:pPr algn="ctr"/>
            <a:r>
              <a:rPr lang="en-US" sz="4000" b="1" u="sng" dirty="0">
                <a:latin typeface="Times New Roman" panose="02020603050405020304" pitchFamily="18" charset="0"/>
                <a:cs typeface="Times New Roman" panose="02020603050405020304" pitchFamily="18" charset="0"/>
              </a:rPr>
              <a:t>Response Header</a:t>
            </a:r>
          </a:p>
        </p:txBody>
      </p:sp>
      <p:sp>
        <p:nvSpPr>
          <p:cNvPr id="3" name="Content Placeholder 2">
            <a:extLst>
              <a:ext uri="{FF2B5EF4-FFF2-40B4-BE49-F238E27FC236}">
                <a16:creationId xmlns:a16="http://schemas.microsoft.com/office/drawing/2014/main" id="{5F04FEAE-EFF1-46E8-9D4B-EEB35EAE3858}"/>
              </a:ext>
            </a:extLst>
          </p:cNvPr>
          <p:cNvSpPr>
            <a:spLocks noGrp="1"/>
          </p:cNvSpPr>
          <p:nvPr>
            <p:ph idx="1"/>
          </p:nvPr>
        </p:nvSpPr>
        <p:spPr>
          <a:xfrm>
            <a:off x="838200" y="1252973"/>
            <a:ext cx="10515600" cy="5043323"/>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A response header is an HTTP header that can be used in an HTTP response and that doesn't relate to the content of the message. Response headers, like Age, Location or Server are used to give a more detailed context of the response.</a:t>
            </a:r>
          </a:p>
          <a:p>
            <a:pPr marL="0" indent="0">
              <a:buNone/>
            </a:pPr>
            <a:r>
              <a:rPr lang="en-US" sz="2000" dirty="0">
                <a:latin typeface="Times New Roman" panose="02020603050405020304" pitchFamily="18" charset="0"/>
                <a:cs typeface="Times New Roman" panose="02020603050405020304" pitchFamily="18" charset="0"/>
              </a:rPr>
              <a:t>200 OK</a:t>
            </a:r>
          </a:p>
          <a:p>
            <a:pPr marL="0" indent="0">
              <a:buNone/>
            </a:pPr>
            <a:r>
              <a:rPr lang="en-US" sz="2000" dirty="0">
                <a:latin typeface="Times New Roman" panose="02020603050405020304" pitchFamily="18" charset="0"/>
                <a:cs typeface="Times New Roman" panose="02020603050405020304" pitchFamily="18" charset="0"/>
              </a:rPr>
              <a:t>Access-Control-Allow-Origin: *</a:t>
            </a:r>
          </a:p>
          <a:p>
            <a:pPr marL="0" indent="0">
              <a:buNone/>
            </a:pPr>
            <a:r>
              <a:rPr lang="en-US" sz="2000" dirty="0">
                <a:latin typeface="Times New Roman" panose="02020603050405020304" pitchFamily="18" charset="0"/>
                <a:cs typeface="Times New Roman" panose="02020603050405020304" pitchFamily="18" charset="0"/>
              </a:rPr>
              <a:t>Connection: Keep-Alive</a:t>
            </a:r>
          </a:p>
          <a:p>
            <a:pPr marL="0" indent="0">
              <a:buNone/>
            </a:pPr>
            <a:r>
              <a:rPr lang="en-US" sz="2000" dirty="0">
                <a:latin typeface="Times New Roman" panose="02020603050405020304" pitchFamily="18" charset="0"/>
                <a:cs typeface="Times New Roman" panose="02020603050405020304" pitchFamily="18" charset="0"/>
              </a:rPr>
              <a:t>Content-Encoding: </a:t>
            </a:r>
            <a:r>
              <a:rPr lang="en-US" sz="2000" dirty="0" err="1">
                <a:latin typeface="Times New Roman" panose="02020603050405020304" pitchFamily="18" charset="0"/>
                <a:cs typeface="Times New Roman" panose="02020603050405020304" pitchFamily="18" charset="0"/>
              </a:rPr>
              <a:t>gzip</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Content-Type: text/html; charset=utf-8</a:t>
            </a:r>
          </a:p>
          <a:p>
            <a:pPr marL="0" indent="0">
              <a:buNone/>
            </a:pPr>
            <a:r>
              <a:rPr lang="en-US" sz="2000" dirty="0">
                <a:latin typeface="Times New Roman" panose="02020603050405020304" pitchFamily="18" charset="0"/>
                <a:cs typeface="Times New Roman" panose="02020603050405020304" pitchFamily="18" charset="0"/>
              </a:rPr>
              <a:t>Date: Mon, 18 Jul 2016 16:06:00 GMT</a:t>
            </a:r>
          </a:p>
          <a:p>
            <a:pPr marL="0" indent="0">
              <a:buNone/>
            </a:pPr>
            <a:r>
              <a:rPr lang="en-US" sz="2000" dirty="0" err="1">
                <a:latin typeface="Times New Roman" panose="02020603050405020304" pitchFamily="18" charset="0"/>
                <a:cs typeface="Times New Roman" panose="02020603050405020304" pitchFamily="18" charset="0"/>
              </a:rPr>
              <a:t>Etag</a:t>
            </a:r>
            <a:r>
              <a:rPr lang="en-US" sz="2000" dirty="0">
                <a:latin typeface="Times New Roman" panose="02020603050405020304" pitchFamily="18" charset="0"/>
                <a:cs typeface="Times New Roman" panose="02020603050405020304" pitchFamily="18" charset="0"/>
              </a:rPr>
              <a:t>: "c561c68d0ba92bbeb8b0f612a9199f722e3a621a"</a:t>
            </a:r>
          </a:p>
          <a:p>
            <a:pPr marL="0" indent="0">
              <a:buNone/>
            </a:pPr>
            <a:r>
              <a:rPr lang="en-US" sz="2000" dirty="0">
                <a:latin typeface="Times New Roman" panose="02020603050405020304" pitchFamily="18" charset="0"/>
                <a:cs typeface="Times New Roman" panose="02020603050405020304" pitchFamily="18" charset="0"/>
              </a:rPr>
              <a:t>Keep-Alive: timeout=5, max=997</a:t>
            </a:r>
          </a:p>
        </p:txBody>
      </p:sp>
    </p:spTree>
    <p:extLst>
      <p:ext uri="{BB962C8B-B14F-4D97-AF65-F5344CB8AC3E}">
        <p14:creationId xmlns:p14="http://schemas.microsoft.com/office/powerpoint/2010/main" val="4255712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3360F-BDDC-4153-BFDC-2DC9F887845E}"/>
              </a:ext>
            </a:extLst>
          </p:cNvPr>
          <p:cNvSpPr>
            <a:spLocks noGrp="1"/>
          </p:cNvSpPr>
          <p:nvPr>
            <p:ph type="title"/>
          </p:nvPr>
        </p:nvSpPr>
        <p:spPr>
          <a:xfrm>
            <a:off x="838200" y="60331"/>
            <a:ext cx="10515600" cy="1325563"/>
          </a:xfrm>
        </p:spPr>
        <p:txBody>
          <a:bodyPr>
            <a:normAutofit/>
          </a:bodyPr>
          <a:lstStyle/>
          <a:p>
            <a:pPr algn="ctr"/>
            <a:r>
              <a:rPr lang="en-US" sz="4000" b="1" u="sng" dirty="0">
                <a:latin typeface="Times New Roman" panose="02020603050405020304" pitchFamily="18" charset="0"/>
                <a:cs typeface="Times New Roman" panose="02020603050405020304" pitchFamily="18" charset="0"/>
              </a:rPr>
              <a:t>Response Header</a:t>
            </a:r>
          </a:p>
        </p:txBody>
      </p:sp>
      <p:sp>
        <p:nvSpPr>
          <p:cNvPr id="3" name="Content Placeholder 2">
            <a:extLst>
              <a:ext uri="{FF2B5EF4-FFF2-40B4-BE49-F238E27FC236}">
                <a16:creationId xmlns:a16="http://schemas.microsoft.com/office/drawing/2014/main" id="{5F04FEAE-EFF1-46E8-9D4B-EEB35EAE3858}"/>
              </a:ext>
            </a:extLst>
          </p:cNvPr>
          <p:cNvSpPr>
            <a:spLocks noGrp="1"/>
          </p:cNvSpPr>
          <p:nvPr>
            <p:ph idx="1"/>
          </p:nvPr>
        </p:nvSpPr>
        <p:spPr>
          <a:xfrm>
            <a:off x="838200" y="1252973"/>
            <a:ext cx="10515600" cy="5043323"/>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Last-Modified: Mon, 18 Jul 2016 02:36:04 GMT</a:t>
            </a:r>
          </a:p>
          <a:p>
            <a:pPr marL="0" indent="0">
              <a:buNone/>
            </a:pPr>
            <a:r>
              <a:rPr lang="en-US" sz="2000" dirty="0">
                <a:latin typeface="Times New Roman" panose="02020603050405020304" pitchFamily="18" charset="0"/>
                <a:cs typeface="Times New Roman" panose="02020603050405020304" pitchFamily="18" charset="0"/>
              </a:rPr>
              <a:t>Server: Apache</a:t>
            </a:r>
          </a:p>
          <a:p>
            <a:pPr marL="0" indent="0">
              <a:buNone/>
            </a:pPr>
            <a:r>
              <a:rPr lang="en-US" sz="2000" dirty="0">
                <a:latin typeface="Times New Roman" panose="02020603050405020304" pitchFamily="18" charset="0"/>
                <a:cs typeface="Times New Roman" panose="02020603050405020304" pitchFamily="18" charset="0"/>
              </a:rPr>
              <a:t>Set-Cookie: </a:t>
            </a:r>
            <a:r>
              <a:rPr lang="en-US" sz="2000" dirty="0" err="1">
                <a:latin typeface="Times New Roman" panose="02020603050405020304" pitchFamily="18" charset="0"/>
                <a:cs typeface="Times New Roman" panose="02020603050405020304" pitchFamily="18" charset="0"/>
              </a:rPr>
              <a:t>mykey</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myvalue</a:t>
            </a:r>
            <a:r>
              <a:rPr lang="en-US" sz="2000" dirty="0">
                <a:latin typeface="Times New Roman" panose="02020603050405020304" pitchFamily="18" charset="0"/>
                <a:cs typeface="Times New Roman" panose="02020603050405020304" pitchFamily="18" charset="0"/>
              </a:rPr>
              <a:t>; expires=Mon, 17-Jul-2017 16:06:00 GMT; Max-Age=31449600; Path=/; secure</a:t>
            </a:r>
          </a:p>
          <a:p>
            <a:pPr marL="0" indent="0">
              <a:buNone/>
            </a:pPr>
            <a:r>
              <a:rPr lang="en-US" sz="2000" dirty="0">
                <a:latin typeface="Times New Roman" panose="02020603050405020304" pitchFamily="18" charset="0"/>
                <a:cs typeface="Times New Roman" panose="02020603050405020304" pitchFamily="18" charset="0"/>
              </a:rPr>
              <a:t>Transfer-Encoding: chunked</a:t>
            </a:r>
          </a:p>
          <a:p>
            <a:pPr marL="0" indent="0">
              <a:buNone/>
            </a:pPr>
            <a:r>
              <a:rPr lang="en-US" sz="2000" dirty="0">
                <a:latin typeface="Times New Roman" panose="02020603050405020304" pitchFamily="18" charset="0"/>
                <a:cs typeface="Times New Roman" panose="02020603050405020304" pitchFamily="18" charset="0"/>
              </a:rPr>
              <a:t>Vary: Cookie, Accept-Encoding</a:t>
            </a:r>
          </a:p>
          <a:p>
            <a:pPr marL="0" indent="0">
              <a:buNone/>
            </a:pPr>
            <a:r>
              <a:rPr lang="en-US" sz="2000" dirty="0">
                <a:latin typeface="Times New Roman" panose="02020603050405020304" pitchFamily="18" charset="0"/>
                <a:cs typeface="Times New Roman" panose="02020603050405020304" pitchFamily="18" charset="0"/>
              </a:rPr>
              <a:t>X-Backend-Server: developer2.webapp.scl3.mozilla.com</a:t>
            </a:r>
          </a:p>
          <a:p>
            <a:pPr marL="0" indent="0">
              <a:buNone/>
            </a:pPr>
            <a:r>
              <a:rPr lang="en-US" sz="2000" dirty="0">
                <a:latin typeface="Times New Roman" panose="02020603050405020304" pitchFamily="18" charset="0"/>
                <a:cs typeface="Times New Roman" panose="02020603050405020304" pitchFamily="18" charset="0"/>
              </a:rPr>
              <a:t>X-Cache-Info: not cacheable; meta data too large</a:t>
            </a:r>
          </a:p>
          <a:p>
            <a:pPr marL="0" indent="0">
              <a:buNone/>
            </a:pPr>
            <a:r>
              <a:rPr lang="en-US" sz="2000" dirty="0">
                <a:latin typeface="Times New Roman" panose="02020603050405020304" pitchFamily="18" charset="0"/>
                <a:cs typeface="Times New Roman" panose="02020603050405020304" pitchFamily="18" charset="0"/>
              </a:rPr>
              <a:t>X-</a:t>
            </a:r>
            <a:r>
              <a:rPr lang="en-US" sz="2000" dirty="0" err="1">
                <a:latin typeface="Times New Roman" panose="02020603050405020304" pitchFamily="18" charset="0"/>
                <a:cs typeface="Times New Roman" panose="02020603050405020304" pitchFamily="18" charset="0"/>
              </a:rPr>
              <a:t>kuma</a:t>
            </a:r>
            <a:r>
              <a:rPr lang="en-US" sz="2000" dirty="0">
                <a:latin typeface="Times New Roman" panose="02020603050405020304" pitchFamily="18" charset="0"/>
                <a:cs typeface="Times New Roman" panose="02020603050405020304" pitchFamily="18" charset="0"/>
              </a:rPr>
              <a:t>-revision: 1085259</a:t>
            </a:r>
          </a:p>
          <a:p>
            <a:pPr marL="0" indent="0">
              <a:buNone/>
            </a:pPr>
            <a:r>
              <a:rPr lang="en-US" sz="2000" dirty="0">
                <a:latin typeface="Times New Roman" panose="02020603050405020304" pitchFamily="18" charset="0"/>
                <a:cs typeface="Times New Roman" panose="02020603050405020304" pitchFamily="18" charset="0"/>
              </a:rPr>
              <a:t>x-frame-options: DENY</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hlinkClick r:id="rId2"/>
              </a:rPr>
              <a:t>https://developer.mozilla.org/en-US/docs/Web/HTTP/Headers</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56861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10" end="10"/>
                                            </p:txEl>
                                          </p:spTgt>
                                        </p:tgtEl>
                                        <p:attrNameLst>
                                          <p:attrName>style.visibility</p:attrName>
                                        </p:attrNameLst>
                                      </p:cBhvr>
                                      <p:to>
                                        <p:strVal val="visible"/>
                                      </p:to>
                                    </p:set>
                                    <p:animEffect transition="in" filter="fade">
                                      <p:cBhvr>
                                        <p:cTn id="52"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3360F-BDDC-4153-BFDC-2DC9F887845E}"/>
              </a:ext>
            </a:extLst>
          </p:cNvPr>
          <p:cNvSpPr>
            <a:spLocks noGrp="1"/>
          </p:cNvSpPr>
          <p:nvPr>
            <p:ph type="title"/>
          </p:nvPr>
        </p:nvSpPr>
        <p:spPr>
          <a:xfrm>
            <a:off x="838200" y="60331"/>
            <a:ext cx="10515600" cy="1325563"/>
          </a:xfrm>
        </p:spPr>
        <p:txBody>
          <a:bodyPr>
            <a:normAutofit/>
          </a:bodyPr>
          <a:lstStyle/>
          <a:p>
            <a:pPr algn="ctr"/>
            <a:r>
              <a:rPr lang="en-US" b="1" u="sng" dirty="0">
                <a:latin typeface="Times New Roman" panose="02020603050405020304" pitchFamily="18" charset="0"/>
                <a:cs typeface="Times New Roman" panose="02020603050405020304" pitchFamily="18" charset="0"/>
              </a:rPr>
              <a:t>Do you know</a:t>
            </a:r>
          </a:p>
        </p:txBody>
      </p:sp>
      <p:sp>
        <p:nvSpPr>
          <p:cNvPr id="3" name="Content Placeholder 2">
            <a:extLst>
              <a:ext uri="{FF2B5EF4-FFF2-40B4-BE49-F238E27FC236}">
                <a16:creationId xmlns:a16="http://schemas.microsoft.com/office/drawing/2014/main" id="{5F04FEAE-EFF1-46E8-9D4B-EEB35EAE3858}"/>
              </a:ext>
            </a:extLst>
          </p:cNvPr>
          <p:cNvSpPr>
            <a:spLocks noGrp="1"/>
          </p:cNvSpPr>
          <p:nvPr>
            <p:ph idx="1"/>
          </p:nvPr>
        </p:nvSpPr>
        <p:spPr>
          <a:xfrm>
            <a:off x="838200" y="1252973"/>
            <a:ext cx="10515600" cy="5226203"/>
          </a:xfrm>
        </p:spPr>
        <p:txBody>
          <a:bodyPr>
            <a:normAutofit/>
          </a:bodyPr>
          <a:lstStyle/>
          <a:p>
            <a:r>
              <a:rPr lang="en-US" sz="2000" dirty="0">
                <a:solidFill>
                  <a:srgbClr val="FF0000"/>
                </a:solidFill>
                <a:latin typeface="Times New Roman" panose="02020603050405020304" pitchFamily="18" charset="0"/>
                <a:cs typeface="Times New Roman" panose="02020603050405020304" pitchFamily="18" charset="0"/>
              </a:rPr>
              <a:t>HTML</a:t>
            </a:r>
          </a:p>
          <a:p>
            <a:r>
              <a:rPr lang="en-US" sz="2000" dirty="0">
                <a:solidFill>
                  <a:srgbClr val="FF0000"/>
                </a:solidFill>
                <a:latin typeface="Times New Roman" panose="02020603050405020304" pitchFamily="18" charset="0"/>
                <a:cs typeface="Times New Roman" panose="02020603050405020304" pitchFamily="18" charset="0"/>
              </a:rPr>
              <a:t>CSS</a:t>
            </a:r>
          </a:p>
          <a:p>
            <a:r>
              <a:rPr lang="en-US" sz="2000" dirty="0">
                <a:solidFill>
                  <a:srgbClr val="FF0000"/>
                </a:solidFill>
                <a:latin typeface="Times New Roman" panose="02020603050405020304" pitchFamily="18" charset="0"/>
                <a:cs typeface="Times New Roman" panose="02020603050405020304" pitchFamily="18" charset="0"/>
              </a:rPr>
              <a:t>JavaScript</a:t>
            </a:r>
          </a:p>
          <a:p>
            <a:r>
              <a:rPr lang="en-US" sz="2000" dirty="0">
                <a:latin typeface="Times New Roman" panose="02020603050405020304" pitchFamily="18" charset="0"/>
                <a:cs typeface="Times New Roman" panose="02020603050405020304" pitchFamily="18" charset="0"/>
              </a:rPr>
              <a:t>XML</a:t>
            </a:r>
          </a:p>
          <a:p>
            <a:r>
              <a:rPr lang="en-US" sz="2000" dirty="0">
                <a:latin typeface="Times New Roman" panose="02020603050405020304" pitchFamily="18" charset="0"/>
                <a:cs typeface="Times New Roman" panose="02020603050405020304" pitchFamily="18" charset="0"/>
              </a:rPr>
              <a:t>JSON</a:t>
            </a:r>
          </a:p>
          <a:p>
            <a:r>
              <a:rPr lang="en-US" sz="2000" dirty="0">
                <a:latin typeface="Times New Roman" panose="02020603050405020304" pitchFamily="18" charset="0"/>
                <a:cs typeface="Times New Roman" panose="02020603050405020304" pitchFamily="18" charset="0"/>
              </a:rPr>
              <a:t>Server Side Language – PHP, JSP, ASP </a:t>
            </a:r>
            <a:r>
              <a:rPr lang="en-US" sz="2000" dirty="0" err="1">
                <a:latin typeface="Times New Roman" panose="02020603050405020304" pitchFamily="18" charset="0"/>
                <a:cs typeface="Times New Roman" panose="02020603050405020304" pitchFamily="18" charset="0"/>
              </a:rPr>
              <a:t>etc</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SQL</a:t>
            </a:r>
          </a:p>
        </p:txBody>
      </p:sp>
    </p:spTree>
    <p:extLst>
      <p:ext uri="{BB962C8B-B14F-4D97-AF65-F5344CB8AC3E}">
        <p14:creationId xmlns:p14="http://schemas.microsoft.com/office/powerpoint/2010/main" val="2462239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3360F-BDDC-4153-BFDC-2DC9F887845E}"/>
              </a:ext>
            </a:extLst>
          </p:cNvPr>
          <p:cNvSpPr>
            <a:spLocks noGrp="1"/>
          </p:cNvSpPr>
          <p:nvPr>
            <p:ph type="title"/>
          </p:nvPr>
        </p:nvSpPr>
        <p:spPr>
          <a:xfrm>
            <a:off x="838200" y="60331"/>
            <a:ext cx="10515600" cy="1325563"/>
          </a:xfrm>
        </p:spPr>
        <p:txBody>
          <a:bodyPr>
            <a:normAutofit/>
          </a:bodyPr>
          <a:lstStyle/>
          <a:p>
            <a:pPr algn="ctr"/>
            <a:r>
              <a:rPr lang="en-US" sz="4000" b="1" u="sng" dirty="0">
                <a:latin typeface="Times New Roman" panose="02020603050405020304" pitchFamily="18" charset="0"/>
                <a:cs typeface="Times New Roman" panose="02020603050405020304" pitchFamily="18" charset="0"/>
              </a:rPr>
              <a:t>Make an HTTP Request</a:t>
            </a:r>
          </a:p>
        </p:txBody>
      </p:sp>
      <p:sp>
        <p:nvSpPr>
          <p:cNvPr id="3" name="Content Placeholder 2">
            <a:extLst>
              <a:ext uri="{FF2B5EF4-FFF2-40B4-BE49-F238E27FC236}">
                <a16:creationId xmlns:a16="http://schemas.microsoft.com/office/drawing/2014/main" id="{5F04FEAE-EFF1-46E8-9D4B-EEB35EAE3858}"/>
              </a:ext>
            </a:extLst>
          </p:cNvPr>
          <p:cNvSpPr>
            <a:spLocks noGrp="1"/>
          </p:cNvSpPr>
          <p:nvPr>
            <p:ph idx="1"/>
          </p:nvPr>
        </p:nvSpPr>
        <p:spPr>
          <a:xfrm>
            <a:off x="838200" y="1252973"/>
            <a:ext cx="10515600" cy="5043323"/>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In order to make an HTTP request to the server with JavaScript, you need an instance of an object with the necessary functionality. This is where </a:t>
            </a:r>
            <a:r>
              <a:rPr lang="en-US" sz="2000" dirty="0" err="1">
                <a:latin typeface="Times New Roman" panose="02020603050405020304" pitchFamily="18" charset="0"/>
                <a:cs typeface="Times New Roman" panose="02020603050405020304" pitchFamily="18" charset="0"/>
              </a:rPr>
              <a:t>XMLHttpRequest</a:t>
            </a:r>
            <a:r>
              <a:rPr lang="en-US" sz="2000" dirty="0">
                <a:latin typeface="Times New Roman" panose="02020603050405020304" pitchFamily="18" charset="0"/>
                <a:cs typeface="Times New Roman" panose="02020603050405020304" pitchFamily="18" charset="0"/>
              </a:rPr>
              <a:t> comes in.</a:t>
            </a:r>
          </a:p>
          <a:p>
            <a:r>
              <a:rPr lang="en-US" sz="2000" dirty="0">
                <a:latin typeface="Times New Roman" panose="02020603050405020304" pitchFamily="18" charset="0"/>
                <a:cs typeface="Times New Roman" panose="02020603050405020304" pitchFamily="18" charset="0"/>
              </a:rPr>
              <a:t>Create </a:t>
            </a:r>
            <a:r>
              <a:rPr lang="en-US" sz="2000" dirty="0" err="1">
                <a:latin typeface="Times New Roman" panose="02020603050405020304" pitchFamily="18" charset="0"/>
                <a:cs typeface="Times New Roman" panose="02020603050405020304" pitchFamily="18" charset="0"/>
              </a:rPr>
              <a:t>XMLHttpRequest</a:t>
            </a:r>
            <a:r>
              <a:rPr lang="en-US" sz="2000" dirty="0">
                <a:latin typeface="Times New Roman" panose="02020603050405020304" pitchFamily="18" charset="0"/>
                <a:cs typeface="Times New Roman" panose="02020603050405020304" pitchFamily="18" charset="0"/>
              </a:rPr>
              <a:t> Object</a:t>
            </a:r>
          </a:p>
          <a:p>
            <a:pPr marL="0" indent="0">
              <a:buNone/>
            </a:pPr>
            <a:r>
              <a:rPr lang="en-US" sz="2000" dirty="0">
                <a:latin typeface="Times New Roman" panose="02020603050405020304" pitchFamily="18" charset="0"/>
                <a:cs typeface="Times New Roman" panose="02020603050405020304" pitchFamily="18" charset="0"/>
              </a:rPr>
              <a:t>	const </a:t>
            </a:r>
            <a:r>
              <a:rPr lang="en-US" sz="2000" dirty="0" err="1">
                <a:latin typeface="Times New Roman" panose="02020603050405020304" pitchFamily="18" charset="0"/>
                <a:cs typeface="Times New Roman" panose="02020603050405020304" pitchFamily="18" charset="0"/>
              </a:rPr>
              <a:t>xhr</a:t>
            </a:r>
            <a:r>
              <a:rPr lang="en-US" sz="2000" dirty="0">
                <a:latin typeface="Times New Roman" panose="02020603050405020304" pitchFamily="18" charset="0"/>
                <a:cs typeface="Times New Roman" panose="02020603050405020304" pitchFamily="18" charset="0"/>
              </a:rPr>
              <a:t> = new </a:t>
            </a:r>
            <a:r>
              <a:rPr lang="en-US" sz="2000" dirty="0" err="1">
                <a:latin typeface="Times New Roman" panose="02020603050405020304" pitchFamily="18" charset="0"/>
                <a:cs typeface="Times New Roman" panose="02020603050405020304" pitchFamily="18" charset="0"/>
              </a:rPr>
              <a:t>XMLHttpRequest</a:t>
            </a:r>
            <a:r>
              <a:rPr lang="en-US" sz="2000" dirty="0">
                <a:latin typeface="Times New Roman" panose="02020603050405020304" pitchFamily="18" charset="0"/>
                <a:cs typeface="Times New Roman" panose="02020603050405020304" pitchFamily="18" charset="0"/>
              </a:rPr>
              <a:t> ();</a:t>
            </a:r>
          </a:p>
          <a:p>
            <a:pPr marL="0" indent="0">
              <a:buNone/>
            </a:pP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Initialize created request</a:t>
            </a:r>
          </a:p>
          <a:p>
            <a:pPr marL="0" indent="0">
              <a:buNone/>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xhr.open</a:t>
            </a:r>
            <a:r>
              <a:rPr lang="en-US" sz="2000" dirty="0">
                <a:latin typeface="Times New Roman" panose="02020603050405020304" pitchFamily="18" charset="0"/>
                <a:cs typeface="Times New Roman" panose="02020603050405020304" pitchFamily="18" charset="0"/>
              </a:rPr>
              <a:t>(“GET”, “data.txt”, true);</a:t>
            </a:r>
          </a:p>
          <a:p>
            <a:pPr marL="0" indent="0">
              <a:buNone/>
            </a:pP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Send The Request</a:t>
            </a:r>
          </a:p>
          <a:p>
            <a:pPr marL="0" indent="0">
              <a:buNone/>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xhr.send</a:t>
            </a:r>
            <a:r>
              <a:rPr lang="en-US" sz="2000" dirty="0">
                <a:latin typeface="Times New Roman" panose="02020603050405020304" pitchFamily="18" charset="0"/>
                <a:cs typeface="Times New Roman" panose="02020603050405020304" pitchFamily="18" charset="0"/>
              </a:rPr>
              <a:t>();</a:t>
            </a:r>
          </a:p>
          <a:p>
            <a:pPr marL="0" indent="0">
              <a:buNone/>
            </a:pPr>
            <a:endParaRPr lang="en-US" sz="1800" dirty="0"/>
          </a:p>
          <a:p>
            <a:pPr marL="0" indent="0">
              <a:buNone/>
            </a:pPr>
            <a:endParaRPr lang="en-US" sz="1800" dirty="0"/>
          </a:p>
        </p:txBody>
      </p:sp>
    </p:spTree>
    <p:extLst>
      <p:ext uri="{BB962C8B-B14F-4D97-AF65-F5344CB8AC3E}">
        <p14:creationId xmlns:p14="http://schemas.microsoft.com/office/powerpoint/2010/main" val="3356225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3360F-BDDC-4153-BFDC-2DC9F887845E}"/>
              </a:ext>
            </a:extLst>
          </p:cNvPr>
          <p:cNvSpPr>
            <a:spLocks noGrp="1"/>
          </p:cNvSpPr>
          <p:nvPr>
            <p:ph type="title"/>
          </p:nvPr>
        </p:nvSpPr>
        <p:spPr>
          <a:xfrm>
            <a:off x="838200" y="60331"/>
            <a:ext cx="10515600" cy="1325563"/>
          </a:xfrm>
        </p:spPr>
        <p:txBody>
          <a:bodyPr>
            <a:normAutofit/>
          </a:bodyPr>
          <a:lstStyle/>
          <a:p>
            <a:pPr algn="ctr"/>
            <a:r>
              <a:rPr lang="en-US" sz="4000" b="1" u="sng" dirty="0">
                <a:latin typeface="Times New Roman" panose="02020603050405020304" pitchFamily="18" charset="0"/>
                <a:cs typeface="Times New Roman" panose="02020603050405020304" pitchFamily="18" charset="0"/>
              </a:rPr>
              <a:t>Make an HTTP Request</a:t>
            </a:r>
          </a:p>
        </p:txBody>
      </p:sp>
      <p:sp>
        <p:nvSpPr>
          <p:cNvPr id="3" name="Content Placeholder 2">
            <a:extLst>
              <a:ext uri="{FF2B5EF4-FFF2-40B4-BE49-F238E27FC236}">
                <a16:creationId xmlns:a16="http://schemas.microsoft.com/office/drawing/2014/main" id="{5F04FEAE-EFF1-46E8-9D4B-EEB35EAE3858}"/>
              </a:ext>
            </a:extLst>
          </p:cNvPr>
          <p:cNvSpPr>
            <a:spLocks noGrp="1"/>
          </p:cNvSpPr>
          <p:nvPr>
            <p:ph idx="1"/>
          </p:nvPr>
        </p:nvSpPr>
        <p:spPr>
          <a:xfrm>
            <a:off x="838200" y="1252973"/>
            <a:ext cx="10515600" cy="5434154"/>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In order to make an HTTP request to the server with JavaScript, you need an instance of an object with the necessary functionality. This is where </a:t>
            </a:r>
            <a:r>
              <a:rPr lang="en-US" sz="2000" dirty="0" err="1">
                <a:latin typeface="Times New Roman" panose="02020603050405020304" pitchFamily="18" charset="0"/>
                <a:cs typeface="Times New Roman" panose="02020603050405020304" pitchFamily="18" charset="0"/>
              </a:rPr>
              <a:t>XMLHttpRequest</a:t>
            </a:r>
            <a:r>
              <a:rPr lang="en-US" sz="2000" dirty="0">
                <a:latin typeface="Times New Roman" panose="02020603050405020304" pitchFamily="18" charset="0"/>
                <a:cs typeface="Times New Roman" panose="02020603050405020304" pitchFamily="18" charset="0"/>
              </a:rPr>
              <a:t> comes in.</a:t>
            </a:r>
          </a:p>
          <a:p>
            <a:r>
              <a:rPr lang="en-US" sz="2000" dirty="0">
                <a:latin typeface="Times New Roman" panose="02020603050405020304" pitchFamily="18" charset="0"/>
                <a:cs typeface="Times New Roman" panose="02020603050405020304" pitchFamily="18" charset="0"/>
              </a:rPr>
              <a:t>Create </a:t>
            </a:r>
            <a:r>
              <a:rPr lang="en-US" sz="2000" dirty="0" err="1">
                <a:latin typeface="Times New Roman" panose="02020603050405020304" pitchFamily="18" charset="0"/>
                <a:cs typeface="Times New Roman" panose="02020603050405020304" pitchFamily="18" charset="0"/>
              </a:rPr>
              <a:t>XMLHttpRequest</a:t>
            </a:r>
            <a:r>
              <a:rPr lang="en-US" sz="2000" dirty="0">
                <a:latin typeface="Times New Roman" panose="02020603050405020304" pitchFamily="18" charset="0"/>
                <a:cs typeface="Times New Roman" panose="02020603050405020304" pitchFamily="18" charset="0"/>
              </a:rPr>
              <a:t> Object</a:t>
            </a:r>
          </a:p>
          <a:p>
            <a:pPr marL="0" indent="0">
              <a:buNone/>
            </a:pPr>
            <a:r>
              <a:rPr lang="en-US" sz="2000" dirty="0">
                <a:latin typeface="Times New Roman" panose="02020603050405020304" pitchFamily="18" charset="0"/>
                <a:cs typeface="Times New Roman" panose="02020603050405020304" pitchFamily="18" charset="0"/>
              </a:rPr>
              <a:t>	const </a:t>
            </a:r>
            <a:r>
              <a:rPr lang="en-US" sz="2000" dirty="0" err="1">
                <a:latin typeface="Times New Roman" panose="02020603050405020304" pitchFamily="18" charset="0"/>
                <a:cs typeface="Times New Roman" panose="02020603050405020304" pitchFamily="18" charset="0"/>
              </a:rPr>
              <a:t>xhr</a:t>
            </a:r>
            <a:r>
              <a:rPr lang="en-US" sz="2000" dirty="0">
                <a:latin typeface="Times New Roman" panose="02020603050405020304" pitchFamily="18" charset="0"/>
                <a:cs typeface="Times New Roman" panose="02020603050405020304" pitchFamily="18" charset="0"/>
              </a:rPr>
              <a:t> = new </a:t>
            </a:r>
            <a:r>
              <a:rPr lang="en-US" sz="2000" dirty="0" err="1">
                <a:latin typeface="Times New Roman" panose="02020603050405020304" pitchFamily="18" charset="0"/>
                <a:cs typeface="Times New Roman" panose="02020603050405020304" pitchFamily="18" charset="0"/>
              </a:rPr>
              <a:t>XMLHttpRequest</a:t>
            </a:r>
            <a:r>
              <a:rPr lang="en-US" sz="2000" dirty="0">
                <a:latin typeface="Times New Roman" panose="02020603050405020304" pitchFamily="18" charset="0"/>
                <a:cs typeface="Times New Roman" panose="02020603050405020304" pitchFamily="18" charset="0"/>
              </a:rPr>
              <a:t> ();</a:t>
            </a:r>
          </a:p>
          <a:p>
            <a:pPr marL="0" indent="0">
              <a:buNone/>
            </a:pP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Initialize created request</a:t>
            </a:r>
          </a:p>
          <a:p>
            <a:pPr marL="0" indent="0">
              <a:buNone/>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xhr.open</a:t>
            </a:r>
            <a:r>
              <a:rPr lang="en-US" sz="2000" dirty="0">
                <a:latin typeface="Times New Roman" panose="02020603050405020304" pitchFamily="18" charset="0"/>
                <a:cs typeface="Times New Roman" panose="02020603050405020304" pitchFamily="18" charset="0"/>
              </a:rPr>
              <a:t>(“POST”, “</a:t>
            </a:r>
            <a:r>
              <a:rPr lang="en-US" sz="2000" dirty="0" err="1">
                <a:latin typeface="Times New Roman" panose="02020603050405020304" pitchFamily="18" charset="0"/>
                <a:cs typeface="Times New Roman" panose="02020603050405020304" pitchFamily="18" charset="0"/>
              </a:rPr>
              <a:t>signupform.php</a:t>
            </a:r>
            <a:r>
              <a:rPr lang="en-US" sz="2000" dirty="0">
                <a:latin typeface="Times New Roman" panose="02020603050405020304" pitchFamily="18" charset="0"/>
                <a:cs typeface="Times New Roman" panose="02020603050405020304" pitchFamily="18" charset="0"/>
              </a:rPr>
              <a:t>”, true);</a:t>
            </a:r>
          </a:p>
          <a:p>
            <a:pPr marL="0" indent="0">
              <a:buNone/>
            </a:pP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If method type POST then you may have to set Request Header before sending request</a:t>
            </a:r>
          </a:p>
          <a:p>
            <a:pPr marL="0" indent="0">
              <a:buNone/>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xhr.setRequestHeader</a:t>
            </a:r>
            <a:r>
              <a:rPr lang="en-US" sz="2000" dirty="0">
                <a:latin typeface="Times New Roman" panose="02020603050405020304" pitchFamily="18" charset="0"/>
                <a:cs typeface="Times New Roman" panose="02020603050405020304" pitchFamily="18" charset="0"/>
              </a:rPr>
              <a:t>(‘Context-Type’, ‘application/JSON’)</a:t>
            </a:r>
          </a:p>
          <a:p>
            <a:pPr marL="0" indent="0">
              <a:buNone/>
            </a:pP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Send The Request</a:t>
            </a:r>
          </a:p>
          <a:p>
            <a:pPr marL="0" indent="0">
              <a:buNone/>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xhr.send</a:t>
            </a:r>
            <a:r>
              <a:rPr lang="en-US" sz="2000" dirty="0">
                <a:latin typeface="Times New Roman" panose="02020603050405020304" pitchFamily="18" charset="0"/>
                <a:cs typeface="Times New Roman" panose="02020603050405020304" pitchFamily="18" charset="0"/>
              </a:rPr>
              <a:t>(body);</a:t>
            </a:r>
          </a:p>
          <a:p>
            <a:pPr marL="0" indent="0">
              <a:buNone/>
            </a:pPr>
            <a:endParaRPr lang="en-US" sz="1800" dirty="0"/>
          </a:p>
          <a:p>
            <a:pPr marL="0" indent="0">
              <a:buNone/>
            </a:pPr>
            <a:endParaRPr lang="en-US" sz="1800" dirty="0"/>
          </a:p>
        </p:txBody>
      </p:sp>
    </p:spTree>
    <p:extLst>
      <p:ext uri="{BB962C8B-B14F-4D97-AF65-F5344CB8AC3E}">
        <p14:creationId xmlns:p14="http://schemas.microsoft.com/office/powerpoint/2010/main" val="3952070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10" end="10"/>
                                            </p:txEl>
                                          </p:spTgt>
                                        </p:tgtEl>
                                        <p:attrNameLst>
                                          <p:attrName>style.visibility</p:attrName>
                                        </p:attrNameLst>
                                      </p:cBhvr>
                                      <p:to>
                                        <p:strVal val="visible"/>
                                      </p:to>
                                    </p:set>
                                    <p:animEffect transition="in" filter="fade">
                                      <p:cBhvr>
                                        <p:cTn id="42" dur="500"/>
                                        <p:tgtEl>
                                          <p:spTgt spid="3">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animEffect transition="in" filter="fade">
                                      <p:cBhvr>
                                        <p:cTn id="47"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3360F-BDDC-4153-BFDC-2DC9F887845E}"/>
              </a:ext>
            </a:extLst>
          </p:cNvPr>
          <p:cNvSpPr>
            <a:spLocks noGrp="1"/>
          </p:cNvSpPr>
          <p:nvPr>
            <p:ph type="title"/>
          </p:nvPr>
        </p:nvSpPr>
        <p:spPr>
          <a:xfrm>
            <a:off x="838200" y="60331"/>
            <a:ext cx="10515600" cy="1325563"/>
          </a:xfrm>
        </p:spPr>
        <p:txBody>
          <a:bodyPr>
            <a:normAutofit/>
          </a:bodyPr>
          <a:lstStyle/>
          <a:p>
            <a:pPr algn="ctr"/>
            <a:r>
              <a:rPr lang="en-US" sz="4000" b="1" u="sng" dirty="0">
                <a:latin typeface="Times New Roman" panose="02020603050405020304" pitchFamily="18" charset="0"/>
                <a:cs typeface="Times New Roman" panose="02020603050405020304" pitchFamily="18" charset="0"/>
              </a:rPr>
              <a:t>Handling Server Response</a:t>
            </a:r>
          </a:p>
        </p:txBody>
      </p:sp>
      <p:sp>
        <p:nvSpPr>
          <p:cNvPr id="3" name="Content Placeholder 2">
            <a:extLst>
              <a:ext uri="{FF2B5EF4-FFF2-40B4-BE49-F238E27FC236}">
                <a16:creationId xmlns:a16="http://schemas.microsoft.com/office/drawing/2014/main" id="{5F04FEAE-EFF1-46E8-9D4B-EEB35EAE3858}"/>
              </a:ext>
            </a:extLst>
          </p:cNvPr>
          <p:cNvSpPr>
            <a:spLocks noGrp="1"/>
          </p:cNvSpPr>
          <p:nvPr>
            <p:ph idx="1"/>
          </p:nvPr>
        </p:nvSpPr>
        <p:spPr>
          <a:xfrm>
            <a:off x="838200" y="1252973"/>
            <a:ext cx="10515600" cy="5043323"/>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After making a request, you will receive a response back. </a:t>
            </a:r>
          </a:p>
          <a:p>
            <a:pPr marL="0" indent="0">
              <a:buNone/>
            </a:pPr>
            <a:r>
              <a:rPr lang="en-US" sz="2000" dirty="0">
                <a:latin typeface="Times New Roman" panose="02020603050405020304" pitchFamily="18" charset="0"/>
                <a:cs typeface="Times New Roman" panose="02020603050405020304" pitchFamily="18" charset="0"/>
              </a:rPr>
              <a:t>At this stage, you need to tell the </a:t>
            </a:r>
            <a:r>
              <a:rPr lang="en-US" sz="2000" dirty="0" err="1">
                <a:latin typeface="Times New Roman" panose="02020603050405020304" pitchFamily="18" charset="0"/>
                <a:cs typeface="Times New Roman" panose="02020603050405020304" pitchFamily="18" charset="0"/>
              </a:rPr>
              <a:t>XMLHttpRequest</a:t>
            </a:r>
            <a:r>
              <a:rPr lang="en-US" sz="2000" dirty="0">
                <a:latin typeface="Times New Roman" panose="02020603050405020304" pitchFamily="18" charset="0"/>
                <a:cs typeface="Times New Roman" panose="02020603050405020304" pitchFamily="18" charset="0"/>
              </a:rPr>
              <a:t> object which JavaScript function will handle the response, by setting the </a:t>
            </a:r>
            <a:r>
              <a:rPr lang="en-US" sz="2000" dirty="0" err="1">
                <a:latin typeface="Times New Roman" panose="02020603050405020304" pitchFamily="18" charset="0"/>
                <a:cs typeface="Times New Roman" panose="02020603050405020304" pitchFamily="18" charset="0"/>
              </a:rPr>
              <a:t>onreadystatechange</a:t>
            </a:r>
            <a:r>
              <a:rPr lang="en-US" sz="2000" dirty="0">
                <a:latin typeface="Times New Roman" panose="02020603050405020304" pitchFamily="18" charset="0"/>
                <a:cs typeface="Times New Roman" panose="02020603050405020304" pitchFamily="18" charset="0"/>
              </a:rPr>
              <a:t> property of the object and naming it after the function to call when the request changes state.</a:t>
            </a:r>
          </a:p>
          <a:p>
            <a:pPr marL="0" indent="0">
              <a:buNone/>
            </a:pPr>
            <a:r>
              <a:rPr lang="en-US" sz="2000" dirty="0" err="1">
                <a:latin typeface="Times New Roman" panose="02020603050405020304" pitchFamily="18" charset="0"/>
                <a:cs typeface="Times New Roman" panose="02020603050405020304" pitchFamily="18" charset="0"/>
              </a:rPr>
              <a:t>xhr.onreadystatechange</a:t>
            </a: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nameOfTheFunction</a:t>
            </a:r>
            <a:r>
              <a:rPr lang="en-US" sz="2000" dirty="0">
                <a:latin typeface="Times New Roman" panose="02020603050405020304" pitchFamily="18" charset="0"/>
                <a:cs typeface="Times New Roman" panose="02020603050405020304" pitchFamily="18" charset="0"/>
              </a:rPr>
              <a:t>;</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function </a:t>
            </a:r>
            <a:r>
              <a:rPr lang="en-US" sz="2000" dirty="0" err="1">
                <a:latin typeface="Times New Roman" panose="02020603050405020304" pitchFamily="18" charset="0"/>
                <a:cs typeface="Times New Roman" panose="02020603050405020304" pitchFamily="18" charset="0"/>
              </a:rPr>
              <a:t>nameOfTheFunction</a:t>
            </a:r>
            <a:r>
              <a:rPr lang="en-US" sz="2000" dirty="0">
                <a:latin typeface="Times New Roman" panose="02020603050405020304" pitchFamily="18" charset="0"/>
                <a:cs typeface="Times New Roman" panose="02020603050405020304" pitchFamily="18" charset="0"/>
              </a:rPr>
              <a:t>() {</a:t>
            </a:r>
          </a:p>
          <a:p>
            <a:pPr marL="0" indent="0">
              <a:buNone/>
            </a:pPr>
            <a:r>
              <a:rPr lang="en-US" sz="2000" dirty="0">
                <a:latin typeface="Times New Roman" panose="02020603050405020304" pitchFamily="18" charset="0"/>
                <a:cs typeface="Times New Roman" panose="02020603050405020304" pitchFamily="18" charset="0"/>
              </a:rPr>
              <a:t>}</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u="sng" dirty="0">
                <a:latin typeface="Times New Roman" panose="02020603050405020304" pitchFamily="18" charset="0"/>
                <a:cs typeface="Times New Roman" panose="02020603050405020304" pitchFamily="18" charset="0"/>
              </a:rPr>
              <a:t>Using Anonymous Function</a:t>
            </a:r>
          </a:p>
          <a:p>
            <a:pPr marL="0" indent="0">
              <a:buNone/>
            </a:pPr>
            <a:r>
              <a:rPr lang="en-US" sz="2000" dirty="0" err="1">
                <a:latin typeface="Times New Roman" panose="02020603050405020304" pitchFamily="18" charset="0"/>
                <a:cs typeface="Times New Roman" panose="02020603050405020304" pitchFamily="18" charset="0"/>
              </a:rPr>
              <a:t>xhr.onreadystatechange</a:t>
            </a:r>
            <a:r>
              <a:rPr lang="en-US" sz="2000" dirty="0">
                <a:latin typeface="Times New Roman" panose="02020603050405020304" pitchFamily="18" charset="0"/>
                <a:cs typeface="Times New Roman" panose="02020603050405020304" pitchFamily="18" charset="0"/>
              </a:rPr>
              <a:t> = function(){</a:t>
            </a:r>
          </a:p>
          <a:p>
            <a:pPr marL="0" indent="0">
              <a:buNone/>
            </a:pPr>
            <a:r>
              <a:rPr lang="en-US" sz="2000" dirty="0">
                <a:latin typeface="Times New Roman" panose="02020603050405020304" pitchFamily="18" charset="0"/>
                <a:cs typeface="Times New Roman" panose="02020603050405020304" pitchFamily="18" charset="0"/>
              </a:rPr>
              <a:t>    // Process the server response here.</a:t>
            </a:r>
          </a:p>
          <a:p>
            <a:pPr marL="0" indent="0">
              <a:buNone/>
            </a:pPr>
            <a:r>
              <a:rPr lang="en-US" sz="2000" dirty="0">
                <a:latin typeface="Times New Roman" panose="02020603050405020304" pitchFamily="18" charset="0"/>
                <a:cs typeface="Times New Roman" panose="02020603050405020304" pitchFamily="18" charset="0"/>
              </a:rPr>
              <a:t>};</a:t>
            </a:r>
          </a:p>
        </p:txBody>
      </p:sp>
      <p:sp>
        <p:nvSpPr>
          <p:cNvPr id="4" name="Rectangle 3">
            <a:extLst>
              <a:ext uri="{FF2B5EF4-FFF2-40B4-BE49-F238E27FC236}">
                <a16:creationId xmlns:a16="http://schemas.microsoft.com/office/drawing/2014/main" id="{1AFEB696-CA49-45FF-A4C8-5A812757BF4A}"/>
              </a:ext>
            </a:extLst>
          </p:cNvPr>
          <p:cNvSpPr/>
          <p:nvPr/>
        </p:nvSpPr>
        <p:spPr>
          <a:xfrm>
            <a:off x="5532582" y="4412639"/>
            <a:ext cx="6096000" cy="1883657"/>
          </a:xfrm>
          <a:prstGeom prst="rect">
            <a:avLst/>
          </a:prstGeom>
        </p:spPr>
        <p:txBody>
          <a:bodyPr>
            <a:spAutoFit/>
          </a:bodyPr>
          <a:lstStyle/>
          <a:p>
            <a:pPr>
              <a:lnSpc>
                <a:spcPct val="150000"/>
              </a:lnSpc>
            </a:pPr>
            <a:r>
              <a:rPr lang="en-US" sz="2000" u="sng" dirty="0">
                <a:latin typeface="Times New Roman" panose="02020603050405020304" pitchFamily="18" charset="0"/>
                <a:cs typeface="Times New Roman" panose="02020603050405020304" pitchFamily="18" charset="0"/>
              </a:rPr>
              <a:t>Using Arrow Function</a:t>
            </a:r>
          </a:p>
          <a:p>
            <a:pPr>
              <a:lnSpc>
                <a:spcPct val="150000"/>
              </a:lnSpc>
            </a:pPr>
            <a:r>
              <a:rPr lang="en-US" sz="2000" dirty="0" err="1">
                <a:latin typeface="Times New Roman" panose="02020603050405020304" pitchFamily="18" charset="0"/>
                <a:cs typeface="Times New Roman" panose="02020603050405020304" pitchFamily="18" charset="0"/>
              </a:rPr>
              <a:t>xhr.onreadystatechange</a:t>
            </a:r>
            <a:r>
              <a:rPr lang="en-US" sz="2000" dirty="0">
                <a:latin typeface="Times New Roman" panose="02020603050405020304" pitchFamily="18" charset="0"/>
                <a:cs typeface="Times New Roman" panose="02020603050405020304" pitchFamily="18" charset="0"/>
              </a:rPr>
              <a:t> = () =&gt; {</a:t>
            </a:r>
          </a:p>
          <a:p>
            <a:pPr>
              <a:lnSpc>
                <a:spcPct val="150000"/>
              </a:lnSpc>
            </a:pPr>
            <a:r>
              <a:rPr lang="en-US" sz="2000" dirty="0">
                <a:latin typeface="Times New Roman" panose="02020603050405020304" pitchFamily="18" charset="0"/>
                <a:cs typeface="Times New Roman" panose="02020603050405020304" pitchFamily="18" charset="0"/>
              </a:rPr>
              <a:t>    // Process the server response here.</a:t>
            </a:r>
          </a:p>
          <a:p>
            <a:pPr>
              <a:lnSpc>
                <a:spcPct val="150000"/>
              </a:lnSpc>
            </a:pPr>
            <a:r>
              <a:rPr lang="en-US"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057316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fade">
                                      <p:cBhvr>
                                        <p:cTn id="42" dur="500"/>
                                        <p:tgtEl>
                                          <p:spTgt spid="3">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fade">
                                      <p:cBhvr>
                                        <p:cTn id="47" dur="500"/>
                                        <p:tgtEl>
                                          <p:spTgt spid="3">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4"/>
                                        </p:tgtEl>
                                        <p:attrNameLst>
                                          <p:attrName>style.visibility</p:attrName>
                                        </p:attrNameLst>
                                      </p:cBhvr>
                                      <p:to>
                                        <p:strVal val="visible"/>
                                      </p:to>
                                    </p:set>
                                    <p:animEffect transition="in" filter="fade">
                                      <p:cBhvr>
                                        <p:cTn id="5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3360F-BDDC-4153-BFDC-2DC9F887845E}"/>
              </a:ext>
            </a:extLst>
          </p:cNvPr>
          <p:cNvSpPr>
            <a:spLocks noGrp="1"/>
          </p:cNvSpPr>
          <p:nvPr>
            <p:ph type="title"/>
          </p:nvPr>
        </p:nvSpPr>
        <p:spPr>
          <a:xfrm>
            <a:off x="838200" y="60331"/>
            <a:ext cx="10515600" cy="1325563"/>
          </a:xfrm>
        </p:spPr>
        <p:txBody>
          <a:bodyPr>
            <a:normAutofit/>
          </a:bodyPr>
          <a:lstStyle/>
          <a:p>
            <a:pPr algn="ctr"/>
            <a:r>
              <a:rPr lang="en-US" sz="4000" b="1" u="sng" dirty="0">
                <a:latin typeface="Times New Roman" panose="02020603050405020304" pitchFamily="18" charset="0"/>
                <a:cs typeface="Times New Roman" panose="02020603050405020304" pitchFamily="18" charset="0"/>
              </a:rPr>
              <a:t>Handling Server Response</a:t>
            </a:r>
          </a:p>
        </p:txBody>
      </p:sp>
      <p:sp>
        <p:nvSpPr>
          <p:cNvPr id="3" name="Content Placeholder 2">
            <a:extLst>
              <a:ext uri="{FF2B5EF4-FFF2-40B4-BE49-F238E27FC236}">
                <a16:creationId xmlns:a16="http://schemas.microsoft.com/office/drawing/2014/main" id="{5F04FEAE-EFF1-46E8-9D4B-EEB35EAE3858}"/>
              </a:ext>
            </a:extLst>
          </p:cNvPr>
          <p:cNvSpPr>
            <a:spLocks noGrp="1"/>
          </p:cNvSpPr>
          <p:nvPr>
            <p:ph idx="1"/>
          </p:nvPr>
        </p:nvSpPr>
        <p:spPr>
          <a:xfrm>
            <a:off x="838200" y="1252973"/>
            <a:ext cx="10515600" cy="5351027"/>
          </a:xfrm>
        </p:spPr>
        <p:txBody>
          <a:bodyPr>
            <a:normAutofit/>
          </a:bodyPr>
          <a:lstStyle/>
          <a:p>
            <a:pPr marL="0" indent="0">
              <a:buNone/>
            </a:pPr>
            <a:r>
              <a:rPr lang="en-US" sz="2000" dirty="0" err="1">
                <a:latin typeface="Times New Roman" panose="02020603050405020304" pitchFamily="18" charset="0"/>
                <a:cs typeface="Times New Roman" panose="02020603050405020304" pitchFamily="18" charset="0"/>
              </a:rPr>
              <a:t>xhr.onreadystatechange</a:t>
            </a: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showdata</a:t>
            </a:r>
            <a:r>
              <a:rPr lang="en-US" sz="2000" dirty="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function </a:t>
            </a:r>
            <a:r>
              <a:rPr lang="en-US" sz="2000" dirty="0" err="1">
                <a:latin typeface="Times New Roman" panose="02020603050405020304" pitchFamily="18" charset="0"/>
                <a:cs typeface="Times New Roman" panose="02020603050405020304" pitchFamily="18" charset="0"/>
              </a:rPr>
              <a:t>showdata</a:t>
            </a:r>
            <a:r>
              <a:rPr lang="en-US" sz="2000" dirty="0">
                <a:latin typeface="Times New Roman" panose="02020603050405020304" pitchFamily="18" charset="0"/>
                <a:cs typeface="Times New Roman" panose="02020603050405020304" pitchFamily="18" charset="0"/>
              </a:rPr>
              <a:t>() {</a:t>
            </a:r>
          </a:p>
          <a:p>
            <a:pPr marL="0" indent="0">
              <a:buNone/>
            </a:pPr>
            <a:r>
              <a:rPr lang="en-US" sz="2000" dirty="0">
                <a:latin typeface="Times New Roman" panose="02020603050405020304" pitchFamily="18" charset="0"/>
                <a:cs typeface="Times New Roman" panose="02020603050405020304" pitchFamily="18" charset="0"/>
              </a:rPr>
              <a:t>}</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u="sng" dirty="0">
                <a:latin typeface="Times New Roman" panose="02020603050405020304" pitchFamily="18" charset="0"/>
                <a:cs typeface="Times New Roman" panose="02020603050405020304" pitchFamily="18" charset="0"/>
              </a:rPr>
              <a:t>Using Anonymous Function</a:t>
            </a:r>
          </a:p>
          <a:p>
            <a:pPr marL="0" indent="0">
              <a:buNone/>
            </a:pPr>
            <a:r>
              <a:rPr lang="en-US" sz="2000" dirty="0" err="1">
                <a:latin typeface="Times New Roman" panose="02020603050405020304" pitchFamily="18" charset="0"/>
                <a:cs typeface="Times New Roman" panose="02020603050405020304" pitchFamily="18" charset="0"/>
              </a:rPr>
              <a:t>xhr.onreadystatechange</a:t>
            </a:r>
            <a:r>
              <a:rPr lang="en-US" sz="2000" dirty="0">
                <a:latin typeface="Times New Roman" panose="02020603050405020304" pitchFamily="18" charset="0"/>
                <a:cs typeface="Times New Roman" panose="02020603050405020304" pitchFamily="18" charset="0"/>
              </a:rPr>
              <a:t> = function(){</a:t>
            </a:r>
          </a:p>
          <a:p>
            <a:pPr marL="0" indent="0">
              <a:buNone/>
            </a:pPr>
            <a:r>
              <a:rPr lang="en-US" sz="2000" dirty="0">
                <a:latin typeface="Times New Roman" panose="02020603050405020304" pitchFamily="18" charset="0"/>
                <a:cs typeface="Times New Roman" panose="02020603050405020304" pitchFamily="18" charset="0"/>
              </a:rPr>
              <a:t>    // Process the server response here.</a:t>
            </a:r>
          </a:p>
          <a:p>
            <a:pPr marL="0" indent="0">
              <a:buNone/>
            </a:pPr>
            <a:r>
              <a:rPr lang="en-US" sz="2000" dirty="0">
                <a:latin typeface="Times New Roman" panose="02020603050405020304" pitchFamily="18" charset="0"/>
                <a:cs typeface="Times New Roman" panose="02020603050405020304" pitchFamily="18" charset="0"/>
              </a:rPr>
              <a:t>};</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u="sng" dirty="0">
                <a:latin typeface="Times New Roman" panose="02020603050405020304" pitchFamily="18" charset="0"/>
                <a:cs typeface="Times New Roman" panose="02020603050405020304" pitchFamily="18" charset="0"/>
              </a:rPr>
              <a:t>Using Arrow Function</a:t>
            </a:r>
          </a:p>
          <a:p>
            <a:pPr marL="0" indent="0">
              <a:buNone/>
            </a:pPr>
            <a:r>
              <a:rPr lang="en-US" sz="2000" dirty="0" err="1">
                <a:latin typeface="Times New Roman" panose="02020603050405020304" pitchFamily="18" charset="0"/>
                <a:cs typeface="Times New Roman" panose="02020603050405020304" pitchFamily="18" charset="0"/>
              </a:rPr>
              <a:t>xhr.onreadystatechange</a:t>
            </a:r>
            <a:r>
              <a:rPr lang="en-US" sz="2000" dirty="0">
                <a:latin typeface="Times New Roman" panose="02020603050405020304" pitchFamily="18" charset="0"/>
                <a:cs typeface="Times New Roman" panose="02020603050405020304" pitchFamily="18" charset="0"/>
              </a:rPr>
              <a:t> = () =&gt; {</a:t>
            </a:r>
          </a:p>
          <a:p>
            <a:pPr marL="0" indent="0">
              <a:buNone/>
            </a:pPr>
            <a:r>
              <a:rPr lang="en-US" sz="2000" dirty="0">
                <a:latin typeface="Times New Roman" panose="02020603050405020304" pitchFamily="18" charset="0"/>
                <a:cs typeface="Times New Roman" panose="02020603050405020304" pitchFamily="18" charset="0"/>
              </a:rPr>
              <a:t>    // Process the server response here.</a:t>
            </a:r>
          </a:p>
          <a:p>
            <a:pPr marL="0" indent="0">
              <a:buNone/>
            </a:pPr>
            <a:r>
              <a:rPr lang="en-US"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407739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fade">
                                      <p:cBhvr>
                                        <p:cTn id="42" dur="500"/>
                                        <p:tgtEl>
                                          <p:spTgt spid="3">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fade">
                                      <p:cBhvr>
                                        <p:cTn id="47" dur="500"/>
                                        <p:tgtEl>
                                          <p:spTgt spid="3">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11" end="11"/>
                                            </p:txEl>
                                          </p:spTgt>
                                        </p:tgtEl>
                                        <p:attrNameLst>
                                          <p:attrName>style.visibility</p:attrName>
                                        </p:attrNameLst>
                                      </p:cBhvr>
                                      <p:to>
                                        <p:strVal val="visible"/>
                                      </p:to>
                                    </p:set>
                                    <p:animEffect transition="in" filter="fade">
                                      <p:cBhvr>
                                        <p:cTn id="52" dur="500"/>
                                        <p:tgtEl>
                                          <p:spTgt spid="3">
                                            <p:txEl>
                                              <p:pRg st="11" end="1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2" end="12"/>
                                            </p:txEl>
                                          </p:spTgt>
                                        </p:tgtEl>
                                        <p:attrNameLst>
                                          <p:attrName>style.visibility</p:attrName>
                                        </p:attrNameLst>
                                      </p:cBhvr>
                                      <p:to>
                                        <p:strVal val="visible"/>
                                      </p:to>
                                    </p:set>
                                    <p:animEffect transition="in" filter="fade">
                                      <p:cBhvr>
                                        <p:cTn id="57"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3360F-BDDC-4153-BFDC-2DC9F887845E}"/>
              </a:ext>
            </a:extLst>
          </p:cNvPr>
          <p:cNvSpPr>
            <a:spLocks noGrp="1"/>
          </p:cNvSpPr>
          <p:nvPr>
            <p:ph type="title"/>
          </p:nvPr>
        </p:nvSpPr>
        <p:spPr>
          <a:xfrm>
            <a:off x="838200" y="60331"/>
            <a:ext cx="10515600" cy="1325563"/>
          </a:xfrm>
        </p:spPr>
        <p:txBody>
          <a:bodyPr>
            <a:normAutofit/>
          </a:bodyPr>
          <a:lstStyle/>
          <a:p>
            <a:pPr algn="ctr"/>
            <a:r>
              <a:rPr lang="en-US" sz="4000" b="1" u="sng" dirty="0">
                <a:latin typeface="Times New Roman" panose="02020603050405020304" pitchFamily="18" charset="0"/>
                <a:cs typeface="Times New Roman" panose="02020603050405020304" pitchFamily="18" charset="0"/>
              </a:rPr>
              <a:t>Response Handling Function</a:t>
            </a:r>
          </a:p>
        </p:txBody>
      </p:sp>
      <p:sp>
        <p:nvSpPr>
          <p:cNvPr id="3" name="Content Placeholder 2">
            <a:extLst>
              <a:ext uri="{FF2B5EF4-FFF2-40B4-BE49-F238E27FC236}">
                <a16:creationId xmlns:a16="http://schemas.microsoft.com/office/drawing/2014/main" id="{5F04FEAE-EFF1-46E8-9D4B-EEB35EAE3858}"/>
              </a:ext>
            </a:extLst>
          </p:cNvPr>
          <p:cNvSpPr>
            <a:spLocks noGrp="1"/>
          </p:cNvSpPr>
          <p:nvPr>
            <p:ph idx="1"/>
          </p:nvPr>
        </p:nvSpPr>
        <p:spPr>
          <a:xfrm>
            <a:off x="838200" y="1252973"/>
            <a:ext cx="10515600" cy="5043323"/>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First, the function needs to check the request's state. If the state has the value of </a:t>
            </a:r>
            <a:r>
              <a:rPr lang="en-US" sz="2000" dirty="0" err="1">
                <a:latin typeface="Times New Roman" panose="02020603050405020304" pitchFamily="18" charset="0"/>
                <a:cs typeface="Times New Roman" panose="02020603050405020304" pitchFamily="18" charset="0"/>
              </a:rPr>
              <a:t>XMLHttpRequest.DONE</a:t>
            </a:r>
            <a:r>
              <a:rPr lang="en-US" sz="2000" dirty="0">
                <a:latin typeface="Times New Roman" panose="02020603050405020304" pitchFamily="18" charset="0"/>
                <a:cs typeface="Times New Roman" panose="02020603050405020304" pitchFamily="18" charset="0"/>
              </a:rPr>
              <a:t> (corresponding to 4), that means that the full server response was received and it's OK for you to continue processing it.</a:t>
            </a:r>
          </a:p>
          <a:p>
            <a:pPr marL="0" indent="0">
              <a:buNone/>
            </a:pPr>
            <a:r>
              <a:rPr lang="en-US" sz="2000" dirty="0" err="1">
                <a:latin typeface="Times New Roman" panose="02020603050405020304" pitchFamily="18" charset="0"/>
                <a:cs typeface="Times New Roman" panose="02020603050405020304" pitchFamily="18" charset="0"/>
              </a:rPr>
              <a:t>xhr.onreadystatechange</a:t>
            </a:r>
            <a:r>
              <a:rPr lang="en-US" sz="2000" dirty="0">
                <a:latin typeface="Times New Roman" panose="02020603050405020304" pitchFamily="18" charset="0"/>
                <a:cs typeface="Times New Roman" panose="02020603050405020304" pitchFamily="18" charset="0"/>
              </a:rPr>
              <a:t> = function(){</a:t>
            </a:r>
          </a:p>
          <a:p>
            <a:pPr marL="0" indent="0">
              <a:buNone/>
            </a:pPr>
            <a:r>
              <a:rPr lang="en-US" sz="2000" dirty="0">
                <a:latin typeface="Times New Roman" panose="02020603050405020304" pitchFamily="18" charset="0"/>
                <a:cs typeface="Times New Roman" panose="02020603050405020304" pitchFamily="18" charset="0"/>
              </a:rPr>
              <a:t>   	 // Process the server response here.</a:t>
            </a:r>
          </a:p>
          <a:p>
            <a:pPr marL="0" indent="0">
              <a:buNone/>
            </a:pPr>
            <a:r>
              <a:rPr lang="en-US" sz="2000" dirty="0">
                <a:latin typeface="Times New Roman" panose="02020603050405020304" pitchFamily="18" charset="0"/>
                <a:cs typeface="Times New Roman" panose="02020603050405020304" pitchFamily="18" charset="0"/>
              </a:rPr>
              <a:t>	if (</a:t>
            </a:r>
            <a:r>
              <a:rPr lang="en-US" sz="2000" dirty="0" err="1">
                <a:latin typeface="Times New Roman" panose="02020603050405020304" pitchFamily="18" charset="0"/>
                <a:cs typeface="Times New Roman" panose="02020603050405020304" pitchFamily="18" charset="0"/>
              </a:rPr>
              <a:t>xhr.readyState</a:t>
            </a: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XMLHttpRequest.DONE</a:t>
            </a:r>
            <a:r>
              <a:rPr lang="en-US" sz="2000" dirty="0">
                <a:latin typeface="Times New Roman" panose="02020603050405020304" pitchFamily="18" charset="0"/>
                <a:cs typeface="Times New Roman" panose="02020603050405020304" pitchFamily="18" charset="0"/>
              </a:rPr>
              <a:t>) {</a:t>
            </a:r>
          </a:p>
          <a:p>
            <a:pPr marL="0" indent="0">
              <a:buNone/>
            </a:pPr>
            <a:r>
              <a:rPr lang="en-US" sz="2000" dirty="0">
                <a:latin typeface="Times New Roman" panose="02020603050405020304" pitchFamily="18" charset="0"/>
                <a:cs typeface="Times New Roman" panose="02020603050405020304" pitchFamily="18" charset="0"/>
              </a:rPr>
              <a:t>    		// Everything is good, the response was received.</a:t>
            </a:r>
          </a:p>
          <a:p>
            <a:pPr marL="0" indent="0">
              <a:buNone/>
            </a:pPr>
            <a:r>
              <a:rPr lang="en-US" sz="2000" dirty="0">
                <a:latin typeface="Times New Roman" panose="02020603050405020304" pitchFamily="18" charset="0"/>
                <a:cs typeface="Times New Roman" panose="02020603050405020304" pitchFamily="18" charset="0"/>
              </a:rPr>
              <a:t>	} else {</a:t>
            </a:r>
          </a:p>
          <a:p>
            <a:pPr marL="0" indent="0">
              <a:buNone/>
            </a:pPr>
            <a:r>
              <a:rPr lang="en-US" sz="2000" dirty="0">
                <a:latin typeface="Times New Roman" panose="02020603050405020304" pitchFamily="18" charset="0"/>
                <a:cs typeface="Times New Roman" panose="02020603050405020304" pitchFamily="18" charset="0"/>
              </a:rPr>
              <a:t>   		 // Not ready yet.</a:t>
            </a:r>
          </a:p>
          <a:p>
            <a:pPr marL="0" indent="0">
              <a:buNone/>
            </a:pPr>
            <a:r>
              <a:rPr lang="en-US" sz="2000" dirty="0">
                <a:latin typeface="Times New Roman" panose="02020603050405020304" pitchFamily="18" charset="0"/>
                <a:cs typeface="Times New Roman" panose="02020603050405020304" pitchFamily="18" charset="0"/>
              </a:rPr>
              <a:t>	}</a:t>
            </a:r>
          </a:p>
          <a:p>
            <a:pPr marL="0" indent="0">
              <a:buNone/>
            </a:pPr>
            <a:r>
              <a:rPr lang="en-US" sz="2000" dirty="0">
                <a:latin typeface="Times New Roman" panose="02020603050405020304" pitchFamily="18" charset="0"/>
                <a:cs typeface="Times New Roman" panose="02020603050405020304" pitchFamily="18" charset="0"/>
              </a:rPr>
              <a:t>};</a:t>
            </a:r>
          </a:p>
          <a:p>
            <a:pPr marL="0" indent="0">
              <a:buNone/>
            </a:pPr>
            <a:endParaRPr lang="en-US" sz="2000" dirty="0"/>
          </a:p>
        </p:txBody>
      </p:sp>
    </p:spTree>
    <p:extLst>
      <p:ext uri="{BB962C8B-B14F-4D97-AF65-F5344CB8AC3E}">
        <p14:creationId xmlns:p14="http://schemas.microsoft.com/office/powerpoint/2010/main" val="4219198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3360F-BDDC-4153-BFDC-2DC9F887845E}"/>
              </a:ext>
            </a:extLst>
          </p:cNvPr>
          <p:cNvSpPr>
            <a:spLocks noGrp="1"/>
          </p:cNvSpPr>
          <p:nvPr>
            <p:ph type="title"/>
          </p:nvPr>
        </p:nvSpPr>
        <p:spPr>
          <a:xfrm>
            <a:off x="838200" y="60331"/>
            <a:ext cx="10515600" cy="1325563"/>
          </a:xfrm>
        </p:spPr>
        <p:txBody>
          <a:bodyPr>
            <a:normAutofit/>
          </a:bodyPr>
          <a:lstStyle/>
          <a:p>
            <a:pPr algn="ctr"/>
            <a:r>
              <a:rPr lang="en-US" sz="4000" b="1" u="sng" dirty="0">
                <a:latin typeface="Times New Roman" panose="02020603050405020304" pitchFamily="18" charset="0"/>
                <a:cs typeface="Times New Roman" panose="02020603050405020304" pitchFamily="18" charset="0"/>
              </a:rPr>
              <a:t>Response Handling Function</a:t>
            </a:r>
          </a:p>
        </p:txBody>
      </p:sp>
      <p:sp>
        <p:nvSpPr>
          <p:cNvPr id="3" name="Content Placeholder 2">
            <a:extLst>
              <a:ext uri="{FF2B5EF4-FFF2-40B4-BE49-F238E27FC236}">
                <a16:creationId xmlns:a16="http://schemas.microsoft.com/office/drawing/2014/main" id="{5F04FEAE-EFF1-46E8-9D4B-EEB35EAE3858}"/>
              </a:ext>
            </a:extLst>
          </p:cNvPr>
          <p:cNvSpPr>
            <a:spLocks noGrp="1"/>
          </p:cNvSpPr>
          <p:nvPr>
            <p:ph idx="1"/>
          </p:nvPr>
        </p:nvSpPr>
        <p:spPr>
          <a:xfrm>
            <a:off x="838200" y="1252973"/>
            <a:ext cx="10515600" cy="1325563"/>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Next, check the HTTP response status codes of the HTTP response. we differentiate between a successful and unsuccessful AJAX call by checking for a 200 OK response code.</a:t>
            </a:r>
          </a:p>
          <a:p>
            <a:pPr marL="0" indent="0">
              <a:buNone/>
            </a:pPr>
            <a:endParaRPr lang="en-US" sz="2000" dirty="0"/>
          </a:p>
        </p:txBody>
      </p:sp>
      <p:pic>
        <p:nvPicPr>
          <p:cNvPr id="7" name="Picture 6">
            <a:extLst>
              <a:ext uri="{FF2B5EF4-FFF2-40B4-BE49-F238E27FC236}">
                <a16:creationId xmlns:a16="http://schemas.microsoft.com/office/drawing/2014/main" id="{573C687D-163F-440A-9B48-87EC95EB03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3204" y="2059528"/>
            <a:ext cx="7622984" cy="3981384"/>
          </a:xfrm>
          <a:prstGeom prst="rect">
            <a:avLst/>
          </a:prstGeom>
        </p:spPr>
      </p:pic>
    </p:spTree>
    <p:extLst>
      <p:ext uri="{BB962C8B-B14F-4D97-AF65-F5344CB8AC3E}">
        <p14:creationId xmlns:p14="http://schemas.microsoft.com/office/powerpoint/2010/main" val="3551152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3360F-BDDC-4153-BFDC-2DC9F887845E}"/>
              </a:ext>
            </a:extLst>
          </p:cNvPr>
          <p:cNvSpPr>
            <a:spLocks noGrp="1"/>
          </p:cNvSpPr>
          <p:nvPr>
            <p:ph type="title"/>
          </p:nvPr>
        </p:nvSpPr>
        <p:spPr>
          <a:xfrm>
            <a:off x="838200" y="60331"/>
            <a:ext cx="10515600" cy="1325563"/>
          </a:xfrm>
        </p:spPr>
        <p:txBody>
          <a:bodyPr>
            <a:normAutofit/>
          </a:bodyPr>
          <a:lstStyle/>
          <a:p>
            <a:pPr algn="ctr"/>
            <a:r>
              <a:rPr lang="en-US" sz="4000" b="1" u="sng" dirty="0">
                <a:latin typeface="Times New Roman" panose="02020603050405020304" pitchFamily="18" charset="0"/>
                <a:cs typeface="Times New Roman" panose="02020603050405020304" pitchFamily="18" charset="0"/>
              </a:rPr>
              <a:t>Response Handling Function</a:t>
            </a:r>
          </a:p>
        </p:txBody>
      </p:sp>
      <p:sp>
        <p:nvSpPr>
          <p:cNvPr id="3" name="Content Placeholder 2">
            <a:extLst>
              <a:ext uri="{FF2B5EF4-FFF2-40B4-BE49-F238E27FC236}">
                <a16:creationId xmlns:a16="http://schemas.microsoft.com/office/drawing/2014/main" id="{5F04FEAE-EFF1-46E8-9D4B-EEB35EAE3858}"/>
              </a:ext>
            </a:extLst>
          </p:cNvPr>
          <p:cNvSpPr>
            <a:spLocks noGrp="1"/>
          </p:cNvSpPr>
          <p:nvPr>
            <p:ph idx="1"/>
          </p:nvPr>
        </p:nvSpPr>
        <p:spPr>
          <a:xfrm>
            <a:off x="838200" y="1252973"/>
            <a:ext cx="10515600" cy="5043323"/>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After checking the state of the request and the HTTP status code of the response, you can do whatever you want with the data the server sent. You have two options to access that data:</a:t>
            </a:r>
          </a:p>
          <a:p>
            <a:r>
              <a:rPr lang="en-US" sz="2000" dirty="0" err="1">
                <a:latin typeface="Times New Roman" panose="02020603050405020304" pitchFamily="18" charset="0"/>
                <a:cs typeface="Times New Roman" panose="02020603050405020304" pitchFamily="18" charset="0"/>
              </a:rPr>
              <a:t>xhr.responseText</a:t>
            </a:r>
            <a:r>
              <a:rPr lang="en-US" sz="2000" dirty="0">
                <a:latin typeface="Times New Roman" panose="02020603050405020304" pitchFamily="18" charset="0"/>
                <a:cs typeface="Times New Roman" panose="02020603050405020304" pitchFamily="18" charset="0"/>
              </a:rPr>
              <a:t> – It returns the server response as a string of text</a:t>
            </a:r>
          </a:p>
          <a:p>
            <a:r>
              <a:rPr lang="en-US" sz="2000" dirty="0" err="1">
                <a:latin typeface="Times New Roman" panose="02020603050405020304" pitchFamily="18" charset="0"/>
                <a:cs typeface="Times New Roman" panose="02020603050405020304" pitchFamily="18" charset="0"/>
              </a:rPr>
              <a:t>xhr.responseXML</a:t>
            </a:r>
            <a:r>
              <a:rPr lang="en-US" sz="2000" dirty="0">
                <a:latin typeface="Times New Roman" panose="02020603050405020304" pitchFamily="18" charset="0"/>
                <a:cs typeface="Times New Roman" panose="02020603050405020304" pitchFamily="18" charset="0"/>
              </a:rPr>
              <a:t> – It returns the response as an </a:t>
            </a:r>
            <a:r>
              <a:rPr lang="en-US" sz="2000" dirty="0" err="1">
                <a:latin typeface="Times New Roman" panose="02020603050405020304" pitchFamily="18" charset="0"/>
                <a:cs typeface="Times New Roman" panose="02020603050405020304" pitchFamily="18" charset="0"/>
              </a:rPr>
              <a:t>XMLDocument</a:t>
            </a:r>
            <a:r>
              <a:rPr lang="en-US" sz="2000" dirty="0">
                <a:latin typeface="Times New Roman" panose="02020603050405020304" pitchFamily="18" charset="0"/>
                <a:cs typeface="Times New Roman" panose="02020603050405020304" pitchFamily="18" charset="0"/>
              </a:rPr>
              <a:t> object you can traverse with JavaScript DOM functions</a:t>
            </a:r>
            <a:endParaRPr lang="en-US" sz="2000" dirty="0"/>
          </a:p>
        </p:txBody>
      </p:sp>
    </p:spTree>
    <p:extLst>
      <p:ext uri="{BB962C8B-B14F-4D97-AF65-F5344CB8AC3E}">
        <p14:creationId xmlns:p14="http://schemas.microsoft.com/office/powerpoint/2010/main" val="3497467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3360F-BDDC-4153-BFDC-2DC9F887845E}"/>
              </a:ext>
            </a:extLst>
          </p:cNvPr>
          <p:cNvSpPr>
            <a:spLocks noGrp="1"/>
          </p:cNvSpPr>
          <p:nvPr>
            <p:ph type="title"/>
          </p:nvPr>
        </p:nvSpPr>
        <p:spPr>
          <a:xfrm>
            <a:off x="838200" y="60331"/>
            <a:ext cx="10515600" cy="1325563"/>
          </a:xfrm>
        </p:spPr>
        <p:txBody>
          <a:bodyPr>
            <a:normAutofit/>
          </a:bodyPr>
          <a:lstStyle/>
          <a:p>
            <a:pPr algn="ctr"/>
            <a:r>
              <a:rPr lang="en-US" sz="4000" b="1" u="sng" dirty="0">
                <a:latin typeface="Times New Roman" panose="02020603050405020304" pitchFamily="18" charset="0"/>
                <a:cs typeface="Times New Roman" panose="02020603050405020304" pitchFamily="18" charset="0"/>
              </a:rPr>
              <a:t>Ajax Request Response</a:t>
            </a:r>
          </a:p>
        </p:txBody>
      </p:sp>
      <p:sp>
        <p:nvSpPr>
          <p:cNvPr id="3" name="Content Placeholder 2">
            <a:extLst>
              <a:ext uri="{FF2B5EF4-FFF2-40B4-BE49-F238E27FC236}">
                <a16:creationId xmlns:a16="http://schemas.microsoft.com/office/drawing/2014/main" id="{5F04FEAE-EFF1-46E8-9D4B-EEB35EAE3858}"/>
              </a:ext>
            </a:extLst>
          </p:cNvPr>
          <p:cNvSpPr>
            <a:spLocks noGrp="1"/>
          </p:cNvSpPr>
          <p:nvPr>
            <p:ph idx="1"/>
          </p:nvPr>
        </p:nvSpPr>
        <p:spPr>
          <a:xfrm>
            <a:off x="468745" y="1262210"/>
            <a:ext cx="6126019" cy="5415681"/>
          </a:xfrm>
        </p:spPr>
        <p:txBody>
          <a:bodyPr>
            <a:normAutofit/>
          </a:bodyPr>
          <a:lstStyle/>
          <a:p>
            <a:pPr marL="0" indent="0">
              <a:buNone/>
            </a:pPr>
            <a:r>
              <a:rPr lang="en-US" sz="2000" dirty="0"/>
              <a:t> const </a:t>
            </a:r>
            <a:r>
              <a:rPr lang="en-US" sz="2000" dirty="0" err="1"/>
              <a:t>xhr</a:t>
            </a:r>
            <a:r>
              <a:rPr lang="en-US" sz="2000" dirty="0"/>
              <a:t> = new </a:t>
            </a:r>
            <a:r>
              <a:rPr lang="en-US" sz="2000" dirty="0" err="1"/>
              <a:t>XMLHttpRequest</a:t>
            </a:r>
            <a:r>
              <a:rPr lang="en-US" sz="2000" dirty="0"/>
              <a:t>();</a:t>
            </a:r>
          </a:p>
          <a:p>
            <a:pPr marL="0" indent="0">
              <a:buNone/>
            </a:pPr>
            <a:r>
              <a:rPr lang="en-US" sz="2000" dirty="0"/>
              <a:t>  </a:t>
            </a:r>
            <a:r>
              <a:rPr lang="en-US" sz="2000" dirty="0" err="1"/>
              <a:t>xhr.open</a:t>
            </a:r>
            <a:r>
              <a:rPr lang="en-US" sz="2000" dirty="0"/>
              <a:t>("GET", "data.txt", true);</a:t>
            </a:r>
          </a:p>
          <a:p>
            <a:pPr marL="0" indent="0">
              <a:buNone/>
            </a:pPr>
            <a:r>
              <a:rPr lang="en-US" sz="2000" dirty="0"/>
              <a:t>  </a:t>
            </a:r>
            <a:r>
              <a:rPr lang="en-US" sz="2000" dirty="0" err="1"/>
              <a:t>xhr.onreadystatechange</a:t>
            </a:r>
            <a:r>
              <a:rPr lang="en-US" sz="2000" dirty="0"/>
              <a:t> = function () {</a:t>
            </a:r>
          </a:p>
          <a:p>
            <a:pPr marL="0" indent="0">
              <a:buNone/>
            </a:pPr>
            <a:r>
              <a:rPr lang="en-US" sz="2000" dirty="0"/>
              <a:t>    if (</a:t>
            </a:r>
            <a:r>
              <a:rPr lang="en-US" sz="2000" dirty="0" err="1"/>
              <a:t>xhr.readyState</a:t>
            </a:r>
            <a:r>
              <a:rPr lang="en-US" sz="2000" dirty="0"/>
              <a:t> === </a:t>
            </a:r>
            <a:r>
              <a:rPr lang="en-US" sz="2000" dirty="0" err="1"/>
              <a:t>XMLHttpRequest.DONE</a:t>
            </a:r>
            <a:r>
              <a:rPr lang="en-US" sz="2000" dirty="0"/>
              <a:t>) {</a:t>
            </a:r>
          </a:p>
          <a:p>
            <a:pPr marL="0" indent="0">
              <a:buNone/>
            </a:pPr>
            <a:r>
              <a:rPr lang="en-US" sz="2000" dirty="0"/>
              <a:t>      if (</a:t>
            </a:r>
            <a:r>
              <a:rPr lang="en-US" sz="2000" dirty="0" err="1"/>
              <a:t>xhr.status</a:t>
            </a:r>
            <a:r>
              <a:rPr lang="en-US" sz="2000" dirty="0"/>
              <a:t> === 200) {</a:t>
            </a:r>
          </a:p>
          <a:p>
            <a:pPr marL="0" indent="0">
              <a:buNone/>
            </a:pPr>
            <a:r>
              <a:rPr lang="en-US" sz="2000" dirty="0"/>
              <a:t>        console.log(</a:t>
            </a:r>
            <a:r>
              <a:rPr lang="en-US" sz="2000" dirty="0" err="1"/>
              <a:t>xhr</a:t>
            </a:r>
            <a:r>
              <a:rPr lang="en-US" sz="2000" dirty="0"/>
              <a:t>);</a:t>
            </a:r>
          </a:p>
          <a:p>
            <a:pPr marL="0" indent="0">
              <a:buNone/>
            </a:pPr>
            <a:r>
              <a:rPr lang="en-US" sz="2000" dirty="0"/>
              <a:t>        console.log(</a:t>
            </a:r>
            <a:r>
              <a:rPr lang="en-US" sz="2000" dirty="0" err="1"/>
              <a:t>xhr.responseText</a:t>
            </a:r>
            <a:r>
              <a:rPr lang="en-US" sz="2000" dirty="0"/>
              <a:t>);</a:t>
            </a:r>
          </a:p>
          <a:p>
            <a:pPr marL="0" indent="0">
              <a:buNone/>
            </a:pPr>
            <a:r>
              <a:rPr lang="en-US" sz="2000" dirty="0"/>
              <a:t>      } else {</a:t>
            </a:r>
          </a:p>
          <a:p>
            <a:pPr marL="0" indent="0">
              <a:buNone/>
            </a:pPr>
            <a:r>
              <a:rPr lang="en-US" sz="2000" dirty="0"/>
              <a:t>        console.log("Problem with Request");</a:t>
            </a:r>
          </a:p>
          <a:p>
            <a:pPr marL="0" indent="0">
              <a:buNone/>
            </a:pPr>
            <a:r>
              <a:rPr lang="en-US" sz="2000" dirty="0"/>
              <a:t>      }</a:t>
            </a:r>
          </a:p>
          <a:p>
            <a:pPr marL="0" indent="0">
              <a:buNone/>
            </a:pPr>
            <a:r>
              <a:rPr lang="en-US" sz="2000" dirty="0"/>
              <a:t>    }</a:t>
            </a:r>
          </a:p>
          <a:p>
            <a:pPr marL="0" indent="0">
              <a:buNone/>
            </a:pPr>
            <a:r>
              <a:rPr lang="en-US" sz="2000" dirty="0"/>
              <a:t>  };</a:t>
            </a:r>
          </a:p>
          <a:p>
            <a:pPr marL="0" indent="0">
              <a:buNone/>
            </a:pPr>
            <a:r>
              <a:rPr lang="en-US" sz="2000" dirty="0"/>
              <a:t>  </a:t>
            </a:r>
            <a:r>
              <a:rPr lang="en-US" sz="2000" dirty="0" err="1"/>
              <a:t>xhr.send</a:t>
            </a:r>
            <a:r>
              <a:rPr lang="en-US" sz="2000" dirty="0"/>
              <a:t>();</a:t>
            </a:r>
          </a:p>
        </p:txBody>
      </p:sp>
      <p:sp>
        <p:nvSpPr>
          <p:cNvPr id="4" name="Rectangle 3">
            <a:extLst>
              <a:ext uri="{FF2B5EF4-FFF2-40B4-BE49-F238E27FC236}">
                <a16:creationId xmlns:a16="http://schemas.microsoft.com/office/drawing/2014/main" id="{B5C91CC1-9867-47C0-9391-EB6695551915}"/>
              </a:ext>
            </a:extLst>
          </p:cNvPr>
          <p:cNvSpPr/>
          <p:nvPr/>
        </p:nvSpPr>
        <p:spPr>
          <a:xfrm>
            <a:off x="6758708" y="1262210"/>
            <a:ext cx="5110020" cy="4815164"/>
          </a:xfrm>
          <a:prstGeom prst="rect">
            <a:avLst/>
          </a:prstGeom>
        </p:spPr>
        <p:txBody>
          <a:bodyPr wrap="square">
            <a:spAutoFit/>
          </a:bodyPr>
          <a:lstStyle/>
          <a:p>
            <a:r>
              <a:rPr lang="en-US" sz="2000" dirty="0"/>
              <a:t>const </a:t>
            </a:r>
            <a:r>
              <a:rPr lang="en-US" sz="2000" dirty="0" err="1"/>
              <a:t>xhr</a:t>
            </a:r>
            <a:r>
              <a:rPr lang="en-US" sz="2000" dirty="0"/>
              <a:t> = new </a:t>
            </a:r>
            <a:r>
              <a:rPr lang="en-US" sz="2000" dirty="0" err="1"/>
              <a:t>XMLHttpRequest</a:t>
            </a:r>
            <a:r>
              <a:rPr lang="en-US" sz="2000" dirty="0"/>
              <a:t>();</a:t>
            </a:r>
          </a:p>
          <a:p>
            <a:r>
              <a:rPr lang="en-US" sz="2000" dirty="0" err="1"/>
              <a:t>xhr.open</a:t>
            </a:r>
            <a:r>
              <a:rPr lang="en-US" sz="2000" dirty="0"/>
              <a:t>(‘GET’, ‘data.txt’, true);</a:t>
            </a:r>
          </a:p>
          <a:p>
            <a:pPr>
              <a:lnSpc>
                <a:spcPct val="150000"/>
              </a:lnSpc>
            </a:pPr>
            <a:r>
              <a:rPr lang="en-US" sz="2000" dirty="0" err="1"/>
              <a:t>xhr.</a:t>
            </a:r>
            <a:r>
              <a:rPr lang="en-US" sz="2000" b="1" dirty="0" err="1"/>
              <a:t>onload</a:t>
            </a:r>
            <a:r>
              <a:rPr lang="en-US" sz="2000" dirty="0"/>
              <a:t> = function(){</a:t>
            </a:r>
          </a:p>
          <a:p>
            <a:pPr>
              <a:lnSpc>
                <a:spcPct val="150000"/>
              </a:lnSpc>
            </a:pPr>
            <a:r>
              <a:rPr lang="en-US" sz="2000" dirty="0"/>
              <a:t>   if (</a:t>
            </a:r>
            <a:r>
              <a:rPr lang="en-US" sz="2000" dirty="0" err="1"/>
              <a:t>xhr.status</a:t>
            </a:r>
            <a:r>
              <a:rPr lang="en-US" sz="2000" dirty="0"/>
              <a:t> === 200) {</a:t>
            </a:r>
          </a:p>
          <a:p>
            <a:pPr>
              <a:lnSpc>
                <a:spcPct val="150000"/>
              </a:lnSpc>
            </a:pPr>
            <a:r>
              <a:rPr lang="en-US" sz="2000" dirty="0"/>
              <a:t>           console.log(</a:t>
            </a:r>
            <a:r>
              <a:rPr lang="en-US" sz="2000" dirty="0" err="1"/>
              <a:t>xhr</a:t>
            </a:r>
            <a:r>
              <a:rPr lang="en-US" sz="2000" dirty="0"/>
              <a:t>)</a:t>
            </a:r>
          </a:p>
          <a:p>
            <a:pPr>
              <a:lnSpc>
                <a:spcPct val="150000"/>
              </a:lnSpc>
            </a:pPr>
            <a:r>
              <a:rPr lang="en-US" sz="2000" dirty="0"/>
              <a:t>           console.log(</a:t>
            </a:r>
            <a:r>
              <a:rPr lang="en-US" sz="2000" dirty="0" err="1"/>
              <a:t>xhr.responseText</a:t>
            </a:r>
            <a:r>
              <a:rPr lang="en-US" sz="2000" dirty="0"/>
              <a:t>);</a:t>
            </a:r>
          </a:p>
          <a:p>
            <a:pPr>
              <a:lnSpc>
                <a:spcPct val="150000"/>
              </a:lnSpc>
            </a:pPr>
            <a:r>
              <a:rPr lang="en-US" sz="2000" dirty="0"/>
              <a:t>    } else {</a:t>
            </a:r>
          </a:p>
          <a:p>
            <a:pPr>
              <a:lnSpc>
                <a:spcPct val="150000"/>
              </a:lnSpc>
            </a:pPr>
            <a:r>
              <a:rPr lang="en-US" sz="2000" dirty="0"/>
              <a:t>            console.log('Problem with Request’);</a:t>
            </a:r>
          </a:p>
          <a:p>
            <a:pPr>
              <a:lnSpc>
                <a:spcPct val="150000"/>
              </a:lnSpc>
            </a:pPr>
            <a:r>
              <a:rPr lang="en-US" sz="2000" dirty="0"/>
              <a:t>    }</a:t>
            </a:r>
          </a:p>
          <a:p>
            <a:pPr>
              <a:lnSpc>
                <a:spcPct val="150000"/>
              </a:lnSpc>
            </a:pPr>
            <a:r>
              <a:rPr lang="en-US" sz="2000" dirty="0"/>
              <a:t>};</a:t>
            </a:r>
          </a:p>
          <a:p>
            <a:pPr>
              <a:lnSpc>
                <a:spcPct val="150000"/>
              </a:lnSpc>
            </a:pPr>
            <a:r>
              <a:rPr lang="en-US" sz="2000" dirty="0" err="1"/>
              <a:t>xhr.send</a:t>
            </a:r>
            <a:r>
              <a:rPr lang="en-US" sz="2000" dirty="0"/>
              <a:t>();</a:t>
            </a:r>
          </a:p>
        </p:txBody>
      </p:sp>
    </p:spTree>
    <p:extLst>
      <p:ext uri="{BB962C8B-B14F-4D97-AF65-F5344CB8AC3E}">
        <p14:creationId xmlns:p14="http://schemas.microsoft.com/office/powerpoint/2010/main" val="2638865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fade">
                                      <p:cBhvr>
                                        <p:cTn id="62" dur="500"/>
                                        <p:tgtEl>
                                          <p:spTgt spid="3">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Effect transition="in" filter="fade">
                                      <p:cBhvr>
                                        <p:cTn id="67" dur="500"/>
                                        <p:tgtEl>
                                          <p:spTgt spid="3">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4">
                                            <p:txEl>
                                              <p:pRg st="0" end="0"/>
                                            </p:txEl>
                                          </p:spTgt>
                                        </p:tgtEl>
                                        <p:attrNameLst>
                                          <p:attrName>style.visibility</p:attrName>
                                        </p:attrNameLst>
                                      </p:cBhvr>
                                      <p:to>
                                        <p:strVal val="visible"/>
                                      </p:to>
                                    </p:set>
                                    <p:animEffect transition="in" filter="fade">
                                      <p:cBhvr>
                                        <p:cTn id="72" dur="500"/>
                                        <p:tgtEl>
                                          <p:spTgt spid="4">
                                            <p:txEl>
                                              <p:pRg st="0" end="0"/>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4">
                                            <p:txEl>
                                              <p:pRg st="1" end="1"/>
                                            </p:txEl>
                                          </p:spTgt>
                                        </p:tgtEl>
                                        <p:attrNameLst>
                                          <p:attrName>style.visibility</p:attrName>
                                        </p:attrNameLst>
                                      </p:cBhvr>
                                      <p:to>
                                        <p:strVal val="visible"/>
                                      </p:to>
                                    </p:set>
                                    <p:animEffect transition="in" filter="fade">
                                      <p:cBhvr>
                                        <p:cTn id="77" dur="500"/>
                                        <p:tgtEl>
                                          <p:spTgt spid="4">
                                            <p:txEl>
                                              <p:pRg st="1" end="1"/>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4">
                                            <p:txEl>
                                              <p:pRg st="2" end="2"/>
                                            </p:txEl>
                                          </p:spTgt>
                                        </p:tgtEl>
                                        <p:attrNameLst>
                                          <p:attrName>style.visibility</p:attrName>
                                        </p:attrNameLst>
                                      </p:cBhvr>
                                      <p:to>
                                        <p:strVal val="visible"/>
                                      </p:to>
                                    </p:set>
                                    <p:animEffect transition="in" filter="fade">
                                      <p:cBhvr>
                                        <p:cTn id="82" dur="500"/>
                                        <p:tgtEl>
                                          <p:spTgt spid="4">
                                            <p:txEl>
                                              <p:pRg st="2" end="2"/>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4">
                                            <p:txEl>
                                              <p:pRg st="3" end="3"/>
                                            </p:txEl>
                                          </p:spTgt>
                                        </p:tgtEl>
                                        <p:attrNameLst>
                                          <p:attrName>style.visibility</p:attrName>
                                        </p:attrNameLst>
                                      </p:cBhvr>
                                      <p:to>
                                        <p:strVal val="visible"/>
                                      </p:to>
                                    </p:set>
                                    <p:animEffect transition="in" filter="fade">
                                      <p:cBhvr>
                                        <p:cTn id="87" dur="500"/>
                                        <p:tgtEl>
                                          <p:spTgt spid="4">
                                            <p:txEl>
                                              <p:pRg st="3" end="3"/>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4">
                                            <p:txEl>
                                              <p:pRg st="4" end="4"/>
                                            </p:txEl>
                                          </p:spTgt>
                                        </p:tgtEl>
                                        <p:attrNameLst>
                                          <p:attrName>style.visibility</p:attrName>
                                        </p:attrNameLst>
                                      </p:cBhvr>
                                      <p:to>
                                        <p:strVal val="visible"/>
                                      </p:to>
                                    </p:set>
                                    <p:animEffect transition="in" filter="fade">
                                      <p:cBhvr>
                                        <p:cTn id="92" dur="500"/>
                                        <p:tgtEl>
                                          <p:spTgt spid="4">
                                            <p:txEl>
                                              <p:pRg st="4" end="4"/>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4">
                                            <p:txEl>
                                              <p:pRg st="5" end="5"/>
                                            </p:txEl>
                                          </p:spTgt>
                                        </p:tgtEl>
                                        <p:attrNameLst>
                                          <p:attrName>style.visibility</p:attrName>
                                        </p:attrNameLst>
                                      </p:cBhvr>
                                      <p:to>
                                        <p:strVal val="visible"/>
                                      </p:to>
                                    </p:set>
                                    <p:animEffect transition="in" filter="fade">
                                      <p:cBhvr>
                                        <p:cTn id="97" dur="500"/>
                                        <p:tgtEl>
                                          <p:spTgt spid="4">
                                            <p:txEl>
                                              <p:pRg st="5" end="5"/>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4">
                                            <p:txEl>
                                              <p:pRg st="6" end="6"/>
                                            </p:txEl>
                                          </p:spTgt>
                                        </p:tgtEl>
                                        <p:attrNameLst>
                                          <p:attrName>style.visibility</p:attrName>
                                        </p:attrNameLst>
                                      </p:cBhvr>
                                      <p:to>
                                        <p:strVal val="visible"/>
                                      </p:to>
                                    </p:set>
                                    <p:animEffect transition="in" filter="fade">
                                      <p:cBhvr>
                                        <p:cTn id="102" dur="500"/>
                                        <p:tgtEl>
                                          <p:spTgt spid="4">
                                            <p:txEl>
                                              <p:pRg st="6" end="6"/>
                                            </p:txEl>
                                          </p:spTgt>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4">
                                            <p:txEl>
                                              <p:pRg st="7" end="7"/>
                                            </p:txEl>
                                          </p:spTgt>
                                        </p:tgtEl>
                                        <p:attrNameLst>
                                          <p:attrName>style.visibility</p:attrName>
                                        </p:attrNameLst>
                                      </p:cBhvr>
                                      <p:to>
                                        <p:strVal val="visible"/>
                                      </p:to>
                                    </p:set>
                                    <p:animEffect transition="in" filter="fade">
                                      <p:cBhvr>
                                        <p:cTn id="107" dur="500"/>
                                        <p:tgtEl>
                                          <p:spTgt spid="4">
                                            <p:txEl>
                                              <p:pRg st="7" end="7"/>
                                            </p:txEl>
                                          </p:spTgt>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grpId="0" nodeType="clickEffect">
                                  <p:stCondLst>
                                    <p:cond delay="0"/>
                                  </p:stCondLst>
                                  <p:childTnLst>
                                    <p:set>
                                      <p:cBhvr>
                                        <p:cTn id="111" dur="1" fill="hold">
                                          <p:stCondLst>
                                            <p:cond delay="0"/>
                                          </p:stCondLst>
                                        </p:cTn>
                                        <p:tgtEl>
                                          <p:spTgt spid="4">
                                            <p:txEl>
                                              <p:pRg st="8" end="8"/>
                                            </p:txEl>
                                          </p:spTgt>
                                        </p:tgtEl>
                                        <p:attrNameLst>
                                          <p:attrName>style.visibility</p:attrName>
                                        </p:attrNameLst>
                                      </p:cBhvr>
                                      <p:to>
                                        <p:strVal val="visible"/>
                                      </p:to>
                                    </p:set>
                                    <p:animEffect transition="in" filter="fade">
                                      <p:cBhvr>
                                        <p:cTn id="112" dur="500"/>
                                        <p:tgtEl>
                                          <p:spTgt spid="4">
                                            <p:txEl>
                                              <p:pRg st="8" end="8"/>
                                            </p:txEl>
                                          </p:spTgt>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presetSubtype="0" fill="hold" grpId="0" nodeType="clickEffect">
                                  <p:stCondLst>
                                    <p:cond delay="0"/>
                                  </p:stCondLst>
                                  <p:childTnLst>
                                    <p:set>
                                      <p:cBhvr>
                                        <p:cTn id="116" dur="1" fill="hold">
                                          <p:stCondLst>
                                            <p:cond delay="0"/>
                                          </p:stCondLst>
                                        </p:cTn>
                                        <p:tgtEl>
                                          <p:spTgt spid="4">
                                            <p:txEl>
                                              <p:pRg st="9" end="9"/>
                                            </p:txEl>
                                          </p:spTgt>
                                        </p:tgtEl>
                                        <p:attrNameLst>
                                          <p:attrName>style.visibility</p:attrName>
                                        </p:attrNameLst>
                                      </p:cBhvr>
                                      <p:to>
                                        <p:strVal val="visible"/>
                                      </p:to>
                                    </p:set>
                                    <p:animEffect transition="in" filter="fade">
                                      <p:cBhvr>
                                        <p:cTn id="117" dur="500"/>
                                        <p:tgtEl>
                                          <p:spTgt spid="4">
                                            <p:txEl>
                                              <p:pRg st="9" end="9"/>
                                            </p:txEl>
                                          </p:spTgt>
                                        </p:tgtEl>
                                      </p:cBhvr>
                                    </p:animEffect>
                                  </p:childTnLst>
                                </p:cTn>
                              </p:par>
                            </p:childTnLst>
                          </p:cTn>
                        </p:par>
                      </p:childTnLst>
                    </p:cTn>
                  </p:par>
                  <p:par>
                    <p:cTn id="118" fill="hold">
                      <p:stCondLst>
                        <p:cond delay="indefinite"/>
                      </p:stCondLst>
                      <p:childTnLst>
                        <p:par>
                          <p:cTn id="119" fill="hold">
                            <p:stCondLst>
                              <p:cond delay="0"/>
                            </p:stCondLst>
                            <p:childTnLst>
                              <p:par>
                                <p:cTn id="120" presetID="10" presetClass="entr" presetSubtype="0" fill="hold" grpId="0" nodeType="clickEffect">
                                  <p:stCondLst>
                                    <p:cond delay="0"/>
                                  </p:stCondLst>
                                  <p:childTnLst>
                                    <p:set>
                                      <p:cBhvr>
                                        <p:cTn id="121" dur="1" fill="hold">
                                          <p:stCondLst>
                                            <p:cond delay="0"/>
                                          </p:stCondLst>
                                        </p:cTn>
                                        <p:tgtEl>
                                          <p:spTgt spid="4">
                                            <p:txEl>
                                              <p:pRg st="10" end="10"/>
                                            </p:txEl>
                                          </p:spTgt>
                                        </p:tgtEl>
                                        <p:attrNameLst>
                                          <p:attrName>style.visibility</p:attrName>
                                        </p:attrNameLst>
                                      </p:cBhvr>
                                      <p:to>
                                        <p:strVal val="visible"/>
                                      </p:to>
                                    </p:set>
                                    <p:animEffect transition="in" filter="fade">
                                      <p:cBhvr>
                                        <p:cTn id="122" dur="500"/>
                                        <p:tgtEl>
                                          <p:spTgt spid="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bldLvl="5"/>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3360F-BDDC-4153-BFDC-2DC9F887845E}"/>
              </a:ext>
            </a:extLst>
          </p:cNvPr>
          <p:cNvSpPr>
            <a:spLocks noGrp="1"/>
          </p:cNvSpPr>
          <p:nvPr>
            <p:ph type="title"/>
          </p:nvPr>
        </p:nvSpPr>
        <p:spPr>
          <a:xfrm>
            <a:off x="838200" y="60331"/>
            <a:ext cx="10515600" cy="1325563"/>
          </a:xfrm>
        </p:spPr>
        <p:txBody>
          <a:bodyPr>
            <a:normAutofit/>
          </a:bodyPr>
          <a:lstStyle/>
          <a:p>
            <a:pPr algn="ctr"/>
            <a:r>
              <a:rPr lang="en-US" sz="4000" b="1" u="sng" dirty="0">
                <a:latin typeface="Times New Roman" panose="02020603050405020304" pitchFamily="18" charset="0"/>
                <a:cs typeface="Times New Roman" panose="02020603050405020304" pitchFamily="18" charset="0"/>
              </a:rPr>
              <a:t>Ajax Request Response</a:t>
            </a:r>
          </a:p>
        </p:txBody>
      </p:sp>
      <p:sp>
        <p:nvSpPr>
          <p:cNvPr id="3" name="Content Placeholder 2">
            <a:extLst>
              <a:ext uri="{FF2B5EF4-FFF2-40B4-BE49-F238E27FC236}">
                <a16:creationId xmlns:a16="http://schemas.microsoft.com/office/drawing/2014/main" id="{5F04FEAE-EFF1-46E8-9D4B-EEB35EAE3858}"/>
              </a:ext>
            </a:extLst>
          </p:cNvPr>
          <p:cNvSpPr>
            <a:spLocks noGrp="1"/>
          </p:cNvSpPr>
          <p:nvPr>
            <p:ph idx="1"/>
          </p:nvPr>
        </p:nvSpPr>
        <p:spPr>
          <a:xfrm>
            <a:off x="468745" y="1262210"/>
            <a:ext cx="6126019" cy="5424917"/>
          </a:xfrm>
        </p:spPr>
        <p:txBody>
          <a:bodyPr>
            <a:normAutofit/>
          </a:bodyPr>
          <a:lstStyle/>
          <a:p>
            <a:pPr marL="0" indent="0">
              <a:buNone/>
            </a:pPr>
            <a:r>
              <a:rPr lang="en-US" sz="2000" dirty="0"/>
              <a:t> const </a:t>
            </a:r>
            <a:r>
              <a:rPr lang="en-US" sz="2000" dirty="0" err="1"/>
              <a:t>xhr</a:t>
            </a:r>
            <a:r>
              <a:rPr lang="en-US" sz="2000" dirty="0"/>
              <a:t> = new </a:t>
            </a:r>
            <a:r>
              <a:rPr lang="en-US" sz="2000" dirty="0" err="1"/>
              <a:t>XMLHttpRequest</a:t>
            </a:r>
            <a:r>
              <a:rPr lang="en-US" sz="2000" dirty="0"/>
              <a:t>();</a:t>
            </a:r>
          </a:p>
          <a:p>
            <a:pPr marL="0" indent="0">
              <a:buNone/>
            </a:pPr>
            <a:r>
              <a:rPr lang="en-US" sz="2000" dirty="0"/>
              <a:t>  </a:t>
            </a:r>
            <a:r>
              <a:rPr lang="en-US" sz="2000" dirty="0" err="1"/>
              <a:t>xhr.open</a:t>
            </a:r>
            <a:r>
              <a:rPr lang="en-US" sz="2000" dirty="0"/>
              <a:t>("GET", "data.txt", true);</a:t>
            </a:r>
          </a:p>
          <a:p>
            <a:pPr marL="0" indent="0">
              <a:buNone/>
            </a:pPr>
            <a:r>
              <a:rPr lang="en-US" sz="2000" dirty="0"/>
              <a:t>  </a:t>
            </a:r>
            <a:r>
              <a:rPr lang="en-US" sz="2000" dirty="0" err="1">
                <a:solidFill>
                  <a:srgbClr val="FF0000"/>
                </a:solidFill>
              </a:rPr>
              <a:t>xhr.onreadystatechange</a:t>
            </a:r>
            <a:r>
              <a:rPr lang="en-US" sz="2000" dirty="0">
                <a:solidFill>
                  <a:srgbClr val="FF0000"/>
                </a:solidFill>
              </a:rPr>
              <a:t> = () =&gt; {</a:t>
            </a:r>
          </a:p>
          <a:p>
            <a:pPr marL="0" indent="0">
              <a:buNone/>
            </a:pPr>
            <a:r>
              <a:rPr lang="en-US" sz="2000" dirty="0"/>
              <a:t>    if (</a:t>
            </a:r>
            <a:r>
              <a:rPr lang="en-US" sz="2000" dirty="0" err="1"/>
              <a:t>xhr.readyState</a:t>
            </a:r>
            <a:r>
              <a:rPr lang="en-US" sz="2000" dirty="0"/>
              <a:t> === </a:t>
            </a:r>
            <a:r>
              <a:rPr lang="en-US" sz="2000" dirty="0" err="1"/>
              <a:t>XMLHttpRequest.DONE</a:t>
            </a:r>
            <a:r>
              <a:rPr lang="en-US" sz="2000" dirty="0"/>
              <a:t>) {</a:t>
            </a:r>
          </a:p>
          <a:p>
            <a:pPr marL="0" indent="0">
              <a:buNone/>
            </a:pPr>
            <a:r>
              <a:rPr lang="en-US" sz="2000" dirty="0"/>
              <a:t>      if (</a:t>
            </a:r>
            <a:r>
              <a:rPr lang="en-US" sz="2000" dirty="0" err="1"/>
              <a:t>xhr.status</a:t>
            </a:r>
            <a:r>
              <a:rPr lang="en-US" sz="2000" dirty="0"/>
              <a:t> === 200) {</a:t>
            </a:r>
          </a:p>
          <a:p>
            <a:pPr marL="0" indent="0">
              <a:buNone/>
            </a:pPr>
            <a:r>
              <a:rPr lang="en-US" sz="2000" dirty="0"/>
              <a:t>        console.log(</a:t>
            </a:r>
            <a:r>
              <a:rPr lang="en-US" sz="2000" dirty="0" err="1"/>
              <a:t>xhr</a:t>
            </a:r>
            <a:r>
              <a:rPr lang="en-US" sz="2000" dirty="0"/>
              <a:t>);</a:t>
            </a:r>
          </a:p>
          <a:p>
            <a:pPr marL="0" indent="0">
              <a:buNone/>
            </a:pPr>
            <a:r>
              <a:rPr lang="en-US" sz="2000" dirty="0"/>
              <a:t>        console.log(</a:t>
            </a:r>
            <a:r>
              <a:rPr lang="en-US" sz="2000" dirty="0" err="1"/>
              <a:t>xhr.responseText</a:t>
            </a:r>
            <a:r>
              <a:rPr lang="en-US" sz="2000" dirty="0"/>
              <a:t>);</a:t>
            </a:r>
          </a:p>
          <a:p>
            <a:pPr marL="0" indent="0">
              <a:buNone/>
            </a:pPr>
            <a:r>
              <a:rPr lang="en-US" sz="2000" dirty="0"/>
              <a:t>      } else {</a:t>
            </a:r>
          </a:p>
          <a:p>
            <a:pPr marL="0" indent="0">
              <a:buNone/>
            </a:pPr>
            <a:r>
              <a:rPr lang="en-US" sz="2000" dirty="0"/>
              <a:t>        console.log("Problem with Request");</a:t>
            </a:r>
          </a:p>
          <a:p>
            <a:pPr marL="0" indent="0">
              <a:buNone/>
            </a:pPr>
            <a:r>
              <a:rPr lang="en-US" sz="2000" dirty="0"/>
              <a:t>      }</a:t>
            </a:r>
          </a:p>
          <a:p>
            <a:pPr marL="0" indent="0">
              <a:buNone/>
            </a:pPr>
            <a:r>
              <a:rPr lang="en-US" sz="2000" dirty="0"/>
              <a:t>    }</a:t>
            </a:r>
          </a:p>
          <a:p>
            <a:pPr marL="0" indent="0">
              <a:buNone/>
            </a:pPr>
            <a:r>
              <a:rPr lang="en-US" sz="2000" dirty="0"/>
              <a:t>  };</a:t>
            </a:r>
          </a:p>
          <a:p>
            <a:pPr marL="0" indent="0">
              <a:buNone/>
            </a:pPr>
            <a:r>
              <a:rPr lang="en-US" sz="2000" dirty="0"/>
              <a:t>  </a:t>
            </a:r>
            <a:r>
              <a:rPr lang="en-US" sz="2000" dirty="0" err="1"/>
              <a:t>xhr.send</a:t>
            </a:r>
            <a:r>
              <a:rPr lang="en-US" sz="2000" dirty="0"/>
              <a:t>();</a:t>
            </a:r>
          </a:p>
        </p:txBody>
      </p:sp>
      <p:sp>
        <p:nvSpPr>
          <p:cNvPr id="4" name="Rectangle 3">
            <a:extLst>
              <a:ext uri="{FF2B5EF4-FFF2-40B4-BE49-F238E27FC236}">
                <a16:creationId xmlns:a16="http://schemas.microsoft.com/office/drawing/2014/main" id="{B5C91CC1-9867-47C0-9391-EB6695551915}"/>
              </a:ext>
            </a:extLst>
          </p:cNvPr>
          <p:cNvSpPr/>
          <p:nvPr/>
        </p:nvSpPr>
        <p:spPr>
          <a:xfrm>
            <a:off x="6758708" y="1262210"/>
            <a:ext cx="5110020" cy="4815164"/>
          </a:xfrm>
          <a:prstGeom prst="rect">
            <a:avLst/>
          </a:prstGeom>
        </p:spPr>
        <p:txBody>
          <a:bodyPr wrap="square">
            <a:spAutoFit/>
          </a:bodyPr>
          <a:lstStyle/>
          <a:p>
            <a:r>
              <a:rPr lang="en-US" sz="2000" dirty="0"/>
              <a:t>const </a:t>
            </a:r>
            <a:r>
              <a:rPr lang="en-US" sz="2000" dirty="0" err="1"/>
              <a:t>xhr</a:t>
            </a:r>
            <a:r>
              <a:rPr lang="en-US" sz="2000" dirty="0"/>
              <a:t> = new </a:t>
            </a:r>
            <a:r>
              <a:rPr lang="en-US" sz="2000" dirty="0" err="1"/>
              <a:t>XMLHttpRequest</a:t>
            </a:r>
            <a:r>
              <a:rPr lang="en-US" sz="2000" dirty="0"/>
              <a:t>();</a:t>
            </a:r>
          </a:p>
          <a:p>
            <a:r>
              <a:rPr lang="en-US" sz="2000" dirty="0" err="1"/>
              <a:t>xhr.open</a:t>
            </a:r>
            <a:r>
              <a:rPr lang="en-US" sz="2000" dirty="0"/>
              <a:t>(‘GET’, ‘data.txt’, true);</a:t>
            </a:r>
          </a:p>
          <a:p>
            <a:pPr>
              <a:lnSpc>
                <a:spcPct val="150000"/>
              </a:lnSpc>
            </a:pPr>
            <a:r>
              <a:rPr lang="en-US" sz="2000" dirty="0" err="1">
                <a:solidFill>
                  <a:srgbClr val="FF0000"/>
                </a:solidFill>
              </a:rPr>
              <a:t>xhr.</a:t>
            </a:r>
            <a:r>
              <a:rPr lang="en-US" sz="2000" b="1" dirty="0" err="1">
                <a:solidFill>
                  <a:srgbClr val="FF0000"/>
                </a:solidFill>
              </a:rPr>
              <a:t>onload</a:t>
            </a:r>
            <a:r>
              <a:rPr lang="en-US" sz="2000" dirty="0">
                <a:solidFill>
                  <a:srgbClr val="FF0000"/>
                </a:solidFill>
              </a:rPr>
              <a:t> = () =&gt; {</a:t>
            </a:r>
          </a:p>
          <a:p>
            <a:pPr>
              <a:lnSpc>
                <a:spcPct val="150000"/>
              </a:lnSpc>
            </a:pPr>
            <a:r>
              <a:rPr lang="en-US" sz="2000" dirty="0"/>
              <a:t>   if (</a:t>
            </a:r>
            <a:r>
              <a:rPr lang="en-US" sz="2000" dirty="0" err="1"/>
              <a:t>xhr.status</a:t>
            </a:r>
            <a:r>
              <a:rPr lang="en-US" sz="2000" dirty="0"/>
              <a:t> === 200) {</a:t>
            </a:r>
          </a:p>
          <a:p>
            <a:pPr>
              <a:lnSpc>
                <a:spcPct val="150000"/>
              </a:lnSpc>
            </a:pPr>
            <a:r>
              <a:rPr lang="en-US" sz="2000" dirty="0"/>
              <a:t>           console.log(</a:t>
            </a:r>
            <a:r>
              <a:rPr lang="en-US" sz="2000" dirty="0" err="1"/>
              <a:t>xhr</a:t>
            </a:r>
            <a:r>
              <a:rPr lang="en-US" sz="2000" dirty="0"/>
              <a:t>)</a:t>
            </a:r>
          </a:p>
          <a:p>
            <a:pPr>
              <a:lnSpc>
                <a:spcPct val="150000"/>
              </a:lnSpc>
            </a:pPr>
            <a:r>
              <a:rPr lang="en-US" sz="2000" dirty="0"/>
              <a:t>           console.log(</a:t>
            </a:r>
            <a:r>
              <a:rPr lang="en-US" sz="2000" dirty="0" err="1"/>
              <a:t>xhr.responseText</a:t>
            </a:r>
            <a:r>
              <a:rPr lang="en-US" sz="2000" dirty="0"/>
              <a:t>);</a:t>
            </a:r>
          </a:p>
          <a:p>
            <a:pPr>
              <a:lnSpc>
                <a:spcPct val="150000"/>
              </a:lnSpc>
            </a:pPr>
            <a:r>
              <a:rPr lang="en-US" sz="2000" dirty="0"/>
              <a:t>    } else {</a:t>
            </a:r>
          </a:p>
          <a:p>
            <a:pPr>
              <a:lnSpc>
                <a:spcPct val="150000"/>
              </a:lnSpc>
            </a:pPr>
            <a:r>
              <a:rPr lang="en-US" sz="2000" dirty="0"/>
              <a:t>            console.log('Problem with Request’);</a:t>
            </a:r>
          </a:p>
          <a:p>
            <a:pPr>
              <a:lnSpc>
                <a:spcPct val="150000"/>
              </a:lnSpc>
            </a:pPr>
            <a:r>
              <a:rPr lang="en-US" sz="2000" dirty="0"/>
              <a:t>    }</a:t>
            </a:r>
          </a:p>
          <a:p>
            <a:pPr>
              <a:lnSpc>
                <a:spcPct val="150000"/>
              </a:lnSpc>
            </a:pPr>
            <a:r>
              <a:rPr lang="en-US" sz="2000" dirty="0"/>
              <a:t>};</a:t>
            </a:r>
          </a:p>
          <a:p>
            <a:pPr>
              <a:lnSpc>
                <a:spcPct val="150000"/>
              </a:lnSpc>
            </a:pPr>
            <a:r>
              <a:rPr lang="en-US" sz="2000" dirty="0" err="1"/>
              <a:t>xhr.send</a:t>
            </a:r>
            <a:r>
              <a:rPr lang="en-US" sz="2000" dirty="0"/>
              <a:t>();</a:t>
            </a:r>
          </a:p>
        </p:txBody>
      </p:sp>
    </p:spTree>
    <p:extLst>
      <p:ext uri="{BB962C8B-B14F-4D97-AF65-F5344CB8AC3E}">
        <p14:creationId xmlns:p14="http://schemas.microsoft.com/office/powerpoint/2010/main" val="1342734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fade">
                                      <p:cBhvr>
                                        <p:cTn id="62" dur="500"/>
                                        <p:tgtEl>
                                          <p:spTgt spid="3">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Effect transition="in" filter="fade">
                                      <p:cBhvr>
                                        <p:cTn id="67" dur="500"/>
                                        <p:tgtEl>
                                          <p:spTgt spid="3">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4">
                                            <p:txEl>
                                              <p:pRg st="0" end="0"/>
                                            </p:txEl>
                                          </p:spTgt>
                                        </p:tgtEl>
                                        <p:attrNameLst>
                                          <p:attrName>style.visibility</p:attrName>
                                        </p:attrNameLst>
                                      </p:cBhvr>
                                      <p:to>
                                        <p:strVal val="visible"/>
                                      </p:to>
                                    </p:set>
                                    <p:animEffect transition="in" filter="fade">
                                      <p:cBhvr>
                                        <p:cTn id="72" dur="500"/>
                                        <p:tgtEl>
                                          <p:spTgt spid="4">
                                            <p:txEl>
                                              <p:pRg st="0" end="0"/>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4">
                                            <p:txEl>
                                              <p:pRg st="1" end="1"/>
                                            </p:txEl>
                                          </p:spTgt>
                                        </p:tgtEl>
                                        <p:attrNameLst>
                                          <p:attrName>style.visibility</p:attrName>
                                        </p:attrNameLst>
                                      </p:cBhvr>
                                      <p:to>
                                        <p:strVal val="visible"/>
                                      </p:to>
                                    </p:set>
                                    <p:animEffect transition="in" filter="fade">
                                      <p:cBhvr>
                                        <p:cTn id="77" dur="500"/>
                                        <p:tgtEl>
                                          <p:spTgt spid="4">
                                            <p:txEl>
                                              <p:pRg st="1" end="1"/>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4">
                                            <p:txEl>
                                              <p:pRg st="2" end="2"/>
                                            </p:txEl>
                                          </p:spTgt>
                                        </p:tgtEl>
                                        <p:attrNameLst>
                                          <p:attrName>style.visibility</p:attrName>
                                        </p:attrNameLst>
                                      </p:cBhvr>
                                      <p:to>
                                        <p:strVal val="visible"/>
                                      </p:to>
                                    </p:set>
                                    <p:animEffect transition="in" filter="fade">
                                      <p:cBhvr>
                                        <p:cTn id="82" dur="500"/>
                                        <p:tgtEl>
                                          <p:spTgt spid="4">
                                            <p:txEl>
                                              <p:pRg st="2" end="2"/>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4">
                                            <p:txEl>
                                              <p:pRg st="3" end="3"/>
                                            </p:txEl>
                                          </p:spTgt>
                                        </p:tgtEl>
                                        <p:attrNameLst>
                                          <p:attrName>style.visibility</p:attrName>
                                        </p:attrNameLst>
                                      </p:cBhvr>
                                      <p:to>
                                        <p:strVal val="visible"/>
                                      </p:to>
                                    </p:set>
                                    <p:animEffect transition="in" filter="fade">
                                      <p:cBhvr>
                                        <p:cTn id="87" dur="500"/>
                                        <p:tgtEl>
                                          <p:spTgt spid="4">
                                            <p:txEl>
                                              <p:pRg st="3" end="3"/>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4">
                                            <p:txEl>
                                              <p:pRg st="4" end="4"/>
                                            </p:txEl>
                                          </p:spTgt>
                                        </p:tgtEl>
                                        <p:attrNameLst>
                                          <p:attrName>style.visibility</p:attrName>
                                        </p:attrNameLst>
                                      </p:cBhvr>
                                      <p:to>
                                        <p:strVal val="visible"/>
                                      </p:to>
                                    </p:set>
                                    <p:animEffect transition="in" filter="fade">
                                      <p:cBhvr>
                                        <p:cTn id="92" dur="500"/>
                                        <p:tgtEl>
                                          <p:spTgt spid="4">
                                            <p:txEl>
                                              <p:pRg st="4" end="4"/>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4">
                                            <p:txEl>
                                              <p:pRg st="5" end="5"/>
                                            </p:txEl>
                                          </p:spTgt>
                                        </p:tgtEl>
                                        <p:attrNameLst>
                                          <p:attrName>style.visibility</p:attrName>
                                        </p:attrNameLst>
                                      </p:cBhvr>
                                      <p:to>
                                        <p:strVal val="visible"/>
                                      </p:to>
                                    </p:set>
                                    <p:animEffect transition="in" filter="fade">
                                      <p:cBhvr>
                                        <p:cTn id="97" dur="500"/>
                                        <p:tgtEl>
                                          <p:spTgt spid="4">
                                            <p:txEl>
                                              <p:pRg st="5" end="5"/>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4">
                                            <p:txEl>
                                              <p:pRg st="6" end="6"/>
                                            </p:txEl>
                                          </p:spTgt>
                                        </p:tgtEl>
                                        <p:attrNameLst>
                                          <p:attrName>style.visibility</p:attrName>
                                        </p:attrNameLst>
                                      </p:cBhvr>
                                      <p:to>
                                        <p:strVal val="visible"/>
                                      </p:to>
                                    </p:set>
                                    <p:animEffect transition="in" filter="fade">
                                      <p:cBhvr>
                                        <p:cTn id="102" dur="500"/>
                                        <p:tgtEl>
                                          <p:spTgt spid="4">
                                            <p:txEl>
                                              <p:pRg st="6" end="6"/>
                                            </p:txEl>
                                          </p:spTgt>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4">
                                            <p:txEl>
                                              <p:pRg st="7" end="7"/>
                                            </p:txEl>
                                          </p:spTgt>
                                        </p:tgtEl>
                                        <p:attrNameLst>
                                          <p:attrName>style.visibility</p:attrName>
                                        </p:attrNameLst>
                                      </p:cBhvr>
                                      <p:to>
                                        <p:strVal val="visible"/>
                                      </p:to>
                                    </p:set>
                                    <p:animEffect transition="in" filter="fade">
                                      <p:cBhvr>
                                        <p:cTn id="107" dur="500"/>
                                        <p:tgtEl>
                                          <p:spTgt spid="4">
                                            <p:txEl>
                                              <p:pRg st="7" end="7"/>
                                            </p:txEl>
                                          </p:spTgt>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grpId="0" nodeType="clickEffect">
                                  <p:stCondLst>
                                    <p:cond delay="0"/>
                                  </p:stCondLst>
                                  <p:childTnLst>
                                    <p:set>
                                      <p:cBhvr>
                                        <p:cTn id="111" dur="1" fill="hold">
                                          <p:stCondLst>
                                            <p:cond delay="0"/>
                                          </p:stCondLst>
                                        </p:cTn>
                                        <p:tgtEl>
                                          <p:spTgt spid="4">
                                            <p:txEl>
                                              <p:pRg st="8" end="8"/>
                                            </p:txEl>
                                          </p:spTgt>
                                        </p:tgtEl>
                                        <p:attrNameLst>
                                          <p:attrName>style.visibility</p:attrName>
                                        </p:attrNameLst>
                                      </p:cBhvr>
                                      <p:to>
                                        <p:strVal val="visible"/>
                                      </p:to>
                                    </p:set>
                                    <p:animEffect transition="in" filter="fade">
                                      <p:cBhvr>
                                        <p:cTn id="112" dur="500"/>
                                        <p:tgtEl>
                                          <p:spTgt spid="4">
                                            <p:txEl>
                                              <p:pRg st="8" end="8"/>
                                            </p:txEl>
                                          </p:spTgt>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presetSubtype="0" fill="hold" grpId="0" nodeType="clickEffect">
                                  <p:stCondLst>
                                    <p:cond delay="0"/>
                                  </p:stCondLst>
                                  <p:childTnLst>
                                    <p:set>
                                      <p:cBhvr>
                                        <p:cTn id="116" dur="1" fill="hold">
                                          <p:stCondLst>
                                            <p:cond delay="0"/>
                                          </p:stCondLst>
                                        </p:cTn>
                                        <p:tgtEl>
                                          <p:spTgt spid="4">
                                            <p:txEl>
                                              <p:pRg st="9" end="9"/>
                                            </p:txEl>
                                          </p:spTgt>
                                        </p:tgtEl>
                                        <p:attrNameLst>
                                          <p:attrName>style.visibility</p:attrName>
                                        </p:attrNameLst>
                                      </p:cBhvr>
                                      <p:to>
                                        <p:strVal val="visible"/>
                                      </p:to>
                                    </p:set>
                                    <p:animEffect transition="in" filter="fade">
                                      <p:cBhvr>
                                        <p:cTn id="117" dur="500"/>
                                        <p:tgtEl>
                                          <p:spTgt spid="4">
                                            <p:txEl>
                                              <p:pRg st="9" end="9"/>
                                            </p:txEl>
                                          </p:spTgt>
                                        </p:tgtEl>
                                      </p:cBhvr>
                                    </p:animEffect>
                                  </p:childTnLst>
                                </p:cTn>
                              </p:par>
                            </p:childTnLst>
                          </p:cTn>
                        </p:par>
                      </p:childTnLst>
                    </p:cTn>
                  </p:par>
                  <p:par>
                    <p:cTn id="118" fill="hold">
                      <p:stCondLst>
                        <p:cond delay="indefinite"/>
                      </p:stCondLst>
                      <p:childTnLst>
                        <p:par>
                          <p:cTn id="119" fill="hold">
                            <p:stCondLst>
                              <p:cond delay="0"/>
                            </p:stCondLst>
                            <p:childTnLst>
                              <p:par>
                                <p:cTn id="120" presetID="10" presetClass="entr" presetSubtype="0" fill="hold" grpId="0" nodeType="clickEffect">
                                  <p:stCondLst>
                                    <p:cond delay="0"/>
                                  </p:stCondLst>
                                  <p:childTnLst>
                                    <p:set>
                                      <p:cBhvr>
                                        <p:cTn id="121" dur="1" fill="hold">
                                          <p:stCondLst>
                                            <p:cond delay="0"/>
                                          </p:stCondLst>
                                        </p:cTn>
                                        <p:tgtEl>
                                          <p:spTgt spid="4">
                                            <p:txEl>
                                              <p:pRg st="10" end="10"/>
                                            </p:txEl>
                                          </p:spTgt>
                                        </p:tgtEl>
                                        <p:attrNameLst>
                                          <p:attrName>style.visibility</p:attrName>
                                        </p:attrNameLst>
                                      </p:cBhvr>
                                      <p:to>
                                        <p:strVal val="visible"/>
                                      </p:to>
                                    </p:set>
                                    <p:animEffect transition="in" filter="fade">
                                      <p:cBhvr>
                                        <p:cTn id="122" dur="500"/>
                                        <p:tgtEl>
                                          <p:spTgt spid="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bldLvl="5"/>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3360F-BDDC-4153-BFDC-2DC9F887845E}"/>
              </a:ext>
            </a:extLst>
          </p:cNvPr>
          <p:cNvSpPr>
            <a:spLocks noGrp="1"/>
          </p:cNvSpPr>
          <p:nvPr>
            <p:ph type="title"/>
          </p:nvPr>
        </p:nvSpPr>
        <p:spPr>
          <a:xfrm>
            <a:off x="838200" y="60331"/>
            <a:ext cx="10515600" cy="1325563"/>
          </a:xfrm>
        </p:spPr>
        <p:txBody>
          <a:bodyPr>
            <a:normAutofit/>
          </a:bodyPr>
          <a:lstStyle/>
          <a:p>
            <a:pPr algn="ctr"/>
            <a:r>
              <a:rPr lang="en-US" sz="4000" b="1" u="sng" dirty="0" err="1">
                <a:latin typeface="Times New Roman" panose="02020603050405020304" pitchFamily="18" charset="0"/>
                <a:cs typeface="Times New Roman" panose="02020603050405020304" pitchFamily="18" charset="0"/>
              </a:rPr>
              <a:t>XMLHttpRequestEventTarget</a:t>
            </a:r>
            <a:endParaRPr lang="en-US" sz="4000"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F04FEAE-EFF1-46E8-9D4B-EEB35EAE3858}"/>
              </a:ext>
            </a:extLst>
          </p:cNvPr>
          <p:cNvSpPr>
            <a:spLocks noGrp="1"/>
          </p:cNvSpPr>
          <p:nvPr>
            <p:ph idx="1"/>
          </p:nvPr>
        </p:nvSpPr>
        <p:spPr>
          <a:xfrm>
            <a:off x="838200" y="1252973"/>
            <a:ext cx="10515600" cy="5043323"/>
          </a:xfrm>
        </p:spPr>
        <p:txBody>
          <a:bodyPr>
            <a:normAutofit/>
          </a:bodyPr>
          <a:lstStyle/>
          <a:p>
            <a:pPr marL="0" indent="0">
              <a:buNone/>
            </a:pPr>
            <a:r>
              <a:rPr lang="en-US" sz="2000" dirty="0" err="1">
                <a:latin typeface="Times New Roman" panose="02020603050405020304" pitchFamily="18" charset="0"/>
                <a:cs typeface="Times New Roman" panose="02020603050405020304" pitchFamily="18" charset="0"/>
              </a:rPr>
              <a:t>XMLHttpRequestEventTarget</a:t>
            </a:r>
            <a:r>
              <a:rPr lang="en-US" sz="2000" dirty="0">
                <a:latin typeface="Times New Roman" panose="02020603050405020304" pitchFamily="18" charset="0"/>
                <a:cs typeface="Times New Roman" panose="02020603050405020304" pitchFamily="18" charset="0"/>
              </a:rPr>
              <a:t> is the interface that describes the event handlers you can implement in an object that will handle events for an </a:t>
            </a:r>
            <a:r>
              <a:rPr lang="en-US" sz="2000" dirty="0" err="1">
                <a:latin typeface="Times New Roman" panose="02020603050405020304" pitchFamily="18" charset="0"/>
                <a:cs typeface="Times New Roman" panose="02020603050405020304" pitchFamily="18" charset="0"/>
              </a:rPr>
              <a:t>XMLHttpRequest</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onload</a:t>
            </a:r>
          </a:p>
          <a:p>
            <a:r>
              <a:rPr lang="en-US" sz="2000" dirty="0" err="1">
                <a:latin typeface="Times New Roman" panose="02020603050405020304" pitchFamily="18" charset="0"/>
                <a:cs typeface="Times New Roman" panose="02020603050405020304" pitchFamily="18" charset="0"/>
              </a:rPr>
              <a:t>onprogress</a:t>
            </a:r>
            <a:endParaRPr lang="en-US" sz="2000" dirty="0">
              <a:latin typeface="Times New Roman" panose="02020603050405020304" pitchFamily="18" charset="0"/>
              <a:cs typeface="Times New Roman" panose="02020603050405020304" pitchFamily="18" charset="0"/>
            </a:endParaRPr>
          </a:p>
          <a:p>
            <a:r>
              <a:rPr lang="en-US" sz="2000" dirty="0" err="1">
                <a:latin typeface="Times New Roman" panose="02020603050405020304" pitchFamily="18" charset="0"/>
                <a:cs typeface="Times New Roman" panose="02020603050405020304" pitchFamily="18" charset="0"/>
              </a:rPr>
              <a:t>onerror</a:t>
            </a:r>
            <a:endParaRPr lang="en-US" sz="2000" dirty="0">
              <a:latin typeface="Times New Roman" panose="02020603050405020304" pitchFamily="18" charset="0"/>
              <a:cs typeface="Times New Roman" panose="02020603050405020304" pitchFamily="18" charset="0"/>
            </a:endParaRPr>
          </a:p>
          <a:p>
            <a:r>
              <a:rPr lang="en-US" sz="2000" dirty="0" err="1">
                <a:latin typeface="Times New Roman" panose="02020603050405020304" pitchFamily="18" charset="0"/>
                <a:cs typeface="Times New Roman" panose="02020603050405020304" pitchFamily="18" charset="0"/>
              </a:rPr>
              <a:t>onloadstart</a:t>
            </a:r>
            <a:endParaRPr lang="en-US" sz="2000" dirty="0">
              <a:latin typeface="Times New Roman" panose="02020603050405020304" pitchFamily="18" charset="0"/>
              <a:cs typeface="Times New Roman" panose="02020603050405020304" pitchFamily="18" charset="0"/>
            </a:endParaRPr>
          </a:p>
          <a:p>
            <a:r>
              <a:rPr lang="en-US" sz="2000" dirty="0" err="1">
                <a:latin typeface="Times New Roman" panose="02020603050405020304" pitchFamily="18" charset="0"/>
                <a:cs typeface="Times New Roman" panose="02020603050405020304" pitchFamily="18" charset="0"/>
              </a:rPr>
              <a:t>onabort</a:t>
            </a:r>
            <a:endParaRPr lang="en-US" sz="2000" dirty="0">
              <a:latin typeface="Times New Roman" panose="02020603050405020304" pitchFamily="18" charset="0"/>
              <a:cs typeface="Times New Roman" panose="02020603050405020304" pitchFamily="18" charset="0"/>
            </a:endParaRPr>
          </a:p>
          <a:p>
            <a:r>
              <a:rPr lang="en-US" sz="2000" dirty="0" err="1">
                <a:latin typeface="Times New Roman" panose="02020603050405020304" pitchFamily="18" charset="0"/>
                <a:cs typeface="Times New Roman" panose="02020603050405020304" pitchFamily="18" charset="0"/>
              </a:rPr>
              <a:t>ontimeout</a:t>
            </a:r>
            <a:endParaRPr lang="en-US" sz="2000" dirty="0">
              <a:latin typeface="Times New Roman" panose="02020603050405020304" pitchFamily="18" charset="0"/>
              <a:cs typeface="Times New Roman" panose="02020603050405020304" pitchFamily="18" charset="0"/>
            </a:endParaRPr>
          </a:p>
          <a:p>
            <a:r>
              <a:rPr lang="en-US" sz="2000" dirty="0" err="1">
                <a:latin typeface="Times New Roman" panose="02020603050405020304" pitchFamily="18" charset="0"/>
                <a:cs typeface="Times New Roman" panose="02020603050405020304" pitchFamily="18" charset="0"/>
              </a:rPr>
              <a:t>onloadend</a:t>
            </a: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73989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1F2D67F-2460-431F-86CC-4CDC8625BBEE}"/>
              </a:ext>
            </a:extLst>
          </p:cNvPr>
          <p:cNvPicPr>
            <a:picLocks noChangeAspect="1"/>
          </p:cNvPicPr>
          <p:nvPr/>
        </p:nvPicPr>
        <p:blipFill rotWithShape="1">
          <a:blip r:embed="rId2">
            <a:extLst>
              <a:ext uri="{28A0092B-C50C-407E-A947-70E740481C1C}">
                <a14:useLocalDpi xmlns:a14="http://schemas.microsoft.com/office/drawing/2010/main" val="0"/>
              </a:ext>
            </a:extLst>
          </a:blip>
          <a:srcRect l="14839" t="5717" r="14678" b="4627"/>
          <a:stretch/>
        </p:blipFill>
        <p:spPr>
          <a:xfrm>
            <a:off x="1015181" y="2117388"/>
            <a:ext cx="1966451" cy="1664958"/>
          </a:xfrm>
          <a:prstGeom prst="rect">
            <a:avLst/>
          </a:prstGeom>
        </p:spPr>
      </p:pic>
      <p:sp>
        <p:nvSpPr>
          <p:cNvPr id="6" name="Rectangle 5">
            <a:extLst>
              <a:ext uri="{FF2B5EF4-FFF2-40B4-BE49-F238E27FC236}">
                <a16:creationId xmlns:a16="http://schemas.microsoft.com/office/drawing/2014/main" id="{D3064488-28C2-408C-9334-7732D2754B63}"/>
              </a:ext>
            </a:extLst>
          </p:cNvPr>
          <p:cNvSpPr/>
          <p:nvPr/>
        </p:nvSpPr>
        <p:spPr>
          <a:xfrm>
            <a:off x="6558117" y="1730478"/>
            <a:ext cx="1661651" cy="219259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Server Side Language</a:t>
            </a:r>
          </a:p>
          <a:p>
            <a:pPr algn="ctr"/>
            <a:r>
              <a:rPr lang="en-US" i="1" dirty="0"/>
              <a:t>JSP, ASP, PHP</a:t>
            </a:r>
          </a:p>
        </p:txBody>
      </p:sp>
      <p:sp>
        <p:nvSpPr>
          <p:cNvPr id="7" name="Cylinder 6">
            <a:extLst>
              <a:ext uri="{FF2B5EF4-FFF2-40B4-BE49-F238E27FC236}">
                <a16:creationId xmlns:a16="http://schemas.microsoft.com/office/drawing/2014/main" id="{8F2912DC-8553-400A-B77E-25C7AA7AF056}"/>
              </a:ext>
            </a:extLst>
          </p:cNvPr>
          <p:cNvSpPr/>
          <p:nvPr/>
        </p:nvSpPr>
        <p:spPr>
          <a:xfrm>
            <a:off x="9478297" y="1936954"/>
            <a:ext cx="1170039" cy="1779639"/>
          </a:xfrm>
          <a:prstGeom prst="ca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Database</a:t>
            </a:r>
          </a:p>
        </p:txBody>
      </p:sp>
      <p:cxnSp>
        <p:nvCxnSpPr>
          <p:cNvPr id="10" name="Straight Arrow Connector 9">
            <a:extLst>
              <a:ext uri="{FF2B5EF4-FFF2-40B4-BE49-F238E27FC236}">
                <a16:creationId xmlns:a16="http://schemas.microsoft.com/office/drawing/2014/main" id="{2A9E99AA-5573-4DF6-A66B-9F45ED595850}"/>
              </a:ext>
            </a:extLst>
          </p:cNvPr>
          <p:cNvCxnSpPr>
            <a:cxnSpLocks/>
          </p:cNvCxnSpPr>
          <p:nvPr/>
        </p:nvCxnSpPr>
        <p:spPr>
          <a:xfrm>
            <a:off x="2906661" y="2512142"/>
            <a:ext cx="365145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1" name="TextBox 10">
            <a:extLst>
              <a:ext uri="{FF2B5EF4-FFF2-40B4-BE49-F238E27FC236}">
                <a16:creationId xmlns:a16="http://schemas.microsoft.com/office/drawing/2014/main" id="{DB97862A-A3EA-48F4-99EC-048ED3437FA2}"/>
              </a:ext>
            </a:extLst>
          </p:cNvPr>
          <p:cNvSpPr txBox="1"/>
          <p:nvPr/>
        </p:nvSpPr>
        <p:spPr>
          <a:xfrm>
            <a:off x="1261505" y="2536290"/>
            <a:ext cx="1473801" cy="369332"/>
          </a:xfrm>
          <a:prstGeom prst="rect">
            <a:avLst/>
          </a:prstGeom>
          <a:noFill/>
        </p:spPr>
        <p:txBody>
          <a:bodyPr wrap="none" rtlCol="0">
            <a:spAutoFit/>
          </a:bodyPr>
          <a:lstStyle/>
          <a:p>
            <a:r>
              <a:rPr lang="en-US" dirty="0"/>
              <a:t>HTML, CSS, JS</a:t>
            </a:r>
          </a:p>
        </p:txBody>
      </p:sp>
      <p:cxnSp>
        <p:nvCxnSpPr>
          <p:cNvPr id="17" name="Straight Arrow Connector 16">
            <a:extLst>
              <a:ext uri="{FF2B5EF4-FFF2-40B4-BE49-F238E27FC236}">
                <a16:creationId xmlns:a16="http://schemas.microsoft.com/office/drawing/2014/main" id="{4DEDC9F8-4D50-4B5E-A1AB-4AC41FEF4DA8}"/>
              </a:ext>
            </a:extLst>
          </p:cNvPr>
          <p:cNvCxnSpPr/>
          <p:nvPr/>
        </p:nvCxnSpPr>
        <p:spPr>
          <a:xfrm flipH="1">
            <a:off x="2906660" y="2969531"/>
            <a:ext cx="365145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Straight Arrow Connector 18">
            <a:extLst>
              <a:ext uri="{FF2B5EF4-FFF2-40B4-BE49-F238E27FC236}">
                <a16:creationId xmlns:a16="http://schemas.microsoft.com/office/drawing/2014/main" id="{178FABC5-327E-4A94-AF9E-22DD5F4E4C7F}"/>
              </a:ext>
            </a:extLst>
          </p:cNvPr>
          <p:cNvCxnSpPr/>
          <p:nvPr/>
        </p:nvCxnSpPr>
        <p:spPr>
          <a:xfrm>
            <a:off x="8219768" y="2512142"/>
            <a:ext cx="1258529"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1" name="Straight Arrow Connector 20">
            <a:extLst>
              <a:ext uri="{FF2B5EF4-FFF2-40B4-BE49-F238E27FC236}">
                <a16:creationId xmlns:a16="http://schemas.microsoft.com/office/drawing/2014/main" id="{47EA8006-AF0F-4FD1-92A2-D44073FD7D26}"/>
              </a:ext>
            </a:extLst>
          </p:cNvPr>
          <p:cNvCxnSpPr/>
          <p:nvPr/>
        </p:nvCxnSpPr>
        <p:spPr>
          <a:xfrm flipH="1">
            <a:off x="8219768" y="2949867"/>
            <a:ext cx="1258529"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3" name="TextBox 22">
            <a:extLst>
              <a:ext uri="{FF2B5EF4-FFF2-40B4-BE49-F238E27FC236}">
                <a16:creationId xmlns:a16="http://schemas.microsoft.com/office/drawing/2014/main" id="{886A5B36-8CCA-4322-A554-87990E0F5E53}"/>
              </a:ext>
            </a:extLst>
          </p:cNvPr>
          <p:cNvSpPr txBox="1"/>
          <p:nvPr/>
        </p:nvSpPr>
        <p:spPr>
          <a:xfrm>
            <a:off x="4240161" y="2112787"/>
            <a:ext cx="944297" cy="369332"/>
          </a:xfrm>
          <a:prstGeom prst="rect">
            <a:avLst/>
          </a:prstGeom>
          <a:noFill/>
        </p:spPr>
        <p:txBody>
          <a:bodyPr wrap="none" rtlCol="0">
            <a:spAutoFit/>
          </a:bodyPr>
          <a:lstStyle/>
          <a:p>
            <a:r>
              <a:rPr lang="en-US" dirty="0"/>
              <a:t>Request</a:t>
            </a:r>
          </a:p>
        </p:txBody>
      </p:sp>
      <p:sp>
        <p:nvSpPr>
          <p:cNvPr id="24" name="TextBox 23">
            <a:extLst>
              <a:ext uri="{FF2B5EF4-FFF2-40B4-BE49-F238E27FC236}">
                <a16:creationId xmlns:a16="http://schemas.microsoft.com/office/drawing/2014/main" id="{9AF7EF71-1798-43CF-ACD8-52C65CE0C68D}"/>
              </a:ext>
            </a:extLst>
          </p:cNvPr>
          <p:cNvSpPr txBox="1"/>
          <p:nvPr/>
        </p:nvSpPr>
        <p:spPr>
          <a:xfrm>
            <a:off x="4240160" y="2971572"/>
            <a:ext cx="1081515" cy="369332"/>
          </a:xfrm>
          <a:prstGeom prst="rect">
            <a:avLst/>
          </a:prstGeom>
          <a:noFill/>
        </p:spPr>
        <p:txBody>
          <a:bodyPr wrap="none" rtlCol="0">
            <a:spAutoFit/>
          </a:bodyPr>
          <a:lstStyle/>
          <a:p>
            <a:r>
              <a:rPr lang="en-US" dirty="0"/>
              <a:t>Response</a:t>
            </a:r>
          </a:p>
        </p:txBody>
      </p:sp>
    </p:spTree>
    <p:extLst>
      <p:ext uri="{BB962C8B-B14F-4D97-AF65-F5344CB8AC3E}">
        <p14:creationId xmlns:p14="http://schemas.microsoft.com/office/powerpoint/2010/main" val="3448631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wipe(left)">
                                      <p:cBhvr>
                                        <p:cTn id="25" dur="500"/>
                                        <p:tgtEl>
                                          <p:spTgt spid="23"/>
                                        </p:tgtEl>
                                      </p:cBhvr>
                                    </p:animEffect>
                                  </p:childTnLst>
                                </p:cTn>
                              </p:par>
                              <p:par>
                                <p:cTn id="26" presetID="22" presetClass="entr" presetSubtype="8" fill="hold"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wipe(left)">
                                      <p:cBhvr>
                                        <p:cTn id="28" dur="500"/>
                                        <p:tgtEl>
                                          <p:spTgt spid="10"/>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wipe(left)">
                                      <p:cBhvr>
                                        <p:cTn id="33" dur="500"/>
                                        <p:tgtEl>
                                          <p:spTgt spid="19"/>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2" fill="hold" nodeType="clickEffect">
                                  <p:stCondLst>
                                    <p:cond delay="0"/>
                                  </p:stCondLst>
                                  <p:childTnLst>
                                    <p:set>
                                      <p:cBhvr>
                                        <p:cTn id="37" dur="1" fill="hold">
                                          <p:stCondLst>
                                            <p:cond delay="0"/>
                                          </p:stCondLst>
                                        </p:cTn>
                                        <p:tgtEl>
                                          <p:spTgt spid="21"/>
                                        </p:tgtEl>
                                        <p:attrNameLst>
                                          <p:attrName>style.visibility</p:attrName>
                                        </p:attrNameLst>
                                      </p:cBhvr>
                                      <p:to>
                                        <p:strVal val="visible"/>
                                      </p:to>
                                    </p:set>
                                    <p:animEffect transition="in" filter="wipe(right)">
                                      <p:cBhvr>
                                        <p:cTn id="38" dur="500"/>
                                        <p:tgtEl>
                                          <p:spTgt spid="21"/>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2" fill="hold" nodeType="click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wipe(right)">
                                      <p:cBhvr>
                                        <p:cTn id="43" dur="500"/>
                                        <p:tgtEl>
                                          <p:spTgt spid="17"/>
                                        </p:tgtEl>
                                      </p:cBhvr>
                                    </p:animEffect>
                                  </p:childTnLst>
                                </p:cTn>
                              </p:par>
                              <p:par>
                                <p:cTn id="44" presetID="22" presetClass="entr" presetSubtype="2" fill="hold" grpId="0" nodeType="withEffect">
                                  <p:stCondLst>
                                    <p:cond delay="0"/>
                                  </p:stCondLst>
                                  <p:childTnLst>
                                    <p:set>
                                      <p:cBhvr>
                                        <p:cTn id="45" dur="1" fill="hold">
                                          <p:stCondLst>
                                            <p:cond delay="0"/>
                                          </p:stCondLst>
                                        </p:cTn>
                                        <p:tgtEl>
                                          <p:spTgt spid="24"/>
                                        </p:tgtEl>
                                        <p:attrNameLst>
                                          <p:attrName>style.visibility</p:attrName>
                                        </p:attrNameLst>
                                      </p:cBhvr>
                                      <p:to>
                                        <p:strVal val="visible"/>
                                      </p:to>
                                    </p:set>
                                    <p:animEffect transition="in" filter="wipe(right)">
                                      <p:cBhvr>
                                        <p:cTn id="46"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1" grpId="0"/>
      <p:bldP spid="23" grpId="0"/>
      <p:bldP spid="24"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3360F-BDDC-4153-BFDC-2DC9F887845E}"/>
              </a:ext>
            </a:extLst>
          </p:cNvPr>
          <p:cNvSpPr>
            <a:spLocks noGrp="1"/>
          </p:cNvSpPr>
          <p:nvPr>
            <p:ph type="title"/>
          </p:nvPr>
        </p:nvSpPr>
        <p:spPr>
          <a:xfrm>
            <a:off x="838200" y="60331"/>
            <a:ext cx="10515600" cy="1325563"/>
          </a:xfrm>
        </p:spPr>
        <p:txBody>
          <a:bodyPr>
            <a:normAutofit/>
          </a:bodyPr>
          <a:lstStyle/>
          <a:p>
            <a:pPr algn="ctr"/>
            <a:r>
              <a:rPr lang="en-US" sz="4000" b="1" u="sng" dirty="0">
                <a:latin typeface="Times New Roman" panose="02020603050405020304" pitchFamily="18" charset="0"/>
                <a:cs typeface="Times New Roman" panose="02020603050405020304" pitchFamily="18" charset="0"/>
              </a:rPr>
              <a:t>onload</a:t>
            </a:r>
          </a:p>
        </p:txBody>
      </p:sp>
      <p:sp>
        <p:nvSpPr>
          <p:cNvPr id="3" name="Content Placeholder 2">
            <a:extLst>
              <a:ext uri="{FF2B5EF4-FFF2-40B4-BE49-F238E27FC236}">
                <a16:creationId xmlns:a16="http://schemas.microsoft.com/office/drawing/2014/main" id="{5F04FEAE-EFF1-46E8-9D4B-EEB35EAE3858}"/>
              </a:ext>
            </a:extLst>
          </p:cNvPr>
          <p:cNvSpPr>
            <a:spLocks noGrp="1"/>
          </p:cNvSpPr>
          <p:nvPr>
            <p:ph idx="1"/>
          </p:nvPr>
        </p:nvSpPr>
        <p:spPr>
          <a:xfrm>
            <a:off x="838200" y="1252973"/>
            <a:ext cx="10515600" cy="5443391"/>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The </a:t>
            </a:r>
            <a:r>
              <a:rPr lang="en-US" sz="2000" dirty="0" err="1">
                <a:latin typeface="Times New Roman" panose="02020603050405020304" pitchFamily="18" charset="0"/>
                <a:cs typeface="Times New Roman" panose="02020603050405020304" pitchFamily="18" charset="0"/>
              </a:rPr>
              <a:t>XMLHttpRequestEventTarget.onload</a:t>
            </a:r>
            <a:r>
              <a:rPr lang="en-US" sz="2000" dirty="0">
                <a:latin typeface="Times New Roman" panose="02020603050405020304" pitchFamily="18" charset="0"/>
                <a:cs typeface="Times New Roman" panose="02020603050405020304" pitchFamily="18" charset="0"/>
              </a:rPr>
              <a:t> is the function called when an </a:t>
            </a:r>
            <a:r>
              <a:rPr lang="en-US" sz="2000" dirty="0" err="1">
                <a:latin typeface="Times New Roman" panose="02020603050405020304" pitchFamily="18" charset="0"/>
                <a:cs typeface="Times New Roman" panose="02020603050405020304" pitchFamily="18" charset="0"/>
              </a:rPr>
              <a:t>XMLHttpRequest</a:t>
            </a:r>
            <a:r>
              <a:rPr lang="en-US" sz="2000" dirty="0">
                <a:latin typeface="Times New Roman" panose="02020603050405020304" pitchFamily="18" charset="0"/>
                <a:cs typeface="Times New Roman" panose="02020603050405020304" pitchFamily="18" charset="0"/>
              </a:rPr>
              <a:t> transaction completes successfully.</a:t>
            </a:r>
          </a:p>
          <a:p>
            <a:pPr marL="0" indent="0">
              <a:buNone/>
            </a:pPr>
            <a:r>
              <a:rPr lang="en-US" sz="2000" dirty="0">
                <a:latin typeface="Times New Roman" panose="02020603050405020304" pitchFamily="18" charset="0"/>
                <a:cs typeface="Times New Roman" panose="02020603050405020304" pitchFamily="18" charset="0"/>
              </a:rPr>
              <a:t>Syntax:-</a:t>
            </a:r>
          </a:p>
          <a:p>
            <a:pPr marL="0" indent="0">
              <a:buNone/>
            </a:pPr>
            <a:r>
              <a:rPr lang="en-US" sz="2000" dirty="0" err="1">
                <a:latin typeface="Times New Roman" panose="02020603050405020304" pitchFamily="18" charset="0"/>
                <a:cs typeface="Times New Roman" panose="02020603050405020304" pitchFamily="18" charset="0"/>
              </a:rPr>
              <a:t>XMLHttpRequest.onload</a:t>
            </a:r>
            <a:r>
              <a:rPr lang="en-US" sz="2000" dirty="0">
                <a:latin typeface="Times New Roman" panose="02020603050405020304" pitchFamily="18" charset="0"/>
                <a:cs typeface="Times New Roman" panose="02020603050405020304" pitchFamily="18" charset="0"/>
              </a:rPr>
              <a:t> = callback;</a:t>
            </a:r>
          </a:p>
          <a:p>
            <a:pPr marL="0" indent="0">
              <a:buNone/>
            </a:pPr>
            <a:r>
              <a:rPr lang="en-US" sz="2000" dirty="0">
                <a:latin typeface="Times New Roman" panose="02020603050405020304" pitchFamily="18" charset="0"/>
                <a:cs typeface="Times New Roman" panose="02020603050405020304" pitchFamily="18" charset="0"/>
              </a:rPr>
              <a:t>Example:- </a:t>
            </a:r>
          </a:p>
          <a:p>
            <a:pPr marL="0" indent="0">
              <a:buNone/>
            </a:pPr>
            <a:r>
              <a:rPr lang="en-US" sz="2000" dirty="0"/>
              <a:t>const </a:t>
            </a:r>
            <a:r>
              <a:rPr lang="en-US" sz="2000" dirty="0" err="1"/>
              <a:t>xhr</a:t>
            </a:r>
            <a:r>
              <a:rPr lang="en-US" sz="2000" dirty="0"/>
              <a:t> = new </a:t>
            </a:r>
            <a:r>
              <a:rPr lang="en-US" sz="2000" dirty="0" err="1"/>
              <a:t>XMLHttpRequest</a:t>
            </a:r>
            <a:r>
              <a:rPr lang="en-US" sz="2000" dirty="0"/>
              <a:t>();</a:t>
            </a:r>
          </a:p>
          <a:p>
            <a:pPr marL="0" indent="0">
              <a:buNone/>
            </a:pPr>
            <a:r>
              <a:rPr lang="en-US" sz="2000" dirty="0" err="1"/>
              <a:t>xhr.open</a:t>
            </a:r>
            <a:r>
              <a:rPr lang="en-US" sz="2000" dirty="0"/>
              <a:t>(‘GET’, ‘data.txt’, true);</a:t>
            </a:r>
          </a:p>
          <a:p>
            <a:pPr marL="0" indent="0">
              <a:buNone/>
            </a:pPr>
            <a:r>
              <a:rPr lang="en-US" sz="2000" dirty="0" err="1"/>
              <a:t>xhr.onload</a:t>
            </a:r>
            <a:r>
              <a:rPr lang="en-US" sz="2000" dirty="0"/>
              <a:t> = function(){</a:t>
            </a:r>
          </a:p>
          <a:p>
            <a:pPr marL="0" indent="0">
              <a:buNone/>
            </a:pPr>
            <a:r>
              <a:rPr lang="en-US" sz="2000" dirty="0"/>
              <a:t>   if (</a:t>
            </a:r>
            <a:r>
              <a:rPr lang="en-US" sz="2000" dirty="0" err="1"/>
              <a:t>xhr.status</a:t>
            </a:r>
            <a:r>
              <a:rPr lang="en-US" sz="2000" dirty="0"/>
              <a:t> === 200) {</a:t>
            </a:r>
          </a:p>
          <a:p>
            <a:pPr marL="0" indent="0">
              <a:buNone/>
            </a:pPr>
            <a:r>
              <a:rPr lang="en-US" sz="2000" dirty="0"/>
              <a:t>	console.log(</a:t>
            </a:r>
            <a:r>
              <a:rPr lang="en-US" sz="2000" dirty="0" err="1"/>
              <a:t>xhr.responseText</a:t>
            </a:r>
            <a:r>
              <a:rPr lang="en-US" sz="2000" dirty="0"/>
              <a:t>);</a:t>
            </a:r>
          </a:p>
          <a:p>
            <a:pPr marL="0" indent="0">
              <a:buNone/>
            </a:pPr>
            <a:r>
              <a:rPr lang="en-US" sz="2000" dirty="0"/>
              <a:t>    }</a:t>
            </a:r>
          </a:p>
          <a:p>
            <a:pPr marL="0" indent="0">
              <a:buNone/>
            </a:pPr>
            <a:r>
              <a:rPr lang="en-US" sz="2000" dirty="0"/>
              <a:t>};</a:t>
            </a:r>
          </a:p>
          <a:p>
            <a:pPr marL="0" indent="0">
              <a:buNone/>
            </a:pPr>
            <a:r>
              <a:rPr lang="en-US" sz="2000" dirty="0" err="1"/>
              <a:t>xhr.send</a:t>
            </a:r>
            <a:r>
              <a:rPr lang="en-US" sz="2000" dirty="0"/>
              <a:t>();</a:t>
            </a: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15F25B4A-69C1-4CB8-BAEA-85AD14FD97A0}"/>
              </a:ext>
            </a:extLst>
          </p:cNvPr>
          <p:cNvSpPr/>
          <p:nvPr/>
        </p:nvSpPr>
        <p:spPr>
          <a:xfrm>
            <a:off x="6640945" y="2681238"/>
            <a:ext cx="5190836" cy="3736279"/>
          </a:xfrm>
          <a:prstGeom prst="rect">
            <a:avLst/>
          </a:prstGeom>
        </p:spPr>
        <p:txBody>
          <a:bodyPr wrap="square">
            <a:spAutoFit/>
          </a:bodyPr>
          <a:lstStyle/>
          <a:p>
            <a:pPr>
              <a:lnSpc>
                <a:spcPct val="150000"/>
              </a:lnSpc>
            </a:pPr>
            <a:r>
              <a:rPr lang="en-US" sz="2000" dirty="0"/>
              <a:t>const </a:t>
            </a:r>
            <a:r>
              <a:rPr lang="en-US" sz="2000" dirty="0" err="1"/>
              <a:t>xhr</a:t>
            </a:r>
            <a:r>
              <a:rPr lang="en-US" sz="2000" dirty="0"/>
              <a:t> = new </a:t>
            </a:r>
            <a:r>
              <a:rPr lang="en-US" sz="2000" dirty="0" err="1"/>
              <a:t>XMLHttpRequest</a:t>
            </a:r>
            <a:r>
              <a:rPr lang="en-US" sz="2000" dirty="0"/>
              <a:t>();</a:t>
            </a:r>
          </a:p>
          <a:p>
            <a:pPr>
              <a:lnSpc>
                <a:spcPct val="150000"/>
              </a:lnSpc>
            </a:pPr>
            <a:r>
              <a:rPr lang="en-US" sz="2000" dirty="0" err="1"/>
              <a:t>xhr.open</a:t>
            </a:r>
            <a:r>
              <a:rPr lang="en-US" sz="2000" dirty="0"/>
              <a:t>(‘GET’, ‘data.txt’, true);</a:t>
            </a:r>
          </a:p>
          <a:p>
            <a:pPr>
              <a:lnSpc>
                <a:spcPct val="150000"/>
              </a:lnSpc>
            </a:pPr>
            <a:r>
              <a:rPr lang="en-US" sz="2000" dirty="0" err="1"/>
              <a:t>xhr.onload</a:t>
            </a:r>
            <a:r>
              <a:rPr lang="en-US" sz="2000" dirty="0"/>
              <a:t> = () =&gt; {</a:t>
            </a:r>
          </a:p>
          <a:p>
            <a:pPr>
              <a:lnSpc>
                <a:spcPct val="150000"/>
              </a:lnSpc>
            </a:pPr>
            <a:r>
              <a:rPr lang="en-US" sz="2000" dirty="0"/>
              <a:t>   if (</a:t>
            </a:r>
            <a:r>
              <a:rPr lang="en-US" sz="2000" dirty="0" err="1"/>
              <a:t>xhr.status</a:t>
            </a:r>
            <a:r>
              <a:rPr lang="en-US" sz="2000" dirty="0"/>
              <a:t> === 200) {</a:t>
            </a:r>
          </a:p>
          <a:p>
            <a:pPr>
              <a:lnSpc>
                <a:spcPct val="150000"/>
              </a:lnSpc>
            </a:pPr>
            <a:r>
              <a:rPr lang="en-US" sz="2000" dirty="0"/>
              <a:t>	console.log(</a:t>
            </a:r>
            <a:r>
              <a:rPr lang="en-US" sz="2000" dirty="0" err="1"/>
              <a:t>xhr.responseText</a:t>
            </a:r>
            <a:r>
              <a:rPr lang="en-US" sz="2000" dirty="0"/>
              <a:t>);</a:t>
            </a:r>
          </a:p>
          <a:p>
            <a:pPr>
              <a:lnSpc>
                <a:spcPct val="150000"/>
              </a:lnSpc>
            </a:pPr>
            <a:r>
              <a:rPr lang="en-US" sz="2000" dirty="0"/>
              <a:t>    }</a:t>
            </a:r>
          </a:p>
          <a:p>
            <a:pPr>
              <a:lnSpc>
                <a:spcPct val="150000"/>
              </a:lnSpc>
            </a:pPr>
            <a:r>
              <a:rPr lang="en-US" sz="2000" dirty="0"/>
              <a:t>};</a:t>
            </a:r>
          </a:p>
          <a:p>
            <a:pPr>
              <a:lnSpc>
                <a:spcPct val="150000"/>
              </a:lnSpc>
            </a:pPr>
            <a:r>
              <a:rPr lang="en-US" sz="2000" dirty="0" err="1"/>
              <a:t>xhr.send</a:t>
            </a:r>
            <a:r>
              <a:rPr lang="en-US" sz="2000" dirty="0"/>
              <a:t>();</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48564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fade">
                                      <p:cBhvr>
                                        <p:cTn id="62" dur="500"/>
                                        <p:tgtEl>
                                          <p:spTgt spid="3">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5"/>
                                        </p:tgtEl>
                                        <p:attrNameLst>
                                          <p:attrName>style.visibility</p:attrName>
                                        </p:attrNameLst>
                                      </p:cBhvr>
                                      <p:to>
                                        <p:strVal val="visible"/>
                                      </p:to>
                                    </p:set>
                                    <p:animEffect transition="in" filter="fade">
                                      <p:cBhvr>
                                        <p:cTn id="6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3360F-BDDC-4153-BFDC-2DC9F887845E}"/>
              </a:ext>
            </a:extLst>
          </p:cNvPr>
          <p:cNvSpPr>
            <a:spLocks noGrp="1"/>
          </p:cNvSpPr>
          <p:nvPr>
            <p:ph type="title"/>
          </p:nvPr>
        </p:nvSpPr>
        <p:spPr>
          <a:xfrm>
            <a:off x="838200" y="60331"/>
            <a:ext cx="10515600" cy="1325563"/>
          </a:xfrm>
        </p:spPr>
        <p:txBody>
          <a:bodyPr>
            <a:normAutofit/>
          </a:bodyPr>
          <a:lstStyle/>
          <a:p>
            <a:pPr algn="ctr"/>
            <a:r>
              <a:rPr lang="en-US" sz="4000" b="1" u="sng" dirty="0" err="1">
                <a:latin typeface="Times New Roman" panose="02020603050405020304" pitchFamily="18" charset="0"/>
                <a:cs typeface="Times New Roman" panose="02020603050405020304" pitchFamily="18" charset="0"/>
              </a:rPr>
              <a:t>onprogress</a:t>
            </a:r>
            <a:endParaRPr lang="en-US" sz="4000"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F04FEAE-EFF1-46E8-9D4B-EEB35EAE3858}"/>
              </a:ext>
            </a:extLst>
          </p:cNvPr>
          <p:cNvSpPr>
            <a:spLocks noGrp="1"/>
          </p:cNvSpPr>
          <p:nvPr>
            <p:ph idx="1"/>
          </p:nvPr>
        </p:nvSpPr>
        <p:spPr>
          <a:xfrm>
            <a:off x="838200" y="1252973"/>
            <a:ext cx="10515600" cy="5434154"/>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The </a:t>
            </a:r>
            <a:r>
              <a:rPr lang="en-US" sz="2000" dirty="0" err="1">
                <a:latin typeface="Times New Roman" panose="02020603050405020304" pitchFamily="18" charset="0"/>
                <a:cs typeface="Times New Roman" panose="02020603050405020304" pitchFamily="18" charset="0"/>
              </a:rPr>
              <a:t>XMLHttpRequestEventTarget.onprogress</a:t>
            </a:r>
            <a:r>
              <a:rPr lang="en-US" sz="2000" dirty="0">
                <a:latin typeface="Times New Roman" panose="02020603050405020304" pitchFamily="18" charset="0"/>
                <a:cs typeface="Times New Roman" panose="02020603050405020304" pitchFamily="18" charset="0"/>
              </a:rPr>
              <a:t> is the function called periodically with information when an </a:t>
            </a:r>
            <a:r>
              <a:rPr lang="en-US" sz="2000" dirty="0" err="1">
                <a:latin typeface="Times New Roman" panose="02020603050405020304" pitchFamily="18" charset="0"/>
                <a:cs typeface="Times New Roman" panose="02020603050405020304" pitchFamily="18" charset="0"/>
              </a:rPr>
              <a:t>XMLHttpRequest</a:t>
            </a:r>
            <a:r>
              <a:rPr lang="en-US" sz="2000" dirty="0">
                <a:latin typeface="Times New Roman" panose="02020603050405020304" pitchFamily="18" charset="0"/>
                <a:cs typeface="Times New Roman" panose="02020603050405020304" pitchFamily="18" charset="0"/>
              </a:rPr>
              <a:t> before success completely.</a:t>
            </a:r>
          </a:p>
          <a:p>
            <a:pPr marL="0" indent="0">
              <a:buNone/>
            </a:pPr>
            <a:r>
              <a:rPr lang="en-US" sz="2000" dirty="0">
                <a:latin typeface="Times New Roman" panose="02020603050405020304" pitchFamily="18" charset="0"/>
                <a:cs typeface="Times New Roman" panose="02020603050405020304" pitchFamily="18" charset="0"/>
              </a:rPr>
              <a:t>Syntax:- </a:t>
            </a:r>
            <a:r>
              <a:rPr lang="en-US" sz="2000" dirty="0" err="1">
                <a:latin typeface="Times New Roman" panose="02020603050405020304" pitchFamily="18" charset="0"/>
                <a:cs typeface="Times New Roman" panose="02020603050405020304" pitchFamily="18" charset="0"/>
              </a:rPr>
              <a:t>XMLHttpRequest.onprogress</a:t>
            </a:r>
            <a:r>
              <a:rPr lang="en-US" sz="2000" dirty="0">
                <a:latin typeface="Times New Roman" panose="02020603050405020304" pitchFamily="18" charset="0"/>
                <a:cs typeface="Times New Roman" panose="02020603050405020304" pitchFamily="18" charset="0"/>
              </a:rPr>
              <a:t> = callback;</a:t>
            </a:r>
          </a:p>
          <a:p>
            <a:pPr marL="0" indent="0">
              <a:buNone/>
            </a:pPr>
            <a:r>
              <a:rPr lang="en-US" sz="2000" dirty="0">
                <a:latin typeface="Times New Roman" panose="02020603050405020304" pitchFamily="18" charset="0"/>
                <a:cs typeface="Times New Roman" panose="02020603050405020304" pitchFamily="18" charset="0"/>
              </a:rPr>
              <a:t>Example:-</a:t>
            </a:r>
          </a:p>
          <a:p>
            <a:pPr marL="0" indent="0">
              <a:buNone/>
            </a:pPr>
            <a:r>
              <a:rPr lang="en-US" sz="2000" dirty="0" err="1"/>
              <a:t>xhr.onprogress</a:t>
            </a:r>
            <a:r>
              <a:rPr lang="en-US" sz="2000" dirty="0"/>
              <a:t> = function(e){</a:t>
            </a:r>
          </a:p>
          <a:p>
            <a:pPr marL="0" indent="0">
              <a:buNone/>
            </a:pPr>
            <a:r>
              <a:rPr lang="en-US" sz="2000" dirty="0"/>
              <a:t>	</a:t>
            </a:r>
            <a:r>
              <a:rPr lang="en-US" sz="2000" dirty="0" err="1"/>
              <a:t>e.loaded</a:t>
            </a:r>
            <a:r>
              <a:rPr lang="en-US" sz="2000" dirty="0"/>
              <a:t>; 	// The Amount of data currently transferred.</a:t>
            </a:r>
          </a:p>
          <a:p>
            <a:pPr marL="0" indent="0">
              <a:buNone/>
            </a:pPr>
            <a:r>
              <a:rPr lang="en-US" sz="2000" dirty="0"/>
              <a:t>	</a:t>
            </a:r>
            <a:r>
              <a:rPr lang="en-US" sz="2000" dirty="0" err="1"/>
              <a:t>e.total</a:t>
            </a:r>
            <a:r>
              <a:rPr lang="en-US" sz="2000" dirty="0"/>
              <a:t>; 		// The Total Amount of Data to be transferred.</a:t>
            </a:r>
          </a:p>
          <a:p>
            <a:pPr marL="0" indent="0">
              <a:buNone/>
            </a:pPr>
            <a:r>
              <a:rPr lang="en-US" sz="2000" dirty="0"/>
              <a:t>};</a:t>
            </a:r>
          </a:p>
          <a:p>
            <a:pPr marL="0" indent="0">
              <a:buNone/>
            </a:pPr>
            <a:endParaRPr lang="en-US" sz="2000" dirty="0"/>
          </a:p>
          <a:p>
            <a:pPr marL="0" indent="0">
              <a:buNone/>
            </a:pPr>
            <a:r>
              <a:rPr lang="en-US" sz="2000" dirty="0" err="1"/>
              <a:t>xhr.onprogress</a:t>
            </a:r>
            <a:r>
              <a:rPr lang="en-US" sz="2000" dirty="0"/>
              <a:t> = (e) =&gt; {</a:t>
            </a:r>
          </a:p>
          <a:p>
            <a:pPr marL="0" indent="0">
              <a:buNone/>
            </a:pPr>
            <a:r>
              <a:rPr lang="en-US" sz="2000" dirty="0"/>
              <a:t>	</a:t>
            </a:r>
            <a:r>
              <a:rPr lang="en-US" sz="2000" dirty="0" err="1"/>
              <a:t>e.loaded</a:t>
            </a:r>
            <a:r>
              <a:rPr lang="en-US" sz="2000" dirty="0"/>
              <a:t>; 	// The Amount of data currently transferred.</a:t>
            </a:r>
          </a:p>
          <a:p>
            <a:pPr marL="0" indent="0">
              <a:buNone/>
            </a:pPr>
            <a:r>
              <a:rPr lang="en-US" sz="2000" dirty="0"/>
              <a:t>	</a:t>
            </a:r>
            <a:r>
              <a:rPr lang="en-US" sz="2000" dirty="0" err="1"/>
              <a:t>e.total</a:t>
            </a:r>
            <a:r>
              <a:rPr lang="en-US" sz="2000" dirty="0"/>
              <a:t>; 		// The Total Amount of Data to be transferred.</a:t>
            </a:r>
          </a:p>
          <a:p>
            <a:pPr marL="0" indent="0">
              <a:buNone/>
            </a:pPr>
            <a:r>
              <a:rPr lang="en-US" sz="2000" dirty="0"/>
              <a:t>};</a:t>
            </a:r>
          </a:p>
        </p:txBody>
      </p:sp>
    </p:spTree>
    <p:extLst>
      <p:ext uri="{BB962C8B-B14F-4D97-AF65-F5344CB8AC3E}">
        <p14:creationId xmlns:p14="http://schemas.microsoft.com/office/powerpoint/2010/main" val="1304876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500"/>
                                        <p:tgtEl>
                                          <p:spTgt spid="3">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10" end="10"/>
                                            </p:txEl>
                                          </p:spTgt>
                                        </p:tgtEl>
                                        <p:attrNameLst>
                                          <p:attrName>style.visibility</p:attrName>
                                        </p:attrNameLst>
                                      </p:cBhvr>
                                      <p:to>
                                        <p:strVal val="visible"/>
                                      </p:to>
                                    </p:set>
                                    <p:animEffect transition="in" filter="fade">
                                      <p:cBhvr>
                                        <p:cTn id="52" dur="500"/>
                                        <p:tgtEl>
                                          <p:spTgt spid="3">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1" end="11"/>
                                            </p:txEl>
                                          </p:spTgt>
                                        </p:tgtEl>
                                        <p:attrNameLst>
                                          <p:attrName>style.visibility</p:attrName>
                                        </p:attrNameLst>
                                      </p:cBhvr>
                                      <p:to>
                                        <p:strVal val="visible"/>
                                      </p:to>
                                    </p:set>
                                    <p:animEffect transition="in" filter="fade">
                                      <p:cBhvr>
                                        <p:cTn id="57"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3360F-BDDC-4153-BFDC-2DC9F887845E}"/>
              </a:ext>
            </a:extLst>
          </p:cNvPr>
          <p:cNvSpPr>
            <a:spLocks noGrp="1"/>
          </p:cNvSpPr>
          <p:nvPr>
            <p:ph type="title"/>
          </p:nvPr>
        </p:nvSpPr>
        <p:spPr>
          <a:xfrm>
            <a:off x="838200" y="60331"/>
            <a:ext cx="10515600" cy="1325563"/>
          </a:xfrm>
        </p:spPr>
        <p:txBody>
          <a:bodyPr>
            <a:normAutofit/>
          </a:bodyPr>
          <a:lstStyle/>
          <a:p>
            <a:pPr algn="ctr"/>
            <a:r>
              <a:rPr lang="en-US" sz="4000" b="1" u="sng" dirty="0" err="1">
                <a:latin typeface="Times New Roman" panose="02020603050405020304" pitchFamily="18" charset="0"/>
                <a:cs typeface="Times New Roman" panose="02020603050405020304" pitchFamily="18" charset="0"/>
              </a:rPr>
              <a:t>onerror</a:t>
            </a:r>
            <a:endParaRPr lang="en-US" sz="4000"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F04FEAE-EFF1-46E8-9D4B-EEB35EAE3858}"/>
              </a:ext>
            </a:extLst>
          </p:cNvPr>
          <p:cNvSpPr>
            <a:spLocks noGrp="1"/>
          </p:cNvSpPr>
          <p:nvPr>
            <p:ph idx="1"/>
          </p:nvPr>
        </p:nvSpPr>
        <p:spPr>
          <a:xfrm>
            <a:off x="838200" y="1252973"/>
            <a:ext cx="10515600" cy="5043323"/>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The </a:t>
            </a:r>
            <a:r>
              <a:rPr lang="en-US" sz="2000" dirty="0" err="1">
                <a:latin typeface="Times New Roman" panose="02020603050405020304" pitchFamily="18" charset="0"/>
                <a:cs typeface="Times New Roman" panose="02020603050405020304" pitchFamily="18" charset="0"/>
              </a:rPr>
              <a:t>XMLHttpRequestEventTarget.onerror</a:t>
            </a:r>
            <a:r>
              <a:rPr lang="en-US" sz="2000" dirty="0">
                <a:latin typeface="Times New Roman" panose="02020603050405020304" pitchFamily="18" charset="0"/>
                <a:cs typeface="Times New Roman" panose="02020603050405020304" pitchFamily="18" charset="0"/>
              </a:rPr>
              <a:t> is the function called when an </a:t>
            </a:r>
            <a:r>
              <a:rPr lang="en-US" sz="2000" dirty="0" err="1">
                <a:latin typeface="Times New Roman" panose="02020603050405020304" pitchFamily="18" charset="0"/>
                <a:cs typeface="Times New Roman" panose="02020603050405020304" pitchFamily="18" charset="0"/>
              </a:rPr>
              <a:t>XMLHttpRequest</a:t>
            </a:r>
            <a:r>
              <a:rPr lang="en-US" sz="2000" dirty="0">
                <a:latin typeface="Times New Roman" panose="02020603050405020304" pitchFamily="18" charset="0"/>
                <a:cs typeface="Times New Roman" panose="02020603050405020304" pitchFamily="18" charset="0"/>
              </a:rPr>
              <a:t> transaction fails due to an error.</a:t>
            </a:r>
          </a:p>
          <a:p>
            <a:pPr marL="0" indent="0">
              <a:buNone/>
            </a:pPr>
            <a:r>
              <a:rPr lang="en-US" sz="2000" dirty="0">
                <a:latin typeface="Times New Roman" panose="02020603050405020304" pitchFamily="18" charset="0"/>
                <a:cs typeface="Times New Roman" panose="02020603050405020304" pitchFamily="18" charset="0"/>
              </a:rPr>
              <a:t>Syntax:- </a:t>
            </a:r>
            <a:r>
              <a:rPr lang="en-US" sz="2000" dirty="0" err="1">
                <a:latin typeface="Times New Roman" panose="02020603050405020304" pitchFamily="18" charset="0"/>
                <a:cs typeface="Times New Roman" panose="02020603050405020304" pitchFamily="18" charset="0"/>
              </a:rPr>
              <a:t>XMLHttpRequest.onerror</a:t>
            </a:r>
            <a:r>
              <a:rPr lang="en-US" sz="2000" dirty="0">
                <a:latin typeface="Times New Roman" panose="02020603050405020304" pitchFamily="18" charset="0"/>
                <a:cs typeface="Times New Roman" panose="02020603050405020304" pitchFamily="18" charset="0"/>
              </a:rPr>
              <a:t> = callback;</a:t>
            </a:r>
          </a:p>
          <a:p>
            <a:pPr marL="0" indent="0">
              <a:buNone/>
            </a:pPr>
            <a:r>
              <a:rPr lang="en-US" sz="2000" dirty="0">
                <a:latin typeface="Times New Roman" panose="02020603050405020304" pitchFamily="18" charset="0"/>
                <a:cs typeface="Times New Roman" panose="02020603050405020304" pitchFamily="18" charset="0"/>
              </a:rPr>
              <a:t>Example:-</a:t>
            </a:r>
          </a:p>
          <a:p>
            <a:pPr marL="0" indent="0">
              <a:buNone/>
            </a:pPr>
            <a:r>
              <a:rPr lang="en-US" sz="2000" dirty="0" err="1"/>
              <a:t>xhr.onerror</a:t>
            </a:r>
            <a:r>
              <a:rPr lang="en-US" sz="2000" dirty="0"/>
              <a:t> = function(){</a:t>
            </a:r>
          </a:p>
          <a:p>
            <a:pPr marL="0" indent="0">
              <a:buNone/>
            </a:pPr>
            <a:r>
              <a:rPr lang="en-US" sz="2000" dirty="0"/>
              <a:t>	console.log(‘Error has </a:t>
            </a:r>
            <a:r>
              <a:rPr lang="en-US" sz="2000" dirty="0" err="1"/>
              <a:t>occured</a:t>
            </a:r>
            <a:r>
              <a:rPr lang="en-US" sz="2000" dirty="0"/>
              <a:t>’)</a:t>
            </a:r>
          </a:p>
          <a:p>
            <a:pPr marL="0" indent="0">
              <a:buNone/>
            </a:pPr>
            <a:r>
              <a:rPr lang="en-US" sz="2000" dirty="0"/>
              <a:t>};</a:t>
            </a:r>
          </a:p>
          <a:p>
            <a:pPr marL="0" indent="0">
              <a:buNone/>
            </a:pPr>
            <a:endParaRPr lang="en-US" sz="2000" dirty="0"/>
          </a:p>
          <a:p>
            <a:pPr marL="0" indent="0">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47552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3360F-BDDC-4153-BFDC-2DC9F887845E}"/>
              </a:ext>
            </a:extLst>
          </p:cNvPr>
          <p:cNvSpPr>
            <a:spLocks noGrp="1"/>
          </p:cNvSpPr>
          <p:nvPr>
            <p:ph type="title"/>
          </p:nvPr>
        </p:nvSpPr>
        <p:spPr>
          <a:xfrm>
            <a:off x="838200" y="60331"/>
            <a:ext cx="10515600" cy="1325563"/>
          </a:xfrm>
        </p:spPr>
        <p:txBody>
          <a:bodyPr>
            <a:normAutofit/>
          </a:bodyPr>
          <a:lstStyle/>
          <a:p>
            <a:pPr algn="ctr"/>
            <a:r>
              <a:rPr lang="en-US" sz="4000" b="1" u="sng" dirty="0" err="1">
                <a:latin typeface="Times New Roman" panose="02020603050405020304" pitchFamily="18" charset="0"/>
                <a:cs typeface="Times New Roman" panose="02020603050405020304" pitchFamily="18" charset="0"/>
              </a:rPr>
              <a:t>onloadstart</a:t>
            </a:r>
            <a:endParaRPr lang="en-US" sz="4000"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F04FEAE-EFF1-46E8-9D4B-EEB35EAE3858}"/>
              </a:ext>
            </a:extLst>
          </p:cNvPr>
          <p:cNvSpPr>
            <a:spLocks noGrp="1"/>
          </p:cNvSpPr>
          <p:nvPr>
            <p:ph idx="1"/>
          </p:nvPr>
        </p:nvSpPr>
        <p:spPr>
          <a:xfrm>
            <a:off x="838200" y="1252973"/>
            <a:ext cx="10515600" cy="5043323"/>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The </a:t>
            </a:r>
            <a:r>
              <a:rPr lang="en-US" sz="2000" dirty="0" err="1">
                <a:latin typeface="Times New Roman" panose="02020603050405020304" pitchFamily="18" charset="0"/>
                <a:cs typeface="Times New Roman" panose="02020603050405020304" pitchFamily="18" charset="0"/>
              </a:rPr>
              <a:t>XMLHttpRequestEventTarget.onloadstart</a:t>
            </a:r>
            <a:r>
              <a:rPr lang="en-US" sz="2000" dirty="0">
                <a:latin typeface="Times New Roman" panose="02020603050405020304" pitchFamily="18" charset="0"/>
                <a:cs typeface="Times New Roman" panose="02020603050405020304" pitchFamily="18" charset="0"/>
              </a:rPr>
              <a:t> is the function called when an </a:t>
            </a:r>
            <a:r>
              <a:rPr lang="en-US" sz="2000" dirty="0" err="1">
                <a:latin typeface="Times New Roman" panose="02020603050405020304" pitchFamily="18" charset="0"/>
                <a:cs typeface="Times New Roman" panose="02020603050405020304" pitchFamily="18" charset="0"/>
              </a:rPr>
              <a:t>XMLHttpRequest</a:t>
            </a:r>
            <a:r>
              <a:rPr lang="en-US" sz="2000" dirty="0">
                <a:latin typeface="Times New Roman" panose="02020603050405020304" pitchFamily="18" charset="0"/>
                <a:cs typeface="Times New Roman" panose="02020603050405020304" pitchFamily="18" charset="0"/>
              </a:rPr>
              <a:t> transaction starts transferring data.</a:t>
            </a:r>
          </a:p>
          <a:p>
            <a:pPr marL="0" indent="0">
              <a:buNone/>
            </a:pPr>
            <a:r>
              <a:rPr lang="en-US" sz="2000" dirty="0">
                <a:latin typeface="Times New Roman" panose="02020603050405020304" pitchFamily="18" charset="0"/>
                <a:cs typeface="Times New Roman" panose="02020603050405020304" pitchFamily="18" charset="0"/>
              </a:rPr>
              <a:t>Syntax:- </a:t>
            </a:r>
            <a:r>
              <a:rPr lang="en-US" sz="2000" dirty="0" err="1">
                <a:latin typeface="Times New Roman" panose="02020603050405020304" pitchFamily="18" charset="0"/>
                <a:cs typeface="Times New Roman" panose="02020603050405020304" pitchFamily="18" charset="0"/>
              </a:rPr>
              <a:t>XMLHttpRequest.onloadstart</a:t>
            </a:r>
            <a:r>
              <a:rPr lang="en-US" sz="2000" dirty="0">
                <a:latin typeface="Times New Roman" panose="02020603050405020304" pitchFamily="18" charset="0"/>
                <a:cs typeface="Times New Roman" panose="02020603050405020304" pitchFamily="18" charset="0"/>
              </a:rPr>
              <a:t> = callback;</a:t>
            </a:r>
          </a:p>
          <a:p>
            <a:pPr marL="0" indent="0">
              <a:buNone/>
            </a:pPr>
            <a:r>
              <a:rPr lang="en-US" sz="2000" dirty="0">
                <a:latin typeface="Times New Roman" panose="02020603050405020304" pitchFamily="18" charset="0"/>
                <a:cs typeface="Times New Roman" panose="02020603050405020304" pitchFamily="18" charset="0"/>
              </a:rPr>
              <a:t>Example:-</a:t>
            </a:r>
          </a:p>
          <a:p>
            <a:pPr marL="0" indent="0">
              <a:buNone/>
            </a:pPr>
            <a:r>
              <a:rPr lang="en-US" sz="2000" dirty="0" err="1"/>
              <a:t>xhr.onloadstart</a:t>
            </a:r>
            <a:r>
              <a:rPr lang="en-US" sz="2000" dirty="0"/>
              <a:t> = function(){</a:t>
            </a:r>
          </a:p>
          <a:p>
            <a:pPr marL="0" indent="0">
              <a:buNone/>
            </a:pPr>
            <a:r>
              <a:rPr lang="en-US" sz="2000" dirty="0"/>
              <a:t>	console.log(‘The transaction started…’)</a:t>
            </a:r>
          </a:p>
          <a:p>
            <a:pPr marL="0" indent="0">
              <a:buNone/>
            </a:pPr>
            <a:r>
              <a:rPr lang="en-US" sz="2000" dirty="0"/>
              <a:t>};</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57719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3360F-BDDC-4153-BFDC-2DC9F887845E}"/>
              </a:ext>
            </a:extLst>
          </p:cNvPr>
          <p:cNvSpPr>
            <a:spLocks noGrp="1"/>
          </p:cNvSpPr>
          <p:nvPr>
            <p:ph type="title"/>
          </p:nvPr>
        </p:nvSpPr>
        <p:spPr>
          <a:xfrm>
            <a:off x="838200" y="60331"/>
            <a:ext cx="10515600" cy="1325563"/>
          </a:xfrm>
        </p:spPr>
        <p:txBody>
          <a:bodyPr>
            <a:normAutofit/>
          </a:bodyPr>
          <a:lstStyle/>
          <a:p>
            <a:pPr algn="ctr"/>
            <a:r>
              <a:rPr lang="en-US" sz="4000" b="1" u="sng" dirty="0" err="1">
                <a:latin typeface="Times New Roman" panose="02020603050405020304" pitchFamily="18" charset="0"/>
                <a:cs typeface="Times New Roman" panose="02020603050405020304" pitchFamily="18" charset="0"/>
              </a:rPr>
              <a:t>onloadend</a:t>
            </a:r>
            <a:endParaRPr lang="en-US" sz="4000"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F04FEAE-EFF1-46E8-9D4B-EEB35EAE3858}"/>
              </a:ext>
            </a:extLst>
          </p:cNvPr>
          <p:cNvSpPr>
            <a:spLocks noGrp="1"/>
          </p:cNvSpPr>
          <p:nvPr>
            <p:ph idx="1"/>
          </p:nvPr>
        </p:nvSpPr>
        <p:spPr>
          <a:xfrm>
            <a:off x="838200" y="1252973"/>
            <a:ext cx="10515600" cy="5043323"/>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The </a:t>
            </a:r>
            <a:r>
              <a:rPr lang="en-US" sz="2000" dirty="0" err="1">
                <a:latin typeface="Times New Roman" panose="02020603050405020304" pitchFamily="18" charset="0"/>
                <a:cs typeface="Times New Roman" panose="02020603050405020304" pitchFamily="18" charset="0"/>
              </a:rPr>
              <a:t>XMLHttpRequestEventTarget.onloadend</a:t>
            </a:r>
            <a:r>
              <a:rPr lang="en-US" sz="2000" dirty="0">
                <a:latin typeface="Times New Roman" panose="02020603050405020304" pitchFamily="18" charset="0"/>
                <a:cs typeface="Times New Roman" panose="02020603050405020304" pitchFamily="18" charset="0"/>
              </a:rPr>
              <a:t> is the function called when an </a:t>
            </a:r>
            <a:r>
              <a:rPr lang="en-US" sz="2000" dirty="0" err="1">
                <a:latin typeface="Times New Roman" panose="02020603050405020304" pitchFamily="18" charset="0"/>
                <a:cs typeface="Times New Roman" panose="02020603050405020304" pitchFamily="18" charset="0"/>
              </a:rPr>
              <a:t>XMLHttpRequest</a:t>
            </a:r>
            <a:r>
              <a:rPr lang="en-US" sz="2000" dirty="0">
                <a:latin typeface="Times New Roman" panose="02020603050405020304" pitchFamily="18" charset="0"/>
                <a:cs typeface="Times New Roman" panose="02020603050405020304" pitchFamily="18" charset="0"/>
              </a:rPr>
              <a:t> transaction ends transferring data.</a:t>
            </a:r>
          </a:p>
          <a:p>
            <a:pPr marL="0" indent="0">
              <a:buNone/>
            </a:pPr>
            <a:r>
              <a:rPr lang="en-US" sz="2000" dirty="0">
                <a:latin typeface="Times New Roman" panose="02020603050405020304" pitchFamily="18" charset="0"/>
                <a:cs typeface="Times New Roman" panose="02020603050405020304" pitchFamily="18" charset="0"/>
              </a:rPr>
              <a:t>Syntax:- </a:t>
            </a:r>
            <a:r>
              <a:rPr lang="en-US" sz="2000" dirty="0" err="1">
                <a:latin typeface="Times New Roman" panose="02020603050405020304" pitchFamily="18" charset="0"/>
                <a:cs typeface="Times New Roman" panose="02020603050405020304" pitchFamily="18" charset="0"/>
              </a:rPr>
              <a:t>XMLHttpRequest.onloadend</a:t>
            </a:r>
            <a:r>
              <a:rPr lang="en-US" sz="2000" dirty="0">
                <a:latin typeface="Times New Roman" panose="02020603050405020304" pitchFamily="18" charset="0"/>
                <a:cs typeface="Times New Roman" panose="02020603050405020304" pitchFamily="18" charset="0"/>
              </a:rPr>
              <a:t>= callback;</a:t>
            </a:r>
          </a:p>
          <a:p>
            <a:pPr marL="0" indent="0">
              <a:buNone/>
            </a:pPr>
            <a:r>
              <a:rPr lang="en-US" sz="2000" dirty="0">
                <a:latin typeface="Times New Roman" panose="02020603050405020304" pitchFamily="18" charset="0"/>
                <a:cs typeface="Times New Roman" panose="02020603050405020304" pitchFamily="18" charset="0"/>
              </a:rPr>
              <a:t>Example:-</a:t>
            </a:r>
          </a:p>
          <a:p>
            <a:pPr marL="0" indent="0">
              <a:buNone/>
            </a:pPr>
            <a:r>
              <a:rPr lang="en-US" sz="2000" dirty="0" err="1"/>
              <a:t>xhr.onloadend</a:t>
            </a:r>
            <a:r>
              <a:rPr lang="en-US" sz="2000" dirty="0"/>
              <a:t> = function(){</a:t>
            </a:r>
          </a:p>
          <a:p>
            <a:pPr marL="0" indent="0">
              <a:buNone/>
            </a:pPr>
            <a:r>
              <a:rPr lang="en-US" sz="2000" dirty="0"/>
              <a:t>	console.log(‘The transaction end !!’)</a:t>
            </a:r>
          </a:p>
          <a:p>
            <a:pPr marL="0" indent="0">
              <a:buNone/>
            </a:pPr>
            <a:r>
              <a:rPr lang="en-US" sz="2000" dirty="0"/>
              <a:t>};</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49786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3360F-BDDC-4153-BFDC-2DC9F887845E}"/>
              </a:ext>
            </a:extLst>
          </p:cNvPr>
          <p:cNvSpPr>
            <a:spLocks noGrp="1"/>
          </p:cNvSpPr>
          <p:nvPr>
            <p:ph type="title"/>
          </p:nvPr>
        </p:nvSpPr>
        <p:spPr>
          <a:xfrm>
            <a:off x="838200" y="60331"/>
            <a:ext cx="10515600" cy="1325563"/>
          </a:xfrm>
        </p:spPr>
        <p:txBody>
          <a:bodyPr>
            <a:normAutofit/>
          </a:bodyPr>
          <a:lstStyle/>
          <a:p>
            <a:pPr algn="ctr"/>
            <a:r>
              <a:rPr lang="en-US" sz="4000" b="1" u="sng" dirty="0" err="1">
                <a:latin typeface="Times New Roman" panose="02020603050405020304" pitchFamily="18" charset="0"/>
                <a:cs typeface="Times New Roman" panose="02020603050405020304" pitchFamily="18" charset="0"/>
              </a:rPr>
              <a:t>onabort</a:t>
            </a:r>
            <a:endParaRPr lang="en-US" sz="4000"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F04FEAE-EFF1-46E8-9D4B-EEB35EAE3858}"/>
              </a:ext>
            </a:extLst>
          </p:cNvPr>
          <p:cNvSpPr>
            <a:spLocks noGrp="1"/>
          </p:cNvSpPr>
          <p:nvPr>
            <p:ph idx="1"/>
          </p:nvPr>
        </p:nvSpPr>
        <p:spPr>
          <a:xfrm>
            <a:off x="838200" y="1252973"/>
            <a:ext cx="10515600" cy="5043323"/>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The </a:t>
            </a:r>
            <a:r>
              <a:rPr lang="en-US" sz="2000" dirty="0" err="1">
                <a:latin typeface="Times New Roman" panose="02020603050405020304" pitchFamily="18" charset="0"/>
                <a:cs typeface="Times New Roman" panose="02020603050405020304" pitchFamily="18" charset="0"/>
              </a:rPr>
              <a:t>XMLHttpRequestEventTarget.onabort</a:t>
            </a:r>
            <a:r>
              <a:rPr lang="en-US" sz="2000" dirty="0">
                <a:latin typeface="Times New Roman" panose="02020603050405020304" pitchFamily="18" charset="0"/>
                <a:cs typeface="Times New Roman" panose="02020603050405020304" pitchFamily="18" charset="0"/>
              </a:rPr>
              <a:t> is the function called when an </a:t>
            </a:r>
            <a:r>
              <a:rPr lang="en-US" sz="2000" dirty="0" err="1">
                <a:latin typeface="Times New Roman" panose="02020603050405020304" pitchFamily="18" charset="0"/>
                <a:cs typeface="Times New Roman" panose="02020603050405020304" pitchFamily="18" charset="0"/>
              </a:rPr>
              <a:t>XMLHttpRequest</a:t>
            </a:r>
            <a:r>
              <a:rPr lang="en-US" sz="2000" dirty="0">
                <a:latin typeface="Times New Roman" panose="02020603050405020304" pitchFamily="18" charset="0"/>
                <a:cs typeface="Times New Roman" panose="02020603050405020304" pitchFamily="18" charset="0"/>
              </a:rPr>
              <a:t> transaction is aborted, such as when the </a:t>
            </a:r>
            <a:r>
              <a:rPr lang="en-US" sz="2000" dirty="0" err="1">
                <a:latin typeface="Times New Roman" panose="02020603050405020304" pitchFamily="18" charset="0"/>
                <a:cs typeface="Times New Roman" panose="02020603050405020304" pitchFamily="18" charset="0"/>
              </a:rPr>
              <a:t>XMLHttpRequest.abort</a:t>
            </a:r>
            <a:r>
              <a:rPr lang="en-US" sz="2000" dirty="0">
                <a:latin typeface="Times New Roman" panose="02020603050405020304" pitchFamily="18" charset="0"/>
                <a:cs typeface="Times New Roman" panose="02020603050405020304" pitchFamily="18" charset="0"/>
              </a:rPr>
              <a:t>() function is called.</a:t>
            </a:r>
          </a:p>
          <a:p>
            <a:pPr marL="0" indent="0">
              <a:buNone/>
            </a:pPr>
            <a:r>
              <a:rPr lang="en-US" sz="2000" dirty="0">
                <a:latin typeface="Times New Roman" panose="02020603050405020304" pitchFamily="18" charset="0"/>
                <a:cs typeface="Times New Roman" panose="02020603050405020304" pitchFamily="18" charset="0"/>
              </a:rPr>
              <a:t>Syntax:- </a:t>
            </a:r>
            <a:r>
              <a:rPr lang="en-US" sz="2000" dirty="0" err="1">
                <a:latin typeface="Times New Roman" panose="02020603050405020304" pitchFamily="18" charset="0"/>
                <a:cs typeface="Times New Roman" panose="02020603050405020304" pitchFamily="18" charset="0"/>
              </a:rPr>
              <a:t>XMLHttpRequest.onabort</a:t>
            </a:r>
            <a:r>
              <a:rPr lang="en-US" sz="2000" dirty="0">
                <a:latin typeface="Times New Roman" panose="02020603050405020304" pitchFamily="18" charset="0"/>
                <a:cs typeface="Times New Roman" panose="02020603050405020304" pitchFamily="18" charset="0"/>
              </a:rPr>
              <a:t>= callback;</a:t>
            </a:r>
          </a:p>
          <a:p>
            <a:pPr marL="0" indent="0">
              <a:buNone/>
            </a:pPr>
            <a:r>
              <a:rPr lang="en-US" sz="2000" dirty="0">
                <a:latin typeface="Times New Roman" panose="02020603050405020304" pitchFamily="18" charset="0"/>
                <a:cs typeface="Times New Roman" panose="02020603050405020304" pitchFamily="18" charset="0"/>
              </a:rPr>
              <a:t>Example:-</a:t>
            </a:r>
          </a:p>
          <a:p>
            <a:pPr marL="0" indent="0">
              <a:buNone/>
            </a:pPr>
            <a:r>
              <a:rPr lang="en-US" sz="2000" dirty="0" err="1"/>
              <a:t>xhr.onabort</a:t>
            </a:r>
            <a:r>
              <a:rPr lang="en-US" sz="2000" dirty="0"/>
              <a:t> = function(){</a:t>
            </a:r>
          </a:p>
          <a:p>
            <a:pPr marL="0" indent="0">
              <a:buNone/>
            </a:pPr>
            <a:r>
              <a:rPr lang="en-US" sz="2000" dirty="0"/>
              <a:t>	console.log(‘Terminated !!’)</a:t>
            </a:r>
          </a:p>
          <a:p>
            <a:pPr marL="0" indent="0">
              <a:buNone/>
            </a:pPr>
            <a:r>
              <a:rPr lang="en-US" sz="2000" dirty="0"/>
              <a:t>};</a:t>
            </a:r>
          </a:p>
          <a:p>
            <a:pPr marL="0" indent="0">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05343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3360F-BDDC-4153-BFDC-2DC9F887845E}"/>
              </a:ext>
            </a:extLst>
          </p:cNvPr>
          <p:cNvSpPr>
            <a:spLocks noGrp="1"/>
          </p:cNvSpPr>
          <p:nvPr>
            <p:ph type="title"/>
          </p:nvPr>
        </p:nvSpPr>
        <p:spPr>
          <a:xfrm>
            <a:off x="838200" y="60331"/>
            <a:ext cx="10515600" cy="1325563"/>
          </a:xfrm>
        </p:spPr>
        <p:txBody>
          <a:bodyPr>
            <a:normAutofit/>
          </a:bodyPr>
          <a:lstStyle/>
          <a:p>
            <a:pPr algn="ctr"/>
            <a:r>
              <a:rPr lang="en-US" sz="4000" b="1" u="sng" dirty="0" err="1">
                <a:latin typeface="Times New Roman" panose="02020603050405020304" pitchFamily="18" charset="0"/>
                <a:cs typeface="Times New Roman" panose="02020603050405020304" pitchFamily="18" charset="0"/>
              </a:rPr>
              <a:t>ontimeout</a:t>
            </a:r>
            <a:endParaRPr lang="en-US" sz="4000"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F04FEAE-EFF1-46E8-9D4B-EEB35EAE3858}"/>
              </a:ext>
            </a:extLst>
          </p:cNvPr>
          <p:cNvSpPr>
            <a:spLocks noGrp="1"/>
          </p:cNvSpPr>
          <p:nvPr>
            <p:ph idx="1"/>
          </p:nvPr>
        </p:nvSpPr>
        <p:spPr>
          <a:xfrm>
            <a:off x="838200" y="1252973"/>
            <a:ext cx="10515600" cy="5043323"/>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The function that is called if the event times out and the timeout event is received by this object; this only happens if a timeout has been previously established by setting the value of the </a:t>
            </a:r>
            <a:r>
              <a:rPr lang="en-US" sz="2000" dirty="0" err="1">
                <a:latin typeface="Times New Roman" panose="02020603050405020304" pitchFamily="18" charset="0"/>
                <a:cs typeface="Times New Roman" panose="02020603050405020304" pitchFamily="18" charset="0"/>
              </a:rPr>
              <a:t>XMLHttpRequest</a:t>
            </a:r>
            <a:r>
              <a:rPr lang="en-US" sz="2000" dirty="0">
                <a:latin typeface="Times New Roman" panose="02020603050405020304" pitchFamily="18" charset="0"/>
                <a:cs typeface="Times New Roman" panose="02020603050405020304" pitchFamily="18" charset="0"/>
              </a:rPr>
              <a:t> object's timeout attribute.</a:t>
            </a:r>
          </a:p>
          <a:p>
            <a:pPr marL="0" indent="0">
              <a:buNone/>
            </a:pPr>
            <a:r>
              <a:rPr lang="en-US" sz="2000" dirty="0">
                <a:latin typeface="Times New Roman" panose="02020603050405020304" pitchFamily="18" charset="0"/>
                <a:cs typeface="Times New Roman" panose="02020603050405020304" pitchFamily="18" charset="0"/>
              </a:rPr>
              <a:t>Syntax:- </a:t>
            </a:r>
            <a:r>
              <a:rPr lang="en-US" sz="2000" dirty="0" err="1">
                <a:latin typeface="Times New Roman" panose="02020603050405020304" pitchFamily="18" charset="0"/>
                <a:cs typeface="Times New Roman" panose="02020603050405020304" pitchFamily="18" charset="0"/>
              </a:rPr>
              <a:t>XMLHttpRequest.ontimeout</a:t>
            </a:r>
            <a:r>
              <a:rPr lang="en-US" sz="2000" dirty="0">
                <a:latin typeface="Times New Roman" panose="02020603050405020304" pitchFamily="18" charset="0"/>
                <a:cs typeface="Times New Roman" panose="02020603050405020304" pitchFamily="18" charset="0"/>
              </a:rPr>
              <a:t>= callback;</a:t>
            </a:r>
          </a:p>
          <a:p>
            <a:pPr marL="0" indent="0">
              <a:buNone/>
            </a:pPr>
            <a:r>
              <a:rPr lang="en-US" sz="2000" dirty="0">
                <a:latin typeface="Times New Roman" panose="02020603050405020304" pitchFamily="18" charset="0"/>
                <a:cs typeface="Times New Roman" panose="02020603050405020304" pitchFamily="18" charset="0"/>
              </a:rPr>
              <a:t>Example:-</a:t>
            </a:r>
          </a:p>
          <a:p>
            <a:pPr marL="0" indent="0">
              <a:buNone/>
            </a:pPr>
            <a:r>
              <a:rPr lang="en-US" sz="2000" dirty="0" err="1"/>
              <a:t>xhr.ontimeout</a:t>
            </a:r>
            <a:r>
              <a:rPr lang="en-US" sz="2000" dirty="0"/>
              <a:t> = function(){</a:t>
            </a:r>
          </a:p>
          <a:p>
            <a:pPr marL="0" indent="0">
              <a:buNone/>
            </a:pPr>
            <a:r>
              <a:rPr lang="en-US" sz="2000" dirty="0"/>
              <a:t>	console.log(‘Time out !!’)</a:t>
            </a:r>
          </a:p>
          <a:p>
            <a:pPr marL="0" indent="0">
              <a:buNone/>
            </a:pPr>
            <a:r>
              <a:rPr lang="en-US" sz="2000" dirty="0"/>
              <a:t>};</a:t>
            </a:r>
          </a:p>
          <a:p>
            <a:pPr marL="0" indent="0">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75157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3360F-BDDC-4153-BFDC-2DC9F887845E}"/>
              </a:ext>
            </a:extLst>
          </p:cNvPr>
          <p:cNvSpPr>
            <a:spLocks noGrp="1"/>
          </p:cNvSpPr>
          <p:nvPr>
            <p:ph type="title"/>
          </p:nvPr>
        </p:nvSpPr>
        <p:spPr>
          <a:xfrm>
            <a:off x="838200" y="60331"/>
            <a:ext cx="10515600" cy="1325563"/>
          </a:xfrm>
        </p:spPr>
        <p:txBody>
          <a:bodyPr>
            <a:normAutofit/>
          </a:bodyPr>
          <a:lstStyle/>
          <a:p>
            <a:pPr algn="ctr"/>
            <a:r>
              <a:rPr lang="en-US" sz="4000" b="1" u="sng" dirty="0">
                <a:latin typeface="Times New Roman" panose="02020603050405020304" pitchFamily="18" charset="0"/>
                <a:cs typeface="Times New Roman" panose="02020603050405020304" pitchFamily="18" charset="0"/>
              </a:rPr>
              <a:t>CRUD</a:t>
            </a:r>
          </a:p>
        </p:txBody>
      </p:sp>
      <p:sp>
        <p:nvSpPr>
          <p:cNvPr id="3" name="Content Placeholder 2">
            <a:extLst>
              <a:ext uri="{FF2B5EF4-FFF2-40B4-BE49-F238E27FC236}">
                <a16:creationId xmlns:a16="http://schemas.microsoft.com/office/drawing/2014/main" id="{5F04FEAE-EFF1-46E8-9D4B-EEB35EAE3858}"/>
              </a:ext>
            </a:extLst>
          </p:cNvPr>
          <p:cNvSpPr>
            <a:spLocks noGrp="1"/>
          </p:cNvSpPr>
          <p:nvPr>
            <p:ph idx="1"/>
          </p:nvPr>
        </p:nvSpPr>
        <p:spPr>
          <a:xfrm>
            <a:off x="838200" y="1252973"/>
            <a:ext cx="10515600" cy="5043323"/>
          </a:xfrm>
        </p:spPr>
        <p:txBody>
          <a:bodyPr>
            <a:normAutofit/>
          </a:bodyPr>
          <a:lstStyle/>
          <a:p>
            <a:r>
              <a:rPr lang="en-US" sz="2000" dirty="0">
                <a:latin typeface="Times New Roman" panose="02020603050405020304" pitchFamily="18" charset="0"/>
                <a:cs typeface="Times New Roman" panose="02020603050405020304" pitchFamily="18" charset="0"/>
              </a:rPr>
              <a:t>HTML</a:t>
            </a:r>
          </a:p>
          <a:p>
            <a:r>
              <a:rPr lang="en-US" sz="2000" dirty="0">
                <a:latin typeface="Times New Roman" panose="02020603050405020304" pitchFamily="18" charset="0"/>
                <a:cs typeface="Times New Roman" panose="02020603050405020304" pitchFamily="18" charset="0"/>
              </a:rPr>
              <a:t>CSS</a:t>
            </a:r>
          </a:p>
          <a:p>
            <a:r>
              <a:rPr lang="en-US" sz="2000" dirty="0">
                <a:latin typeface="Times New Roman" panose="02020603050405020304" pitchFamily="18" charset="0"/>
                <a:cs typeface="Times New Roman" panose="02020603050405020304" pitchFamily="18" charset="0"/>
              </a:rPr>
              <a:t>Bootstrap</a:t>
            </a:r>
          </a:p>
          <a:p>
            <a:r>
              <a:rPr lang="en-US" sz="2000" dirty="0">
                <a:latin typeface="Times New Roman" panose="02020603050405020304" pitchFamily="18" charset="0"/>
                <a:cs typeface="Times New Roman" panose="02020603050405020304" pitchFamily="18" charset="0"/>
              </a:rPr>
              <a:t>JavaScript</a:t>
            </a:r>
          </a:p>
          <a:p>
            <a:r>
              <a:rPr lang="en-US" sz="2000" dirty="0">
                <a:latin typeface="Times New Roman" panose="02020603050405020304" pitchFamily="18" charset="0"/>
                <a:cs typeface="Times New Roman" panose="02020603050405020304" pitchFamily="18" charset="0"/>
              </a:rPr>
              <a:t>Ajax</a:t>
            </a:r>
          </a:p>
          <a:p>
            <a:r>
              <a:rPr lang="en-US" sz="2000" dirty="0">
                <a:latin typeface="Times New Roman" panose="02020603050405020304" pitchFamily="18" charset="0"/>
                <a:cs typeface="Times New Roman" panose="02020603050405020304" pitchFamily="18" charset="0"/>
              </a:rPr>
              <a:t>PHP</a:t>
            </a:r>
          </a:p>
          <a:p>
            <a:r>
              <a:rPr lang="en-US" sz="2000" dirty="0">
                <a:latin typeface="Times New Roman" panose="02020603050405020304" pitchFamily="18" charset="0"/>
                <a:cs typeface="Times New Roman" panose="02020603050405020304" pitchFamily="18" charset="0"/>
              </a:rPr>
              <a:t>SQL</a:t>
            </a:r>
            <a:endParaRPr lang="en-US" sz="2000" dirty="0"/>
          </a:p>
          <a:p>
            <a:pPr marL="0" indent="0">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3806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3360F-BDDC-4153-BFDC-2DC9F887845E}"/>
              </a:ext>
            </a:extLst>
          </p:cNvPr>
          <p:cNvSpPr>
            <a:spLocks noGrp="1"/>
          </p:cNvSpPr>
          <p:nvPr>
            <p:ph type="title"/>
          </p:nvPr>
        </p:nvSpPr>
        <p:spPr>
          <a:xfrm>
            <a:off x="838200" y="60331"/>
            <a:ext cx="10515600" cy="1325563"/>
          </a:xfrm>
        </p:spPr>
        <p:txBody>
          <a:bodyPr>
            <a:normAutofit/>
          </a:bodyPr>
          <a:lstStyle/>
          <a:p>
            <a:pPr algn="ctr"/>
            <a:r>
              <a:rPr lang="en-US" b="1" u="sng" dirty="0">
                <a:latin typeface="Times New Roman" panose="02020603050405020304" pitchFamily="18" charset="0"/>
                <a:cs typeface="Times New Roman" panose="02020603050405020304" pitchFamily="18" charset="0"/>
              </a:rPr>
              <a:t>How Ajax works</a:t>
            </a:r>
          </a:p>
        </p:txBody>
      </p:sp>
      <p:pic>
        <p:nvPicPr>
          <p:cNvPr id="5" name="Picture 4">
            <a:extLst>
              <a:ext uri="{FF2B5EF4-FFF2-40B4-BE49-F238E27FC236}">
                <a16:creationId xmlns:a16="http://schemas.microsoft.com/office/drawing/2014/main" id="{A1F2D67F-2460-431F-86CC-4CDC8625BBEE}"/>
              </a:ext>
            </a:extLst>
          </p:cNvPr>
          <p:cNvPicPr>
            <a:picLocks noChangeAspect="1"/>
          </p:cNvPicPr>
          <p:nvPr/>
        </p:nvPicPr>
        <p:blipFill rotWithShape="1">
          <a:blip r:embed="rId2">
            <a:extLst>
              <a:ext uri="{28A0092B-C50C-407E-A947-70E740481C1C}">
                <a14:useLocalDpi xmlns:a14="http://schemas.microsoft.com/office/drawing/2010/main" val="0"/>
              </a:ext>
            </a:extLst>
          </a:blip>
          <a:srcRect l="14839" t="5717" r="14678" b="4627"/>
          <a:stretch/>
        </p:blipFill>
        <p:spPr>
          <a:xfrm>
            <a:off x="1015181" y="2117388"/>
            <a:ext cx="1966451" cy="1664958"/>
          </a:xfrm>
          <a:prstGeom prst="rect">
            <a:avLst/>
          </a:prstGeom>
        </p:spPr>
      </p:pic>
      <p:sp>
        <p:nvSpPr>
          <p:cNvPr id="6" name="Rectangle 5">
            <a:extLst>
              <a:ext uri="{FF2B5EF4-FFF2-40B4-BE49-F238E27FC236}">
                <a16:creationId xmlns:a16="http://schemas.microsoft.com/office/drawing/2014/main" id="{D3064488-28C2-408C-9334-7732D2754B63}"/>
              </a:ext>
            </a:extLst>
          </p:cNvPr>
          <p:cNvSpPr/>
          <p:nvPr/>
        </p:nvSpPr>
        <p:spPr>
          <a:xfrm>
            <a:off x="6558117" y="1730478"/>
            <a:ext cx="1661651" cy="219259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Server Side Language</a:t>
            </a:r>
          </a:p>
          <a:p>
            <a:pPr algn="ctr"/>
            <a:r>
              <a:rPr lang="en-US" i="1" dirty="0"/>
              <a:t>JSP, ASP, PHP</a:t>
            </a:r>
          </a:p>
        </p:txBody>
      </p:sp>
      <p:sp>
        <p:nvSpPr>
          <p:cNvPr id="7" name="Cylinder 6">
            <a:extLst>
              <a:ext uri="{FF2B5EF4-FFF2-40B4-BE49-F238E27FC236}">
                <a16:creationId xmlns:a16="http://schemas.microsoft.com/office/drawing/2014/main" id="{8F2912DC-8553-400A-B77E-25C7AA7AF056}"/>
              </a:ext>
            </a:extLst>
          </p:cNvPr>
          <p:cNvSpPr/>
          <p:nvPr/>
        </p:nvSpPr>
        <p:spPr>
          <a:xfrm>
            <a:off x="9478297" y="1936954"/>
            <a:ext cx="1170039" cy="1779639"/>
          </a:xfrm>
          <a:prstGeom prst="ca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Database</a:t>
            </a:r>
          </a:p>
        </p:txBody>
      </p:sp>
      <p:cxnSp>
        <p:nvCxnSpPr>
          <p:cNvPr id="10" name="Straight Arrow Connector 9">
            <a:extLst>
              <a:ext uri="{FF2B5EF4-FFF2-40B4-BE49-F238E27FC236}">
                <a16:creationId xmlns:a16="http://schemas.microsoft.com/office/drawing/2014/main" id="{2A9E99AA-5573-4DF6-A66B-9F45ED595850}"/>
              </a:ext>
            </a:extLst>
          </p:cNvPr>
          <p:cNvCxnSpPr>
            <a:cxnSpLocks/>
          </p:cNvCxnSpPr>
          <p:nvPr/>
        </p:nvCxnSpPr>
        <p:spPr>
          <a:xfrm>
            <a:off x="2906661" y="2512142"/>
            <a:ext cx="365145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1" name="TextBox 10">
            <a:extLst>
              <a:ext uri="{FF2B5EF4-FFF2-40B4-BE49-F238E27FC236}">
                <a16:creationId xmlns:a16="http://schemas.microsoft.com/office/drawing/2014/main" id="{DB97862A-A3EA-48F4-99EC-048ED3437FA2}"/>
              </a:ext>
            </a:extLst>
          </p:cNvPr>
          <p:cNvSpPr txBox="1"/>
          <p:nvPr/>
        </p:nvSpPr>
        <p:spPr>
          <a:xfrm>
            <a:off x="1261505" y="2512142"/>
            <a:ext cx="1473801" cy="369332"/>
          </a:xfrm>
          <a:prstGeom prst="rect">
            <a:avLst/>
          </a:prstGeom>
          <a:noFill/>
        </p:spPr>
        <p:txBody>
          <a:bodyPr wrap="none" rtlCol="0">
            <a:spAutoFit/>
          </a:bodyPr>
          <a:lstStyle/>
          <a:p>
            <a:r>
              <a:rPr lang="en-US" dirty="0"/>
              <a:t>HTML, CSS, JS</a:t>
            </a:r>
          </a:p>
        </p:txBody>
      </p:sp>
      <p:cxnSp>
        <p:nvCxnSpPr>
          <p:cNvPr id="17" name="Straight Arrow Connector 16">
            <a:extLst>
              <a:ext uri="{FF2B5EF4-FFF2-40B4-BE49-F238E27FC236}">
                <a16:creationId xmlns:a16="http://schemas.microsoft.com/office/drawing/2014/main" id="{4DEDC9F8-4D50-4B5E-A1AB-4AC41FEF4DA8}"/>
              </a:ext>
            </a:extLst>
          </p:cNvPr>
          <p:cNvCxnSpPr/>
          <p:nvPr/>
        </p:nvCxnSpPr>
        <p:spPr>
          <a:xfrm flipH="1">
            <a:off x="2906660" y="2969531"/>
            <a:ext cx="365145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Straight Arrow Connector 18">
            <a:extLst>
              <a:ext uri="{FF2B5EF4-FFF2-40B4-BE49-F238E27FC236}">
                <a16:creationId xmlns:a16="http://schemas.microsoft.com/office/drawing/2014/main" id="{178FABC5-327E-4A94-AF9E-22DD5F4E4C7F}"/>
              </a:ext>
            </a:extLst>
          </p:cNvPr>
          <p:cNvCxnSpPr/>
          <p:nvPr/>
        </p:nvCxnSpPr>
        <p:spPr>
          <a:xfrm>
            <a:off x="8219768" y="2512142"/>
            <a:ext cx="1258529"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1" name="Straight Arrow Connector 20">
            <a:extLst>
              <a:ext uri="{FF2B5EF4-FFF2-40B4-BE49-F238E27FC236}">
                <a16:creationId xmlns:a16="http://schemas.microsoft.com/office/drawing/2014/main" id="{47EA8006-AF0F-4FD1-92A2-D44073FD7D26}"/>
              </a:ext>
            </a:extLst>
          </p:cNvPr>
          <p:cNvCxnSpPr/>
          <p:nvPr/>
        </p:nvCxnSpPr>
        <p:spPr>
          <a:xfrm flipH="1">
            <a:off x="8219768" y="2949867"/>
            <a:ext cx="1258529"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3" name="TextBox 22">
            <a:extLst>
              <a:ext uri="{FF2B5EF4-FFF2-40B4-BE49-F238E27FC236}">
                <a16:creationId xmlns:a16="http://schemas.microsoft.com/office/drawing/2014/main" id="{886A5B36-8CCA-4322-A554-87990E0F5E53}"/>
              </a:ext>
            </a:extLst>
          </p:cNvPr>
          <p:cNvSpPr txBox="1"/>
          <p:nvPr/>
        </p:nvSpPr>
        <p:spPr>
          <a:xfrm>
            <a:off x="4055392" y="1936644"/>
            <a:ext cx="944297" cy="369332"/>
          </a:xfrm>
          <a:prstGeom prst="rect">
            <a:avLst/>
          </a:prstGeom>
          <a:noFill/>
        </p:spPr>
        <p:txBody>
          <a:bodyPr wrap="none" rtlCol="0">
            <a:spAutoFit/>
          </a:bodyPr>
          <a:lstStyle/>
          <a:p>
            <a:r>
              <a:rPr lang="en-US" dirty="0"/>
              <a:t>Request</a:t>
            </a:r>
          </a:p>
        </p:txBody>
      </p:sp>
      <p:sp>
        <p:nvSpPr>
          <p:cNvPr id="24" name="TextBox 23">
            <a:extLst>
              <a:ext uri="{FF2B5EF4-FFF2-40B4-BE49-F238E27FC236}">
                <a16:creationId xmlns:a16="http://schemas.microsoft.com/office/drawing/2014/main" id="{9AF7EF71-1798-43CF-ACD8-52C65CE0C68D}"/>
              </a:ext>
            </a:extLst>
          </p:cNvPr>
          <p:cNvSpPr txBox="1"/>
          <p:nvPr/>
        </p:nvSpPr>
        <p:spPr>
          <a:xfrm>
            <a:off x="4153714" y="3143303"/>
            <a:ext cx="1081515" cy="369332"/>
          </a:xfrm>
          <a:prstGeom prst="rect">
            <a:avLst/>
          </a:prstGeom>
          <a:noFill/>
        </p:spPr>
        <p:txBody>
          <a:bodyPr wrap="none" rtlCol="0">
            <a:spAutoFit/>
          </a:bodyPr>
          <a:lstStyle/>
          <a:p>
            <a:r>
              <a:rPr lang="en-US" dirty="0"/>
              <a:t>Response</a:t>
            </a:r>
          </a:p>
        </p:txBody>
      </p:sp>
      <p:sp>
        <p:nvSpPr>
          <p:cNvPr id="3" name="Rectangle: Diagonal Corners Snipped 2">
            <a:extLst>
              <a:ext uri="{FF2B5EF4-FFF2-40B4-BE49-F238E27FC236}">
                <a16:creationId xmlns:a16="http://schemas.microsoft.com/office/drawing/2014/main" id="{3F5EF2CB-BE2E-425A-9589-6FF7B95D5366}"/>
              </a:ext>
            </a:extLst>
          </p:cNvPr>
          <p:cNvSpPr/>
          <p:nvPr/>
        </p:nvSpPr>
        <p:spPr>
          <a:xfrm>
            <a:off x="3848764" y="2328969"/>
            <a:ext cx="1524433" cy="814334"/>
          </a:xfrm>
          <a:prstGeom prst="snip2Diag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Ajax </a:t>
            </a:r>
          </a:p>
        </p:txBody>
      </p:sp>
    </p:spTree>
    <p:extLst>
      <p:ext uri="{BB962C8B-B14F-4D97-AF65-F5344CB8AC3E}">
        <p14:creationId xmlns:p14="http://schemas.microsoft.com/office/powerpoint/2010/main" val="161878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3360F-BDDC-4153-BFDC-2DC9F887845E}"/>
              </a:ext>
            </a:extLst>
          </p:cNvPr>
          <p:cNvSpPr>
            <a:spLocks noGrp="1"/>
          </p:cNvSpPr>
          <p:nvPr>
            <p:ph type="title"/>
          </p:nvPr>
        </p:nvSpPr>
        <p:spPr>
          <a:xfrm>
            <a:off x="838200" y="60331"/>
            <a:ext cx="10515600" cy="1325563"/>
          </a:xfrm>
        </p:spPr>
        <p:txBody>
          <a:bodyPr>
            <a:normAutofit/>
          </a:bodyPr>
          <a:lstStyle/>
          <a:p>
            <a:pPr algn="ctr"/>
            <a:r>
              <a:rPr lang="en-US" b="1" u="sng" dirty="0">
                <a:latin typeface="Times New Roman" panose="02020603050405020304" pitchFamily="18" charset="0"/>
                <a:cs typeface="Times New Roman" panose="02020603050405020304" pitchFamily="18" charset="0"/>
              </a:rPr>
              <a:t>How Ajax works</a:t>
            </a:r>
          </a:p>
        </p:txBody>
      </p:sp>
      <p:pic>
        <p:nvPicPr>
          <p:cNvPr id="5" name="Picture 4">
            <a:extLst>
              <a:ext uri="{FF2B5EF4-FFF2-40B4-BE49-F238E27FC236}">
                <a16:creationId xmlns:a16="http://schemas.microsoft.com/office/drawing/2014/main" id="{A1F2D67F-2460-431F-86CC-4CDC8625BBEE}"/>
              </a:ext>
            </a:extLst>
          </p:cNvPr>
          <p:cNvPicPr>
            <a:picLocks noChangeAspect="1"/>
          </p:cNvPicPr>
          <p:nvPr/>
        </p:nvPicPr>
        <p:blipFill rotWithShape="1">
          <a:blip r:embed="rId2">
            <a:extLst>
              <a:ext uri="{28A0092B-C50C-407E-A947-70E740481C1C}">
                <a14:useLocalDpi xmlns:a14="http://schemas.microsoft.com/office/drawing/2010/main" val="0"/>
              </a:ext>
            </a:extLst>
          </a:blip>
          <a:srcRect l="14839" t="5717" r="14678" b="4627"/>
          <a:stretch/>
        </p:blipFill>
        <p:spPr>
          <a:xfrm>
            <a:off x="424824" y="2137052"/>
            <a:ext cx="1966451" cy="1664958"/>
          </a:xfrm>
          <a:prstGeom prst="rect">
            <a:avLst/>
          </a:prstGeom>
        </p:spPr>
      </p:pic>
      <p:sp>
        <p:nvSpPr>
          <p:cNvPr id="6" name="Rectangle 5">
            <a:extLst>
              <a:ext uri="{FF2B5EF4-FFF2-40B4-BE49-F238E27FC236}">
                <a16:creationId xmlns:a16="http://schemas.microsoft.com/office/drawing/2014/main" id="{D3064488-28C2-408C-9334-7732D2754B63}"/>
              </a:ext>
            </a:extLst>
          </p:cNvPr>
          <p:cNvSpPr/>
          <p:nvPr/>
        </p:nvSpPr>
        <p:spPr>
          <a:xfrm>
            <a:off x="7703582" y="1742541"/>
            <a:ext cx="1661651" cy="219259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Server Side Language</a:t>
            </a:r>
          </a:p>
          <a:p>
            <a:pPr algn="ctr"/>
            <a:r>
              <a:rPr lang="en-US" i="1" dirty="0"/>
              <a:t>JSP, ASP, PHP</a:t>
            </a:r>
          </a:p>
        </p:txBody>
      </p:sp>
      <p:sp>
        <p:nvSpPr>
          <p:cNvPr id="7" name="Cylinder 6">
            <a:extLst>
              <a:ext uri="{FF2B5EF4-FFF2-40B4-BE49-F238E27FC236}">
                <a16:creationId xmlns:a16="http://schemas.microsoft.com/office/drawing/2014/main" id="{8F2912DC-8553-400A-B77E-25C7AA7AF056}"/>
              </a:ext>
            </a:extLst>
          </p:cNvPr>
          <p:cNvSpPr/>
          <p:nvPr/>
        </p:nvSpPr>
        <p:spPr>
          <a:xfrm>
            <a:off x="10613924" y="1868545"/>
            <a:ext cx="1170039" cy="1779639"/>
          </a:xfrm>
          <a:prstGeom prst="ca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Database</a:t>
            </a:r>
          </a:p>
        </p:txBody>
      </p:sp>
      <p:cxnSp>
        <p:nvCxnSpPr>
          <p:cNvPr id="10" name="Straight Arrow Connector 9">
            <a:extLst>
              <a:ext uri="{FF2B5EF4-FFF2-40B4-BE49-F238E27FC236}">
                <a16:creationId xmlns:a16="http://schemas.microsoft.com/office/drawing/2014/main" id="{2A9E99AA-5573-4DF6-A66B-9F45ED595850}"/>
              </a:ext>
            </a:extLst>
          </p:cNvPr>
          <p:cNvCxnSpPr>
            <a:cxnSpLocks/>
          </p:cNvCxnSpPr>
          <p:nvPr/>
        </p:nvCxnSpPr>
        <p:spPr>
          <a:xfrm>
            <a:off x="2320413" y="2493074"/>
            <a:ext cx="131955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1" name="TextBox 10">
            <a:extLst>
              <a:ext uri="{FF2B5EF4-FFF2-40B4-BE49-F238E27FC236}">
                <a16:creationId xmlns:a16="http://schemas.microsoft.com/office/drawing/2014/main" id="{DB97862A-A3EA-48F4-99EC-048ED3437FA2}"/>
              </a:ext>
            </a:extLst>
          </p:cNvPr>
          <p:cNvSpPr txBox="1"/>
          <p:nvPr/>
        </p:nvSpPr>
        <p:spPr>
          <a:xfrm>
            <a:off x="671148" y="2573698"/>
            <a:ext cx="1473801" cy="369332"/>
          </a:xfrm>
          <a:prstGeom prst="rect">
            <a:avLst/>
          </a:prstGeom>
          <a:noFill/>
        </p:spPr>
        <p:txBody>
          <a:bodyPr wrap="none" rtlCol="0">
            <a:spAutoFit/>
          </a:bodyPr>
          <a:lstStyle/>
          <a:p>
            <a:r>
              <a:rPr lang="en-US" dirty="0"/>
              <a:t>HTML, CSS, JS</a:t>
            </a:r>
          </a:p>
        </p:txBody>
      </p:sp>
      <p:cxnSp>
        <p:nvCxnSpPr>
          <p:cNvPr id="17" name="Straight Arrow Connector 16">
            <a:extLst>
              <a:ext uri="{FF2B5EF4-FFF2-40B4-BE49-F238E27FC236}">
                <a16:creationId xmlns:a16="http://schemas.microsoft.com/office/drawing/2014/main" id="{4DEDC9F8-4D50-4B5E-A1AB-4AC41FEF4DA8}"/>
              </a:ext>
            </a:extLst>
          </p:cNvPr>
          <p:cNvCxnSpPr>
            <a:cxnSpLocks/>
          </p:cNvCxnSpPr>
          <p:nvPr/>
        </p:nvCxnSpPr>
        <p:spPr>
          <a:xfrm flipH="1" flipV="1">
            <a:off x="5719749" y="3082493"/>
            <a:ext cx="1983833" cy="1892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Straight Arrow Connector 18">
            <a:extLst>
              <a:ext uri="{FF2B5EF4-FFF2-40B4-BE49-F238E27FC236}">
                <a16:creationId xmlns:a16="http://schemas.microsoft.com/office/drawing/2014/main" id="{178FABC5-327E-4A94-AF9E-22DD5F4E4C7F}"/>
              </a:ext>
            </a:extLst>
          </p:cNvPr>
          <p:cNvCxnSpPr/>
          <p:nvPr/>
        </p:nvCxnSpPr>
        <p:spPr>
          <a:xfrm>
            <a:off x="9365233" y="2524205"/>
            <a:ext cx="1258529"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1" name="Straight Arrow Connector 20">
            <a:extLst>
              <a:ext uri="{FF2B5EF4-FFF2-40B4-BE49-F238E27FC236}">
                <a16:creationId xmlns:a16="http://schemas.microsoft.com/office/drawing/2014/main" id="{47EA8006-AF0F-4FD1-92A2-D44073FD7D26}"/>
              </a:ext>
            </a:extLst>
          </p:cNvPr>
          <p:cNvCxnSpPr/>
          <p:nvPr/>
        </p:nvCxnSpPr>
        <p:spPr>
          <a:xfrm flipH="1">
            <a:off x="9365233" y="3082493"/>
            <a:ext cx="1258529"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3" name="TextBox 22">
            <a:extLst>
              <a:ext uri="{FF2B5EF4-FFF2-40B4-BE49-F238E27FC236}">
                <a16:creationId xmlns:a16="http://schemas.microsoft.com/office/drawing/2014/main" id="{886A5B36-8CCA-4322-A554-87990E0F5E53}"/>
              </a:ext>
            </a:extLst>
          </p:cNvPr>
          <p:cNvSpPr txBox="1"/>
          <p:nvPr/>
        </p:nvSpPr>
        <p:spPr>
          <a:xfrm>
            <a:off x="4190053" y="1968968"/>
            <a:ext cx="944297" cy="369332"/>
          </a:xfrm>
          <a:prstGeom prst="rect">
            <a:avLst/>
          </a:prstGeom>
          <a:noFill/>
        </p:spPr>
        <p:txBody>
          <a:bodyPr wrap="none" rtlCol="0">
            <a:spAutoFit/>
          </a:bodyPr>
          <a:lstStyle/>
          <a:p>
            <a:r>
              <a:rPr lang="en-US" dirty="0"/>
              <a:t>Request</a:t>
            </a:r>
          </a:p>
        </p:txBody>
      </p:sp>
      <p:sp>
        <p:nvSpPr>
          <p:cNvPr id="24" name="TextBox 23">
            <a:extLst>
              <a:ext uri="{FF2B5EF4-FFF2-40B4-BE49-F238E27FC236}">
                <a16:creationId xmlns:a16="http://schemas.microsoft.com/office/drawing/2014/main" id="{9AF7EF71-1798-43CF-ACD8-52C65CE0C68D}"/>
              </a:ext>
            </a:extLst>
          </p:cNvPr>
          <p:cNvSpPr txBox="1"/>
          <p:nvPr/>
        </p:nvSpPr>
        <p:spPr>
          <a:xfrm>
            <a:off x="4121445" y="3184136"/>
            <a:ext cx="1081515" cy="369332"/>
          </a:xfrm>
          <a:prstGeom prst="rect">
            <a:avLst/>
          </a:prstGeom>
          <a:noFill/>
        </p:spPr>
        <p:txBody>
          <a:bodyPr wrap="none" rtlCol="0">
            <a:spAutoFit/>
          </a:bodyPr>
          <a:lstStyle/>
          <a:p>
            <a:r>
              <a:rPr lang="en-US" dirty="0"/>
              <a:t>Response</a:t>
            </a:r>
          </a:p>
        </p:txBody>
      </p:sp>
      <p:sp>
        <p:nvSpPr>
          <p:cNvPr id="3" name="Rectangle: Diagonal Corners Snipped 2">
            <a:extLst>
              <a:ext uri="{FF2B5EF4-FFF2-40B4-BE49-F238E27FC236}">
                <a16:creationId xmlns:a16="http://schemas.microsoft.com/office/drawing/2014/main" id="{3F5EF2CB-BE2E-425A-9589-6FF7B95D5366}"/>
              </a:ext>
            </a:extLst>
          </p:cNvPr>
          <p:cNvSpPr/>
          <p:nvPr/>
        </p:nvSpPr>
        <p:spPr>
          <a:xfrm>
            <a:off x="3604658" y="2370154"/>
            <a:ext cx="2115091" cy="814334"/>
          </a:xfrm>
          <a:prstGeom prst="snip2Diag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err="1"/>
              <a:t>XMLHttpRequest</a:t>
            </a:r>
            <a:endParaRPr lang="en-US" dirty="0"/>
          </a:p>
          <a:p>
            <a:pPr algn="ctr"/>
            <a:r>
              <a:rPr lang="en-US" dirty="0"/>
              <a:t>Callback function () </a:t>
            </a:r>
          </a:p>
        </p:txBody>
      </p:sp>
      <p:sp>
        <p:nvSpPr>
          <p:cNvPr id="4" name="Rectangle 3">
            <a:extLst>
              <a:ext uri="{FF2B5EF4-FFF2-40B4-BE49-F238E27FC236}">
                <a16:creationId xmlns:a16="http://schemas.microsoft.com/office/drawing/2014/main" id="{9768E684-998B-473D-B085-258F34E89CBE}"/>
              </a:ext>
            </a:extLst>
          </p:cNvPr>
          <p:cNvSpPr/>
          <p:nvPr/>
        </p:nvSpPr>
        <p:spPr>
          <a:xfrm>
            <a:off x="838200" y="4291781"/>
            <a:ext cx="10231030" cy="1938992"/>
          </a:xfrm>
          <a:prstGeom prst="rect">
            <a:avLst/>
          </a:prstGeom>
        </p:spPr>
        <p:txBody>
          <a:bodyPr wrap="square">
            <a:spAutoFit/>
          </a:bodyPr>
          <a:lstStyle/>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Client sends a request, a </a:t>
            </a:r>
            <a:r>
              <a:rPr lang="en-US" sz="2000" dirty="0" err="1">
                <a:latin typeface="Times New Roman" panose="02020603050405020304" pitchFamily="18" charset="0"/>
                <a:cs typeface="Times New Roman" panose="02020603050405020304" pitchFamily="18" charset="0"/>
              </a:rPr>
              <a:t>Javascript</a:t>
            </a:r>
            <a:r>
              <a:rPr lang="en-US" sz="2000" dirty="0">
                <a:latin typeface="Times New Roman" panose="02020603050405020304" pitchFamily="18" charset="0"/>
                <a:cs typeface="Times New Roman" panose="02020603050405020304" pitchFamily="18" charset="0"/>
              </a:rPr>
              <a:t> call goes to </a:t>
            </a:r>
            <a:r>
              <a:rPr lang="en-US" sz="2000" dirty="0" err="1">
                <a:latin typeface="Times New Roman" panose="02020603050405020304" pitchFamily="18" charset="0"/>
                <a:cs typeface="Times New Roman" panose="02020603050405020304" pitchFamily="18" charset="0"/>
              </a:rPr>
              <a:t>XMLHttpRequest</a:t>
            </a:r>
            <a:r>
              <a:rPr lang="en-US" sz="2000" dirty="0">
                <a:latin typeface="Times New Roman" panose="02020603050405020304" pitchFamily="18" charset="0"/>
                <a:cs typeface="Times New Roman" panose="02020603050405020304" pitchFamily="18" charset="0"/>
              </a:rPr>
              <a:t> object</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HTTP Request is sent to Server by </a:t>
            </a:r>
            <a:r>
              <a:rPr lang="en-US" sz="2000" dirty="0" err="1">
                <a:latin typeface="Times New Roman" panose="02020603050405020304" pitchFamily="18" charset="0"/>
                <a:cs typeface="Times New Roman" panose="02020603050405020304" pitchFamily="18" charset="0"/>
              </a:rPr>
              <a:t>XMLHttpRequest</a:t>
            </a:r>
            <a:r>
              <a:rPr lang="en-US" sz="2000" dirty="0">
                <a:latin typeface="Times New Roman" panose="02020603050405020304" pitchFamily="18" charset="0"/>
                <a:cs typeface="Times New Roman" panose="02020603050405020304" pitchFamily="18" charset="0"/>
              </a:rPr>
              <a:t> object</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If needed, Server interacts with the database using JSP, ASP, PHP (Server Side Language) </a:t>
            </a:r>
            <a:r>
              <a:rPr lang="en-US" sz="2000" dirty="0" err="1">
                <a:latin typeface="Times New Roman" panose="02020603050405020304" pitchFamily="18" charset="0"/>
                <a:cs typeface="Times New Roman" panose="02020603050405020304" pitchFamily="18" charset="0"/>
              </a:rPr>
              <a:t>etc</a:t>
            </a: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Data Received</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Server sends Text/JSON/XML data to the </a:t>
            </a:r>
            <a:r>
              <a:rPr lang="en-US" sz="2000" dirty="0" err="1">
                <a:latin typeface="Times New Roman" panose="02020603050405020304" pitchFamily="18" charset="0"/>
                <a:cs typeface="Times New Roman" panose="02020603050405020304" pitchFamily="18" charset="0"/>
              </a:rPr>
              <a:t>XMLHttpRequest</a:t>
            </a:r>
            <a:r>
              <a:rPr lang="en-US" sz="2000" dirty="0">
                <a:latin typeface="Times New Roman" panose="02020603050405020304" pitchFamily="18" charset="0"/>
                <a:cs typeface="Times New Roman" panose="02020603050405020304" pitchFamily="18" charset="0"/>
              </a:rPr>
              <a:t> callback function</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HTML and CSS data is displayed on the browser.</a:t>
            </a:r>
          </a:p>
        </p:txBody>
      </p:sp>
      <p:sp>
        <p:nvSpPr>
          <p:cNvPr id="8" name="TextBox 7">
            <a:extLst>
              <a:ext uri="{FF2B5EF4-FFF2-40B4-BE49-F238E27FC236}">
                <a16:creationId xmlns:a16="http://schemas.microsoft.com/office/drawing/2014/main" id="{23AD8A44-2163-4D60-BB49-DDAD4B6BA841}"/>
              </a:ext>
            </a:extLst>
          </p:cNvPr>
          <p:cNvSpPr txBox="1"/>
          <p:nvPr/>
        </p:nvSpPr>
        <p:spPr>
          <a:xfrm>
            <a:off x="2559949" y="2123742"/>
            <a:ext cx="756938" cy="369332"/>
          </a:xfrm>
          <a:prstGeom prst="rect">
            <a:avLst/>
          </a:prstGeom>
          <a:noFill/>
        </p:spPr>
        <p:txBody>
          <a:bodyPr wrap="none" rtlCol="0">
            <a:spAutoFit/>
          </a:bodyPr>
          <a:lstStyle/>
          <a:p>
            <a:r>
              <a:rPr lang="en-US" dirty="0"/>
              <a:t>JS Call</a:t>
            </a:r>
          </a:p>
        </p:txBody>
      </p:sp>
      <p:cxnSp>
        <p:nvCxnSpPr>
          <p:cNvPr id="22" name="Straight Arrow Connector 21">
            <a:extLst>
              <a:ext uri="{FF2B5EF4-FFF2-40B4-BE49-F238E27FC236}">
                <a16:creationId xmlns:a16="http://schemas.microsoft.com/office/drawing/2014/main" id="{9F78D9D0-CDCE-4311-A68F-F225DF36B6FD}"/>
              </a:ext>
            </a:extLst>
          </p:cNvPr>
          <p:cNvCxnSpPr>
            <a:cxnSpLocks/>
          </p:cNvCxnSpPr>
          <p:nvPr/>
        </p:nvCxnSpPr>
        <p:spPr>
          <a:xfrm>
            <a:off x="5688938" y="2493074"/>
            <a:ext cx="201464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5" name="Straight Arrow Connector 24">
            <a:extLst>
              <a:ext uri="{FF2B5EF4-FFF2-40B4-BE49-F238E27FC236}">
                <a16:creationId xmlns:a16="http://schemas.microsoft.com/office/drawing/2014/main" id="{92C11FEE-0AE1-47A8-908A-F36C7C7461C7}"/>
              </a:ext>
            </a:extLst>
          </p:cNvPr>
          <p:cNvCxnSpPr>
            <a:cxnSpLocks/>
          </p:cNvCxnSpPr>
          <p:nvPr/>
        </p:nvCxnSpPr>
        <p:spPr>
          <a:xfrm flipH="1">
            <a:off x="2305760" y="3001472"/>
            <a:ext cx="129889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983462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4">
                                            <p:txEl>
                                              <p:pRg st="0" end="0"/>
                                            </p:txEl>
                                          </p:spTgt>
                                        </p:tgtEl>
                                        <p:attrNameLst>
                                          <p:attrName>style.visibility</p:attrName>
                                        </p:attrNameLst>
                                      </p:cBhvr>
                                      <p:to>
                                        <p:strVal val="visible"/>
                                      </p:to>
                                    </p:set>
                                    <p:animEffect transition="in" filter="fade">
                                      <p:cBhvr>
                                        <p:cTn id="25" dur="500"/>
                                        <p:tgtEl>
                                          <p:spTgt spid="4">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wipe(left)">
                                      <p:cBhvr>
                                        <p:cTn id="30" dur="500"/>
                                        <p:tgtEl>
                                          <p:spTgt spid="8"/>
                                        </p:tgtEl>
                                      </p:cBhvr>
                                    </p:animEffect>
                                  </p:childTnLst>
                                </p:cTn>
                              </p:par>
                              <p:par>
                                <p:cTn id="31" presetID="22" presetClass="entr" presetSubtype="8" fill="hold" nodeType="with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wipe(left)">
                                      <p:cBhvr>
                                        <p:cTn id="33" dur="500"/>
                                        <p:tgtEl>
                                          <p:spTgt spid="10"/>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
                                        </p:tgtEl>
                                        <p:attrNameLst>
                                          <p:attrName>style.visibility</p:attrName>
                                        </p:attrNameLst>
                                      </p:cBhvr>
                                      <p:to>
                                        <p:strVal val="visible"/>
                                      </p:to>
                                    </p:set>
                                    <p:animEffect transition="in" filter="fade">
                                      <p:cBhvr>
                                        <p:cTn id="38" dur="500"/>
                                        <p:tgtEl>
                                          <p:spTgt spid="3"/>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3"/>
                                        </p:tgtEl>
                                        <p:attrNameLst>
                                          <p:attrName>style.visibility</p:attrName>
                                        </p:attrNameLst>
                                      </p:cBhvr>
                                      <p:to>
                                        <p:strVal val="visible"/>
                                      </p:to>
                                    </p:set>
                                    <p:animEffect transition="in" filter="fade">
                                      <p:cBhvr>
                                        <p:cTn id="41" dur="500"/>
                                        <p:tgtEl>
                                          <p:spTgt spid="23"/>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4">
                                            <p:txEl>
                                              <p:pRg st="1" end="1"/>
                                            </p:txEl>
                                          </p:spTgt>
                                        </p:tgtEl>
                                        <p:attrNameLst>
                                          <p:attrName>style.visibility</p:attrName>
                                        </p:attrNameLst>
                                      </p:cBhvr>
                                      <p:to>
                                        <p:strVal val="visible"/>
                                      </p:to>
                                    </p:set>
                                    <p:animEffect transition="in" filter="fade">
                                      <p:cBhvr>
                                        <p:cTn id="46" dur="500"/>
                                        <p:tgtEl>
                                          <p:spTgt spid="4">
                                            <p:txEl>
                                              <p:pRg st="1" end="1"/>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22"/>
                                        </p:tgtEl>
                                        <p:attrNameLst>
                                          <p:attrName>style.visibility</p:attrName>
                                        </p:attrNameLst>
                                      </p:cBhvr>
                                      <p:to>
                                        <p:strVal val="visible"/>
                                      </p:to>
                                    </p:set>
                                    <p:animEffect transition="in" filter="wipe(left)">
                                      <p:cBhvr>
                                        <p:cTn id="51" dur="500"/>
                                        <p:tgtEl>
                                          <p:spTgt spid="22"/>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4">
                                            <p:txEl>
                                              <p:pRg st="2" end="2"/>
                                            </p:txEl>
                                          </p:spTgt>
                                        </p:tgtEl>
                                        <p:attrNameLst>
                                          <p:attrName>style.visibility</p:attrName>
                                        </p:attrNameLst>
                                      </p:cBhvr>
                                      <p:to>
                                        <p:strVal val="visible"/>
                                      </p:to>
                                    </p:set>
                                    <p:animEffect transition="in" filter="fade">
                                      <p:cBhvr>
                                        <p:cTn id="56" dur="500"/>
                                        <p:tgtEl>
                                          <p:spTgt spid="4">
                                            <p:txEl>
                                              <p:pRg st="2" end="2"/>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nodeType="clickEffect">
                                  <p:stCondLst>
                                    <p:cond delay="0"/>
                                  </p:stCondLst>
                                  <p:childTnLst>
                                    <p:set>
                                      <p:cBhvr>
                                        <p:cTn id="60" dur="1" fill="hold">
                                          <p:stCondLst>
                                            <p:cond delay="0"/>
                                          </p:stCondLst>
                                        </p:cTn>
                                        <p:tgtEl>
                                          <p:spTgt spid="19"/>
                                        </p:tgtEl>
                                        <p:attrNameLst>
                                          <p:attrName>style.visibility</p:attrName>
                                        </p:attrNameLst>
                                      </p:cBhvr>
                                      <p:to>
                                        <p:strVal val="visible"/>
                                      </p:to>
                                    </p:set>
                                    <p:animEffect transition="in" filter="wipe(left)">
                                      <p:cBhvr>
                                        <p:cTn id="61" dur="500"/>
                                        <p:tgtEl>
                                          <p:spTgt spid="19"/>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4">
                                            <p:txEl>
                                              <p:pRg st="3" end="3"/>
                                            </p:txEl>
                                          </p:spTgt>
                                        </p:tgtEl>
                                        <p:attrNameLst>
                                          <p:attrName>style.visibility</p:attrName>
                                        </p:attrNameLst>
                                      </p:cBhvr>
                                      <p:to>
                                        <p:strVal val="visible"/>
                                      </p:to>
                                    </p:set>
                                    <p:animEffect transition="in" filter="fade">
                                      <p:cBhvr>
                                        <p:cTn id="66" dur="500"/>
                                        <p:tgtEl>
                                          <p:spTgt spid="4">
                                            <p:txEl>
                                              <p:pRg st="3" end="3"/>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2" fill="hold" nodeType="clickEffect">
                                  <p:stCondLst>
                                    <p:cond delay="0"/>
                                  </p:stCondLst>
                                  <p:childTnLst>
                                    <p:set>
                                      <p:cBhvr>
                                        <p:cTn id="70" dur="1" fill="hold">
                                          <p:stCondLst>
                                            <p:cond delay="0"/>
                                          </p:stCondLst>
                                        </p:cTn>
                                        <p:tgtEl>
                                          <p:spTgt spid="21"/>
                                        </p:tgtEl>
                                        <p:attrNameLst>
                                          <p:attrName>style.visibility</p:attrName>
                                        </p:attrNameLst>
                                      </p:cBhvr>
                                      <p:to>
                                        <p:strVal val="visible"/>
                                      </p:to>
                                    </p:set>
                                    <p:animEffect transition="in" filter="wipe(right)">
                                      <p:cBhvr>
                                        <p:cTn id="71" dur="500"/>
                                        <p:tgtEl>
                                          <p:spTgt spid="21"/>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nodeType="clickEffect">
                                  <p:stCondLst>
                                    <p:cond delay="0"/>
                                  </p:stCondLst>
                                  <p:childTnLst>
                                    <p:set>
                                      <p:cBhvr>
                                        <p:cTn id="75" dur="1" fill="hold">
                                          <p:stCondLst>
                                            <p:cond delay="0"/>
                                          </p:stCondLst>
                                        </p:cTn>
                                        <p:tgtEl>
                                          <p:spTgt spid="4">
                                            <p:txEl>
                                              <p:pRg st="4" end="4"/>
                                            </p:txEl>
                                          </p:spTgt>
                                        </p:tgtEl>
                                        <p:attrNameLst>
                                          <p:attrName>style.visibility</p:attrName>
                                        </p:attrNameLst>
                                      </p:cBhvr>
                                      <p:to>
                                        <p:strVal val="visible"/>
                                      </p:to>
                                    </p:set>
                                    <p:animEffect transition="in" filter="fade">
                                      <p:cBhvr>
                                        <p:cTn id="76" dur="500"/>
                                        <p:tgtEl>
                                          <p:spTgt spid="4">
                                            <p:txEl>
                                              <p:pRg st="4" end="4"/>
                                            </p:txEl>
                                          </p:spTgt>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2" fill="hold" nodeType="clickEffect">
                                  <p:stCondLst>
                                    <p:cond delay="0"/>
                                  </p:stCondLst>
                                  <p:childTnLst>
                                    <p:set>
                                      <p:cBhvr>
                                        <p:cTn id="80" dur="1" fill="hold">
                                          <p:stCondLst>
                                            <p:cond delay="0"/>
                                          </p:stCondLst>
                                        </p:cTn>
                                        <p:tgtEl>
                                          <p:spTgt spid="17"/>
                                        </p:tgtEl>
                                        <p:attrNameLst>
                                          <p:attrName>style.visibility</p:attrName>
                                        </p:attrNameLst>
                                      </p:cBhvr>
                                      <p:to>
                                        <p:strVal val="visible"/>
                                      </p:to>
                                    </p:set>
                                    <p:animEffect transition="in" filter="wipe(right)">
                                      <p:cBhvr>
                                        <p:cTn id="81" dur="500"/>
                                        <p:tgtEl>
                                          <p:spTgt spid="17"/>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grpId="0" nodeType="clickEffect">
                                  <p:stCondLst>
                                    <p:cond delay="0"/>
                                  </p:stCondLst>
                                  <p:childTnLst>
                                    <p:set>
                                      <p:cBhvr>
                                        <p:cTn id="85" dur="1" fill="hold">
                                          <p:stCondLst>
                                            <p:cond delay="0"/>
                                          </p:stCondLst>
                                        </p:cTn>
                                        <p:tgtEl>
                                          <p:spTgt spid="24"/>
                                        </p:tgtEl>
                                        <p:attrNameLst>
                                          <p:attrName>style.visibility</p:attrName>
                                        </p:attrNameLst>
                                      </p:cBhvr>
                                      <p:to>
                                        <p:strVal val="visible"/>
                                      </p:to>
                                    </p:set>
                                    <p:animEffect transition="in" filter="fade">
                                      <p:cBhvr>
                                        <p:cTn id="86" dur="500"/>
                                        <p:tgtEl>
                                          <p:spTgt spid="24"/>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nodeType="clickEffect">
                                  <p:stCondLst>
                                    <p:cond delay="0"/>
                                  </p:stCondLst>
                                  <p:childTnLst>
                                    <p:set>
                                      <p:cBhvr>
                                        <p:cTn id="90" dur="1" fill="hold">
                                          <p:stCondLst>
                                            <p:cond delay="0"/>
                                          </p:stCondLst>
                                        </p:cTn>
                                        <p:tgtEl>
                                          <p:spTgt spid="4">
                                            <p:txEl>
                                              <p:pRg st="5" end="5"/>
                                            </p:txEl>
                                          </p:spTgt>
                                        </p:tgtEl>
                                        <p:attrNameLst>
                                          <p:attrName>style.visibility</p:attrName>
                                        </p:attrNameLst>
                                      </p:cBhvr>
                                      <p:to>
                                        <p:strVal val="visible"/>
                                      </p:to>
                                    </p:set>
                                    <p:animEffect transition="in" filter="fade">
                                      <p:cBhvr>
                                        <p:cTn id="91" dur="500"/>
                                        <p:tgtEl>
                                          <p:spTgt spid="4">
                                            <p:txEl>
                                              <p:pRg st="5" end="5"/>
                                            </p:txEl>
                                          </p:spTgt>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4" fill="hold" nodeType="clickEffect">
                                  <p:stCondLst>
                                    <p:cond delay="0"/>
                                  </p:stCondLst>
                                  <p:childTnLst>
                                    <p:set>
                                      <p:cBhvr>
                                        <p:cTn id="95" dur="1" fill="hold">
                                          <p:stCondLst>
                                            <p:cond delay="0"/>
                                          </p:stCondLst>
                                        </p:cTn>
                                        <p:tgtEl>
                                          <p:spTgt spid="25"/>
                                        </p:tgtEl>
                                        <p:attrNameLst>
                                          <p:attrName>style.visibility</p:attrName>
                                        </p:attrNameLst>
                                      </p:cBhvr>
                                      <p:to>
                                        <p:strVal val="visible"/>
                                      </p:to>
                                    </p:set>
                                    <p:animEffect transition="in" filter="wipe(down)">
                                      <p:cBhvr>
                                        <p:cTn id="96"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1" grpId="0"/>
      <p:bldP spid="23" grpId="0"/>
      <p:bldP spid="24" grpId="0"/>
      <p:bldP spid="3" grpId="0" animBg="1"/>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3360F-BDDC-4153-BFDC-2DC9F887845E}"/>
              </a:ext>
            </a:extLst>
          </p:cNvPr>
          <p:cNvSpPr>
            <a:spLocks noGrp="1"/>
          </p:cNvSpPr>
          <p:nvPr>
            <p:ph type="title"/>
          </p:nvPr>
        </p:nvSpPr>
        <p:spPr>
          <a:xfrm>
            <a:off x="838200" y="60331"/>
            <a:ext cx="10515600" cy="1325563"/>
          </a:xfrm>
        </p:spPr>
        <p:txBody>
          <a:bodyPr>
            <a:normAutofit/>
          </a:bodyPr>
          <a:lstStyle/>
          <a:p>
            <a:pPr algn="ctr"/>
            <a:r>
              <a:rPr lang="en-US" b="1" u="sng" dirty="0">
                <a:latin typeface="Times New Roman" panose="02020603050405020304" pitchFamily="18" charset="0"/>
                <a:cs typeface="Times New Roman" panose="02020603050405020304" pitchFamily="18" charset="0"/>
              </a:rPr>
              <a:t>Synchronous and Asynchronous</a:t>
            </a:r>
          </a:p>
        </p:txBody>
      </p:sp>
      <p:sp>
        <p:nvSpPr>
          <p:cNvPr id="3" name="Content Placeholder 2">
            <a:extLst>
              <a:ext uri="{FF2B5EF4-FFF2-40B4-BE49-F238E27FC236}">
                <a16:creationId xmlns:a16="http://schemas.microsoft.com/office/drawing/2014/main" id="{5F04FEAE-EFF1-46E8-9D4B-EEB35EAE3858}"/>
              </a:ext>
            </a:extLst>
          </p:cNvPr>
          <p:cNvSpPr>
            <a:spLocks noGrp="1"/>
          </p:cNvSpPr>
          <p:nvPr>
            <p:ph idx="1"/>
          </p:nvPr>
        </p:nvSpPr>
        <p:spPr>
          <a:xfrm>
            <a:off x="838200" y="1252974"/>
            <a:ext cx="10515600" cy="984013"/>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In Synchronous, when a Client makes a request to the server he has to wait until he gets the response which means synchronous call blocks the client until operation completes.</a:t>
            </a:r>
          </a:p>
          <a:p>
            <a:pPr marL="0" indent="0">
              <a:buNone/>
            </a:pPr>
            <a:endParaRPr lang="en-US"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F88A927B-CA06-4275-9B3F-7374A05922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175657" y="2363194"/>
            <a:ext cx="1544919" cy="2554904"/>
          </a:xfrm>
          <a:prstGeom prst="rect">
            <a:avLst/>
          </a:prstGeom>
        </p:spPr>
      </p:pic>
      <p:pic>
        <p:nvPicPr>
          <p:cNvPr id="7" name="Picture 6">
            <a:extLst>
              <a:ext uri="{FF2B5EF4-FFF2-40B4-BE49-F238E27FC236}">
                <a16:creationId xmlns:a16="http://schemas.microsoft.com/office/drawing/2014/main" id="{E43D1ACB-81BB-43C3-A1D9-21DD4049FC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27406" y="2363194"/>
            <a:ext cx="3027680" cy="2270760"/>
          </a:xfrm>
          <a:prstGeom prst="rect">
            <a:avLst/>
          </a:prstGeom>
        </p:spPr>
      </p:pic>
      <p:cxnSp>
        <p:nvCxnSpPr>
          <p:cNvPr id="9" name="Straight Arrow Connector 8">
            <a:extLst>
              <a:ext uri="{FF2B5EF4-FFF2-40B4-BE49-F238E27FC236}">
                <a16:creationId xmlns:a16="http://schemas.microsoft.com/office/drawing/2014/main" id="{409BE4DC-0BE5-4F1F-A15A-7ECCF6FC2317}"/>
              </a:ext>
            </a:extLst>
          </p:cNvPr>
          <p:cNvCxnSpPr/>
          <p:nvPr/>
        </p:nvCxnSpPr>
        <p:spPr>
          <a:xfrm>
            <a:off x="2621280" y="2904240"/>
            <a:ext cx="503355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1" name="Straight Arrow Connector 10">
            <a:extLst>
              <a:ext uri="{FF2B5EF4-FFF2-40B4-BE49-F238E27FC236}">
                <a16:creationId xmlns:a16="http://schemas.microsoft.com/office/drawing/2014/main" id="{9D874D14-B0A7-41F0-9437-CCD89BC62D4A}"/>
              </a:ext>
            </a:extLst>
          </p:cNvPr>
          <p:cNvCxnSpPr/>
          <p:nvPr/>
        </p:nvCxnSpPr>
        <p:spPr>
          <a:xfrm flipH="1">
            <a:off x="2720576" y="4334623"/>
            <a:ext cx="493425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2" name="TextBox 11">
            <a:extLst>
              <a:ext uri="{FF2B5EF4-FFF2-40B4-BE49-F238E27FC236}">
                <a16:creationId xmlns:a16="http://schemas.microsoft.com/office/drawing/2014/main" id="{1D4626EC-312B-4EC9-8821-5105FB490829}"/>
              </a:ext>
            </a:extLst>
          </p:cNvPr>
          <p:cNvSpPr txBox="1"/>
          <p:nvPr/>
        </p:nvSpPr>
        <p:spPr>
          <a:xfrm>
            <a:off x="4599818" y="2496001"/>
            <a:ext cx="700448" cy="369332"/>
          </a:xfrm>
          <a:prstGeom prst="rect">
            <a:avLst/>
          </a:prstGeom>
          <a:noFill/>
        </p:spPr>
        <p:txBody>
          <a:bodyPr wrap="none" rtlCol="0">
            <a:spAutoFit/>
          </a:bodyPr>
          <a:lstStyle/>
          <a:p>
            <a:r>
              <a:rPr lang="en-US" b="1" dirty="0"/>
              <a:t>Exam</a:t>
            </a:r>
          </a:p>
        </p:txBody>
      </p:sp>
      <p:sp>
        <p:nvSpPr>
          <p:cNvPr id="13" name="TextBox 12">
            <a:extLst>
              <a:ext uri="{FF2B5EF4-FFF2-40B4-BE49-F238E27FC236}">
                <a16:creationId xmlns:a16="http://schemas.microsoft.com/office/drawing/2014/main" id="{A363313A-9C81-4871-A7B2-2FC5E036BBDB}"/>
              </a:ext>
            </a:extLst>
          </p:cNvPr>
          <p:cNvSpPr txBox="1"/>
          <p:nvPr/>
        </p:nvSpPr>
        <p:spPr>
          <a:xfrm>
            <a:off x="4517552" y="4299903"/>
            <a:ext cx="777585" cy="369332"/>
          </a:xfrm>
          <a:prstGeom prst="rect">
            <a:avLst/>
          </a:prstGeom>
          <a:noFill/>
        </p:spPr>
        <p:txBody>
          <a:bodyPr wrap="none" rtlCol="0">
            <a:spAutoFit/>
          </a:bodyPr>
          <a:lstStyle/>
          <a:p>
            <a:r>
              <a:rPr lang="en-US" b="1" dirty="0"/>
              <a:t>Result</a:t>
            </a:r>
          </a:p>
        </p:txBody>
      </p:sp>
      <p:sp>
        <p:nvSpPr>
          <p:cNvPr id="14" name="TextBox 13">
            <a:extLst>
              <a:ext uri="{FF2B5EF4-FFF2-40B4-BE49-F238E27FC236}">
                <a16:creationId xmlns:a16="http://schemas.microsoft.com/office/drawing/2014/main" id="{9F29CFA5-AF29-4EFE-99F1-E309DF554EBE}"/>
              </a:ext>
            </a:extLst>
          </p:cNvPr>
          <p:cNvSpPr txBox="1"/>
          <p:nvPr/>
        </p:nvSpPr>
        <p:spPr>
          <a:xfrm>
            <a:off x="6943936" y="3350564"/>
            <a:ext cx="584391" cy="338554"/>
          </a:xfrm>
          <a:prstGeom prst="rect">
            <a:avLst/>
          </a:prstGeom>
          <a:noFill/>
        </p:spPr>
        <p:txBody>
          <a:bodyPr wrap="none" rtlCol="0">
            <a:spAutoFit/>
          </a:bodyPr>
          <a:lstStyle/>
          <a:p>
            <a:r>
              <a:rPr lang="en-US" sz="1600" b="1" dirty="0"/>
              <a:t>Wait</a:t>
            </a:r>
          </a:p>
        </p:txBody>
      </p:sp>
    </p:spTree>
    <p:extLst>
      <p:ext uri="{BB962C8B-B14F-4D97-AF65-F5344CB8AC3E}">
        <p14:creationId xmlns:p14="http://schemas.microsoft.com/office/powerpoint/2010/main" val="3944767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35" presetClass="emph" presetSubtype="0" repeatCount="indefinite" fill="hold" grpId="1" nodeType="clickEffect">
                                  <p:stCondLst>
                                    <p:cond delay="0"/>
                                  </p:stCondLst>
                                  <p:endCondLst>
                                    <p:cond evt="onNext" delay="0">
                                      <p:tgtEl>
                                        <p:sldTgt/>
                                      </p:tgtEl>
                                    </p:cond>
                                  </p:endCondLst>
                                  <p:childTnLst>
                                    <p:anim calcmode="discrete" valueType="str">
                                      <p:cBhvr>
                                        <p:cTn id="36" dur="1000" fill="hold"/>
                                        <p:tgtEl>
                                          <p:spTgt spid="14"/>
                                        </p:tgtEl>
                                        <p:attrNameLst>
                                          <p:attrName>style.visibility</p:attrName>
                                        </p:attrNameLst>
                                      </p:cBhvr>
                                      <p:tavLst>
                                        <p:tav tm="0">
                                          <p:val>
                                            <p:strVal val="hidden"/>
                                          </p:val>
                                        </p:tav>
                                        <p:tav tm="50000">
                                          <p:val>
                                            <p:strVal val="visible"/>
                                          </p:val>
                                        </p:tav>
                                      </p:tavLst>
                                    </p:anim>
                                  </p:childTnLst>
                                </p:cTn>
                              </p:par>
                            </p:childTnLst>
                          </p:cTn>
                        </p:par>
                      </p:childTnLst>
                    </p:cTn>
                  </p:par>
                  <p:par>
                    <p:cTn id="37" fill="hold">
                      <p:stCondLst>
                        <p:cond delay="indefinite"/>
                      </p:stCondLst>
                      <p:childTnLst>
                        <p:par>
                          <p:cTn id="38" fill="hold">
                            <p:stCondLst>
                              <p:cond delay="0"/>
                            </p:stCondLst>
                            <p:childTnLst>
                              <p:par>
                                <p:cTn id="39" presetID="22" presetClass="entr" presetSubtype="2" fill="hold" nodeType="click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wipe(right)">
                                      <p:cBhvr>
                                        <p:cTn id="41" dur="500"/>
                                        <p:tgtEl>
                                          <p:spTgt spid="11"/>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3"/>
                                        </p:tgtEl>
                                        <p:attrNameLst>
                                          <p:attrName>style.visibility</p:attrName>
                                        </p:attrNameLst>
                                      </p:cBhvr>
                                      <p:to>
                                        <p:strVal val="visible"/>
                                      </p:to>
                                    </p:set>
                                    <p:animEffect transition="in" filter="fade">
                                      <p:cBhvr>
                                        <p:cTn id="4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2" grpId="0"/>
      <p:bldP spid="13" grpId="0"/>
      <p:bldP spid="14" grpId="0"/>
      <p:bldP spid="14"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3360F-BDDC-4153-BFDC-2DC9F887845E}"/>
              </a:ext>
            </a:extLst>
          </p:cNvPr>
          <p:cNvSpPr>
            <a:spLocks noGrp="1"/>
          </p:cNvSpPr>
          <p:nvPr>
            <p:ph type="title"/>
          </p:nvPr>
        </p:nvSpPr>
        <p:spPr>
          <a:xfrm>
            <a:off x="838200" y="60331"/>
            <a:ext cx="10515600" cy="1325563"/>
          </a:xfrm>
        </p:spPr>
        <p:txBody>
          <a:bodyPr>
            <a:normAutofit/>
          </a:bodyPr>
          <a:lstStyle/>
          <a:p>
            <a:pPr algn="ctr"/>
            <a:r>
              <a:rPr lang="en-US" b="1" u="sng" dirty="0">
                <a:latin typeface="Times New Roman" panose="02020603050405020304" pitchFamily="18" charset="0"/>
                <a:cs typeface="Times New Roman" panose="02020603050405020304" pitchFamily="18" charset="0"/>
              </a:rPr>
              <a:t>Synchronous and Asynchronous</a:t>
            </a:r>
          </a:p>
        </p:txBody>
      </p:sp>
      <p:sp>
        <p:nvSpPr>
          <p:cNvPr id="3" name="Content Placeholder 2">
            <a:extLst>
              <a:ext uri="{FF2B5EF4-FFF2-40B4-BE49-F238E27FC236}">
                <a16:creationId xmlns:a16="http://schemas.microsoft.com/office/drawing/2014/main" id="{5F04FEAE-EFF1-46E8-9D4B-EEB35EAE3858}"/>
              </a:ext>
            </a:extLst>
          </p:cNvPr>
          <p:cNvSpPr>
            <a:spLocks noGrp="1"/>
          </p:cNvSpPr>
          <p:nvPr>
            <p:ph idx="1"/>
          </p:nvPr>
        </p:nvSpPr>
        <p:spPr>
          <a:xfrm>
            <a:off x="838200" y="1252974"/>
            <a:ext cx="10515600" cy="1258820"/>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In Asynchronous, when a Client makes a request to the server he does not need to wait until he gets the response which means asynchronous call doesn’t blocks the client until operation completes. </a:t>
            </a:r>
          </a:p>
          <a:p>
            <a:pPr marL="0" indent="0">
              <a:buNone/>
            </a:pPr>
            <a:r>
              <a:rPr lang="en-US" sz="2000" dirty="0">
                <a:latin typeface="Times New Roman" panose="02020603050405020304" pitchFamily="18" charset="0"/>
                <a:cs typeface="Times New Roman" panose="02020603050405020304" pitchFamily="18" charset="0"/>
              </a:rPr>
              <a:t>He is free to do other activities. </a:t>
            </a:r>
          </a:p>
          <a:p>
            <a:pPr marL="0" indent="0">
              <a:buNone/>
            </a:pPr>
            <a:endParaRPr lang="en-US" sz="2000" dirty="0">
              <a:latin typeface="Times New Roman" panose="02020603050405020304" pitchFamily="18" charset="0"/>
              <a:cs typeface="Times New Roman" panose="02020603050405020304" pitchFamily="18" charset="0"/>
            </a:endParaRPr>
          </a:p>
        </p:txBody>
      </p:sp>
      <p:pic>
        <p:nvPicPr>
          <p:cNvPr id="15" name="Picture 14">
            <a:extLst>
              <a:ext uri="{FF2B5EF4-FFF2-40B4-BE49-F238E27FC236}">
                <a16:creationId xmlns:a16="http://schemas.microsoft.com/office/drawing/2014/main" id="{DD86C0D6-7DAD-4B9E-805A-0A7BF3973F16}"/>
              </a:ext>
            </a:extLst>
          </p:cNvPr>
          <p:cNvPicPr>
            <a:picLocks noChangeAspect="1"/>
          </p:cNvPicPr>
          <p:nvPr/>
        </p:nvPicPr>
        <p:blipFill rotWithShape="1">
          <a:blip r:embed="rId2">
            <a:extLst>
              <a:ext uri="{28A0092B-C50C-407E-A947-70E740481C1C}">
                <a14:useLocalDpi xmlns:a14="http://schemas.microsoft.com/office/drawing/2010/main" val="0"/>
              </a:ext>
            </a:extLst>
          </a:blip>
          <a:srcRect b="33173"/>
          <a:stretch/>
        </p:blipFill>
        <p:spPr>
          <a:xfrm flipH="1">
            <a:off x="1057669" y="2776149"/>
            <a:ext cx="1544919" cy="1707361"/>
          </a:xfrm>
          <a:prstGeom prst="rect">
            <a:avLst/>
          </a:prstGeom>
        </p:spPr>
      </p:pic>
      <p:pic>
        <p:nvPicPr>
          <p:cNvPr id="6" name="Picture 5">
            <a:extLst>
              <a:ext uri="{FF2B5EF4-FFF2-40B4-BE49-F238E27FC236}">
                <a16:creationId xmlns:a16="http://schemas.microsoft.com/office/drawing/2014/main" id="{A5E426C2-6735-475D-8CEA-850D131C6DBD}"/>
              </a:ext>
            </a:extLst>
          </p:cNvPr>
          <p:cNvPicPr>
            <a:picLocks noChangeAspect="1"/>
          </p:cNvPicPr>
          <p:nvPr/>
        </p:nvPicPr>
        <p:blipFill rotWithShape="1">
          <a:blip r:embed="rId3">
            <a:extLst>
              <a:ext uri="{28A0092B-C50C-407E-A947-70E740481C1C}">
                <a14:useLocalDpi xmlns:a14="http://schemas.microsoft.com/office/drawing/2010/main" val="0"/>
              </a:ext>
            </a:extLst>
          </a:blip>
          <a:srcRect l="14839" t="5717" r="14678" b="4627"/>
          <a:stretch/>
        </p:blipFill>
        <p:spPr>
          <a:xfrm>
            <a:off x="6823587" y="2776149"/>
            <a:ext cx="2743200" cy="2322617"/>
          </a:xfrm>
          <a:prstGeom prst="rect">
            <a:avLst/>
          </a:prstGeom>
        </p:spPr>
      </p:pic>
      <p:cxnSp>
        <p:nvCxnSpPr>
          <p:cNvPr id="10" name="Straight Arrow Connector 9">
            <a:extLst>
              <a:ext uri="{FF2B5EF4-FFF2-40B4-BE49-F238E27FC236}">
                <a16:creationId xmlns:a16="http://schemas.microsoft.com/office/drawing/2014/main" id="{055F8824-4EBA-41AF-9365-22977E98783A}"/>
              </a:ext>
            </a:extLst>
          </p:cNvPr>
          <p:cNvCxnSpPr/>
          <p:nvPr/>
        </p:nvCxnSpPr>
        <p:spPr>
          <a:xfrm flipV="1">
            <a:off x="2602588" y="3195484"/>
            <a:ext cx="4220999" cy="23351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6" name="TextBox 15">
            <a:extLst>
              <a:ext uri="{FF2B5EF4-FFF2-40B4-BE49-F238E27FC236}">
                <a16:creationId xmlns:a16="http://schemas.microsoft.com/office/drawing/2014/main" id="{A434F7B4-BCB9-4CFF-94F4-D39418EB1248}"/>
              </a:ext>
            </a:extLst>
          </p:cNvPr>
          <p:cNvSpPr txBox="1"/>
          <p:nvPr/>
        </p:nvSpPr>
        <p:spPr>
          <a:xfrm rot="21335979">
            <a:off x="3728467" y="2893712"/>
            <a:ext cx="1771639" cy="369332"/>
          </a:xfrm>
          <a:prstGeom prst="rect">
            <a:avLst/>
          </a:prstGeom>
          <a:noFill/>
        </p:spPr>
        <p:txBody>
          <a:bodyPr wrap="none" rtlCol="0">
            <a:spAutoFit/>
          </a:bodyPr>
          <a:lstStyle/>
          <a:p>
            <a:r>
              <a:rPr lang="en-US" b="1" dirty="0"/>
              <a:t>Uploading Video</a:t>
            </a:r>
          </a:p>
        </p:txBody>
      </p:sp>
      <p:cxnSp>
        <p:nvCxnSpPr>
          <p:cNvPr id="20" name="Straight Arrow Connector 19">
            <a:extLst>
              <a:ext uri="{FF2B5EF4-FFF2-40B4-BE49-F238E27FC236}">
                <a16:creationId xmlns:a16="http://schemas.microsoft.com/office/drawing/2014/main" id="{D67A5636-0314-4893-AED4-4501D5198509}"/>
              </a:ext>
            </a:extLst>
          </p:cNvPr>
          <p:cNvCxnSpPr>
            <a:cxnSpLocks/>
          </p:cNvCxnSpPr>
          <p:nvPr/>
        </p:nvCxnSpPr>
        <p:spPr>
          <a:xfrm>
            <a:off x="2645744" y="4164118"/>
            <a:ext cx="1434844" cy="99197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1" name="TextBox 20">
            <a:extLst>
              <a:ext uri="{FF2B5EF4-FFF2-40B4-BE49-F238E27FC236}">
                <a16:creationId xmlns:a16="http://schemas.microsoft.com/office/drawing/2014/main" id="{33156757-F008-474D-A5E6-C3CB91E07BAD}"/>
              </a:ext>
            </a:extLst>
          </p:cNvPr>
          <p:cNvSpPr txBox="1"/>
          <p:nvPr/>
        </p:nvSpPr>
        <p:spPr>
          <a:xfrm rot="2030953">
            <a:off x="2479983" y="4297023"/>
            <a:ext cx="1870833" cy="369332"/>
          </a:xfrm>
          <a:prstGeom prst="rect">
            <a:avLst/>
          </a:prstGeom>
          <a:noFill/>
        </p:spPr>
        <p:txBody>
          <a:bodyPr wrap="none" rtlCol="0">
            <a:spAutoFit/>
          </a:bodyPr>
          <a:lstStyle/>
          <a:p>
            <a:r>
              <a:rPr lang="en-US" b="1" dirty="0"/>
              <a:t>Editing </a:t>
            </a:r>
            <a:r>
              <a:rPr lang="en-US" b="1" dirty="0" err="1"/>
              <a:t>VideoTitle</a:t>
            </a:r>
            <a:endParaRPr lang="en-US" b="1" dirty="0"/>
          </a:p>
        </p:txBody>
      </p:sp>
      <p:sp>
        <p:nvSpPr>
          <p:cNvPr id="4" name="TextBox 3">
            <a:extLst>
              <a:ext uri="{FF2B5EF4-FFF2-40B4-BE49-F238E27FC236}">
                <a16:creationId xmlns:a16="http://schemas.microsoft.com/office/drawing/2014/main" id="{8F29F2BC-42D8-47B7-A13B-49077C9E75DB}"/>
              </a:ext>
            </a:extLst>
          </p:cNvPr>
          <p:cNvSpPr txBox="1"/>
          <p:nvPr/>
        </p:nvSpPr>
        <p:spPr>
          <a:xfrm>
            <a:off x="4080588" y="4971425"/>
            <a:ext cx="2271051" cy="369332"/>
          </a:xfrm>
          <a:prstGeom prst="rect">
            <a:avLst/>
          </a:prstGeom>
          <a:noFill/>
        </p:spPr>
        <p:txBody>
          <a:bodyPr wrap="square" rtlCol="0">
            <a:spAutoFit/>
          </a:bodyPr>
          <a:lstStyle/>
          <a:p>
            <a:r>
              <a:rPr lang="en-US" dirty="0"/>
              <a:t>Learn Ajax</a:t>
            </a:r>
          </a:p>
        </p:txBody>
      </p:sp>
      <p:sp>
        <p:nvSpPr>
          <p:cNvPr id="5" name="TextBox 4">
            <a:extLst>
              <a:ext uri="{FF2B5EF4-FFF2-40B4-BE49-F238E27FC236}">
                <a16:creationId xmlns:a16="http://schemas.microsoft.com/office/drawing/2014/main" id="{FDB90AC3-3F39-4A5B-AEFC-A38E3AE0B676}"/>
              </a:ext>
            </a:extLst>
          </p:cNvPr>
          <p:cNvSpPr txBox="1"/>
          <p:nvPr/>
        </p:nvSpPr>
        <p:spPr>
          <a:xfrm>
            <a:off x="7715536" y="3429000"/>
            <a:ext cx="959302" cy="369332"/>
          </a:xfrm>
          <a:prstGeom prst="rect">
            <a:avLst/>
          </a:prstGeom>
          <a:noFill/>
        </p:spPr>
        <p:txBody>
          <a:bodyPr wrap="none" rtlCol="0">
            <a:spAutoFit/>
          </a:bodyPr>
          <a:lstStyle/>
          <a:p>
            <a:r>
              <a:rPr lang="en-US" dirty="0" err="1"/>
              <a:t>Youtube</a:t>
            </a:r>
            <a:endParaRPr lang="en-US" dirty="0"/>
          </a:p>
        </p:txBody>
      </p:sp>
    </p:spTree>
    <p:extLst>
      <p:ext uri="{BB962C8B-B14F-4D97-AF65-F5344CB8AC3E}">
        <p14:creationId xmlns:p14="http://schemas.microsoft.com/office/powerpoint/2010/main" val="757662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500"/>
                                        <p:tgtEl>
                                          <p:spTgt spid="5"/>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wipe(left)">
                                      <p:cBhvr>
                                        <p:cTn id="30" dur="500"/>
                                        <p:tgtEl>
                                          <p:spTgt spid="10"/>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wipe(left)">
                                      <p:cBhvr>
                                        <p:cTn id="33" dur="500"/>
                                        <p:tgtEl>
                                          <p:spTgt spid="16"/>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20"/>
                                        </p:tgtEl>
                                        <p:attrNameLst>
                                          <p:attrName>style.visibility</p:attrName>
                                        </p:attrNameLst>
                                      </p:cBhvr>
                                      <p:to>
                                        <p:strVal val="visible"/>
                                      </p:to>
                                    </p:set>
                                    <p:animEffect transition="in" filter="wipe(left)">
                                      <p:cBhvr>
                                        <p:cTn id="38" dur="500"/>
                                        <p:tgtEl>
                                          <p:spTgt spid="20"/>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animEffect transition="in" filter="wipe(left)">
                                      <p:cBhvr>
                                        <p:cTn id="41" dur="500"/>
                                        <p:tgtEl>
                                          <p:spTgt spid="21"/>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4"/>
                                        </p:tgtEl>
                                        <p:attrNameLst>
                                          <p:attrName>style.visibility</p:attrName>
                                        </p:attrNameLst>
                                      </p:cBhvr>
                                      <p:to>
                                        <p:strVal val="visible"/>
                                      </p:to>
                                    </p:set>
                                    <p:animEffect transition="in" filter="fade">
                                      <p:cBhvr>
                                        <p:cTn id="4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6" grpId="0"/>
      <p:bldP spid="21" grpId="0"/>
      <p:bldP spid="4" grpId="0"/>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3360F-BDDC-4153-BFDC-2DC9F887845E}"/>
              </a:ext>
            </a:extLst>
          </p:cNvPr>
          <p:cNvSpPr>
            <a:spLocks noGrp="1"/>
          </p:cNvSpPr>
          <p:nvPr>
            <p:ph type="title"/>
          </p:nvPr>
        </p:nvSpPr>
        <p:spPr>
          <a:xfrm>
            <a:off x="838200" y="60331"/>
            <a:ext cx="10515600" cy="1325563"/>
          </a:xfrm>
        </p:spPr>
        <p:txBody>
          <a:bodyPr>
            <a:normAutofit/>
          </a:bodyPr>
          <a:lstStyle/>
          <a:p>
            <a:pPr algn="ctr"/>
            <a:r>
              <a:rPr lang="en-US" sz="4000" b="1" u="sng" dirty="0" err="1">
                <a:latin typeface="Times New Roman" panose="02020603050405020304" pitchFamily="18" charset="0"/>
                <a:cs typeface="Times New Roman" panose="02020603050405020304" pitchFamily="18" charset="0"/>
              </a:rPr>
              <a:t>XMLHttpRequest</a:t>
            </a:r>
            <a:endParaRPr lang="en-US" sz="4000"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F04FEAE-EFF1-46E8-9D4B-EEB35EAE3858}"/>
              </a:ext>
            </a:extLst>
          </p:cNvPr>
          <p:cNvSpPr>
            <a:spLocks noGrp="1"/>
          </p:cNvSpPr>
          <p:nvPr>
            <p:ph idx="1"/>
          </p:nvPr>
        </p:nvSpPr>
        <p:spPr>
          <a:xfrm>
            <a:off x="838200" y="1252973"/>
            <a:ext cx="10515600" cy="5043323"/>
          </a:xfrm>
        </p:spPr>
        <p:txBody>
          <a:bodyPr>
            <a:normAutofit/>
          </a:bodyPr>
          <a:lstStyle/>
          <a:p>
            <a:pPr marL="0" indent="0">
              <a:buNone/>
            </a:pPr>
            <a:r>
              <a:rPr lang="en-US" sz="1800" dirty="0" err="1">
                <a:latin typeface="Times New Roman" panose="02020603050405020304" pitchFamily="18" charset="0"/>
                <a:cs typeface="Times New Roman" panose="02020603050405020304" pitchFamily="18" charset="0"/>
              </a:rPr>
              <a:t>XMLHttpRequest</a:t>
            </a:r>
            <a:r>
              <a:rPr lang="en-US" sz="1800" dirty="0">
                <a:latin typeface="Times New Roman" panose="02020603050405020304" pitchFamily="18" charset="0"/>
                <a:cs typeface="Times New Roman" panose="02020603050405020304" pitchFamily="18" charset="0"/>
              </a:rPr>
              <a:t> (XHR) is an API that can be used by JavaScript, JScript, VBScript, and other web browser scripting languages to transfer and manipulate data to and from a webserver using HTTP, establishing an independent connection channel between Client and Server.</a:t>
            </a:r>
          </a:p>
          <a:p>
            <a:pPr marL="0" indent="0">
              <a:buNone/>
            </a:pPr>
            <a:r>
              <a:rPr lang="en-US" sz="1800" dirty="0">
                <a:latin typeface="Times New Roman" panose="02020603050405020304" pitchFamily="18" charset="0"/>
                <a:cs typeface="Times New Roman" panose="02020603050405020304" pitchFamily="18" charset="0"/>
              </a:rPr>
              <a:t>The Data can be Text Data, XML Data and JSON Data.</a:t>
            </a:r>
          </a:p>
          <a:p>
            <a:pPr marL="0" indent="0">
              <a:buNone/>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29836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944</TotalTime>
  <Words>3639</Words>
  <Application>Microsoft Office PowerPoint</Application>
  <PresentationFormat>Widescreen</PresentationFormat>
  <Paragraphs>504</Paragraphs>
  <Slides>47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47</vt:i4>
      </vt:variant>
    </vt:vector>
  </HeadingPairs>
  <TitlesOfParts>
    <vt:vector size="52" baseType="lpstr">
      <vt:lpstr>Arial</vt:lpstr>
      <vt:lpstr>Calibri</vt:lpstr>
      <vt:lpstr>Calibri Light</vt:lpstr>
      <vt:lpstr>Times New Roman</vt:lpstr>
      <vt:lpstr>Office Theme</vt:lpstr>
      <vt:lpstr>Ajax (Asynchronous JavaScript and XML)</vt:lpstr>
      <vt:lpstr>Why use Ajax</vt:lpstr>
      <vt:lpstr>Do you know</vt:lpstr>
      <vt:lpstr>PowerPoint Presentation</vt:lpstr>
      <vt:lpstr>How Ajax works</vt:lpstr>
      <vt:lpstr>How Ajax works</vt:lpstr>
      <vt:lpstr>Synchronous and Asynchronous</vt:lpstr>
      <vt:lpstr>Synchronous and Asynchronous</vt:lpstr>
      <vt:lpstr>XMLHttpRequest</vt:lpstr>
      <vt:lpstr>XMLHttpRequest Object</vt:lpstr>
      <vt:lpstr>Creating XMLHttpRequest Object</vt:lpstr>
      <vt:lpstr>XMLHttpRequest Properties</vt:lpstr>
      <vt:lpstr>readystate</vt:lpstr>
      <vt:lpstr>XMLHttpRequest Properties</vt:lpstr>
      <vt:lpstr>XMLHttpRequest Properties</vt:lpstr>
      <vt:lpstr>XMLHttpRequest Properties</vt:lpstr>
      <vt:lpstr>XMLHttpRequest Properties</vt:lpstr>
      <vt:lpstr>XMLHttpRequest Properties</vt:lpstr>
      <vt:lpstr>XMLHttpRequest Methods</vt:lpstr>
      <vt:lpstr>XMLHttpRequest Methods</vt:lpstr>
      <vt:lpstr>XMLHttpRequest Methods</vt:lpstr>
      <vt:lpstr>XMLHttpRequest Methods</vt:lpstr>
      <vt:lpstr>Content-Type</vt:lpstr>
      <vt:lpstr>Content-Type</vt:lpstr>
      <vt:lpstr>Content-Type</vt:lpstr>
      <vt:lpstr>Request Header</vt:lpstr>
      <vt:lpstr>Request Header</vt:lpstr>
      <vt:lpstr>Response Header</vt:lpstr>
      <vt:lpstr>Response Header</vt:lpstr>
      <vt:lpstr>Make an HTTP Request</vt:lpstr>
      <vt:lpstr>Make an HTTP Request</vt:lpstr>
      <vt:lpstr>Handling Server Response</vt:lpstr>
      <vt:lpstr>Handling Server Response</vt:lpstr>
      <vt:lpstr>Response Handling Function</vt:lpstr>
      <vt:lpstr>Response Handling Function</vt:lpstr>
      <vt:lpstr>Response Handling Function</vt:lpstr>
      <vt:lpstr>Ajax Request Response</vt:lpstr>
      <vt:lpstr>Ajax Request Response</vt:lpstr>
      <vt:lpstr>XMLHttpRequestEventTarget</vt:lpstr>
      <vt:lpstr>onload</vt:lpstr>
      <vt:lpstr>onprogress</vt:lpstr>
      <vt:lpstr>onerror</vt:lpstr>
      <vt:lpstr>onloadstart</vt:lpstr>
      <vt:lpstr>onloadend</vt:lpstr>
      <vt:lpstr>onabort</vt:lpstr>
      <vt:lpstr>ontimeout</vt:lpstr>
      <vt:lpstr>CRUD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Ajax (Asynchronous JavaScript and XML)</dc:title>
  <dc:creator>RK</dc:creator>
  <cp:lastModifiedBy>RK</cp:lastModifiedBy>
  <cp:revision>221</cp:revision>
  <dcterms:created xsi:type="dcterms:W3CDTF">2019-12-25T09:34:55Z</dcterms:created>
  <dcterms:modified xsi:type="dcterms:W3CDTF">2020-07-04T15:46:47Z</dcterms:modified>
</cp:coreProperties>
</file>