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6E3"/>
    <a:srgbClr val="4B4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A103-23F1-5CCA-C839-DCC97F6F7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B7460-7060-878A-339D-AD73EB379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203DE-923B-E67C-DF10-DBD1F501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5738-AA4D-47DA-9739-74481F18F59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4BB28-BDCB-F321-988B-7EF76A87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4137-140D-60E0-1ADF-88F951DA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9DC0-C223-43E2-911F-E19A2ED3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5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5349-71B9-2DC7-CF25-1F912C7F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01BB7-C79C-E959-4ADD-739FD1762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0EF58-C368-D079-B464-CA654F2E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5738-AA4D-47DA-9739-74481F18F59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68CC7-EA63-5B18-F7ED-282264F4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EAA85-6433-58DC-4217-F650E7B2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9DC0-C223-43E2-911F-E19A2ED3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6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AA57B-B327-352F-9B86-D54D36B44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D2ABF-3353-AF33-912E-47DB769C7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4B41B-C1A0-928D-B357-5CEB7743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5738-AA4D-47DA-9739-74481F18F59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970BF-EA0C-285A-0358-0510497F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761E4-4EBD-BC0E-876A-382C47F2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9DC0-C223-43E2-911F-E19A2ED3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1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1D98-0398-E317-79AB-31CE2BE8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08913-FEF8-43FD-1BA7-9BDF20997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989EA-199E-0859-0412-26077BDD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5738-AA4D-47DA-9739-74481F18F59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9B6A7-6B33-9A0C-9C95-17E1B35E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C96C-C53B-02B9-E2F2-9B2ACC2B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9DC0-C223-43E2-911F-E19A2ED3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7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106D-DCCB-993E-086B-BDC0FE52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FBFB3-276C-A661-5F87-61B33C686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52659-CB94-18EE-FE94-825FB08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5738-AA4D-47DA-9739-74481F18F59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FEB86-2E24-6142-ACE9-0C611455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A5CD1-76DB-45A9-72AC-141DEFEF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9DC0-C223-43E2-911F-E19A2ED3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4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1BAB-5BF4-5D23-C285-62A9C75B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1ABC9-DF08-9577-E754-D0BAB66C6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10E67-A60F-37A0-E395-E9EC3381B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51D72-3828-67F9-224B-49C53468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5738-AA4D-47DA-9739-74481F18F59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DA143-2F5F-63E5-493A-DB1FF412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0B2C8-7A36-9F3A-CFF0-55D3E386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9DC0-C223-43E2-911F-E19A2ED3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6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E7C1-2043-B6CD-C795-7AC5C597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F193A-00B5-5964-F64F-48BB35280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15EF7-D83F-A0D4-9D52-E156D1B44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87526-162E-1056-709C-9EF3E1570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63EB4-91F1-659C-2057-58986786F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6735A-4551-35EA-283D-63BF2CFF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5738-AA4D-47DA-9739-74481F18F59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AA0BB8-F7BD-1D95-3202-7AF69FA9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7BD36-2D37-1ED1-EBA8-2E1558E2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9DC0-C223-43E2-911F-E19A2ED3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8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689E-0B4F-DD46-CEFF-61A414E8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FB3CE-FA8D-6BF6-0C0C-FCC652BA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5738-AA4D-47DA-9739-74481F18F59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B5804-5E9A-535C-3CF3-B0D6A0E8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EC17B-A4C4-E71C-AA3D-204DB136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9DC0-C223-43E2-911F-E19A2ED3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5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586F9-2D54-82B5-0A83-3A7C434D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5738-AA4D-47DA-9739-74481F18F59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2DD2C4-F1F9-0687-E72E-CDB13282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D2854-9EFA-3C25-1FAC-8EFA7C17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9DC0-C223-43E2-911F-E19A2ED3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4AF4-F644-BBCB-7C31-38F3D16C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6ACDC-8922-CD60-202F-CF366EDB0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BA31B-E82D-6610-A317-4D9AA4213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7DF53-2864-363A-6D1B-5BF5C67B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5738-AA4D-47DA-9739-74481F18F59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1323D-FFBC-CB6F-9E69-BB4CA4DD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6B98B-5917-6C22-9AC3-E268EFF0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9DC0-C223-43E2-911F-E19A2ED3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0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5AA4-3A2C-DCC3-097B-907A2EFE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B9B92-535F-9E88-88DC-3ADE8F179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F9831-3B12-7E3E-3947-0BADC2B13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20F9D-C0CF-BBC4-50AD-6166FB9F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5738-AA4D-47DA-9739-74481F18F59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4F7C0-B17C-27B7-1BCE-A8B2CD6B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A5F8F-1025-B50B-772D-49C610CB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9DC0-C223-43E2-911F-E19A2ED3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9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AF5C4-0315-509A-2741-B468F928F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4BE1A-9322-D287-4A16-1E0FAACC4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7F06B-D184-D8E7-99F8-3C3280563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F5738-AA4D-47DA-9739-74481F18F59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BB66C-6CFA-DCE9-8EDB-0D06C6EF6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FAB87-B7D7-268E-AEB6-3E8A62D0A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C9DC0-C223-43E2-911F-E19A2ED3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3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ankyy26/DbPresentation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nkyy26/Db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nkyy26/Db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ankyy26/DbPresentation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F207-C334-42BC-5D48-761614A08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ORMs, Micro ORMs, and </a:t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6000" b="1" dirty="0">
                <a:solidFill>
                  <a:schemeClr val="bg1"/>
                </a:solidFill>
              </a:rPr>
              <a:t>MS SQL Adapters in .NET</a:t>
            </a:r>
            <a:br>
              <a:rPr lang="en-US" sz="6000" b="1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9D7AF-AD55-CFF6-0A54-436663EA1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Adapters, Dapper, and Entity Framework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Vanyo Vanev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Development Team Manager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04.10.2023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9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C08F41-6A32-2974-A79B-30AAD2932BE0}"/>
              </a:ext>
            </a:extLst>
          </p:cNvPr>
          <p:cNvSpPr/>
          <p:nvPr/>
        </p:nvSpPr>
        <p:spPr>
          <a:xfrm>
            <a:off x="0" y="783012"/>
            <a:ext cx="7499684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2000" dirty="0">
                <a:solidFill>
                  <a:srgbClr val="4646E3"/>
                </a:solidFill>
                <a:latin typeface="Arial Black" panose="020B0A04020102020204" pitchFamily="34" charset="0"/>
              </a:rPr>
              <a:t>SQLCONNECTION, DIFFERENCES </a:t>
            </a:r>
          </a:p>
          <a:p>
            <a:r>
              <a:rPr lang="en-US" sz="2000" dirty="0">
                <a:solidFill>
                  <a:srgbClr val="4646E3"/>
                </a:solidFill>
                <a:latin typeface="Arial Black" panose="020B0A04020102020204" pitchFamily="34" charset="0"/>
              </a:rPr>
              <a:t>WITH ADAPTERS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88FA76-8AE3-CEC3-FF43-77B39A1620A4}"/>
              </a:ext>
            </a:extLst>
          </p:cNvPr>
          <p:cNvSpPr/>
          <p:nvPr/>
        </p:nvSpPr>
        <p:spPr>
          <a:xfrm>
            <a:off x="7575711" y="783012"/>
            <a:ext cx="146383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7ED30-972C-BC48-6B33-5628030979B4}"/>
              </a:ext>
            </a:extLst>
          </p:cNvPr>
          <p:cNvSpPr txBox="1"/>
          <p:nvPr/>
        </p:nvSpPr>
        <p:spPr>
          <a:xfrm>
            <a:off x="574314" y="2320693"/>
            <a:ext cx="58123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- </a:t>
            </a:r>
            <a:r>
              <a:rPr lang="en-US" sz="2000" dirty="0" err="1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SqlConnection</a:t>
            </a:r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: Establishes a connection to a SQL Server database.</a:t>
            </a:r>
          </a:p>
          <a:p>
            <a:endParaRPr lang="en-US" sz="2000" dirty="0">
              <a:solidFill>
                <a:schemeClr val="bg1"/>
              </a:solidFill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- Gets rid of Commands by exposing direct methods for executing queries.</a:t>
            </a:r>
          </a:p>
          <a:p>
            <a:endParaRPr lang="en-US" sz="2000" dirty="0">
              <a:solidFill>
                <a:schemeClr val="bg1"/>
              </a:solidFill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- Data is directly </a:t>
            </a:r>
            <a:r>
              <a:rPr lang="en-US" sz="2000" dirty="0" err="1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deserizalized</a:t>
            </a:r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into object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929470-C253-C8CA-CB74-7341B2BDDF90}"/>
              </a:ext>
            </a:extLst>
          </p:cNvPr>
          <p:cNvSpPr/>
          <p:nvPr/>
        </p:nvSpPr>
        <p:spPr>
          <a:xfrm>
            <a:off x="6268279" y="2888975"/>
            <a:ext cx="5254487" cy="1239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3B08F9-F178-480A-5A5A-961A8AEB4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315" y="2972823"/>
            <a:ext cx="5102937" cy="1066393"/>
          </a:xfrm>
          <a:prstGeom prst="rect">
            <a:avLst/>
          </a:prstGeom>
        </p:spPr>
      </p:pic>
      <p:sp>
        <p:nvSpPr>
          <p:cNvPr id="9" name="TextBox 8">
            <a:hlinkClick r:id="rId4"/>
            <a:extLst>
              <a:ext uri="{FF2B5EF4-FFF2-40B4-BE49-F238E27FC236}">
                <a16:creationId xmlns:a16="http://schemas.microsoft.com/office/drawing/2014/main" id="{8DA7D470-68B9-6EBC-4805-8838532FBF64}"/>
              </a:ext>
            </a:extLst>
          </p:cNvPr>
          <p:cNvSpPr txBox="1"/>
          <p:nvPr/>
        </p:nvSpPr>
        <p:spPr>
          <a:xfrm>
            <a:off x="4877236" y="5207175"/>
            <a:ext cx="24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Dapper MSSQL Example</a:t>
            </a:r>
          </a:p>
        </p:txBody>
      </p:sp>
    </p:spTree>
    <p:extLst>
      <p:ext uri="{BB962C8B-B14F-4D97-AF65-F5344CB8AC3E}">
        <p14:creationId xmlns:p14="http://schemas.microsoft.com/office/powerpoint/2010/main" val="331183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C08F41-6A32-2974-A79B-30AAD2932BE0}"/>
              </a:ext>
            </a:extLst>
          </p:cNvPr>
          <p:cNvSpPr/>
          <p:nvPr/>
        </p:nvSpPr>
        <p:spPr>
          <a:xfrm>
            <a:off x="0" y="783012"/>
            <a:ext cx="7499684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4000" dirty="0">
                <a:solidFill>
                  <a:srgbClr val="4646E3"/>
                </a:solidFill>
                <a:latin typeface="Arial Black" panose="020B0A04020102020204" pitchFamily="34" charset="0"/>
              </a:rPr>
              <a:t>PROS &amp; 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88FA76-8AE3-CEC3-FF43-77B39A1620A4}"/>
              </a:ext>
            </a:extLst>
          </p:cNvPr>
          <p:cNvSpPr/>
          <p:nvPr/>
        </p:nvSpPr>
        <p:spPr>
          <a:xfrm>
            <a:off x="7575711" y="783012"/>
            <a:ext cx="146383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7ED30-972C-BC48-6B33-5628030979B4}"/>
              </a:ext>
            </a:extLst>
          </p:cNvPr>
          <p:cNvSpPr txBox="1"/>
          <p:nvPr/>
        </p:nvSpPr>
        <p:spPr>
          <a:xfrm>
            <a:off x="681182" y="1817350"/>
            <a:ext cx="628283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Pros:</a:t>
            </a: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  - Lightweight and fast</a:t>
            </a: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  - Reduced boilerplate code compared to adapters</a:t>
            </a: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  - Easy to set up and use</a:t>
            </a:r>
          </a:p>
          <a:p>
            <a:endParaRPr lang="en-US" sz="2200" dirty="0">
              <a:solidFill>
                <a:schemeClr val="bg1"/>
              </a:solidFill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Cons:</a:t>
            </a: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  - Limited feature set compared to full-fledged ORMs</a:t>
            </a: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  - Lacks some advanced features like change tracking and lazy loading</a:t>
            </a: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  - Less abstraction than a full ORM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929470-C253-C8CA-CB74-7341B2BDDF90}"/>
              </a:ext>
            </a:extLst>
          </p:cNvPr>
          <p:cNvSpPr/>
          <p:nvPr/>
        </p:nvSpPr>
        <p:spPr>
          <a:xfrm>
            <a:off x="7434471" y="2067339"/>
            <a:ext cx="3101008" cy="3101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2916D4-0D0F-43C6-E3B7-E5F7B8DD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146" y="3001780"/>
            <a:ext cx="2787558" cy="123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7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C08F41-6A32-2974-A79B-30AAD2932BE0}"/>
              </a:ext>
            </a:extLst>
          </p:cNvPr>
          <p:cNvSpPr/>
          <p:nvPr/>
        </p:nvSpPr>
        <p:spPr>
          <a:xfrm>
            <a:off x="1033670" y="1918742"/>
            <a:ext cx="3969025" cy="3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dirty="0">
                <a:solidFill>
                  <a:srgbClr val="4646E3"/>
                </a:solidFill>
                <a:latin typeface="Arial Black" panose="020B0A04020102020204" pitchFamily="34" charset="0"/>
              </a:rPr>
              <a:t>DEFINITION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88FA76-8AE3-CEC3-FF43-77B39A1620A4}"/>
              </a:ext>
            </a:extLst>
          </p:cNvPr>
          <p:cNvSpPr/>
          <p:nvPr/>
        </p:nvSpPr>
        <p:spPr>
          <a:xfrm>
            <a:off x="5057797" y="1918743"/>
            <a:ext cx="64996" cy="3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7ED30-972C-BC48-6B33-5628030979B4}"/>
              </a:ext>
            </a:extLst>
          </p:cNvPr>
          <p:cNvSpPr txBox="1"/>
          <p:nvPr/>
        </p:nvSpPr>
        <p:spPr>
          <a:xfrm>
            <a:off x="1033671" y="2613817"/>
            <a:ext cx="39690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</a:rPr>
              <a:t>Entity Framework is a full-featured ORM for .NET that automates database-related tasks and provides advanced features.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</a:rPr>
              <a:t>Entity Framework (EF) was first released by Microsoft in 2008 as an ORM for .NET applications. It was designed to provide a higher level of abstraction when working with databases, making it easier for developers to interact with data in a more object-oriented manner.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2D17FD-D4BA-0786-C1EE-F8639E6C6E3D}"/>
              </a:ext>
            </a:extLst>
          </p:cNvPr>
          <p:cNvSpPr/>
          <p:nvPr/>
        </p:nvSpPr>
        <p:spPr>
          <a:xfrm>
            <a:off x="6897757" y="1918742"/>
            <a:ext cx="3969025" cy="3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dirty="0">
                <a:solidFill>
                  <a:srgbClr val="4646E3"/>
                </a:solidFill>
                <a:latin typeface="Arial Black" panose="020B0A04020102020204" pitchFamily="34" charset="0"/>
              </a:rPr>
              <a:t>PURPOSE IN .NET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663312-AFFE-1964-8F44-B69BFAE35671}"/>
              </a:ext>
            </a:extLst>
          </p:cNvPr>
          <p:cNvSpPr/>
          <p:nvPr/>
        </p:nvSpPr>
        <p:spPr>
          <a:xfrm>
            <a:off x="10921884" y="1918743"/>
            <a:ext cx="64996" cy="3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5E914B9-E6A4-5420-3F61-4518FEB76412}"/>
              </a:ext>
            </a:extLst>
          </p:cNvPr>
          <p:cNvSpPr txBox="1">
            <a:spLocks/>
          </p:cNvSpPr>
          <p:nvPr/>
        </p:nvSpPr>
        <p:spPr>
          <a:xfrm>
            <a:off x="1524000" y="881001"/>
            <a:ext cx="9144000" cy="643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Entity Framework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A2199-FF45-2A68-46CC-21252B664864}"/>
              </a:ext>
            </a:extLst>
          </p:cNvPr>
          <p:cNvSpPr txBox="1"/>
          <p:nvPr/>
        </p:nvSpPr>
        <p:spPr>
          <a:xfrm>
            <a:off x="6897756" y="2613817"/>
            <a:ext cx="39690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</a:t>
            </a:r>
            <a:r>
              <a:rPr lang="en-US" sz="1600" b="0" i="0" dirty="0">
                <a:solidFill>
                  <a:schemeClr val="bg1"/>
                </a:solidFill>
                <a:effectLst/>
              </a:rPr>
              <a:t>llows developers to create data models using C# classes and have the database schema generated automatically. The opposite is also tru</a:t>
            </a:r>
            <a:r>
              <a:rPr lang="en-US" sz="1600" dirty="0">
                <a:solidFill>
                  <a:schemeClr val="bg1"/>
                </a:solidFill>
              </a:rPr>
              <a:t>e, data model can be generated from existing database.</a:t>
            </a:r>
            <a:endParaRPr lang="en-US" sz="1600" b="0" i="0" dirty="0">
              <a:solidFill>
                <a:schemeClr val="bg1"/>
              </a:solidFill>
              <a:effectLst/>
            </a:endParaRPr>
          </a:p>
          <a:p>
            <a:endParaRPr lang="en-US" sz="1600" b="0" i="0" dirty="0">
              <a:solidFill>
                <a:schemeClr val="bg1"/>
              </a:solidFill>
              <a:effectLst/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Entity Framework integrates seamlessly with LINQ (Language Integrated Query), allowing developers to write type-safe, expressive queries using C# syntax, which are then translated into SQL and executed against the database.</a:t>
            </a:r>
            <a:endParaRPr lang="en-US" sz="1600" dirty="0">
              <a:solidFill>
                <a:schemeClr val="bg1"/>
              </a:solidFill>
              <a:ea typeface="Calibri Light" panose="020F03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277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C08F41-6A32-2974-A79B-30AAD2932BE0}"/>
              </a:ext>
            </a:extLst>
          </p:cNvPr>
          <p:cNvSpPr/>
          <p:nvPr/>
        </p:nvSpPr>
        <p:spPr>
          <a:xfrm>
            <a:off x="0" y="783012"/>
            <a:ext cx="7499684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2000" dirty="0">
                <a:solidFill>
                  <a:srgbClr val="4646E3"/>
                </a:solidFill>
                <a:latin typeface="Arial Black" panose="020B0A04020102020204" pitchFamily="34" charset="0"/>
              </a:rPr>
              <a:t>ENTITY FRAMEWORK ROOT OBJECTS</a:t>
            </a:r>
          </a:p>
          <a:p>
            <a:r>
              <a:rPr lang="en-US" sz="2000" dirty="0">
                <a:solidFill>
                  <a:srgbClr val="4646E3"/>
                </a:solidFill>
                <a:latin typeface="Arial Black" panose="020B0A04020102020204" pitchFamily="34" charset="0"/>
              </a:rPr>
              <a:t>AND BASICS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88FA76-8AE3-CEC3-FF43-77B39A1620A4}"/>
              </a:ext>
            </a:extLst>
          </p:cNvPr>
          <p:cNvSpPr/>
          <p:nvPr/>
        </p:nvSpPr>
        <p:spPr>
          <a:xfrm>
            <a:off x="7575711" y="783012"/>
            <a:ext cx="146383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7ED30-972C-BC48-6B33-5628030979B4}"/>
              </a:ext>
            </a:extLst>
          </p:cNvPr>
          <p:cNvSpPr txBox="1"/>
          <p:nvPr/>
        </p:nvSpPr>
        <p:spPr>
          <a:xfrm>
            <a:off x="574314" y="1770724"/>
            <a:ext cx="56144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- </a:t>
            </a:r>
            <a:r>
              <a:rPr lang="en-US" sz="2000" dirty="0" err="1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DBContext</a:t>
            </a:r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: the central object in Entity Framework that manages the database connection, tracks changes to entities, and coordinates database operations such as querying and saving data.</a:t>
            </a:r>
          </a:p>
          <a:p>
            <a:endParaRPr lang="en-US" sz="2000" dirty="0">
              <a:solidFill>
                <a:schemeClr val="bg1"/>
              </a:solidFill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- </a:t>
            </a:r>
            <a:r>
              <a:rPr lang="en-US" sz="2000" dirty="0" err="1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DbSet</a:t>
            </a:r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&lt;&gt;: generic class that represents a collection of entities of a specific type. It acts as a gateway between the application's data model and the database, allowing developers to perform CRUD operations, as well as query the database using LINQ expressions.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929470-C253-C8CA-CB74-7341B2BDDF90}"/>
              </a:ext>
            </a:extLst>
          </p:cNvPr>
          <p:cNvSpPr/>
          <p:nvPr/>
        </p:nvSpPr>
        <p:spPr>
          <a:xfrm>
            <a:off x="6785113" y="2888975"/>
            <a:ext cx="4320208" cy="1239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8DA7D470-68B9-6EBC-4805-8838532FBF64}"/>
              </a:ext>
            </a:extLst>
          </p:cNvPr>
          <p:cNvSpPr txBox="1"/>
          <p:nvPr/>
        </p:nvSpPr>
        <p:spPr>
          <a:xfrm>
            <a:off x="4488556" y="5186153"/>
            <a:ext cx="340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Entity Framework MSSQL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937AD-B2B5-973B-A64D-76A192566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530" y="2953700"/>
            <a:ext cx="4172277" cy="109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67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C08F41-6A32-2974-A79B-30AAD2932BE0}"/>
              </a:ext>
            </a:extLst>
          </p:cNvPr>
          <p:cNvSpPr/>
          <p:nvPr/>
        </p:nvSpPr>
        <p:spPr>
          <a:xfrm>
            <a:off x="0" y="783012"/>
            <a:ext cx="7499684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2000" dirty="0">
                <a:solidFill>
                  <a:srgbClr val="4646E3"/>
                </a:solidFill>
                <a:latin typeface="Arial Black" panose="020B0A04020102020204" pitchFamily="34" charset="0"/>
              </a:rPr>
              <a:t>ADVANCED FEATURES OF </a:t>
            </a:r>
          </a:p>
          <a:p>
            <a:r>
              <a:rPr lang="en-US" sz="2000" dirty="0">
                <a:solidFill>
                  <a:srgbClr val="4646E3"/>
                </a:solidFill>
                <a:latin typeface="Arial Black" panose="020B0A04020102020204" pitchFamily="34" charset="0"/>
              </a:rPr>
              <a:t>ENTITY 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88FA76-8AE3-CEC3-FF43-77B39A1620A4}"/>
              </a:ext>
            </a:extLst>
          </p:cNvPr>
          <p:cNvSpPr/>
          <p:nvPr/>
        </p:nvSpPr>
        <p:spPr>
          <a:xfrm>
            <a:off x="7575711" y="783012"/>
            <a:ext cx="146383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7ED30-972C-BC48-6B33-5628030979B4}"/>
              </a:ext>
            </a:extLst>
          </p:cNvPr>
          <p:cNvSpPr txBox="1"/>
          <p:nvPr/>
        </p:nvSpPr>
        <p:spPr>
          <a:xfrm>
            <a:off x="574314" y="1770724"/>
            <a:ext cx="56144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LINQ: </a:t>
            </a: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Use LINQ queries to perform complex data operations without writing raw SQL.</a:t>
            </a:r>
          </a:p>
          <a:p>
            <a:endParaRPr lang="en-US" sz="2000" dirty="0">
              <a:solidFill>
                <a:schemeClr val="bg1"/>
              </a:solidFill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Lazy Loading/Eager Loading: </a:t>
            </a: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Load related entities on demand, improving performance and reducing memory usage.</a:t>
            </a:r>
          </a:p>
          <a:p>
            <a:endParaRPr lang="en-US" sz="2000" dirty="0">
              <a:solidFill>
                <a:schemeClr val="bg1"/>
              </a:solidFill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Migrations: </a:t>
            </a: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Manage and apply changes to your database schema over time.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929470-C253-C8CA-CB74-7341B2BDDF90}"/>
              </a:ext>
            </a:extLst>
          </p:cNvPr>
          <p:cNvSpPr/>
          <p:nvPr/>
        </p:nvSpPr>
        <p:spPr>
          <a:xfrm>
            <a:off x="6785113" y="2888975"/>
            <a:ext cx="4320208" cy="1239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937AD-B2B5-973B-A64D-76A192566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530" y="2953700"/>
            <a:ext cx="4172277" cy="109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0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C08F41-6A32-2974-A79B-30AAD2932BE0}"/>
              </a:ext>
            </a:extLst>
          </p:cNvPr>
          <p:cNvSpPr/>
          <p:nvPr/>
        </p:nvSpPr>
        <p:spPr>
          <a:xfrm>
            <a:off x="0" y="783012"/>
            <a:ext cx="7499684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4000" dirty="0">
                <a:solidFill>
                  <a:srgbClr val="4646E3"/>
                </a:solidFill>
                <a:latin typeface="Arial Black" panose="020B0A04020102020204" pitchFamily="34" charset="0"/>
              </a:rPr>
              <a:t>PROS &amp; 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88FA76-8AE3-CEC3-FF43-77B39A1620A4}"/>
              </a:ext>
            </a:extLst>
          </p:cNvPr>
          <p:cNvSpPr/>
          <p:nvPr/>
        </p:nvSpPr>
        <p:spPr>
          <a:xfrm>
            <a:off x="7575711" y="783012"/>
            <a:ext cx="146383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7ED30-972C-BC48-6B33-5628030979B4}"/>
              </a:ext>
            </a:extLst>
          </p:cNvPr>
          <p:cNvSpPr txBox="1"/>
          <p:nvPr/>
        </p:nvSpPr>
        <p:spPr>
          <a:xfrm>
            <a:off x="681182" y="1817350"/>
            <a:ext cx="62828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Pros:</a:t>
            </a: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  - High level of abstraction and convenience</a:t>
            </a: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  - Rich feature set</a:t>
            </a: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  - Support for advanced features like change tracking, lazy loading, and migrations</a:t>
            </a:r>
          </a:p>
          <a:p>
            <a:endParaRPr lang="en-US" sz="2000" dirty="0">
              <a:solidFill>
                <a:schemeClr val="bg1"/>
              </a:solidFill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Cons:</a:t>
            </a: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  - Slower performance compared to Dapper and traditional adapters</a:t>
            </a: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  - Steeper learning curve</a:t>
            </a: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  - More complex setup and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929470-C253-C8CA-CB74-7341B2BDDF90}"/>
              </a:ext>
            </a:extLst>
          </p:cNvPr>
          <p:cNvSpPr/>
          <p:nvPr/>
        </p:nvSpPr>
        <p:spPr>
          <a:xfrm>
            <a:off x="7434471" y="2067339"/>
            <a:ext cx="3101008" cy="3101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2916D4-0D0F-43C6-E3B7-E5F7B8DD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146" y="3001780"/>
            <a:ext cx="2787558" cy="123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00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C08F41-6A32-2974-A79B-30AAD2932BE0}"/>
              </a:ext>
            </a:extLst>
          </p:cNvPr>
          <p:cNvSpPr/>
          <p:nvPr/>
        </p:nvSpPr>
        <p:spPr>
          <a:xfrm>
            <a:off x="503584" y="1918742"/>
            <a:ext cx="3472069" cy="3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dirty="0">
                <a:solidFill>
                  <a:srgbClr val="4646E3"/>
                </a:solidFill>
                <a:latin typeface="Arial Black" panose="020B0A04020102020204" pitchFamily="34" charset="0"/>
              </a:rPr>
              <a:t>PERFORMANCE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88FA76-8AE3-CEC3-FF43-77B39A1620A4}"/>
              </a:ext>
            </a:extLst>
          </p:cNvPr>
          <p:cNvSpPr/>
          <p:nvPr/>
        </p:nvSpPr>
        <p:spPr>
          <a:xfrm>
            <a:off x="4024131" y="1918743"/>
            <a:ext cx="64996" cy="3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7ED30-972C-BC48-6B33-5628030979B4}"/>
              </a:ext>
            </a:extLst>
          </p:cNvPr>
          <p:cNvSpPr txBox="1"/>
          <p:nvPr/>
        </p:nvSpPr>
        <p:spPr>
          <a:xfrm>
            <a:off x="503585" y="2613817"/>
            <a:ext cx="34720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</a:rPr>
              <a:t>Adapters: Fastest, but more code needed for simple operations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</a:rPr>
              <a:t>Dapper: High-performance, lightweight library, ideal for performance-sensitive applications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</a:rPr>
              <a:t>Entity Framework: Slower performance due to the rich feature set and abstractions, performance can be optimized with techniques like lazy/eager loading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5E914B9-E6A4-5420-3F61-4518FEB76412}"/>
              </a:ext>
            </a:extLst>
          </p:cNvPr>
          <p:cNvSpPr txBox="1">
            <a:spLocks/>
          </p:cNvSpPr>
          <p:nvPr/>
        </p:nvSpPr>
        <p:spPr>
          <a:xfrm>
            <a:off x="1524000" y="881001"/>
            <a:ext cx="9144000" cy="643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Comparison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576B0-6FF9-6D36-EE03-4732A85F5ECC}"/>
              </a:ext>
            </a:extLst>
          </p:cNvPr>
          <p:cNvSpPr/>
          <p:nvPr/>
        </p:nvSpPr>
        <p:spPr>
          <a:xfrm>
            <a:off x="4240697" y="1918742"/>
            <a:ext cx="3472069" cy="3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dirty="0">
                <a:solidFill>
                  <a:srgbClr val="4646E3"/>
                </a:solidFill>
                <a:latin typeface="Arial Black" panose="020B0A04020102020204" pitchFamily="34" charset="0"/>
              </a:rPr>
              <a:t>EASE OF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DE4B2B-6244-B7AA-F740-6AB88A52A041}"/>
              </a:ext>
            </a:extLst>
          </p:cNvPr>
          <p:cNvSpPr/>
          <p:nvPr/>
        </p:nvSpPr>
        <p:spPr>
          <a:xfrm>
            <a:off x="7761244" y="1918743"/>
            <a:ext cx="64996" cy="3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477097-634E-8B2C-15D5-F5F019D1CF2B}"/>
              </a:ext>
            </a:extLst>
          </p:cNvPr>
          <p:cNvSpPr txBox="1"/>
          <p:nvPr/>
        </p:nvSpPr>
        <p:spPr>
          <a:xfrm>
            <a:off x="4240698" y="2613817"/>
            <a:ext cx="34720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</a:rPr>
              <a:t>Adapters: High flexibility, but require more code and effort for simple tasks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</a:rPr>
              <a:t>Dapper: Easy to set up and use, with reduced boilerplate code compared to adapters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</a:rPr>
              <a:t>Entity Framework: Easier to work with complex data models and relationships, but has a steeper learning curve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782AFF-35C6-8C35-6360-3BE75F3ECD8C}"/>
              </a:ext>
            </a:extLst>
          </p:cNvPr>
          <p:cNvSpPr/>
          <p:nvPr/>
        </p:nvSpPr>
        <p:spPr>
          <a:xfrm>
            <a:off x="7977810" y="1918742"/>
            <a:ext cx="3472069" cy="3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dirty="0">
                <a:solidFill>
                  <a:srgbClr val="4646E3"/>
                </a:solidFill>
                <a:latin typeface="Arial Black" panose="020B0A04020102020204" pitchFamily="34" charset="0"/>
              </a:rPr>
              <a:t>WHICH ONE TO PICK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3BD1CA-A8BD-3D73-2F3E-C05789B839E8}"/>
              </a:ext>
            </a:extLst>
          </p:cNvPr>
          <p:cNvSpPr/>
          <p:nvPr/>
        </p:nvSpPr>
        <p:spPr>
          <a:xfrm>
            <a:off x="11498357" y="1918743"/>
            <a:ext cx="64996" cy="3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1B386D-1609-DA75-4E15-7F8F6C785C3A}"/>
              </a:ext>
            </a:extLst>
          </p:cNvPr>
          <p:cNvSpPr txBox="1"/>
          <p:nvPr/>
        </p:nvSpPr>
        <p:spPr>
          <a:xfrm>
            <a:off x="7977811" y="2613817"/>
            <a:ext cx="34720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</a:rPr>
              <a:t>Adapters: Ideal for low-level control and simple applications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</a:rPr>
              <a:t>Dapper: Great for performance-sensitive applications and streamlined data access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</a:rPr>
              <a:t>Entity Framework: Best suited for complex applications with rich data models and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250301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C08F41-6A32-2974-A79B-30AAD2932BE0}"/>
              </a:ext>
            </a:extLst>
          </p:cNvPr>
          <p:cNvSpPr/>
          <p:nvPr/>
        </p:nvSpPr>
        <p:spPr>
          <a:xfrm>
            <a:off x="0" y="783012"/>
            <a:ext cx="7499684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4000" dirty="0">
                <a:solidFill>
                  <a:srgbClr val="4646E3"/>
                </a:solidFill>
                <a:latin typeface="Arial Black" panose="020B0A04020102020204" pitchFamily="34" charset="0"/>
              </a:rPr>
              <a:t>Q&amp;A AND 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88FA76-8AE3-CEC3-FF43-77B39A1620A4}"/>
              </a:ext>
            </a:extLst>
          </p:cNvPr>
          <p:cNvSpPr/>
          <p:nvPr/>
        </p:nvSpPr>
        <p:spPr>
          <a:xfrm>
            <a:off x="7575711" y="783012"/>
            <a:ext cx="146383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7ED30-972C-BC48-6B33-5628030979B4}"/>
              </a:ext>
            </a:extLst>
          </p:cNvPr>
          <p:cNvSpPr txBox="1"/>
          <p:nvPr/>
        </p:nvSpPr>
        <p:spPr>
          <a:xfrm>
            <a:off x="787200" y="2832479"/>
            <a:ext cx="6156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- Any questions?</a:t>
            </a:r>
          </a:p>
          <a:p>
            <a:endParaRPr lang="en-US" sz="2000" dirty="0">
              <a:solidFill>
                <a:schemeClr val="bg1"/>
              </a:solidFill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- Concerns or clarify any points that may have been unclear during the presentation?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345B6C-F336-E3FB-07AB-59A48F02FE82}"/>
              </a:ext>
            </a:extLst>
          </p:cNvPr>
          <p:cNvSpPr/>
          <p:nvPr/>
        </p:nvSpPr>
        <p:spPr>
          <a:xfrm>
            <a:off x="7434471" y="2067339"/>
            <a:ext cx="3101008" cy="3101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CF3630-4DA6-75C3-A7D3-1FC739708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934" y="2289804"/>
            <a:ext cx="2513058" cy="265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7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C08F41-6A32-2974-A79B-30AAD2932BE0}"/>
              </a:ext>
            </a:extLst>
          </p:cNvPr>
          <p:cNvSpPr/>
          <p:nvPr/>
        </p:nvSpPr>
        <p:spPr>
          <a:xfrm>
            <a:off x="0" y="783012"/>
            <a:ext cx="7499684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4000" dirty="0">
                <a:solidFill>
                  <a:srgbClr val="4646E3"/>
                </a:solidFill>
                <a:latin typeface="Arial Black" panose="020B0A04020102020204" pitchFamily="34" charset="0"/>
              </a:rPr>
              <a:t>AGENDA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88FA76-8AE3-CEC3-FF43-77B39A1620A4}"/>
              </a:ext>
            </a:extLst>
          </p:cNvPr>
          <p:cNvSpPr/>
          <p:nvPr/>
        </p:nvSpPr>
        <p:spPr>
          <a:xfrm>
            <a:off x="7575711" y="783012"/>
            <a:ext cx="146383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7ED30-972C-BC48-6B33-5628030979B4}"/>
              </a:ext>
            </a:extLst>
          </p:cNvPr>
          <p:cNvSpPr txBox="1"/>
          <p:nvPr/>
        </p:nvSpPr>
        <p:spPr>
          <a:xfrm>
            <a:off x="906466" y="1921800"/>
            <a:ext cx="573913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- Introduction</a:t>
            </a:r>
          </a:p>
          <a:p>
            <a:endParaRPr lang="en-US" sz="2000" dirty="0">
              <a:solidFill>
                <a:schemeClr val="bg1"/>
              </a:solidFill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- Adapters</a:t>
            </a:r>
          </a:p>
          <a:p>
            <a:endParaRPr lang="en-US" sz="2000" dirty="0">
              <a:solidFill>
                <a:schemeClr val="bg1"/>
              </a:solidFill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- Dapper (Micro ORM - Object-Relational Mapper)</a:t>
            </a:r>
          </a:p>
          <a:p>
            <a:endParaRPr lang="en-US" sz="2000" dirty="0">
              <a:solidFill>
                <a:schemeClr val="bg1"/>
              </a:solidFill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- Entity Framework (ORM)</a:t>
            </a:r>
          </a:p>
          <a:p>
            <a:endParaRPr lang="en-US" sz="2000" dirty="0">
              <a:solidFill>
                <a:schemeClr val="bg1"/>
              </a:solidFill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- Comparing Adapters, Dapper, and Entity Framework</a:t>
            </a:r>
          </a:p>
          <a:p>
            <a:endParaRPr lang="en-US" sz="2000" dirty="0">
              <a:solidFill>
                <a:schemeClr val="bg1"/>
              </a:solidFill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- Q&amp;A and 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6F46C3-CC5C-DF9A-0FD7-9F268E2B18A8}"/>
              </a:ext>
            </a:extLst>
          </p:cNvPr>
          <p:cNvSpPr/>
          <p:nvPr/>
        </p:nvSpPr>
        <p:spPr>
          <a:xfrm>
            <a:off x="7434471" y="2067339"/>
            <a:ext cx="3101008" cy="3101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058A9B-DD21-5F03-E33F-396EDA3B3D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8000" contrast="33000"/>
                    </a14:imgEffect>
                  </a14:imgLayer>
                </a14:imgProps>
              </a:ext>
            </a:extLst>
          </a:blip>
          <a:srcRect l="1" r="19563"/>
          <a:stretch/>
        </p:blipFill>
        <p:spPr>
          <a:xfrm>
            <a:off x="7499684" y="2130285"/>
            <a:ext cx="2980944" cy="297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9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C08F41-6A32-2974-A79B-30AAD2932BE0}"/>
              </a:ext>
            </a:extLst>
          </p:cNvPr>
          <p:cNvSpPr/>
          <p:nvPr/>
        </p:nvSpPr>
        <p:spPr>
          <a:xfrm>
            <a:off x="0" y="783012"/>
            <a:ext cx="7499684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4000" dirty="0">
                <a:solidFill>
                  <a:srgbClr val="4646E3"/>
                </a:solidFill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88FA76-8AE3-CEC3-FF43-77B39A1620A4}"/>
              </a:ext>
            </a:extLst>
          </p:cNvPr>
          <p:cNvSpPr/>
          <p:nvPr/>
        </p:nvSpPr>
        <p:spPr>
          <a:xfrm>
            <a:off x="7575711" y="783012"/>
            <a:ext cx="146383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7ED30-972C-BC48-6B33-5628030979B4}"/>
              </a:ext>
            </a:extLst>
          </p:cNvPr>
          <p:cNvSpPr txBox="1"/>
          <p:nvPr/>
        </p:nvSpPr>
        <p:spPr>
          <a:xfrm>
            <a:off x="787199" y="2037349"/>
            <a:ext cx="60214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- The importance of database interaction in </a:t>
            </a: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backend development</a:t>
            </a:r>
          </a:p>
          <a:p>
            <a:endParaRPr lang="en-US" sz="2000" dirty="0">
              <a:solidFill>
                <a:schemeClr val="bg1"/>
              </a:solidFill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- Efficient and secure data storage and retrieval</a:t>
            </a:r>
          </a:p>
          <a:p>
            <a:endParaRPr lang="en-US" sz="2000" dirty="0">
              <a:solidFill>
                <a:schemeClr val="bg1"/>
              </a:solidFill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- Backend services often depend on data from databases</a:t>
            </a:r>
          </a:p>
          <a:p>
            <a:endParaRPr lang="en-US" sz="2000" dirty="0">
              <a:solidFill>
                <a:schemeClr val="bg1"/>
              </a:solidFill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- Essential for creating scalable and maintainable </a:t>
            </a: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345B6C-F336-E3FB-07AB-59A48F02FE82}"/>
              </a:ext>
            </a:extLst>
          </p:cNvPr>
          <p:cNvSpPr/>
          <p:nvPr/>
        </p:nvSpPr>
        <p:spPr>
          <a:xfrm>
            <a:off x="7434471" y="2067339"/>
            <a:ext cx="3101008" cy="3101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B01845-3EB8-E6F8-1762-53B2D64C73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7" t="4574" r="3491" b="6082"/>
          <a:stretch/>
        </p:blipFill>
        <p:spPr>
          <a:xfrm>
            <a:off x="7604362" y="2706624"/>
            <a:ext cx="2779776" cy="179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2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C08F41-6A32-2974-A79B-30AAD2932BE0}"/>
              </a:ext>
            </a:extLst>
          </p:cNvPr>
          <p:cNvSpPr/>
          <p:nvPr/>
        </p:nvSpPr>
        <p:spPr>
          <a:xfrm>
            <a:off x="0" y="783012"/>
            <a:ext cx="7499684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4000" dirty="0">
                <a:solidFill>
                  <a:srgbClr val="4646E3"/>
                </a:solidFill>
                <a:latin typeface="Arial Black" panose="020B0A04020102020204" pitchFamily="34" charset="0"/>
              </a:rPr>
              <a:t>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88FA76-8AE3-CEC3-FF43-77B39A1620A4}"/>
              </a:ext>
            </a:extLst>
          </p:cNvPr>
          <p:cNvSpPr/>
          <p:nvPr/>
        </p:nvSpPr>
        <p:spPr>
          <a:xfrm>
            <a:off x="7575711" y="783012"/>
            <a:ext cx="146383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7ED30-972C-BC48-6B33-5628030979B4}"/>
              </a:ext>
            </a:extLst>
          </p:cNvPr>
          <p:cNvSpPr txBox="1"/>
          <p:nvPr/>
        </p:nvSpPr>
        <p:spPr>
          <a:xfrm>
            <a:off x="787199" y="1937954"/>
            <a:ext cx="640579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1. Adapters</a:t>
            </a: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  - Provide low-level access to databases</a:t>
            </a: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  - Part of ADO.NET framework</a:t>
            </a:r>
          </a:p>
          <a:p>
            <a:endParaRPr lang="en-US" sz="2000" dirty="0">
              <a:solidFill>
                <a:schemeClr val="bg1"/>
              </a:solidFill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2. Dapper (Micro ORM)</a:t>
            </a: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  - Lightweight, high-performance library</a:t>
            </a: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  - Simplifies working with databases compared to Adapters</a:t>
            </a:r>
          </a:p>
          <a:p>
            <a:endParaRPr lang="en-US" sz="2000" dirty="0">
              <a:solidFill>
                <a:schemeClr val="bg1"/>
              </a:solidFill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3. Entity Framework (ORM)</a:t>
            </a: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  - Comprehensive object-relational mapping framework</a:t>
            </a: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  - Supports advanced features and automation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789E3C-BFAE-C81D-C1E0-6866E48424BD}"/>
              </a:ext>
            </a:extLst>
          </p:cNvPr>
          <p:cNvSpPr/>
          <p:nvPr/>
        </p:nvSpPr>
        <p:spPr>
          <a:xfrm>
            <a:off x="7434471" y="2067339"/>
            <a:ext cx="3101008" cy="3101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A174C3-3922-B8DF-045B-0A58FC2559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30"/>
          <a:stretch/>
        </p:blipFill>
        <p:spPr>
          <a:xfrm>
            <a:off x="7499684" y="2133600"/>
            <a:ext cx="2962656" cy="29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6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C08F41-6A32-2974-A79B-30AAD2932BE0}"/>
              </a:ext>
            </a:extLst>
          </p:cNvPr>
          <p:cNvSpPr/>
          <p:nvPr/>
        </p:nvSpPr>
        <p:spPr>
          <a:xfrm>
            <a:off x="0" y="783012"/>
            <a:ext cx="7499684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4000" dirty="0">
                <a:solidFill>
                  <a:srgbClr val="4646E3"/>
                </a:solidFill>
                <a:latin typeface="Arial Black" panose="020B0A04020102020204" pitchFamily="34" charset="0"/>
              </a:rPr>
              <a:t>OBJECTIVES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88FA76-8AE3-CEC3-FF43-77B39A1620A4}"/>
              </a:ext>
            </a:extLst>
          </p:cNvPr>
          <p:cNvSpPr/>
          <p:nvPr/>
        </p:nvSpPr>
        <p:spPr>
          <a:xfrm>
            <a:off x="7575711" y="783012"/>
            <a:ext cx="146383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7ED30-972C-BC48-6B33-5628030979B4}"/>
              </a:ext>
            </a:extLst>
          </p:cNvPr>
          <p:cNvSpPr txBox="1"/>
          <p:nvPr/>
        </p:nvSpPr>
        <p:spPr>
          <a:xfrm>
            <a:off x="787199" y="1924706"/>
            <a:ext cx="537846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- Understand the differences between Adapters, </a:t>
            </a: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Dapper, and Entity Framework</a:t>
            </a:r>
          </a:p>
          <a:p>
            <a:endParaRPr lang="en-US" sz="2000" dirty="0">
              <a:solidFill>
                <a:schemeClr val="bg1"/>
              </a:solidFill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- Learn how to use each tool for basic </a:t>
            </a: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CRUD operations</a:t>
            </a:r>
          </a:p>
          <a:p>
            <a:endParaRPr lang="en-US" sz="2000" dirty="0">
              <a:solidFill>
                <a:schemeClr val="bg1"/>
              </a:solidFill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- Gain insights into the pros and cons of each tool</a:t>
            </a:r>
          </a:p>
          <a:p>
            <a:endParaRPr lang="en-US" sz="2000" dirty="0">
              <a:solidFill>
                <a:schemeClr val="bg1"/>
              </a:solidFill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- Determine the best tool for your specific </a:t>
            </a: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needs and preferences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929470-C253-C8CA-CB74-7341B2BDDF90}"/>
              </a:ext>
            </a:extLst>
          </p:cNvPr>
          <p:cNvSpPr/>
          <p:nvPr/>
        </p:nvSpPr>
        <p:spPr>
          <a:xfrm>
            <a:off x="7434471" y="2067339"/>
            <a:ext cx="3101008" cy="3101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5A17BC-43F4-F729-85F3-304F618873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09" r="12320"/>
          <a:stretch/>
        </p:blipFill>
        <p:spPr>
          <a:xfrm>
            <a:off x="7499684" y="2142473"/>
            <a:ext cx="2962656" cy="295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9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C08F41-6A32-2974-A79B-30AAD2932BE0}"/>
              </a:ext>
            </a:extLst>
          </p:cNvPr>
          <p:cNvSpPr/>
          <p:nvPr/>
        </p:nvSpPr>
        <p:spPr>
          <a:xfrm>
            <a:off x="921027" y="1918742"/>
            <a:ext cx="3969025" cy="3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dirty="0">
                <a:solidFill>
                  <a:srgbClr val="4646E3"/>
                </a:solidFill>
                <a:latin typeface="Arial Black" panose="020B0A04020102020204" pitchFamily="34" charset="0"/>
              </a:rPr>
              <a:t>DEFINITION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88FA76-8AE3-CEC3-FF43-77B39A1620A4}"/>
              </a:ext>
            </a:extLst>
          </p:cNvPr>
          <p:cNvSpPr/>
          <p:nvPr/>
        </p:nvSpPr>
        <p:spPr>
          <a:xfrm>
            <a:off x="4945154" y="1918743"/>
            <a:ext cx="64996" cy="3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7ED30-972C-BC48-6B33-5628030979B4}"/>
              </a:ext>
            </a:extLst>
          </p:cNvPr>
          <p:cNvSpPr txBox="1"/>
          <p:nvPr/>
        </p:nvSpPr>
        <p:spPr>
          <a:xfrm>
            <a:off x="921028" y="2613817"/>
            <a:ext cx="3969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Adapters are part of the ADO.NET framework, which provides a set of classes for working with data and databases.</a:t>
            </a:r>
          </a:p>
          <a:p>
            <a:endParaRPr lang="en-US" sz="1600" dirty="0">
              <a:solidFill>
                <a:schemeClr val="bg1"/>
              </a:solidFill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ADO.NET, can trace their roots back to the early days of the .NET Framework, which was first released in 2002. ADO.NET is a successor to Microsoft's earlier data access technology called ActiveX Data Objects (ADO).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2D17FD-D4BA-0786-C1EE-F8639E6C6E3D}"/>
              </a:ext>
            </a:extLst>
          </p:cNvPr>
          <p:cNvSpPr/>
          <p:nvPr/>
        </p:nvSpPr>
        <p:spPr>
          <a:xfrm>
            <a:off x="6785114" y="1918742"/>
            <a:ext cx="3969025" cy="3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dirty="0">
                <a:solidFill>
                  <a:srgbClr val="4646E3"/>
                </a:solidFill>
                <a:latin typeface="Arial Black" panose="020B0A04020102020204" pitchFamily="34" charset="0"/>
              </a:rPr>
              <a:t>PURPOSE IN .NET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663312-AFFE-1964-8F44-B69BFAE35671}"/>
              </a:ext>
            </a:extLst>
          </p:cNvPr>
          <p:cNvSpPr/>
          <p:nvPr/>
        </p:nvSpPr>
        <p:spPr>
          <a:xfrm>
            <a:off x="10809241" y="1918743"/>
            <a:ext cx="64996" cy="3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5E914B9-E6A4-5420-3F61-4518FEB76412}"/>
              </a:ext>
            </a:extLst>
          </p:cNvPr>
          <p:cNvSpPr txBox="1">
            <a:spLocks/>
          </p:cNvSpPr>
          <p:nvPr/>
        </p:nvSpPr>
        <p:spPr>
          <a:xfrm>
            <a:off x="1524000" y="881001"/>
            <a:ext cx="9144000" cy="643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ADO.NET Adapters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A2199-FF45-2A68-46CC-21252B664864}"/>
              </a:ext>
            </a:extLst>
          </p:cNvPr>
          <p:cNvSpPr txBox="1"/>
          <p:nvPr/>
        </p:nvSpPr>
        <p:spPr>
          <a:xfrm>
            <a:off x="6665017" y="2613817"/>
            <a:ext cx="40891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Adapters are components that facilitate communication between an application and a database.</a:t>
            </a:r>
          </a:p>
          <a:p>
            <a:endParaRPr lang="en-US" sz="1600" dirty="0">
              <a:solidFill>
                <a:schemeClr val="bg1"/>
              </a:solidFill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ADO.NET was designed to be more in line with the .NET programming model, utilizing managed code and providing a consistent way to access various data sources.</a:t>
            </a:r>
          </a:p>
        </p:txBody>
      </p:sp>
      <p:sp>
        <p:nvSpPr>
          <p:cNvPr id="13" name="TextBox 12">
            <a:hlinkClick r:id="rId3"/>
            <a:extLst>
              <a:ext uri="{FF2B5EF4-FFF2-40B4-BE49-F238E27FC236}">
                <a16:creationId xmlns:a16="http://schemas.microsoft.com/office/drawing/2014/main" id="{F9E4F3A9-AC64-F0E1-B5C1-090877363E24}"/>
              </a:ext>
            </a:extLst>
          </p:cNvPr>
          <p:cNvSpPr txBox="1"/>
          <p:nvPr/>
        </p:nvSpPr>
        <p:spPr>
          <a:xfrm>
            <a:off x="4980823" y="5213803"/>
            <a:ext cx="223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ADO.NET.Csv</a:t>
            </a:r>
            <a:r>
              <a:rPr lang="en-US" dirty="0">
                <a:solidFill>
                  <a:schemeClr val="bg1"/>
                </a:solidFill>
              </a:rPr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412292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C08F41-6A32-2974-A79B-30AAD2932BE0}"/>
              </a:ext>
            </a:extLst>
          </p:cNvPr>
          <p:cNvSpPr/>
          <p:nvPr/>
        </p:nvSpPr>
        <p:spPr>
          <a:xfrm>
            <a:off x="0" y="783012"/>
            <a:ext cx="7499684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2000" dirty="0">
                <a:solidFill>
                  <a:srgbClr val="4646E3"/>
                </a:solidFill>
                <a:latin typeface="Arial Black" panose="020B0A04020102020204" pitchFamily="34" charset="0"/>
              </a:rPr>
              <a:t>SQLCONNECTION, SQLCOMMAND</a:t>
            </a:r>
          </a:p>
          <a:p>
            <a:r>
              <a:rPr lang="en-US" sz="2000" dirty="0">
                <a:solidFill>
                  <a:srgbClr val="4646E3"/>
                </a:solidFill>
                <a:latin typeface="Arial Black" panose="020B0A04020102020204" pitchFamily="34" charset="0"/>
              </a:rPr>
              <a:t>AND SQLDATAREADER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88FA76-8AE3-CEC3-FF43-77B39A1620A4}"/>
              </a:ext>
            </a:extLst>
          </p:cNvPr>
          <p:cNvSpPr/>
          <p:nvPr/>
        </p:nvSpPr>
        <p:spPr>
          <a:xfrm>
            <a:off x="7575711" y="783012"/>
            <a:ext cx="146383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7ED30-972C-BC48-6B33-5628030979B4}"/>
              </a:ext>
            </a:extLst>
          </p:cNvPr>
          <p:cNvSpPr txBox="1"/>
          <p:nvPr/>
        </p:nvSpPr>
        <p:spPr>
          <a:xfrm>
            <a:off x="574314" y="2055649"/>
            <a:ext cx="58123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- </a:t>
            </a:r>
            <a:r>
              <a:rPr lang="en-US" sz="2000" dirty="0" err="1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SqlConnection</a:t>
            </a:r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: Establishes a connection to a SQL Server database.</a:t>
            </a:r>
          </a:p>
          <a:p>
            <a:endParaRPr lang="en-US" sz="2000" dirty="0">
              <a:solidFill>
                <a:schemeClr val="bg1"/>
              </a:solidFill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- </a:t>
            </a:r>
            <a:r>
              <a:rPr lang="en-US" sz="2000" dirty="0" err="1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SqlCommand</a:t>
            </a:r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: Represents a SQL statement or stored procedure to execute against a SQL Server database.</a:t>
            </a:r>
          </a:p>
          <a:p>
            <a:endParaRPr lang="en-US" sz="2000" dirty="0">
              <a:solidFill>
                <a:schemeClr val="bg1"/>
              </a:solidFill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- </a:t>
            </a:r>
            <a:r>
              <a:rPr lang="en-US" sz="2000" dirty="0" err="1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SqlDataReader</a:t>
            </a:r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: Provides a way of reading a forward-only stream of rows from a SQL Server database.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929470-C253-C8CA-CB74-7341B2BDDF90}"/>
              </a:ext>
            </a:extLst>
          </p:cNvPr>
          <p:cNvSpPr/>
          <p:nvPr/>
        </p:nvSpPr>
        <p:spPr>
          <a:xfrm>
            <a:off x="6599584" y="2537792"/>
            <a:ext cx="5095460" cy="1590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23797-49B3-AA73-75DC-10049F357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798" y="2616551"/>
            <a:ext cx="4952888" cy="1432774"/>
          </a:xfrm>
          <a:prstGeom prst="rect">
            <a:avLst/>
          </a:prstGeom>
        </p:spPr>
      </p:pic>
      <p:sp>
        <p:nvSpPr>
          <p:cNvPr id="9" name="TextBox 8">
            <a:hlinkClick r:id="rId4"/>
            <a:extLst>
              <a:ext uri="{FF2B5EF4-FFF2-40B4-BE49-F238E27FC236}">
                <a16:creationId xmlns:a16="http://schemas.microsoft.com/office/drawing/2014/main" id="{F7047FEE-6F89-D226-51AD-105D0827F9AE}"/>
              </a:ext>
            </a:extLst>
          </p:cNvPr>
          <p:cNvSpPr txBox="1"/>
          <p:nvPr/>
        </p:nvSpPr>
        <p:spPr>
          <a:xfrm>
            <a:off x="4845337" y="5200496"/>
            <a:ext cx="25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MSSQL Adapter Example</a:t>
            </a:r>
          </a:p>
        </p:txBody>
      </p:sp>
    </p:spTree>
    <p:extLst>
      <p:ext uri="{BB962C8B-B14F-4D97-AF65-F5344CB8AC3E}">
        <p14:creationId xmlns:p14="http://schemas.microsoft.com/office/powerpoint/2010/main" val="155821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C08F41-6A32-2974-A79B-30AAD2932BE0}"/>
              </a:ext>
            </a:extLst>
          </p:cNvPr>
          <p:cNvSpPr/>
          <p:nvPr/>
        </p:nvSpPr>
        <p:spPr>
          <a:xfrm>
            <a:off x="0" y="783012"/>
            <a:ext cx="7499684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4000" dirty="0">
                <a:solidFill>
                  <a:srgbClr val="4646E3"/>
                </a:solidFill>
                <a:latin typeface="Arial Black" panose="020B0A04020102020204" pitchFamily="34" charset="0"/>
              </a:rPr>
              <a:t>PROS &amp; 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88FA76-8AE3-CEC3-FF43-77B39A1620A4}"/>
              </a:ext>
            </a:extLst>
          </p:cNvPr>
          <p:cNvSpPr/>
          <p:nvPr/>
        </p:nvSpPr>
        <p:spPr>
          <a:xfrm>
            <a:off x="7575711" y="783012"/>
            <a:ext cx="146383" cy="67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7ED30-972C-BC48-6B33-5628030979B4}"/>
              </a:ext>
            </a:extLst>
          </p:cNvPr>
          <p:cNvSpPr txBox="1"/>
          <p:nvPr/>
        </p:nvSpPr>
        <p:spPr>
          <a:xfrm>
            <a:off x="681182" y="1817350"/>
            <a:ext cx="62828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Pros:</a:t>
            </a:r>
          </a:p>
          <a:p>
            <a:endParaRPr lang="en-US" sz="2000" dirty="0">
              <a:solidFill>
                <a:schemeClr val="bg1"/>
              </a:solidFill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  - Low-level control over database interaction</a:t>
            </a: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  - Lightweight and fast</a:t>
            </a:r>
          </a:p>
          <a:p>
            <a:endParaRPr lang="en-US" sz="2000" dirty="0">
              <a:solidFill>
                <a:schemeClr val="bg1"/>
              </a:solidFill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Cons:</a:t>
            </a:r>
          </a:p>
          <a:p>
            <a:endParaRPr lang="en-US" sz="2000" dirty="0">
              <a:solidFill>
                <a:schemeClr val="bg1"/>
              </a:solidFill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  - More code needed for simple operations</a:t>
            </a: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  - Prone to SQL injection if not used carefully</a:t>
            </a:r>
          </a:p>
          <a:p>
            <a:r>
              <a:rPr lang="en-US" sz="2000" dirty="0">
                <a:solidFill>
                  <a:schemeClr val="bg1"/>
                </a:solidFill>
                <a:ea typeface="Calibri Light" panose="020F0302020204030204" pitchFamily="34" charset="0"/>
                <a:cs typeface="Arial" panose="020B0604020202020204" pitchFamily="34" charset="0"/>
              </a:rPr>
              <a:t>   - Lack of abstraction makes it harder to switch between different databases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929470-C253-C8CA-CB74-7341B2BDDF90}"/>
              </a:ext>
            </a:extLst>
          </p:cNvPr>
          <p:cNvSpPr/>
          <p:nvPr/>
        </p:nvSpPr>
        <p:spPr>
          <a:xfrm>
            <a:off x="7434471" y="2067339"/>
            <a:ext cx="3101008" cy="3101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2916D4-0D0F-43C6-E3B7-E5F7B8DD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146" y="3001780"/>
            <a:ext cx="2787558" cy="123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0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C08F41-6A32-2974-A79B-30AAD2932BE0}"/>
              </a:ext>
            </a:extLst>
          </p:cNvPr>
          <p:cNvSpPr/>
          <p:nvPr/>
        </p:nvSpPr>
        <p:spPr>
          <a:xfrm>
            <a:off x="1033670" y="1918742"/>
            <a:ext cx="3969025" cy="3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dirty="0">
                <a:solidFill>
                  <a:srgbClr val="4646E3"/>
                </a:solidFill>
                <a:latin typeface="Arial Black" panose="020B0A04020102020204" pitchFamily="34" charset="0"/>
              </a:rPr>
              <a:t>DEFINITION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88FA76-8AE3-CEC3-FF43-77B39A1620A4}"/>
              </a:ext>
            </a:extLst>
          </p:cNvPr>
          <p:cNvSpPr/>
          <p:nvPr/>
        </p:nvSpPr>
        <p:spPr>
          <a:xfrm>
            <a:off x="5057797" y="1918743"/>
            <a:ext cx="64996" cy="3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7ED30-972C-BC48-6B33-5628030979B4}"/>
              </a:ext>
            </a:extLst>
          </p:cNvPr>
          <p:cNvSpPr txBox="1"/>
          <p:nvPr/>
        </p:nvSpPr>
        <p:spPr>
          <a:xfrm>
            <a:off x="1033671" y="2613817"/>
            <a:ext cx="3969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Dapper is a Micro ORM (Object-Relational Mapper) for .NET that simplifies data access.</a:t>
            </a:r>
          </a:p>
          <a:p>
            <a:endParaRPr lang="en-US" sz="1600" b="0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</a:rPr>
              <a:t>Dapper was developed by Stack Exchange in 2011 as an alternative to heavier ORMs like Entity Framework. The goal was to create a high-performance, lightweight data access library that would simplify database interaction without sacrificing speed.</a:t>
            </a:r>
            <a:endParaRPr lang="en-US" sz="16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2D17FD-D4BA-0786-C1EE-F8639E6C6E3D}"/>
              </a:ext>
            </a:extLst>
          </p:cNvPr>
          <p:cNvSpPr/>
          <p:nvPr/>
        </p:nvSpPr>
        <p:spPr>
          <a:xfrm>
            <a:off x="6897757" y="1918742"/>
            <a:ext cx="3969025" cy="3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dirty="0">
                <a:solidFill>
                  <a:srgbClr val="4646E3"/>
                </a:solidFill>
                <a:latin typeface="Arial Black" panose="020B0A04020102020204" pitchFamily="34" charset="0"/>
              </a:rPr>
              <a:t>PURPOSE IN .NET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663312-AFFE-1964-8F44-B69BFAE35671}"/>
              </a:ext>
            </a:extLst>
          </p:cNvPr>
          <p:cNvSpPr/>
          <p:nvPr/>
        </p:nvSpPr>
        <p:spPr>
          <a:xfrm>
            <a:off x="10921884" y="1918743"/>
            <a:ext cx="64996" cy="3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5E914B9-E6A4-5420-3F61-4518FEB76412}"/>
              </a:ext>
            </a:extLst>
          </p:cNvPr>
          <p:cNvSpPr txBox="1">
            <a:spLocks/>
          </p:cNvSpPr>
          <p:nvPr/>
        </p:nvSpPr>
        <p:spPr>
          <a:xfrm>
            <a:off x="1524000" y="881001"/>
            <a:ext cx="9144000" cy="643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Dapper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A2199-FF45-2A68-46CC-21252B664864}"/>
              </a:ext>
            </a:extLst>
          </p:cNvPr>
          <p:cNvSpPr txBox="1"/>
          <p:nvPr/>
        </p:nvSpPr>
        <p:spPr>
          <a:xfrm>
            <a:off x="6897756" y="2613817"/>
            <a:ext cx="39690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</a:rPr>
              <a:t>Dapper gained popularity in the .NET community due to its minimalistic approach and impressive performance.</a:t>
            </a:r>
          </a:p>
          <a:p>
            <a:endParaRPr lang="en-US" sz="1600" b="0" i="0" dirty="0">
              <a:solidFill>
                <a:schemeClr val="bg1"/>
              </a:solidFill>
              <a:effectLst/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Micro </a:t>
            </a:r>
            <a:r>
              <a:rPr lang="en-US" sz="1600" b="0" i="0" dirty="0">
                <a:solidFill>
                  <a:schemeClr val="bg1"/>
                </a:solidFill>
                <a:effectLst/>
              </a:rPr>
              <a:t>ORMs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 strike a balance between raw database access using adapters and the higher level of abstraction offered by full-fledged ORMs.</a:t>
            </a:r>
            <a:endParaRPr lang="en-US" sz="1600" dirty="0">
              <a:solidFill>
                <a:schemeClr val="bg1"/>
              </a:solidFill>
              <a:ea typeface="Calibri Light" panose="020F03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34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1148</Words>
  <Application>Microsoft Office PowerPoint</Application>
  <PresentationFormat>Widescreen</PresentationFormat>
  <Paragraphs>164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Söhne</vt:lpstr>
      <vt:lpstr>Office Theme</vt:lpstr>
      <vt:lpstr>ORMs, Micro ORMs, and  MS SQL Adapters in .NET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ORMs, Micro ORMs, and  MS SQL Adapters in .NET </dc:title>
  <dc:creator>Office365</dc:creator>
  <cp:lastModifiedBy>Office365</cp:lastModifiedBy>
  <cp:revision>9</cp:revision>
  <dcterms:created xsi:type="dcterms:W3CDTF">2023-04-08T16:13:21Z</dcterms:created>
  <dcterms:modified xsi:type="dcterms:W3CDTF">2023-04-09T23:36:51Z</dcterms:modified>
</cp:coreProperties>
</file>