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91"/>
    <a:srgbClr val="8B0000"/>
    <a:srgbClr val="ECE5E3"/>
    <a:srgbClr val="EB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3941-78CA-44D2-7F46-20F51D1EC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1E3EF-8F82-82D5-F9D4-6EF57658F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C10-B0C1-E6B7-0F68-0E79272A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155B-D2A8-E541-0DFB-53D5CCE2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8887-A8E5-1F02-4A39-EF2BB6A1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6B46-75B2-8A16-CE1D-A463DC26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0E70-4BE2-7300-A1FB-12E6D32A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45CB-AA33-E458-5289-B3511671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1E7E-9A2F-2977-FA96-0AE34A3D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ABF7-736D-321D-B8C5-CB5D164E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471B8-4D9C-D7A9-C7D1-7FD1E1223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BBC5C-0FEA-2ADF-A766-4BF167EF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92E7-4B35-D0DF-EAA6-5EEEE14C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BA6F-014E-AB72-8F17-839DF2DF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7ED8-6FDF-7852-76EC-F61E03D6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911-99BB-77E4-6B3F-4A18566B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B1CC-8B95-E5FB-CFCF-F7037182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9DAF-AAB0-EC17-9A67-E075964E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51D7-C4E3-F793-478C-C23C16CE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D31-B13B-755F-99ED-B49B01A3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A656-AD02-F8A2-8218-4F62F306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A3231-80B5-A40E-96F9-F2EDD3FB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1588-4FDB-9C1E-6253-FA302456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F333-670E-F2F0-F68A-F68690F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446C-5DD5-7D88-6199-C880CB5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C999-2812-F449-60AE-132096C5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1616-500D-00AE-508E-407715D7E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117C6-F9D2-4C90-803A-F9367CDD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3D12-F523-5341-EF12-4F0AD469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9783-9DB6-3901-5994-0CE63DF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13D2-AC82-9608-1EA9-7A0C77E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BC1-15DA-3017-69D1-3E22C624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534-968C-D2F8-2B73-D7866DF6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6EB5A-41B0-65D0-02E4-E9480A2A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34992-2D1E-CBC8-5EB2-B788E4160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28F25-99C0-822B-6527-1CF646356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7E966-7A84-2EA3-ADA9-C301885C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533C6-DE6F-E36F-93A7-8CBBBF8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685CC-E95B-688F-F97F-881FA9EE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315A-215C-B162-BBC0-6474285D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19B51-CF1C-6DBC-4069-44A0B059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5E078-4188-0E3D-B421-B6241D6E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027B2-CA89-D3D4-50FB-EB880DB4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D7F1C-F275-BEC0-C3BC-AB346592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4BC94-07B3-0A3D-5E81-64FAFCE4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C735-FF73-335D-36BD-1BCC0C1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DDE0-5166-F459-CEE1-A7243C8A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2341-FB2A-8CB8-E1A3-FCD81117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19492-8387-62BC-C4DB-ABEA2DE4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48AFB-8378-B005-06E1-18C5D60C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7F2F7-6C30-8E5C-3FE6-0DD3BAF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FFF73-1ACA-B3A5-4AAC-5A281459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4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AECE-7BA5-CB0D-353E-9005D420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F08B-3114-7201-72DA-5B74B21FC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BEFC8-06CE-669D-4E43-48989328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A939-8A10-CAFE-7BAB-E44F8A4D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982D-162D-3B8D-6E31-D85DFC25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AB45-91FF-4BC0-3D3B-FB3BC977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D4781-8B9D-8FEE-72C9-4BAC3018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2303-B526-4BBA-388D-B2D13AF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72CE-A03D-82E6-638C-3C0FB42E2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6CBC-0BDA-418B-9FC4-BF69FF4696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88E2-72E2-D555-B03A-3EF0E3B2E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4950-D201-C934-26AA-E81E953E6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DC1A-6E8D-46CF-9500-E18A405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rilog.net/" TargetMode="External"/><Relationship Id="rId5" Type="http://schemas.openxmlformats.org/officeDocument/2006/relationships/hyperlink" Target="https://logging.apache.org/log4net/" TargetMode="External"/><Relationship Id="rId4" Type="http://schemas.openxmlformats.org/officeDocument/2006/relationships/hyperlink" Target="https://nlog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2448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42EB7FF6-AD90-DC8E-B4AB-A7E920A9253F}"/>
              </a:ext>
            </a:extLst>
          </p:cNvPr>
          <p:cNvSpPr txBox="1">
            <a:spLocks/>
          </p:cNvSpPr>
          <p:nvPr/>
        </p:nvSpPr>
        <p:spPr>
          <a:xfrm>
            <a:off x="1523999" y="7235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Logging and Exception Handling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499FBE5-2CE2-3187-91E1-901D6EEC6BCB}"/>
              </a:ext>
            </a:extLst>
          </p:cNvPr>
          <p:cNvSpPr txBox="1">
            <a:spLocks/>
          </p:cNvSpPr>
          <p:nvPr/>
        </p:nvSpPr>
        <p:spPr>
          <a:xfrm>
            <a:off x="1676400" y="34623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Exceptions, Logging libraries, Log Type,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Middlewares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Vanyo Vanev</a:t>
            </a:r>
          </a:p>
          <a:p>
            <a:r>
              <a:rPr lang="en-US" dirty="0">
                <a:solidFill>
                  <a:schemeClr val="bg1"/>
                </a:solidFill>
              </a:rPr>
              <a:t>Development Team Manager</a:t>
            </a:r>
          </a:p>
          <a:p>
            <a:r>
              <a:rPr lang="en-US" dirty="0">
                <a:solidFill>
                  <a:schemeClr val="bg1"/>
                </a:solidFill>
              </a:rPr>
              <a:t>04.11.2023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35065-1F10-67AA-B337-63E143A5AF8C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157E1-C369-2FE1-8CB4-A8D5998CF5C0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BBD78-E4B9-B40B-7366-D33ADA40DCD1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EF43-BAC1-E7C6-C551-7E85A8453C86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1B6B921-1C9F-75F1-0C2B-B66B34C310F4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C654A-B642-BFB9-A693-EDC3947546D3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5EA9C-B707-255C-B4A7-9565BAFBCE46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B32308-33FC-161F-A2DD-D4417549D52D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93B93-7AF7-4279-DDBD-99E41842FEE3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Q&amp;A AND 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1D8D93-C522-1318-EC36-0DF2C80D88F4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ECAF0-A8D6-B7AB-94CE-CBE1D64150F3}"/>
              </a:ext>
            </a:extLst>
          </p:cNvPr>
          <p:cNvSpPr txBox="1"/>
          <p:nvPr/>
        </p:nvSpPr>
        <p:spPr>
          <a:xfrm>
            <a:off x="1022150" y="2832479"/>
            <a:ext cx="6156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Any questions?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Concerns or clarify any points that may have been unclear during the presentation?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B3602-C2C4-EF05-CD58-EC02CB47EB97}"/>
              </a:ext>
            </a:extLst>
          </p:cNvPr>
          <p:cNvSpPr/>
          <p:nvPr/>
        </p:nvSpPr>
        <p:spPr>
          <a:xfrm>
            <a:off x="766942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AE6D1D-4906-AEE0-C28C-CC0C171E6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884" y="2289804"/>
            <a:ext cx="2513058" cy="26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638BB3-3A95-2AFB-1C9D-1FA750EB421F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ADB55-DAAE-ACB9-8B5C-F1EBD712C767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1E64E-9A05-1145-6E71-E47BD17F22D1}"/>
              </a:ext>
            </a:extLst>
          </p:cNvPr>
          <p:cNvSpPr txBox="1"/>
          <p:nvPr/>
        </p:nvSpPr>
        <p:spPr>
          <a:xfrm>
            <a:off x="1161849" y="1986340"/>
            <a:ext cx="38129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Logging and Exception Handling in C#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Logging Libraries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Types of Logging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Middlewares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Best Practices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Q&amp;A and Closing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ACB2A-BEAA-567C-D35F-37CA960046BA}"/>
              </a:ext>
            </a:extLst>
          </p:cNvPr>
          <p:cNvSpPr/>
          <p:nvPr/>
        </p:nvSpPr>
        <p:spPr>
          <a:xfrm>
            <a:off x="7688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AF5166-A8F4-F34D-AB85-3D0F9B9FA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7" t="4574" r="3491" b="6082"/>
          <a:stretch/>
        </p:blipFill>
        <p:spPr>
          <a:xfrm>
            <a:off x="7858362" y="2706624"/>
            <a:ext cx="2779776" cy="17922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2ADBD5-53C4-C793-6595-441C995A61FB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F2B1B9-B29D-30D5-4DCF-27AD64A192BC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DB1D1-69C6-1A1D-89D5-903BF21134E2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B19655-2827-13DE-0DAC-AB24728C8D14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638BB3-3A95-2AFB-1C9D-1FA750EB421F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ADB55-DAAE-ACB9-8B5C-F1EBD712C767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1E64E-9A05-1145-6E71-E47BD17F22D1}"/>
              </a:ext>
            </a:extLst>
          </p:cNvPr>
          <p:cNvSpPr txBox="1"/>
          <p:nvPr/>
        </p:nvSpPr>
        <p:spPr>
          <a:xfrm>
            <a:off x="1108497" y="1788106"/>
            <a:ext cx="6007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Overview of logging and exception handling in C# applications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Popular logging libraries and their use cases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Different types of logging and their advantages and disadvantages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The concept 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middlewares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and their role in logging and exception handling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Best practices for implementing logging and exception handling in .NET projects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99D8D-8B0D-3BC2-FF70-35B5123A86D7}"/>
              </a:ext>
            </a:extLst>
          </p:cNvPr>
          <p:cNvSpPr/>
          <p:nvPr/>
        </p:nvSpPr>
        <p:spPr>
          <a:xfrm>
            <a:off x="75741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C8107-A12D-0D41-C103-BC86561680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09" r="12320"/>
          <a:stretch/>
        </p:blipFill>
        <p:spPr>
          <a:xfrm>
            <a:off x="7639384" y="2142473"/>
            <a:ext cx="2962656" cy="29507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A24DF27-84F8-75E0-D68A-D919AF001BAC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06247-6D66-8C4C-D073-9A9C5A89F84D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F77705-48BE-667B-BF28-ABE85731635A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DD9CBF-3A10-AF41-FB1E-42E899E57E3C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638BB3-3A95-2AFB-1C9D-1FA750EB421F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EXCEPTION HANDLING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ADB55-DAAE-ACB9-8B5C-F1EBD712C767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1E64E-9A05-1145-6E71-E47BD17F22D1}"/>
              </a:ext>
            </a:extLst>
          </p:cNvPr>
          <p:cNvSpPr txBox="1"/>
          <p:nvPr/>
        </p:nvSpPr>
        <p:spPr>
          <a:xfrm>
            <a:off x="1099324" y="1702652"/>
            <a:ext cx="6007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Preventing application crashes: Proper exception handling allows you to catch and manage exceptions, preventing unexpected application crashes. 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Graceful error recovery: rolling back transactions, releasing resources, or providing alternative execution paths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Debugging and diagnostics: allows you to log and report errors that occur during the execution of your application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User experience: used to provide meaningful error messages or feedback to users when something goes wrong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Security: can help prevent security vulnerabilities by ensuring that sensitive information (e.g., stack traces) is not leaked to users or attackers when an error occurs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99D8D-8B0D-3BC2-FF70-35B5123A86D7}"/>
              </a:ext>
            </a:extLst>
          </p:cNvPr>
          <p:cNvSpPr/>
          <p:nvPr/>
        </p:nvSpPr>
        <p:spPr>
          <a:xfrm>
            <a:off x="7677643" y="2487468"/>
            <a:ext cx="3053857" cy="2387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032A93-5286-1482-8620-85BAC5AC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643" y="2541558"/>
            <a:ext cx="2929357" cy="22794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99D294F-8471-60C5-45C0-9C91BDCD61E3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65FF53-317B-648C-198A-A584BE87AA76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389A02-F1B2-E4E5-128A-902F4A53A104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5726EF-2DF0-A8E4-ED7D-17041693A702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638BB3-3A95-2AFB-1C9D-1FA750EB421F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COMMON PATTERNS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ADB55-DAAE-ACB9-8B5C-F1EBD712C767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1E64E-9A05-1145-6E71-E47BD17F22D1}"/>
              </a:ext>
            </a:extLst>
          </p:cNvPr>
          <p:cNvSpPr txBox="1"/>
          <p:nvPr/>
        </p:nvSpPr>
        <p:spPr>
          <a:xfrm>
            <a:off x="1139624" y="2398594"/>
            <a:ext cx="6007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The try-catch-finally pattern</a:t>
            </a:r>
            <a:endParaRPr lang="bg-BG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The try-catch pattern with exception filters</a:t>
            </a:r>
            <a:endParaRPr lang="bg-BG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The exception wrapping pattern</a:t>
            </a:r>
            <a:endParaRPr lang="bg-BG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The exception dispatcher patter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n</a:t>
            </a:r>
            <a:endParaRPr lang="bg-BG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99D8D-8B0D-3BC2-FF70-35B5123A86D7}"/>
              </a:ext>
            </a:extLst>
          </p:cNvPr>
          <p:cNvSpPr/>
          <p:nvPr/>
        </p:nvSpPr>
        <p:spPr>
          <a:xfrm>
            <a:off x="7677643" y="2487468"/>
            <a:ext cx="3123706" cy="2387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776268-0591-8115-F261-7B9AEF26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2561434"/>
            <a:ext cx="3003549" cy="22518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B79547-6659-DDCD-B241-DDB3454D2AE6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7EF59C-C377-F85C-F5C7-00A988C2C6E7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2FEE6-A968-474D-7AEA-E23AB4F8D755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98ECE-AC40-ACD3-77AD-7678FF46F1DF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638BB3-3A95-2AFB-1C9D-1FA750EB421F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LOGGING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ADB55-DAAE-ACB9-8B5C-F1EBD712C767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1E64E-9A05-1145-6E71-E47BD17F22D1}"/>
              </a:ext>
            </a:extLst>
          </p:cNvPr>
          <p:cNvSpPr txBox="1"/>
          <p:nvPr/>
        </p:nvSpPr>
        <p:spPr>
          <a:xfrm>
            <a:off x="1139624" y="2398594"/>
            <a:ext cx="6007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Debugging and diagnosing issues during development</a:t>
            </a:r>
          </a:p>
          <a:p>
            <a:pPr algn="l"/>
            <a:endParaRPr lang="en-US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Monitoring applications in production environments</a:t>
            </a:r>
          </a:p>
          <a:p>
            <a:pPr algn="l"/>
            <a:endParaRPr lang="en-US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Auditing and tracing user actions for security or compliance purposes</a:t>
            </a:r>
          </a:p>
          <a:p>
            <a:pPr algn="l"/>
            <a:endParaRPr lang="en-US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Analyzing application performance to identify bottlenecks or areas for improvement</a:t>
            </a:r>
            <a:endParaRPr lang="bg-BG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99D8D-8B0D-3BC2-FF70-35B5123A86D7}"/>
              </a:ext>
            </a:extLst>
          </p:cNvPr>
          <p:cNvSpPr/>
          <p:nvPr/>
        </p:nvSpPr>
        <p:spPr>
          <a:xfrm>
            <a:off x="7635028" y="2635972"/>
            <a:ext cx="3123706" cy="1932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29176E-5C03-6EFB-8DAC-49497A535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94" y="2695649"/>
            <a:ext cx="3007093" cy="1808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142395-68FF-2496-4A6E-BDBD5C98F4B6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F75432-321C-20F7-A69B-CA0E5BD13218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99154-A689-B9CC-E83D-9C431BACA53E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7CC1C-C72D-6D3F-B778-96F8D671218A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A21039-3F95-E0C7-4616-586662A8A191}"/>
              </a:ext>
            </a:extLst>
          </p:cNvPr>
          <p:cNvSpPr/>
          <p:nvPr/>
        </p:nvSpPr>
        <p:spPr>
          <a:xfrm>
            <a:off x="503584" y="1918742"/>
            <a:ext cx="3472069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 err="1">
                <a:solidFill>
                  <a:srgbClr val="4646E3"/>
                </a:solidFill>
                <a:latin typeface="Arial Black" panose="020B0A04020102020204" pitchFamily="34" charset="0"/>
              </a:rPr>
              <a:t>NLog</a:t>
            </a:r>
            <a:endParaRPr lang="en-US" dirty="0">
              <a:solidFill>
                <a:srgbClr val="4646E3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6B43D-158F-D961-2D2A-E76D73229408}"/>
              </a:ext>
            </a:extLst>
          </p:cNvPr>
          <p:cNvSpPr/>
          <p:nvPr/>
        </p:nvSpPr>
        <p:spPr>
          <a:xfrm>
            <a:off x="4024131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13936-0CDF-4975-5936-8FD2EA65A204}"/>
              </a:ext>
            </a:extLst>
          </p:cNvPr>
          <p:cNvSpPr txBox="1"/>
          <p:nvPr/>
        </p:nvSpPr>
        <p:spPr>
          <a:xfrm>
            <a:off x="503585" y="2353467"/>
            <a:ext cx="34720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Flexible and easy-to-use logging platform</a:t>
            </a:r>
          </a:p>
          <a:p>
            <a:endParaRPr lang="en-US" sz="1600" b="0" i="0" dirty="0">
              <a:solidFill>
                <a:schemeClr val="bg1"/>
              </a:solidFill>
              <a:effectLst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Rich feature set, including routing, filtering, and rendering capabilities</a:t>
            </a:r>
          </a:p>
          <a:p>
            <a:endParaRPr lang="en-US" sz="1600" b="0" i="0" dirty="0">
              <a:solidFill>
                <a:schemeClr val="bg1"/>
              </a:solidFill>
              <a:effectLst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Supports various targets (file, database, email, etc.)</a:t>
            </a:r>
          </a:p>
          <a:p>
            <a:endParaRPr lang="en-US" sz="1600" b="0" i="0" dirty="0">
              <a:solidFill>
                <a:schemeClr val="bg1"/>
              </a:solidFill>
              <a:effectLst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Good performance and minimal impact on application performance</a:t>
            </a:r>
          </a:p>
          <a:p>
            <a:endParaRPr lang="en-US" sz="1600" b="0" i="0" dirty="0">
              <a:solidFill>
                <a:schemeClr val="bg1"/>
              </a:solidFill>
              <a:effectLst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Website: 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https://nlog-project.org/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Initial release in 2006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41C562-9AD0-C162-47E7-038C77CE0B48}"/>
              </a:ext>
            </a:extLst>
          </p:cNvPr>
          <p:cNvSpPr txBox="1">
            <a:spLocks/>
          </p:cNvSpPr>
          <p:nvPr/>
        </p:nvSpPr>
        <p:spPr>
          <a:xfrm>
            <a:off x="1524000" y="881001"/>
            <a:ext cx="9144000" cy="643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Popular Libraries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5F857-21A0-2D72-4E5B-333C815AD135}"/>
              </a:ext>
            </a:extLst>
          </p:cNvPr>
          <p:cNvSpPr/>
          <p:nvPr/>
        </p:nvSpPr>
        <p:spPr>
          <a:xfrm>
            <a:off x="4240697" y="1918742"/>
            <a:ext cx="3472069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log4net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43CA5C-8BB3-0A37-EBB5-666EA6B670B2}"/>
              </a:ext>
            </a:extLst>
          </p:cNvPr>
          <p:cNvSpPr/>
          <p:nvPr/>
        </p:nvSpPr>
        <p:spPr>
          <a:xfrm>
            <a:off x="7761244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BF8298-53FC-54B2-5B0A-51CA95983636}"/>
              </a:ext>
            </a:extLst>
          </p:cNvPr>
          <p:cNvSpPr txBox="1"/>
          <p:nvPr/>
        </p:nvSpPr>
        <p:spPr>
          <a:xfrm>
            <a:off x="4240698" y="2353467"/>
            <a:ext cx="347206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Mature and widely-used logging library, but legacy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Inspired by the popular log4j library for Java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Extensible and highly configurable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Supports various </a:t>
            </a:r>
            <a:r>
              <a:rPr lang="en-US" sz="1600" b="0" i="0" dirty="0" err="1">
                <a:solidFill>
                  <a:schemeClr val="bg1"/>
                </a:solidFill>
                <a:effectLst/>
              </a:rPr>
              <a:t>appenders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(file, database, email, etc.)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Website: </a:t>
            </a:r>
            <a:r>
              <a:rPr lang="en-US" sz="1600" b="0" i="0" dirty="0">
                <a:solidFill>
                  <a:schemeClr val="bg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https://logging.apache.org/log4net/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Initial release in 2004 (log4j - 2001)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290A6-872F-181D-AD65-DF24689E5BEC}"/>
              </a:ext>
            </a:extLst>
          </p:cNvPr>
          <p:cNvSpPr/>
          <p:nvPr/>
        </p:nvSpPr>
        <p:spPr>
          <a:xfrm>
            <a:off x="7977810" y="1918742"/>
            <a:ext cx="3472069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 err="1">
                <a:solidFill>
                  <a:srgbClr val="4646E3"/>
                </a:solidFill>
                <a:latin typeface="Arial Black" panose="020B0A04020102020204" pitchFamily="34" charset="0"/>
              </a:rPr>
              <a:t>Serilog</a:t>
            </a:r>
            <a:endParaRPr lang="en-US" dirty="0">
              <a:solidFill>
                <a:srgbClr val="4646E3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776EB4-106F-D19F-B702-8D521108D5CA}"/>
              </a:ext>
            </a:extLst>
          </p:cNvPr>
          <p:cNvSpPr/>
          <p:nvPr/>
        </p:nvSpPr>
        <p:spPr>
          <a:xfrm>
            <a:off x="11498357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40DE5E-0D65-D232-2160-1B77065BE964}"/>
              </a:ext>
            </a:extLst>
          </p:cNvPr>
          <p:cNvSpPr txBox="1"/>
          <p:nvPr/>
        </p:nvSpPr>
        <p:spPr>
          <a:xfrm>
            <a:off x="7977811" y="2353467"/>
            <a:ext cx="34720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Structured logging library for .NET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Designed to make it easy to log complex data structures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Supports various sinks (file, database, cloud-based services, etc.)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- Integrates with popular logging and monitoring tools (e.g., Elasticsearch, Seq)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Website: 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https://serilog.net/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</a:rPr>
              <a:t>Initial release in 2013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9872F2-1FEE-358A-1C24-721EAB953163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DE8F35-A1AB-685B-10EC-20EF6AEF9509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EBD35C-7B77-1D04-7536-4A1DD8F3B2AD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7C242A-4BA9-5009-1BFA-1BDB78C3DCE2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638BB3-3A95-2AFB-1C9D-1FA750EB421F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BEST PRACTICES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ADB55-DAAE-ACB9-8B5C-F1EBD712C767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1E64E-9A05-1145-6E71-E47BD17F22D1}"/>
              </a:ext>
            </a:extLst>
          </p:cNvPr>
          <p:cNvSpPr txBox="1"/>
          <p:nvPr/>
        </p:nvSpPr>
        <p:spPr>
          <a:xfrm>
            <a:off x="1145974" y="1636772"/>
            <a:ext cx="60073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Use appropriate logging levels to categorize log messages, adjust based on the environment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Be mindful of the data you log (e.g., personally identifiable information, passwords, API keys)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Use try-catch blocks to handle exceptions gracefully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Söhne"/>
              </a:rPr>
              <a:t>-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Log exceptions with appropriate logging levels (e.g., Error or Critical)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Use consistent and meaningful log message formats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- Include relevant context information (e.g., timestamps, request IDs, user IDs)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Söhne"/>
              </a:rPr>
              <a:t>- Protect log files from being read publicly </a:t>
            </a:r>
            <a:endParaRPr lang="bg-BG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99D8D-8B0D-3BC2-FF70-35B5123A86D7}"/>
              </a:ext>
            </a:extLst>
          </p:cNvPr>
          <p:cNvSpPr/>
          <p:nvPr/>
        </p:nvSpPr>
        <p:spPr>
          <a:xfrm>
            <a:off x="7694190" y="2678106"/>
            <a:ext cx="3169990" cy="225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B91711-4726-A01A-84BA-35864DB1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565" y="2752850"/>
            <a:ext cx="3016963" cy="20969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28C2B32-3A48-9E7D-C66F-0A6803C606AA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11C2E-68DD-980E-3664-F7369CF1EB32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07B95C-17A0-4B4E-95E3-2C7F274092C5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F9678-1FAC-CB0B-EDD7-D22470A97BA8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E04-ED9C-B4C3-1028-E727AEF3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111-16E9-53E0-716B-6B42D2E86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71A9FEC6-E012-3522-48CC-BBCDA2C7A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638BB3-3A95-2AFB-1C9D-1FA750EB421F}"/>
              </a:ext>
            </a:extLst>
          </p:cNvPr>
          <p:cNvSpPr/>
          <p:nvPr/>
        </p:nvSpPr>
        <p:spPr>
          <a:xfrm>
            <a:off x="-13335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2D3E91"/>
                </a:solidFill>
                <a:latin typeface="Arial Black" panose="020B0A04020102020204" pitchFamily="34" charset="0"/>
              </a:rPr>
              <a:t>MIDDLEWARE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ADB55-DAAE-ACB9-8B5C-F1EBD712C767}"/>
              </a:ext>
            </a:extLst>
          </p:cNvPr>
          <p:cNvSpPr/>
          <p:nvPr/>
        </p:nvSpPr>
        <p:spPr>
          <a:xfrm>
            <a:off x="744236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1E64E-9A05-1145-6E71-E47BD17F22D1}"/>
              </a:ext>
            </a:extLst>
          </p:cNvPr>
          <p:cNvSpPr txBox="1"/>
          <p:nvPr/>
        </p:nvSpPr>
        <p:spPr>
          <a:xfrm>
            <a:off x="1139624" y="2398594"/>
            <a:ext cx="6007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öhne"/>
              </a:rPr>
              <a:t>- C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oncept in ASP.NET Core applications that represents a series of components in the request pipeline</a:t>
            </a:r>
          </a:p>
          <a:p>
            <a:pPr algn="l"/>
            <a:endParaRPr lang="en-US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Söhne"/>
              </a:rPr>
              <a:t>- R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esponsible for handling incoming HTTP requests, processing them, and producing an HTTP response, or passing the request to the next middleware component in the pipeline</a:t>
            </a:r>
          </a:p>
          <a:p>
            <a:pPr algn="l"/>
            <a:endParaRPr lang="en-US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Söhne"/>
              </a:rPr>
              <a:t>- C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an be used to implement a wide range of functionality, including authentication, caching, routing, logging, exception handling, and more</a:t>
            </a:r>
            <a:endParaRPr lang="bg-BG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99D8D-8B0D-3BC2-FF70-35B5123A86D7}"/>
              </a:ext>
            </a:extLst>
          </p:cNvPr>
          <p:cNvSpPr/>
          <p:nvPr/>
        </p:nvSpPr>
        <p:spPr>
          <a:xfrm>
            <a:off x="7626740" y="2523581"/>
            <a:ext cx="3327010" cy="258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7797A5-4E21-C1B5-91FE-25968307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522" y="2576934"/>
            <a:ext cx="3199303" cy="24795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BF0B8A-8ABA-A1CD-B313-06C43187EBA1}"/>
              </a:ext>
            </a:extLst>
          </p:cNvPr>
          <p:cNvSpPr/>
          <p:nvPr/>
        </p:nvSpPr>
        <p:spPr>
          <a:xfrm>
            <a:off x="-133349" y="-142875"/>
            <a:ext cx="12582524" cy="19367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58B68-AA93-04C6-DD67-B4B062CBEF92}"/>
              </a:ext>
            </a:extLst>
          </p:cNvPr>
          <p:cNvSpPr/>
          <p:nvPr/>
        </p:nvSpPr>
        <p:spPr>
          <a:xfrm>
            <a:off x="-133351" y="6486525"/>
            <a:ext cx="12582525" cy="400843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3F273-B145-5D70-BA8B-25DBF8ECF891}"/>
              </a:ext>
            </a:extLst>
          </p:cNvPr>
          <p:cNvSpPr/>
          <p:nvPr/>
        </p:nvSpPr>
        <p:spPr>
          <a:xfrm>
            <a:off x="-133351" y="50800"/>
            <a:ext cx="215901" cy="64738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69D736-8472-1074-1A45-5126F45D4127}"/>
              </a:ext>
            </a:extLst>
          </p:cNvPr>
          <p:cNvSpPr/>
          <p:nvPr/>
        </p:nvSpPr>
        <p:spPr>
          <a:xfrm>
            <a:off x="12109450" y="38099"/>
            <a:ext cx="339724" cy="6448425"/>
          </a:xfrm>
          <a:prstGeom prst="rect">
            <a:avLst/>
          </a:prstGeom>
          <a:solidFill>
            <a:srgbClr val="2D3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0F94A435-B635-4D51-90C0-AD49D4E4F2C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videocnv.com/particles.html&quot;,&quot;values&quot;:{},&quot;data&quot;:{&quot;uri&quot;:&quot;videocnv.com/particles.html&quot;},&quot;secure&quot;:false}],&quot;name&quot;:&quot;videocnv.com/particl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643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22</cp:revision>
  <dcterms:created xsi:type="dcterms:W3CDTF">2023-04-10T17:19:41Z</dcterms:created>
  <dcterms:modified xsi:type="dcterms:W3CDTF">2023-04-10T21:43:10Z</dcterms:modified>
</cp:coreProperties>
</file>