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5"/>
  </p:notesMasterIdLst>
  <p:sldIdLst>
    <p:sldId id="256" r:id="rId2"/>
    <p:sldId id="310" r:id="rId3"/>
    <p:sldId id="268" r:id="rId4"/>
    <p:sldId id="270" r:id="rId5"/>
    <p:sldId id="273" r:id="rId6"/>
    <p:sldId id="267" r:id="rId7"/>
    <p:sldId id="297" r:id="rId8"/>
    <p:sldId id="296" r:id="rId9"/>
    <p:sldId id="287" r:id="rId10"/>
    <p:sldId id="298" r:id="rId11"/>
    <p:sldId id="299" r:id="rId12"/>
    <p:sldId id="289" r:id="rId13"/>
    <p:sldId id="300" r:id="rId14"/>
    <p:sldId id="290" r:id="rId15"/>
    <p:sldId id="291" r:id="rId16"/>
    <p:sldId id="292" r:id="rId17"/>
    <p:sldId id="302" r:id="rId18"/>
    <p:sldId id="304" r:id="rId19"/>
    <p:sldId id="305" r:id="rId20"/>
    <p:sldId id="306" r:id="rId21"/>
    <p:sldId id="307" r:id="rId22"/>
    <p:sldId id="309" r:id="rId23"/>
    <p:sldId id="303" r:id="rId24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945D8DE1-B328-4C29-B5D4-44B5B95D95F6}">
          <p14:sldIdLst>
            <p14:sldId id="256"/>
          </p14:sldIdLst>
        </p14:section>
        <p14:section name="Espacio de características" id="{ABABA852-7657-49D3-96F8-B7F4B04088F6}">
          <p14:sldIdLst>
            <p14:sldId id="310"/>
            <p14:sldId id="268"/>
          </p14:sldIdLst>
        </p14:section>
        <p14:section name="Extracción de características" id="{68586654-F943-4F37-8D1B-3FBB4B002D16}">
          <p14:sldIdLst>
            <p14:sldId id="270"/>
            <p14:sldId id="273"/>
            <p14:sldId id="267"/>
            <p14:sldId id="297"/>
            <p14:sldId id="296"/>
          </p14:sldIdLst>
        </p14:section>
        <p14:section name="PCA" id="{3A4910A9-E78F-42C3-8727-6E51DAA00929}">
          <p14:sldIdLst>
            <p14:sldId id="287"/>
            <p14:sldId id="298"/>
            <p14:sldId id="299"/>
            <p14:sldId id="289"/>
            <p14:sldId id="300"/>
            <p14:sldId id="290"/>
            <p14:sldId id="291"/>
            <p14:sldId id="292"/>
          </p14:sldIdLst>
        </p14:section>
        <p14:section name="DWT" id="{A40EA078-484C-4FE7-B634-6AD198573C7C}">
          <p14:sldIdLst>
            <p14:sldId id="302"/>
            <p14:sldId id="304"/>
            <p14:sldId id="305"/>
            <p14:sldId id="306"/>
            <p14:sldId id="307"/>
            <p14:sldId id="309"/>
          </p14:sldIdLst>
        </p14:section>
        <p14:section name="Ocultas" id="{7427C05E-E5E0-404A-B6AB-34FF158FD828}">
          <p14:sldIdLst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E48B8-C3CA-4198-AED8-6E749787D23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25F45D8F-0523-4A09-B44D-981F891F71EB}">
      <dgm:prSet phldrT="[Texto]"/>
      <dgm:spPr>
        <a:solidFill>
          <a:schemeClr val="accent2"/>
        </a:solidFill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Extracción de características</a:t>
          </a:r>
          <a:endParaRPr lang="es-CO" dirty="0">
            <a:solidFill>
              <a:schemeClr val="tx1"/>
            </a:solidFill>
          </a:endParaRPr>
        </a:p>
      </dgm:t>
    </dgm:pt>
    <dgm:pt modelId="{5E43836A-098E-4720-A32B-5CED3EF3BACE}" type="parTrans" cxnId="{66909DEA-16A9-46A1-85A4-875A58431290}">
      <dgm:prSet/>
      <dgm:spPr/>
      <dgm:t>
        <a:bodyPr/>
        <a:lstStyle/>
        <a:p>
          <a:endParaRPr lang="es-CO"/>
        </a:p>
      </dgm:t>
    </dgm:pt>
    <dgm:pt modelId="{C18BC281-EEDB-47F1-A9CA-0DF867A18A09}" type="sibTrans" cxnId="{66909DEA-16A9-46A1-85A4-875A58431290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D7F38174-A052-4C5F-A2F8-993C44EBCF83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Selección de características</a:t>
          </a:r>
          <a:endParaRPr lang="es-CO" dirty="0">
            <a:solidFill>
              <a:schemeClr val="tx1"/>
            </a:solidFill>
          </a:endParaRPr>
        </a:p>
      </dgm:t>
    </dgm:pt>
    <dgm:pt modelId="{7BC29A71-A6B3-4D94-A8F4-A6D69AC4E694}" type="parTrans" cxnId="{1A3170CD-6C47-4262-9E3E-53A04F41D89D}">
      <dgm:prSet/>
      <dgm:spPr/>
      <dgm:t>
        <a:bodyPr/>
        <a:lstStyle/>
        <a:p>
          <a:endParaRPr lang="es-CO"/>
        </a:p>
      </dgm:t>
    </dgm:pt>
    <dgm:pt modelId="{403E77FB-212E-446F-BA06-C6A2F6C06D52}" type="sibTrans" cxnId="{1A3170CD-6C47-4262-9E3E-53A04F41D89D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37F37E6-59BF-41F9-9684-40AA2CDC0C7F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Diseño del clasificador</a:t>
          </a:r>
          <a:endParaRPr lang="es-CO" dirty="0">
            <a:solidFill>
              <a:schemeClr val="tx1"/>
            </a:solidFill>
          </a:endParaRPr>
        </a:p>
      </dgm:t>
    </dgm:pt>
    <dgm:pt modelId="{E2A8B5CE-E3BB-48C8-ABB1-48A300F70523}" type="parTrans" cxnId="{8732152E-D287-4B0E-AA1B-E4BBBAA0434B}">
      <dgm:prSet/>
      <dgm:spPr/>
      <dgm:t>
        <a:bodyPr/>
        <a:lstStyle/>
        <a:p>
          <a:endParaRPr lang="es-CO"/>
        </a:p>
      </dgm:t>
    </dgm:pt>
    <dgm:pt modelId="{5C3F3ABD-8752-46EC-95F9-D063900722B6}" type="sibTrans" cxnId="{8732152E-D287-4B0E-AA1B-E4BBBAA0434B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F479DB3-E863-4014-B0CD-A0E2A3B94B36}">
      <dgm:prSet phldrT="[Texto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Validación de resultados</a:t>
          </a:r>
          <a:endParaRPr lang="es-CO" dirty="0">
            <a:solidFill>
              <a:schemeClr val="tx1"/>
            </a:solidFill>
          </a:endParaRPr>
        </a:p>
      </dgm:t>
    </dgm:pt>
    <dgm:pt modelId="{60161A0D-7414-456F-BBC2-480A37A74AFC}" type="parTrans" cxnId="{DE71E5D8-6FD8-41B1-B6AB-1EB8B21B255A}">
      <dgm:prSet/>
      <dgm:spPr/>
      <dgm:t>
        <a:bodyPr/>
        <a:lstStyle/>
        <a:p>
          <a:endParaRPr lang="es-CO"/>
        </a:p>
      </dgm:t>
    </dgm:pt>
    <dgm:pt modelId="{C11ECB89-D1DF-4211-92AF-C1A8099E0F4D}" type="sibTrans" cxnId="{DE71E5D8-6FD8-41B1-B6AB-1EB8B21B255A}">
      <dgm:prSet/>
      <dgm:spPr>
        <a:noFill/>
        <a:ln w="28575">
          <a:solidFill>
            <a:schemeClr val="accent2"/>
          </a:solidFill>
        </a:ln>
      </dgm:spPr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5BA34842-16C8-4F11-B4B1-26745F308684}" type="pres">
      <dgm:prSet presAssocID="{017E48B8-C3CA-4198-AED8-6E749787D2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9CB40BC-2029-4625-A35B-9D19E1D0E006}" type="pres">
      <dgm:prSet presAssocID="{25F45D8F-0523-4A09-B44D-981F891F71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0851DFA-B03A-47D0-8AAD-7E120A8027BB}" type="pres">
      <dgm:prSet presAssocID="{25F45D8F-0523-4A09-B44D-981F891F71EB}" presName="spNode" presStyleCnt="0"/>
      <dgm:spPr/>
    </dgm:pt>
    <dgm:pt modelId="{E08F5FF3-52E6-49B3-9D16-D0756A6EA2DC}" type="pres">
      <dgm:prSet presAssocID="{C18BC281-EEDB-47F1-A9CA-0DF867A18A09}" presName="sibTrans" presStyleLbl="sibTrans1D1" presStyleIdx="0" presStyleCnt="4"/>
      <dgm:spPr/>
      <dgm:t>
        <a:bodyPr/>
        <a:lstStyle/>
        <a:p>
          <a:endParaRPr lang="es-CO"/>
        </a:p>
      </dgm:t>
    </dgm:pt>
    <dgm:pt modelId="{A576DD2E-1321-45C8-BC91-EA66DBFF200A}" type="pres">
      <dgm:prSet presAssocID="{D7F38174-A052-4C5F-A2F8-993C44EBCF8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95C36B8-CCEA-40B8-B7DF-28255E8AC7AD}" type="pres">
      <dgm:prSet presAssocID="{D7F38174-A052-4C5F-A2F8-993C44EBCF83}" presName="spNode" presStyleCnt="0"/>
      <dgm:spPr/>
    </dgm:pt>
    <dgm:pt modelId="{83CD156A-CB5B-4434-9C76-0347A738BE48}" type="pres">
      <dgm:prSet presAssocID="{403E77FB-212E-446F-BA06-C6A2F6C06D52}" presName="sibTrans" presStyleLbl="sibTrans1D1" presStyleIdx="1" presStyleCnt="4"/>
      <dgm:spPr/>
      <dgm:t>
        <a:bodyPr/>
        <a:lstStyle/>
        <a:p>
          <a:endParaRPr lang="es-CO"/>
        </a:p>
      </dgm:t>
    </dgm:pt>
    <dgm:pt modelId="{577477EB-46B7-476D-8DC6-961C2D40E11D}" type="pres">
      <dgm:prSet presAssocID="{537F37E6-59BF-41F9-9684-40AA2CDC0C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404F79A-80B9-4F02-8CFE-2048D95EBA73}" type="pres">
      <dgm:prSet presAssocID="{537F37E6-59BF-41F9-9684-40AA2CDC0C7F}" presName="spNode" presStyleCnt="0"/>
      <dgm:spPr/>
    </dgm:pt>
    <dgm:pt modelId="{0BE4F7E7-6F34-476C-9518-08B46CEA0097}" type="pres">
      <dgm:prSet presAssocID="{5C3F3ABD-8752-46EC-95F9-D063900722B6}" presName="sibTrans" presStyleLbl="sibTrans1D1" presStyleIdx="2" presStyleCnt="4"/>
      <dgm:spPr/>
      <dgm:t>
        <a:bodyPr/>
        <a:lstStyle/>
        <a:p>
          <a:endParaRPr lang="es-CO"/>
        </a:p>
      </dgm:t>
    </dgm:pt>
    <dgm:pt modelId="{85F6483F-DD25-4739-897D-A4E25FE7281D}" type="pres">
      <dgm:prSet presAssocID="{5F479DB3-E863-4014-B0CD-A0E2A3B94B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3A524D5-120E-47F5-BCA4-2A737EFF8F81}" type="pres">
      <dgm:prSet presAssocID="{5F479DB3-E863-4014-B0CD-A0E2A3B94B36}" presName="spNode" presStyleCnt="0"/>
      <dgm:spPr/>
    </dgm:pt>
    <dgm:pt modelId="{9FC59129-2F55-405D-9C86-3D6D946AB203}" type="pres">
      <dgm:prSet presAssocID="{C11ECB89-D1DF-4211-92AF-C1A8099E0F4D}" presName="sibTrans" presStyleLbl="sibTrans1D1" presStyleIdx="3" presStyleCnt="4"/>
      <dgm:spPr/>
      <dgm:t>
        <a:bodyPr/>
        <a:lstStyle/>
        <a:p>
          <a:endParaRPr lang="es-CO"/>
        </a:p>
      </dgm:t>
    </dgm:pt>
  </dgm:ptLst>
  <dgm:cxnLst>
    <dgm:cxn modelId="{886E354C-3E53-447A-8D75-00ABE4F9E4D9}" type="presOf" srcId="{D7F38174-A052-4C5F-A2F8-993C44EBCF83}" destId="{A576DD2E-1321-45C8-BC91-EA66DBFF200A}" srcOrd="0" destOrd="0" presId="urn:microsoft.com/office/officeart/2005/8/layout/cycle5"/>
    <dgm:cxn modelId="{6C5FB24C-F506-4815-8D19-21F7BCC58AD0}" type="presOf" srcId="{C18BC281-EEDB-47F1-A9CA-0DF867A18A09}" destId="{E08F5FF3-52E6-49B3-9D16-D0756A6EA2DC}" srcOrd="0" destOrd="0" presId="urn:microsoft.com/office/officeart/2005/8/layout/cycle5"/>
    <dgm:cxn modelId="{1A3170CD-6C47-4262-9E3E-53A04F41D89D}" srcId="{017E48B8-C3CA-4198-AED8-6E749787D235}" destId="{D7F38174-A052-4C5F-A2F8-993C44EBCF83}" srcOrd="1" destOrd="0" parTransId="{7BC29A71-A6B3-4D94-A8F4-A6D69AC4E694}" sibTransId="{403E77FB-212E-446F-BA06-C6A2F6C06D52}"/>
    <dgm:cxn modelId="{192F946F-00C4-4326-80C8-A76D36378934}" type="presOf" srcId="{25F45D8F-0523-4A09-B44D-981F891F71EB}" destId="{C9CB40BC-2029-4625-A35B-9D19E1D0E006}" srcOrd="0" destOrd="0" presId="urn:microsoft.com/office/officeart/2005/8/layout/cycle5"/>
    <dgm:cxn modelId="{7FDA5B5B-6E32-407D-B854-0E398047EDE2}" type="presOf" srcId="{403E77FB-212E-446F-BA06-C6A2F6C06D52}" destId="{83CD156A-CB5B-4434-9C76-0347A738BE48}" srcOrd="0" destOrd="0" presId="urn:microsoft.com/office/officeart/2005/8/layout/cycle5"/>
    <dgm:cxn modelId="{66909DEA-16A9-46A1-85A4-875A58431290}" srcId="{017E48B8-C3CA-4198-AED8-6E749787D235}" destId="{25F45D8F-0523-4A09-B44D-981F891F71EB}" srcOrd="0" destOrd="0" parTransId="{5E43836A-098E-4720-A32B-5CED3EF3BACE}" sibTransId="{C18BC281-EEDB-47F1-A9CA-0DF867A18A09}"/>
    <dgm:cxn modelId="{AF5A57F9-D6D0-46A9-91E9-4B17C5415518}" type="presOf" srcId="{C11ECB89-D1DF-4211-92AF-C1A8099E0F4D}" destId="{9FC59129-2F55-405D-9C86-3D6D946AB203}" srcOrd="0" destOrd="0" presId="urn:microsoft.com/office/officeart/2005/8/layout/cycle5"/>
    <dgm:cxn modelId="{DE71E5D8-6FD8-41B1-B6AB-1EB8B21B255A}" srcId="{017E48B8-C3CA-4198-AED8-6E749787D235}" destId="{5F479DB3-E863-4014-B0CD-A0E2A3B94B36}" srcOrd="3" destOrd="0" parTransId="{60161A0D-7414-456F-BBC2-480A37A74AFC}" sibTransId="{C11ECB89-D1DF-4211-92AF-C1A8099E0F4D}"/>
    <dgm:cxn modelId="{E476CD9A-2857-4E93-A8A2-824D2EF44009}" type="presOf" srcId="{5C3F3ABD-8752-46EC-95F9-D063900722B6}" destId="{0BE4F7E7-6F34-476C-9518-08B46CEA0097}" srcOrd="0" destOrd="0" presId="urn:microsoft.com/office/officeart/2005/8/layout/cycle5"/>
    <dgm:cxn modelId="{8732152E-D287-4B0E-AA1B-E4BBBAA0434B}" srcId="{017E48B8-C3CA-4198-AED8-6E749787D235}" destId="{537F37E6-59BF-41F9-9684-40AA2CDC0C7F}" srcOrd="2" destOrd="0" parTransId="{E2A8B5CE-E3BB-48C8-ABB1-48A300F70523}" sibTransId="{5C3F3ABD-8752-46EC-95F9-D063900722B6}"/>
    <dgm:cxn modelId="{2EE22884-D460-46E7-B186-634A3462E0AF}" type="presOf" srcId="{017E48B8-C3CA-4198-AED8-6E749787D235}" destId="{5BA34842-16C8-4F11-B4B1-26745F308684}" srcOrd="0" destOrd="0" presId="urn:microsoft.com/office/officeart/2005/8/layout/cycle5"/>
    <dgm:cxn modelId="{69BC6971-40E2-4D49-901C-31E8E94EBA59}" type="presOf" srcId="{5F479DB3-E863-4014-B0CD-A0E2A3B94B36}" destId="{85F6483F-DD25-4739-897D-A4E25FE7281D}" srcOrd="0" destOrd="0" presId="urn:microsoft.com/office/officeart/2005/8/layout/cycle5"/>
    <dgm:cxn modelId="{F8BA9F03-92C1-4394-9247-9B6DC8D2B030}" type="presOf" srcId="{537F37E6-59BF-41F9-9684-40AA2CDC0C7F}" destId="{577477EB-46B7-476D-8DC6-961C2D40E11D}" srcOrd="0" destOrd="0" presId="urn:microsoft.com/office/officeart/2005/8/layout/cycle5"/>
    <dgm:cxn modelId="{EE4FF4C0-3EC5-4C66-891B-B6CB87F3A4CD}" type="presParOf" srcId="{5BA34842-16C8-4F11-B4B1-26745F308684}" destId="{C9CB40BC-2029-4625-A35B-9D19E1D0E006}" srcOrd="0" destOrd="0" presId="urn:microsoft.com/office/officeart/2005/8/layout/cycle5"/>
    <dgm:cxn modelId="{512B40B8-15B2-4620-A907-BC33E1DD06F4}" type="presParOf" srcId="{5BA34842-16C8-4F11-B4B1-26745F308684}" destId="{C0851DFA-B03A-47D0-8AAD-7E120A8027BB}" srcOrd="1" destOrd="0" presId="urn:microsoft.com/office/officeart/2005/8/layout/cycle5"/>
    <dgm:cxn modelId="{40BE11C0-FE24-4D31-84B8-D6C958C767EF}" type="presParOf" srcId="{5BA34842-16C8-4F11-B4B1-26745F308684}" destId="{E08F5FF3-52E6-49B3-9D16-D0756A6EA2DC}" srcOrd="2" destOrd="0" presId="urn:microsoft.com/office/officeart/2005/8/layout/cycle5"/>
    <dgm:cxn modelId="{E78CD32D-DE33-43BE-AEA7-5181F5C3FEE0}" type="presParOf" srcId="{5BA34842-16C8-4F11-B4B1-26745F308684}" destId="{A576DD2E-1321-45C8-BC91-EA66DBFF200A}" srcOrd="3" destOrd="0" presId="urn:microsoft.com/office/officeart/2005/8/layout/cycle5"/>
    <dgm:cxn modelId="{C4994806-A7DA-4E1F-B9B7-F4FF98B8644F}" type="presParOf" srcId="{5BA34842-16C8-4F11-B4B1-26745F308684}" destId="{C95C36B8-CCEA-40B8-B7DF-28255E8AC7AD}" srcOrd="4" destOrd="0" presId="urn:microsoft.com/office/officeart/2005/8/layout/cycle5"/>
    <dgm:cxn modelId="{41236313-585C-4A62-938D-962D87060B6D}" type="presParOf" srcId="{5BA34842-16C8-4F11-B4B1-26745F308684}" destId="{83CD156A-CB5B-4434-9C76-0347A738BE48}" srcOrd="5" destOrd="0" presId="urn:microsoft.com/office/officeart/2005/8/layout/cycle5"/>
    <dgm:cxn modelId="{77748985-7704-48FF-A09F-D2192178069B}" type="presParOf" srcId="{5BA34842-16C8-4F11-B4B1-26745F308684}" destId="{577477EB-46B7-476D-8DC6-961C2D40E11D}" srcOrd="6" destOrd="0" presId="urn:microsoft.com/office/officeart/2005/8/layout/cycle5"/>
    <dgm:cxn modelId="{5BCA0517-AA2F-4EE9-98D2-55DBC76A1ABA}" type="presParOf" srcId="{5BA34842-16C8-4F11-B4B1-26745F308684}" destId="{C404F79A-80B9-4F02-8CFE-2048D95EBA73}" srcOrd="7" destOrd="0" presId="urn:microsoft.com/office/officeart/2005/8/layout/cycle5"/>
    <dgm:cxn modelId="{54A11797-2F37-4D89-9FC0-BC71E33256F0}" type="presParOf" srcId="{5BA34842-16C8-4F11-B4B1-26745F308684}" destId="{0BE4F7E7-6F34-476C-9518-08B46CEA0097}" srcOrd="8" destOrd="0" presId="urn:microsoft.com/office/officeart/2005/8/layout/cycle5"/>
    <dgm:cxn modelId="{56F8E6B4-2339-4AA8-9A7E-C633D490C9A6}" type="presParOf" srcId="{5BA34842-16C8-4F11-B4B1-26745F308684}" destId="{85F6483F-DD25-4739-897D-A4E25FE7281D}" srcOrd="9" destOrd="0" presId="urn:microsoft.com/office/officeart/2005/8/layout/cycle5"/>
    <dgm:cxn modelId="{C77D17DE-15BB-414C-A400-E24B5C91DD48}" type="presParOf" srcId="{5BA34842-16C8-4F11-B4B1-26745F308684}" destId="{23A524D5-120E-47F5-BCA4-2A737EFF8F81}" srcOrd="10" destOrd="0" presId="urn:microsoft.com/office/officeart/2005/8/layout/cycle5"/>
    <dgm:cxn modelId="{7BDB8CFB-F2EF-464C-9B70-E480D80D9D07}" type="presParOf" srcId="{5BA34842-16C8-4F11-B4B1-26745F308684}" destId="{9FC59129-2F55-405D-9C86-3D6D946AB20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B40BC-2029-4625-A35B-9D19E1D0E006}">
      <dsp:nvSpPr>
        <dsp:cNvPr id="0" name=""/>
        <dsp:cNvSpPr/>
      </dsp:nvSpPr>
      <dsp:spPr>
        <a:xfrm>
          <a:off x="1936774" y="854"/>
          <a:ext cx="1308050" cy="850232"/>
        </a:xfrm>
        <a:prstGeom prst="roundRect">
          <a:avLst/>
        </a:prstGeom>
        <a:solidFill>
          <a:schemeClr val="accent2"/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Extracción de características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1978279" y="42359"/>
        <a:ext cx="1225040" cy="767222"/>
      </dsp:txXfrm>
    </dsp:sp>
    <dsp:sp modelId="{E08F5FF3-52E6-49B3-9D16-D0756A6EA2DC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2238931" y="274827"/>
              </a:moveTo>
              <a:arcTo wR="1404416" hR="1404416" stAng="1838736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6DD2E-1321-45C8-BC91-EA66DBFF200A}">
      <dsp:nvSpPr>
        <dsp:cNvPr id="0" name=""/>
        <dsp:cNvSpPr/>
      </dsp:nvSpPr>
      <dsp:spPr>
        <a:xfrm>
          <a:off x="3341191" y="1405271"/>
          <a:ext cx="1308050" cy="850232"/>
        </a:xfrm>
        <a:prstGeom prst="round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Selección de características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3382696" y="1446776"/>
        <a:ext cx="1225040" cy="767222"/>
      </dsp:txXfrm>
    </dsp:sp>
    <dsp:sp modelId="{83CD156A-CB5B-4434-9C76-0347A738BE48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2663228" y="2027133"/>
              </a:moveTo>
              <a:arcTo wR="1404416" hR="1404416" stAng="157925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477EB-46B7-476D-8DC6-961C2D40E11D}">
      <dsp:nvSpPr>
        <dsp:cNvPr id="0" name=""/>
        <dsp:cNvSpPr/>
      </dsp:nvSpPr>
      <dsp:spPr>
        <a:xfrm>
          <a:off x="1936774" y="2809687"/>
          <a:ext cx="1308050" cy="850232"/>
        </a:xfrm>
        <a:prstGeom prst="round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Diseño del clasificador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1978279" y="2851192"/>
        <a:ext cx="1225040" cy="767222"/>
      </dsp:txXfrm>
    </dsp:sp>
    <dsp:sp modelId="{0BE4F7E7-6F34-476C-9518-08B46CEA0097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569901" y="2534005"/>
              </a:moveTo>
              <a:arcTo wR="1404416" hR="1404416" stAng="758736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6483F-DD25-4739-897D-A4E25FE7281D}">
      <dsp:nvSpPr>
        <dsp:cNvPr id="0" name=""/>
        <dsp:cNvSpPr/>
      </dsp:nvSpPr>
      <dsp:spPr>
        <a:xfrm>
          <a:off x="532358" y="1405271"/>
          <a:ext cx="1308050" cy="850232"/>
        </a:xfrm>
        <a:prstGeom prst="roundRect">
          <a:avLst/>
        </a:prstGeom>
        <a:noFill/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>
              <a:solidFill>
                <a:schemeClr val="tx1"/>
              </a:solidFill>
            </a:rPr>
            <a:t>Validación de resultados</a:t>
          </a:r>
          <a:endParaRPr lang="es-CO" sz="1500" kern="1200" dirty="0">
            <a:solidFill>
              <a:schemeClr val="tx1"/>
            </a:solidFill>
          </a:endParaRPr>
        </a:p>
      </dsp:txBody>
      <dsp:txXfrm>
        <a:off x="573863" y="1446776"/>
        <a:ext cx="1225040" cy="767222"/>
      </dsp:txXfrm>
    </dsp:sp>
    <dsp:sp modelId="{9FC59129-2F55-405D-9C86-3D6D946AB203}">
      <dsp:nvSpPr>
        <dsp:cNvPr id="0" name=""/>
        <dsp:cNvSpPr/>
      </dsp:nvSpPr>
      <dsp:spPr>
        <a:xfrm>
          <a:off x="1186383" y="425971"/>
          <a:ext cx="2808832" cy="2808832"/>
        </a:xfrm>
        <a:custGeom>
          <a:avLst/>
          <a:gdLst/>
          <a:ahLst/>
          <a:cxnLst/>
          <a:rect l="0" t="0" r="0" b="0"/>
          <a:pathLst>
            <a:path>
              <a:moveTo>
                <a:pt x="145604" y="781699"/>
              </a:moveTo>
              <a:arcTo wR="1404416" hR="1404416" stAng="12379259" swAng="1633372"/>
            </a:path>
          </a:pathLst>
        </a:custGeom>
        <a:noFill/>
        <a:ln w="28575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30FC2-B81E-4191-BEF7-A65C624E6C81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CCDE-5578-43FC-9648-929F59BAE6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Método muy popular para la generación de características y la reducción de la </a:t>
            </a:r>
            <a:r>
              <a:rPr lang="es-CO" dirty="0" err="1" smtClean="0"/>
              <a:t>dimensionalidad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4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9CCDE-5578-43FC-9648-929F59BAE6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1407"/>
            <a:ext cx="9144000" cy="20485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6"/>
            <a:ext cx="10515600" cy="367710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2972"/>
      </p:ext>
    </p:extLst>
  </p:cSld>
  <p:clrMapOvr>
    <a:masterClrMapping/>
  </p:clrMapOvr>
  <p:transition spd="slow"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641023"/>
            <a:ext cx="2628900" cy="385354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12943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5588"/>
      </p:ext>
    </p:extLst>
  </p:cSld>
  <p:clrMapOvr>
    <a:masterClrMapping/>
  </p:clrMapOvr>
  <p:transition spd="slow"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81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92142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47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607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48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7765369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0548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76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6456"/>
      </p:ext>
    </p:extLst>
  </p:cSld>
  <p:clrMapOvr>
    <a:masterClrMapping/>
  </p:clrMapOvr>
  <p:transition spd="slow"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45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77736"/>
            <a:ext cx="6172200" cy="40298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3513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42205"/>
      </p:ext>
    </p:extLst>
  </p:cSld>
  <p:clrMapOvr>
    <a:masterClrMapping/>
  </p:clrMapOvr>
  <p:transition spd="slow"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83870"/>
            <a:ext cx="6172200" cy="39028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5188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6027"/>
      </p:ext>
    </p:extLst>
  </p:cSld>
  <p:clrMapOvr>
    <a:masterClrMapping/>
  </p:clrMapOvr>
  <p:transition spd="slow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7766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7909" y="6423852"/>
            <a:ext cx="547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6381-1800-4216-BF08-8C99CC37949D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r="43134"/>
          <a:stretch/>
        </p:blipFill>
        <p:spPr>
          <a:xfrm>
            <a:off x="892129" y="5598770"/>
            <a:ext cx="5737272" cy="10383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05" y="598531"/>
            <a:ext cx="2539539" cy="7730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35" y="5750605"/>
            <a:ext cx="1782865" cy="10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10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s-CO" sz="4400" dirty="0" smtClean="0"/>
              <a:t>Espacios de Características</a:t>
            </a:r>
            <a:endParaRPr lang="es-CO" sz="4400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51" y="2245178"/>
            <a:ext cx="4527297" cy="33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Componentes Principales (PCA)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CO" dirty="0" smtClean="0"/>
                  <a:t>Matriz de covarianza:</a:t>
                </a:r>
              </a:p>
              <a:p>
                <a:endParaRPr lang="es-CO" dirty="0" smtClean="0"/>
              </a:p>
              <a:p>
                <a:endParaRPr lang="es-CO" dirty="0" smtClean="0"/>
              </a:p>
              <a:p>
                <a:r>
                  <a:rPr lang="es-CO" dirty="0" smtClean="0"/>
                  <a:t>PCA: Vector de entrada de altas dimensiones en uno de menor tamaño, no correlacionados. </a:t>
                </a:r>
              </a:p>
              <a:p>
                <a:r>
                  <a:rPr lang="es-CO" dirty="0" smtClean="0"/>
                  <a:t>DI: Un vector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 se encuentra en un </a:t>
                </a:r>
                <a:r>
                  <a:rPr lang="es-CO" dirty="0" err="1" smtClean="0"/>
                  <a:t>subespacio</a:t>
                </a:r>
                <a:r>
                  <a:rPr lang="es-CO" dirty="0" smtClean="0"/>
                  <a:t>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O" dirty="0" smtClean="0"/>
                  <a:t> dimensiones dentro de un espacio dimensional original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O" dirty="0" smtClean="0"/>
                  <a:t> dimensiones.</a:t>
                </a:r>
              </a:p>
              <a:p>
                <a:pPr lvl="1"/>
                <a:endParaRPr lang="es-CO" dirty="0" smtClean="0"/>
              </a:p>
              <a:p>
                <a:pPr lvl="1"/>
                <a:r>
                  <a:rPr lang="es-CO" dirty="0" smtClean="0"/>
                  <a:t>Si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 puede describirse en términos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O" dirty="0" smtClean="0"/>
                  <a:t> parámetros libres.</a:t>
                </a:r>
              </a:p>
              <a:p>
                <a:pPr lvl="1"/>
                <a:r>
                  <a:rPr lang="es-CO" dirty="0" smtClean="0"/>
                  <a:t>Ejemplo: si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 consiste en vectores cuyos componentes son funciones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O" dirty="0" smtClean="0"/>
                  <a:t> variables aleatorias.</a:t>
                </a:r>
              </a:p>
              <a:p>
                <a:pPr lvl="1"/>
                <a:r>
                  <a:rPr lang="es-CO" dirty="0" smtClean="0"/>
                  <a:t>Geométricamente: set de datos en una </a:t>
                </a:r>
                <a:r>
                  <a:rPr lang="es-CO" dirty="0" err="1" smtClean="0"/>
                  <a:t>hipersuperficie</a:t>
                </a:r>
                <a:r>
                  <a:rPr lang="es-CO" dirty="0" smtClean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O" dirty="0" smtClean="0"/>
                  <a:t> dimensional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s-CO" dirty="0" smtClean="0"/>
                  <a:t>.</a:t>
                </a:r>
              </a:p>
              <a:p>
                <a:pPr lvl="1"/>
                <a:r>
                  <a:rPr lang="es-CO" dirty="0" smtClean="0"/>
                  <a:t>Estadísticamente: DI menor que la aparente, características correlacionadas.</a:t>
                </a:r>
              </a:p>
              <a:p>
                <a:endParaRPr lang="es-CO" dirty="0"/>
              </a:p>
              <a:p>
                <a:pPr marL="0" indent="0">
                  <a:buNone/>
                </a:pPr>
                <a:endParaRPr lang="es-CO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471" t="-2163" r="-8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97" y="1825625"/>
            <a:ext cx="4769606" cy="3660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348993" y="2181498"/>
                <a:ext cx="2160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93" y="2181498"/>
                <a:ext cx="216001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90" r="-3099" b="-422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272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Análisis de Componentes Principales (PCA)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Si DI </a:t>
                </a:r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O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O" dirty="0" smtClean="0"/>
                  <a:t>: Existen </a:t>
                </a:r>
                <a14:m>
                  <m:oMath xmlns:m="http://schemas.openxmlformats.org/officeDocument/2006/math">
                    <m:r>
                      <a:rPr lang="es-CO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O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O" dirty="0" smtClean="0"/>
                  <a:t> valores propios iguales a cero.</a:t>
                </a:r>
              </a:p>
              <a:p>
                <a:pPr lvl="1"/>
                <a:r>
                  <a:rPr lang="es-CO" dirty="0" smtClean="0"/>
                  <a:t>Práctica: Ignorar valores propios muy pequeños para aproximar la DI.</a:t>
                </a:r>
              </a:p>
              <a:p>
                <a:r>
                  <a:rPr lang="es-CO" dirty="0" smtClean="0"/>
                  <a:t>PCA es bueno para datos distribuidos aproximadamente a través de un </a:t>
                </a:r>
                <a:r>
                  <a:rPr lang="es-CO" dirty="0" err="1" smtClean="0"/>
                  <a:t>hiperplano</a:t>
                </a:r>
                <a:r>
                  <a:rPr lang="es-CO" dirty="0" smtClean="0"/>
                  <a:t>.</a:t>
                </a:r>
              </a:p>
              <a:p>
                <a:pPr lvl="1"/>
                <a:r>
                  <a:rPr lang="es-CO" dirty="0" smtClean="0"/>
                  <a:t>Descomposición de la matriz de correlación o de covarianza en vectores o valores propios: Dimensión del </a:t>
                </a:r>
                <a:r>
                  <a:rPr lang="es-CO" dirty="0" err="1" smtClean="0"/>
                  <a:t>hiperplano</a:t>
                </a:r>
                <a:r>
                  <a:rPr lang="es-CO" dirty="0" smtClean="0"/>
                  <a:t> a través del cuál se distribuyen los datos.</a:t>
                </a:r>
              </a:p>
              <a:p>
                <a:pPr lvl="1"/>
                <a:r>
                  <a:rPr lang="es-CO" dirty="0" err="1" smtClean="0"/>
                  <a:t>Dimensionalidad</a:t>
                </a:r>
                <a:r>
                  <a:rPr lang="es-CO" dirty="0" smtClean="0"/>
                  <a:t>: Medida del número de modos de variabilidad.</a:t>
                </a:r>
              </a:p>
              <a:p>
                <a:r>
                  <a:rPr lang="es-CO" dirty="0" smtClean="0"/>
                  <a:t>Datos no lineales: PCA sobreestima el valor real de la DI.</a:t>
                </a:r>
              </a:p>
              <a:p>
                <a:pPr lvl="1"/>
                <a:r>
                  <a:rPr lang="es-CO" dirty="0" smtClean="0"/>
                  <a:t>Técnicas de reducción de </a:t>
                </a:r>
                <a:r>
                  <a:rPr lang="es-CO" dirty="0" err="1" smtClean="0"/>
                  <a:t>dimensionalidad</a:t>
                </a:r>
                <a:r>
                  <a:rPr lang="es-CO" dirty="0" smtClean="0"/>
                  <a:t> no lineales. </a:t>
                </a:r>
              </a:p>
              <a:p>
                <a:r>
                  <a:rPr lang="es-CO" dirty="0"/>
                  <a:t>Los componentes principales se organizan en términos de la variabilidad que </a:t>
                </a:r>
                <a:r>
                  <a:rPr lang="es-CO" dirty="0" smtClean="0"/>
                  <a:t>representan.</a:t>
                </a:r>
                <a:endParaRPr lang="es-CO" dirty="0"/>
              </a:p>
              <a:p>
                <a:endParaRPr lang="es-CO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80" t="-1818" r="-23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9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Componentes Principales (PCA)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O" dirty="0" smtClean="0"/>
                  <a:t>Técnica</a:t>
                </a:r>
                <a:r>
                  <a:rPr lang="es-CO" dirty="0"/>
                  <a:t>: descomposición en valores singulares (SVD</a:t>
                </a:r>
                <a:r>
                  <a:rPr lang="es-CO" dirty="0" smtClean="0"/>
                  <a:t>).</a:t>
                </a:r>
              </a:p>
              <a:p>
                <a:r>
                  <a:rPr lang="es-CO" dirty="0" smtClean="0"/>
                  <a:t>Dada una matriz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dirty="0" smtClean="0"/>
                  <a:t> de tamaño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dirty="0" smtClean="0"/>
                  <a:t> y rango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CO" dirty="0" smtClean="0"/>
                  <a:t>, existen matrices unitarias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s-CO" dirty="0" smtClean="0"/>
                  <a:t>,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CO" dirty="0" smtClean="0"/>
                  <a:t> y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O" dirty="0" smtClean="0"/>
                  <a:t> en las cuales se puede descomponer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CO" dirty="0" smtClean="0"/>
                  <a:t>: matriz diagonal pre y pos multiplicada por matrices </a:t>
                </a:r>
                <a:r>
                  <a:rPr lang="es-CO" dirty="0" err="1" smtClean="0"/>
                  <a:t>ortonormales</a:t>
                </a:r>
                <a:r>
                  <a:rPr lang="es-CO" dirty="0" smtClean="0"/>
                  <a:t>.</a:t>
                </a:r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 smtClean="0"/>
              </a:p>
              <a:p>
                <a:endParaRPr lang="es-CO" dirty="0"/>
              </a:p>
              <a:p>
                <a:endParaRPr lang="es-CO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s-CO" dirty="0" smtClean="0"/>
                  <a:t>: Valores singulares</a:t>
                </a:r>
              </a:p>
              <a:p>
                <a:pPr lvl="1"/>
                <a:r>
                  <a:rPr lang="es-CO" dirty="0"/>
                  <a:t>R</a:t>
                </a:r>
                <a:r>
                  <a:rPr lang="es-CO" dirty="0" smtClean="0"/>
                  <a:t>aíz </a:t>
                </a:r>
                <a:r>
                  <a:rPr lang="es-CO" dirty="0"/>
                  <a:t>cuadrada de </a:t>
                </a:r>
                <a:r>
                  <a:rPr lang="es-CO" dirty="0" smtClean="0"/>
                  <a:t>valores propios. </a:t>
                </a:r>
              </a:p>
              <a:p>
                <a:pPr lvl="1"/>
                <a:r>
                  <a:rPr lang="es-CO" dirty="0" smtClean="0"/>
                  <a:t>Valores propios: Organizados </a:t>
                </a:r>
                <a:r>
                  <a:rPr lang="es-CO" dirty="0"/>
                  <a:t>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dirty="0"/>
                  <a:t>.</a:t>
                </a:r>
              </a:p>
              <a:p>
                <a:r>
                  <a:rPr lang="es-CO" dirty="0" smtClean="0"/>
                  <a:t>Columnas </a:t>
                </a:r>
                <a:r>
                  <a:rPr lang="es-CO" dirty="0"/>
                  <a:t>de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O" dirty="0" smtClean="0"/>
                  <a:t>:</a:t>
                </a:r>
                <a:r>
                  <a:rPr lang="es-CO" dirty="0"/>
                  <a:t> </a:t>
                </a:r>
                <a:r>
                  <a:rPr lang="es-CO" dirty="0" smtClean="0"/>
                  <a:t>Vectores propios.</a:t>
                </a:r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4" t="-2810" b="-28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/>
              <p:cNvSpPr txBox="1"/>
              <p:nvPr/>
            </p:nvSpPr>
            <p:spPr>
              <a:xfrm>
                <a:off x="2852873" y="3014009"/>
                <a:ext cx="6486253" cy="1308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CO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𝑈𝑆𝑉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3" y="3014009"/>
                <a:ext cx="6486253" cy="13085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16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Componentes Principales (PCA)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 smtClean="0"/>
                  <a:t>Un número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 smtClean="0"/>
                  <a:t> de vectores y valores propios pueden describir una proporción de la variabilidad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dirty="0" smtClean="0"/>
                  <a:t>: </a:t>
                </a:r>
              </a:p>
              <a:p>
                <a:endParaRPr lang="es-CO" dirty="0"/>
              </a:p>
              <a:p>
                <a:endParaRPr lang="es-CO" dirty="0" smtClean="0"/>
              </a:p>
              <a:p>
                <a:endParaRPr lang="es-CO" dirty="0"/>
              </a:p>
              <a:p>
                <a:endParaRPr lang="es-CO" dirty="0" smtClean="0"/>
              </a:p>
              <a:p>
                <a:endParaRPr lang="es-CO" dirty="0"/>
              </a:p>
              <a:p>
                <a:r>
                  <a:rPr lang="es-CO" dirty="0" smtClean="0"/>
                  <a:t>De acuerdo a la proporción que explican de variabilidad,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CO" dirty="0" smtClean="0"/>
                  <a:t> puede tener un comportamiento aproximadamente igual 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dirty="0" smtClean="0"/>
                  <a:t>.</a:t>
                </a:r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/>
              <p:cNvSpPr txBox="1"/>
              <p:nvPr/>
            </p:nvSpPr>
            <p:spPr>
              <a:xfrm>
                <a:off x="2852873" y="2604706"/>
                <a:ext cx="6486253" cy="1308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rad>
                                <m:sSub>
                                  <m:sSubPr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s-CO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3" y="2604706"/>
                <a:ext cx="6486253" cy="13085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581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Componentes Principales (PCA)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Componentes principales por medio de la matriz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s-CO" dirty="0" smtClean="0"/>
              </a:p>
              <a:p>
                <a:pPr lvl="1"/>
                <a:r>
                  <a:rPr lang="es-CO" dirty="0" smtClean="0"/>
                  <a:t>Cuadrada, simétrica y positiva.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El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dirty="0"/>
                  <a:t>-</a:t>
                </a:r>
                <a:r>
                  <a:rPr lang="es-CO" dirty="0" err="1" smtClean="0"/>
                  <a:t>ésimo</a:t>
                </a:r>
                <a:r>
                  <a:rPr lang="es-CO" dirty="0" smtClean="0"/>
                  <a:t> </a:t>
                </a:r>
                <a:r>
                  <a:rPr lang="es-CO" dirty="0"/>
                  <a:t>componente principal está dado por: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49253" y="2647787"/>
                <a:ext cx="269349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s-C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53" y="2647787"/>
                <a:ext cx="2693494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23441" y="4601872"/>
                <a:ext cx="3945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41" y="4601871"/>
                <a:ext cx="3945118" cy="276999"/>
              </a:xfrm>
              <a:prstGeom prst="rect">
                <a:avLst/>
              </a:prstGeom>
              <a:blipFill>
                <a:blip r:embed="rId4"/>
                <a:stretch>
                  <a:fillRect l="-617" b="-222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59759" y="5085186"/>
                <a:ext cx="2272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59" y="5085185"/>
                <a:ext cx="2272482" cy="276999"/>
              </a:xfrm>
              <a:prstGeom prst="rect">
                <a:avLst/>
              </a:prstGeom>
              <a:blipFill>
                <a:blip r:embed="rId5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641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Componentes Principales (PCA)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La </a:t>
                </a:r>
                <a:r>
                  <a:rPr lang="es-CO" dirty="0"/>
                  <a:t>proporción de variabilidad explicada por el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-</a:t>
                </a:r>
                <a:r>
                  <a:rPr lang="es-CO" dirty="0" err="1"/>
                  <a:t>ésimo</a:t>
                </a:r>
                <a:r>
                  <a:rPr lang="es-CO" dirty="0"/>
                  <a:t> componente principal es: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La proporción de variabilidad explicada por los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 componentes principales es:</a:t>
                </a:r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89221" y="2221198"/>
                <a:ext cx="1818703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21" y="2221198"/>
                <a:ext cx="1818703" cy="5713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89220" y="3580390"/>
                <a:ext cx="1818703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20" y="3580390"/>
                <a:ext cx="1818703" cy="571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588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Componentes Principales (PCA)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Ejercicio: realice una reducción de la </a:t>
            </a:r>
            <a:r>
              <a:rPr lang="es-CO" dirty="0" err="1" smtClean="0"/>
              <a:t>dimensionalidad</a:t>
            </a:r>
            <a:r>
              <a:rPr lang="es-CO" dirty="0" smtClean="0"/>
              <a:t> de sus características de tal manera que se obtenga un nuevo espacio de sólo 3 características.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5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Transformada Wavelet Discreta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O" dirty="0" smtClean="0"/>
                  <a:t>Transformada altamente usada para extraer características de señales.</a:t>
                </a:r>
              </a:p>
              <a:p>
                <a:r>
                  <a:rPr lang="es-CO" dirty="0" smtClean="0"/>
                  <a:t>Información en tiempo y frecuencia a partir de la aplicación de una familia de filtros.</a:t>
                </a:r>
              </a:p>
              <a:p>
                <a:r>
                  <a:rPr lang="es-CO" dirty="0" smtClean="0"/>
                  <a:t>Transformada </a:t>
                </a:r>
                <a:r>
                  <a:rPr lang="es-CO" dirty="0" err="1" smtClean="0"/>
                  <a:t>Haar</a:t>
                </a:r>
                <a:r>
                  <a:rPr lang="es-CO" dirty="0" smtClean="0"/>
                  <a:t>: función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 smtClean="0"/>
                  <a:t> donde el orden de la función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O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O" dirty="0" smtClean="0"/>
                  <a:t>, 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 smtClean="0"/>
                  <a:t>,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O" dirty="0" smtClean="0"/>
                  <a:t>,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CO" dirty="0" smtClean="0"/>
                  <a:t>.</a:t>
                </a:r>
              </a:p>
              <a:p>
                <a:endParaRPr lang="es-CO" dirty="0" smtClean="0"/>
              </a:p>
              <a:p>
                <a:endParaRPr lang="es-CO" dirty="0"/>
              </a:p>
              <a:p>
                <a:endParaRPr lang="es-CO" dirty="0" smtClean="0"/>
              </a:p>
              <a:p>
                <a:endParaRPr lang="es-CO" dirty="0"/>
              </a:p>
              <a:p>
                <a:r>
                  <a:rPr lang="es-CO" dirty="0"/>
                  <a:t>Matriz de transformada </a:t>
                </a:r>
                <a:r>
                  <a:rPr lang="es-CO" dirty="0" err="1"/>
                  <a:t>Haar</a:t>
                </a:r>
                <a:r>
                  <a:rPr lang="es-CO" dirty="0"/>
                  <a:t> de orden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CO" dirty="0"/>
                  <a:t>: filas resultando de las funciones calculadas en los puntos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s-CO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s-CO" dirty="0"/>
                  <a:t>,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O" dirty="0" smtClean="0"/>
                  <a:t>.</a:t>
                </a:r>
              </a:p>
              <a:p>
                <a:pPr marL="342900" lvl="1" indent="0">
                  <a:buNone/>
                </a:pPr>
                <a:r>
                  <a:rPr lang="es-CO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4" t="-214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1457351" y="2954153"/>
            <a:ext cx="9277298" cy="1428211"/>
            <a:chOff x="2052585" y="3879667"/>
            <a:chExt cx="9277298" cy="14282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2052585" y="4307636"/>
                  <a:ext cx="2222532" cy="5722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d>
                          <m:d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585" y="4307636"/>
                  <a:ext cx="2222532" cy="5722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5489502" y="3879667"/>
                  <a:ext cx="5840381" cy="14282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d>
                          <m:d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{"/>
                            <m:endChr m:val=""/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s-C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s-CO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O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s-CO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s-CO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es-CO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CO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s-C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s-C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CO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O" sz="1800" b="0" i="1" smtClean="0">
                                      <a:latin typeface="Cambria Math" panose="02040503050406030204" pitchFamily="18" charset="0"/>
                                    </a:rPr>
                                    <m:t>𝑒𝑜𝑐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502" y="3879667"/>
                  <a:ext cx="5840381" cy="1428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CuadroTexto 7"/>
          <p:cNvSpPr txBox="1"/>
          <p:nvPr/>
        </p:nvSpPr>
        <p:spPr>
          <a:xfrm>
            <a:off x="6597672" y="6331519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6 (6.11, Página 369)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045222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Transformada Wavelet Discreta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1800" dirty="0" smtClean="0"/>
                  <a:t>Las funciones </a:t>
                </a:r>
                <a:r>
                  <a:rPr lang="es-CO" sz="1800" dirty="0" err="1" smtClean="0"/>
                  <a:t>Haar</a:t>
                </a:r>
                <a:r>
                  <a:rPr lang="es-CO" sz="1800" dirty="0" smtClean="0"/>
                  <a:t> pueden considerarse como una familia de filtros.</a:t>
                </a:r>
              </a:p>
              <a:p>
                <a:r>
                  <a:rPr lang="es-CO" sz="1800" dirty="0" smtClean="0"/>
                  <a:t>Para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CO" sz="1800" dirty="0" smtClean="0"/>
                  <a:t>, aplicando la transformada a un set de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CO" sz="1800" dirty="0" smtClean="0"/>
                  <a:t> datos (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800" dirty="0" smtClean="0"/>
                  <a:t>) que se separan en dos bloques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1800" dirty="0" smtClean="0"/>
                  <a:t>, </a:t>
                </a:r>
                <a14:m>
                  <m:oMath xmlns:m="http://schemas.openxmlformats.org/officeDocument/2006/math">
                    <m:r>
                      <a:rPr lang="es-CO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O" sz="1800" b="0" i="1" dirty="0" smtClean="0">
                        <a:latin typeface="Cambria Math" panose="02040503050406030204" pitchFamily="18" charset="0"/>
                      </a:rPr>
                      <m:t>=0,1,2,…,</m:t>
                    </m:r>
                    <m:d>
                      <m:dPr>
                        <m:ctrlPr>
                          <a:rPr lang="es-CO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s-CO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s-CO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CO" sz="18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O" sz="1800" dirty="0" smtClean="0"/>
                  <a:t> </a:t>
                </a:r>
              </a:p>
              <a:p>
                <a:pPr marL="342900" lvl="1" indent="0">
                  <a:buNone/>
                </a:pPr>
                <a:r>
                  <a:rPr lang="es-CO" sz="14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824" t="-14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Marcador de contenido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34466"/>
            <a:ext cx="5181600" cy="34430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964253" y="3656014"/>
            <a:ext cx="4929494" cy="508665"/>
            <a:chOff x="3721104" y="3331885"/>
            <a:chExt cx="4929494" cy="508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721104" y="3331885"/>
                  <a:ext cx="1506503" cy="508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104" y="3331885"/>
                  <a:ext cx="1506503" cy="508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5582194" y="3331885"/>
                  <a:ext cx="3068404" cy="508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s-CO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O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s-CO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O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O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O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O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s-CO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194" y="3331885"/>
                  <a:ext cx="3068404" cy="508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/>
          <p:cNvGrpSpPr/>
          <p:nvPr/>
        </p:nvGrpSpPr>
        <p:grpSpPr>
          <a:xfrm>
            <a:off x="305696" y="4316874"/>
            <a:ext cx="6246608" cy="508666"/>
            <a:chOff x="2529840" y="4419598"/>
            <a:chExt cx="6246608" cy="508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2529840" y="4419599"/>
                  <a:ext cx="2916696" cy="508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840" y="4419599"/>
                  <a:ext cx="2916696" cy="508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5855007" y="4419598"/>
                  <a:ext cx="2921441" cy="508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007" y="4419598"/>
                  <a:ext cx="2921441" cy="508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o 13"/>
          <p:cNvGrpSpPr/>
          <p:nvPr/>
        </p:nvGrpSpPr>
        <p:grpSpPr>
          <a:xfrm>
            <a:off x="1546356" y="5053834"/>
            <a:ext cx="3765287" cy="508666"/>
            <a:chOff x="3918307" y="4934246"/>
            <a:chExt cx="3765287" cy="508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3918307" y="4934246"/>
                  <a:ext cx="1747145" cy="508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07" y="4934246"/>
                  <a:ext cx="1747145" cy="508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5931704" y="4934247"/>
                  <a:ext cx="1751890" cy="508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sz="1600" dirty="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704" y="4934247"/>
                  <a:ext cx="1751890" cy="508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ángulo 16"/>
          <p:cNvSpPr/>
          <p:nvPr/>
        </p:nvSpPr>
        <p:spPr>
          <a:xfrm>
            <a:off x="6318998" y="5486402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</a:t>
            </a:r>
            <a:r>
              <a:rPr lang="es-CO" sz="1000" dirty="0" smtClean="0"/>
              <a:t>4th </a:t>
            </a:r>
            <a:r>
              <a:rPr lang="es-CO" sz="1000" dirty="0"/>
              <a:t>Ed, </a:t>
            </a:r>
            <a:r>
              <a:rPr lang="es-CO" sz="1000" dirty="0" smtClean="0"/>
              <a:t>2009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3373620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Transformada Wavelet Discreta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Generalización de la transformada </a:t>
                </a:r>
                <a:r>
                  <a:rPr lang="es-CO" dirty="0" err="1" smtClean="0"/>
                  <a:t>Haar</a:t>
                </a:r>
                <a:r>
                  <a:rPr lang="es-CO" dirty="0" smtClean="0"/>
                  <a:t>: uso de otros filtros.</a:t>
                </a:r>
              </a:p>
              <a:p>
                <a:pPr lvl="1"/>
                <a:r>
                  <a:rPr lang="es-CO" dirty="0" smtClean="0"/>
                  <a:t>Filtros con respuesta en frecuencia más similar a la respuesta ideal de un filtro.</a:t>
                </a:r>
              </a:p>
              <a:p>
                <a:pPr lvl="1"/>
                <a:r>
                  <a:rPr lang="es-CO" dirty="0" smtClean="0"/>
                  <a:t>Transformada inversa: diseño de filtros de análisis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s-CO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s-CO" dirty="0" smtClean="0"/>
                  <a:t>) bajo ciertas condiciones.</a:t>
                </a:r>
              </a:p>
              <a:p>
                <a:r>
                  <a:rPr lang="es-CO" dirty="0" smtClean="0"/>
                  <a:t>Filtros FIR no causales.</a:t>
                </a:r>
              </a:p>
              <a:p>
                <a:r>
                  <a:rPr lang="es-CO" dirty="0" smtClean="0"/>
                  <a:t>Transformada inversa: estimación de la señal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 a partir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CO" dirty="0" smtClean="0"/>
                  <a:t>.</a:t>
                </a:r>
              </a:p>
              <a:p>
                <a:pPr lvl="1"/>
                <a:r>
                  <a:rPr lang="es-CO" dirty="0" smtClean="0"/>
                  <a:t>Filtros de síntesis y </a:t>
                </a:r>
                <a:r>
                  <a:rPr lang="es-CO" dirty="0" err="1" smtClean="0"/>
                  <a:t>sobremuestreo</a:t>
                </a:r>
                <a:r>
                  <a:rPr lang="es-CO" dirty="0" smtClean="0"/>
                  <a:t>.</a:t>
                </a: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176" t="-1830" r="-17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708417" y="1702515"/>
                <a:ext cx="2301464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417" y="1702515"/>
                <a:ext cx="2301464" cy="5974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9467777" y="1702515"/>
                <a:ext cx="2294026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777" y="1702515"/>
                <a:ext cx="2294026" cy="5974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70" y="2721833"/>
            <a:ext cx="2685761" cy="300138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415148" y="5796963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</a:t>
            </a:r>
            <a:r>
              <a:rPr lang="es-CO" sz="1000" dirty="0" smtClean="0"/>
              <a:t>4th </a:t>
            </a:r>
            <a:r>
              <a:rPr lang="es-CO" sz="1000" dirty="0"/>
              <a:t>Ed, </a:t>
            </a:r>
            <a:r>
              <a:rPr lang="es-CO" sz="1000" dirty="0" smtClean="0"/>
              <a:t>2009</a:t>
            </a:r>
            <a:endParaRPr lang="es-CO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9306162" y="2508669"/>
                <a:ext cx="2617255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162" y="2508669"/>
                <a:ext cx="2617255" cy="597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9270062" y="3241901"/>
                <a:ext cx="2689454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062" y="3241901"/>
                <a:ext cx="2689454" cy="597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9778438" y="4099413"/>
                <a:ext cx="1672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438" y="4099413"/>
                <a:ext cx="1672702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730" t="-12195" r="-3650" b="-365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3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Espacio de Características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O" sz="2000" dirty="0" smtClean="0"/>
          </a:p>
          <a:p>
            <a:endParaRPr lang="es-CO" sz="2000" dirty="0"/>
          </a:p>
          <a:p>
            <a:r>
              <a:rPr lang="es-CO" sz="2000" dirty="0" smtClean="0"/>
              <a:t>Características: cada observación es representada por un punto en un espacio m-dimensional.</a:t>
            </a:r>
          </a:p>
          <a:p>
            <a:r>
              <a:rPr lang="es-CO" sz="2000" dirty="0" smtClean="0"/>
              <a:t>Descripción de un problema de clasificación a partir de características: creación de espacio de características.</a:t>
            </a:r>
            <a:endParaRPr lang="es-C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/>
              <p:cNvSpPr txBox="1"/>
              <p:nvPr/>
            </p:nvSpPr>
            <p:spPr>
              <a:xfrm>
                <a:off x="3662834" y="2015665"/>
                <a:ext cx="4866332" cy="354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s-CO" sz="1200" dirty="0"/>
              </a:p>
            </p:txBody>
          </p:sp>
        </mc:Choice>
        <mc:Fallback xmlns="">
          <p:sp>
            <p:nvSpPr>
              <p:cNvPr id="5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34" y="2015665"/>
                <a:ext cx="4866332" cy="354521"/>
              </a:xfrm>
              <a:prstGeom prst="rect">
                <a:avLst/>
              </a:prstGeom>
              <a:blipFill rotWithShape="0">
                <a:blip r:embed="rId2"/>
                <a:stretch>
                  <a:fillRect l="-125" b="-241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694" y="3436584"/>
            <a:ext cx="4254613" cy="247042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651999" y="5860280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smtClean="0"/>
              <a:t>Orozco, 2015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3000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Transformada Wavelet Discreta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DWT: Aplicar LPF (aproximación) y HPF (detalle) de manera secuencia (árboles de filtros) y </a:t>
            </a:r>
            <a:r>
              <a:rPr lang="es-CO" dirty="0" err="1" smtClean="0"/>
              <a:t>submuestrear</a:t>
            </a:r>
            <a:r>
              <a:rPr lang="es-CO" dirty="0" smtClean="0"/>
              <a:t> o </a:t>
            </a:r>
            <a:r>
              <a:rPr lang="es-CO" dirty="0" err="1" smtClean="0"/>
              <a:t>sobremuestrear</a:t>
            </a:r>
            <a:r>
              <a:rPr lang="es-CO" dirty="0" smtClean="0"/>
              <a:t> los datos cuantas veces se determine (niveles).</a:t>
            </a:r>
          </a:p>
          <a:p>
            <a:r>
              <a:rPr lang="es-CO" dirty="0" smtClean="0"/>
              <a:t>Entrega información en tiempo y frecuencia.</a:t>
            </a:r>
          </a:p>
          <a:p>
            <a:r>
              <a:rPr lang="es-CO" dirty="0" smtClean="0"/>
              <a:t>Bancos de filtros: </a:t>
            </a:r>
            <a:r>
              <a:rPr lang="es-CO" dirty="0" err="1" smtClean="0"/>
              <a:t>Daubechies</a:t>
            </a:r>
            <a:r>
              <a:rPr lang="es-CO" dirty="0" smtClean="0"/>
              <a:t>, </a:t>
            </a:r>
            <a:r>
              <a:rPr lang="es-CO" dirty="0" err="1" smtClean="0"/>
              <a:t>Symlet</a:t>
            </a:r>
            <a:r>
              <a:rPr lang="es-CO" dirty="0" smtClean="0"/>
              <a:t>, propios de cada aplicación, entre otros.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361644"/>
            <a:ext cx="9134475" cy="2486025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3651997" y="5847669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</a:t>
            </a:r>
            <a:r>
              <a:rPr lang="es-CO" sz="1000" dirty="0" smtClean="0"/>
              <a:t>4th </a:t>
            </a:r>
            <a:r>
              <a:rPr lang="es-CO" sz="1000" dirty="0"/>
              <a:t>Ed, </a:t>
            </a:r>
            <a:r>
              <a:rPr lang="es-CO" sz="1000" dirty="0" smtClean="0"/>
              <a:t>2009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4260935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Transformada Wavelet Discreta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5268"/>
          </a:xfrm>
        </p:spPr>
        <p:txBody>
          <a:bodyPr/>
          <a:lstStyle/>
          <a:p>
            <a:r>
              <a:rPr lang="es-CO" dirty="0" smtClean="0"/>
              <a:t>Análisis de múltiples resoluciones: el ancho de banda de los datos de entrada se divide a la mitad por cada nivel del árbol de filtros.</a:t>
            </a:r>
          </a:p>
          <a:p>
            <a:pPr lvl="1"/>
            <a:r>
              <a:rPr lang="es-CO" dirty="0" smtClean="0"/>
              <a:t>La señal de entrada se analiza en diferentes niveles de resolución de manera jerárquica.	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3651998" y="5744743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</a:t>
            </a:r>
            <a:r>
              <a:rPr lang="es-CO" sz="1000" dirty="0" smtClean="0"/>
              <a:t>4th </a:t>
            </a:r>
            <a:r>
              <a:rPr lang="es-CO" sz="1000" dirty="0"/>
              <a:t>Ed, </a:t>
            </a:r>
            <a:r>
              <a:rPr lang="es-CO" sz="1000" dirty="0" smtClean="0"/>
              <a:t>2009</a:t>
            </a:r>
            <a:endParaRPr lang="es-CO" sz="1000" dirty="0"/>
          </a:p>
        </p:txBody>
      </p:sp>
      <p:grpSp>
        <p:nvGrpSpPr>
          <p:cNvPr id="7" name="Grupo 6"/>
          <p:cNvGrpSpPr/>
          <p:nvPr/>
        </p:nvGrpSpPr>
        <p:grpSpPr>
          <a:xfrm>
            <a:off x="560071" y="2745037"/>
            <a:ext cx="10290870" cy="2934244"/>
            <a:chOff x="560071" y="2745037"/>
            <a:chExt cx="10290870" cy="293424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071" y="3290570"/>
              <a:ext cx="6607084" cy="1843178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0013" y="2745037"/>
              <a:ext cx="3180928" cy="2934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323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Transformada Wavelet Discreta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22</a:t>
            </a:fld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Ejercicio: calcule </a:t>
            </a:r>
            <a:r>
              <a:rPr lang="es-CO" dirty="0" smtClean="0"/>
              <a:t>2 características cualquiera a partir de la descomposición con DWT de la señal que está usando. Realice de nuevo el análisis de componentes principales para visualizar el espacio de características en 3 dimensiones.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9142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Transformada Wavelet Discreta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Matriz de transformada </a:t>
                </a:r>
                <a:r>
                  <a:rPr lang="es-CO" dirty="0" err="1" smtClean="0"/>
                  <a:t>Haar</a:t>
                </a:r>
                <a:r>
                  <a:rPr lang="es-CO" dirty="0"/>
                  <a:t> </a:t>
                </a:r>
                <a:r>
                  <a:rPr lang="es-CO" dirty="0" smtClean="0"/>
                  <a:t>de orden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CO" dirty="0" smtClean="0"/>
                  <a:t>: filas resultando de las funciones calculadas en los puntos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s-CO" dirty="0" smtClean="0"/>
                  <a:t>,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O" dirty="0" smtClean="0"/>
                  <a:t>.</a:t>
                </a:r>
              </a:p>
              <a:p>
                <a:r>
                  <a:rPr lang="es-CO" dirty="0" smtClean="0"/>
                  <a:t>Es ortogonal.</a:t>
                </a:r>
              </a:p>
              <a:p>
                <a:r>
                  <a:rPr lang="es-CO" dirty="0" smtClean="0"/>
                  <a:t>Ejemplo: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s-CO" dirty="0" smtClean="0"/>
              </a:p>
              <a:p>
                <a:pPr marL="342900" lvl="1" indent="0">
                  <a:buNone/>
                </a:pPr>
                <a:r>
                  <a:rPr lang="es-CO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0" t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286801" y="3359214"/>
                <a:ext cx="5618398" cy="2151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CO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CO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01" y="3359214"/>
                <a:ext cx="5618398" cy="21516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95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Espacio de Características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Generación y número de características: dependen del problema para evitar redundancia y </a:t>
            </a:r>
            <a:r>
              <a:rPr lang="es-CO" dirty="0" err="1" smtClean="0"/>
              <a:t>sobreentrenamiento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Sobreentrenamiento</a:t>
            </a:r>
            <a:r>
              <a:rPr lang="es-CO" dirty="0" smtClean="0"/>
              <a:t>: el sistema de clasificación se adapta a las </a:t>
            </a:r>
            <a:r>
              <a:rPr lang="es-CO" i="1" dirty="0" smtClean="0"/>
              <a:t>idiosincrasias </a:t>
            </a:r>
            <a:r>
              <a:rPr lang="es-CO" dirty="0" smtClean="0"/>
              <a:t>del set de datos de entrenamiento, afectando la generalización de los resultados.</a:t>
            </a:r>
          </a:p>
          <a:p>
            <a:r>
              <a:rPr lang="es-CO" dirty="0" smtClean="0"/>
              <a:t>Generalización: capacidad del clasificador de clasificar correctamente vectores de características que no se presentaron durante la fase de entrenamiento.</a:t>
            </a:r>
            <a:endParaRPr lang="es-CO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56718"/>
            <a:ext cx="5181600" cy="35985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Rectángulo 12"/>
          <p:cNvSpPr/>
          <p:nvPr/>
        </p:nvSpPr>
        <p:spPr>
          <a:xfrm>
            <a:off x="6318998" y="5498223"/>
            <a:ext cx="4888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dirty="0" err="1"/>
              <a:t>Theodoridis</a:t>
            </a:r>
            <a:r>
              <a:rPr lang="es-CO" sz="1000" dirty="0"/>
              <a:t> y </a:t>
            </a:r>
            <a:r>
              <a:rPr lang="es-CO" sz="1000" dirty="0" err="1"/>
              <a:t>Koutroumbas</a:t>
            </a:r>
            <a:r>
              <a:rPr lang="es-CO" sz="1000" dirty="0"/>
              <a:t>, </a:t>
            </a:r>
            <a:r>
              <a:rPr lang="es-CO" sz="1000" dirty="0" smtClean="0"/>
              <a:t>4th </a:t>
            </a:r>
            <a:r>
              <a:rPr lang="es-CO" sz="1000" dirty="0"/>
              <a:t>Ed, </a:t>
            </a:r>
            <a:r>
              <a:rPr lang="es-CO" sz="1000" dirty="0" smtClean="0"/>
              <a:t>2009</a:t>
            </a:r>
            <a:endParaRPr lang="es-CO" sz="1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318998" y="6554931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4 (Página 176</a:t>
            </a:r>
            <a:r>
              <a:rPr lang="es-CO" sz="600" dirty="0" smtClean="0"/>
              <a:t>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4012975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Extracción de Características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características que se extraigan o generen del patrón dependen de la señal, imagen o patrón que se quiera detectar</a:t>
            </a:r>
            <a:r>
              <a:rPr lang="es-CO" dirty="0" smtClean="0"/>
              <a:t>.</a:t>
            </a:r>
          </a:p>
          <a:p>
            <a:r>
              <a:rPr lang="es-CO" dirty="0" smtClean="0"/>
              <a:t>Objetivo: descubrir representaciones informativas y compactas de los datos obtenidos.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48067" y="2882537"/>
            <a:ext cx="7695866" cy="2880904"/>
            <a:chOff x="1143334" y="2737069"/>
            <a:chExt cx="6857332" cy="2571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737069"/>
              <a:ext cx="3428666" cy="2571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334" y="2737069"/>
              <a:ext cx="3428666" cy="2571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041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Extracción de Características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3121503" y="1826563"/>
            <a:ext cx="5948994" cy="3682710"/>
            <a:chOff x="3121503" y="1826563"/>
            <a:chExt cx="5948994" cy="3682710"/>
          </a:xfrm>
        </p:grpSpPr>
        <p:sp>
          <p:nvSpPr>
            <p:cNvPr id="15" name="Forma libre 14"/>
            <p:cNvSpPr/>
            <p:nvPr/>
          </p:nvSpPr>
          <p:spPr>
            <a:xfrm>
              <a:off x="3121503" y="1826563"/>
              <a:ext cx="2832854" cy="1699712"/>
            </a:xfrm>
            <a:custGeom>
              <a:avLst/>
              <a:gdLst>
                <a:gd name="connsiteX0" fmla="*/ 0 w 2832854"/>
                <a:gd name="connsiteY0" fmla="*/ 0 h 1699712"/>
                <a:gd name="connsiteX1" fmla="*/ 2832854 w 2832854"/>
                <a:gd name="connsiteY1" fmla="*/ 0 h 1699712"/>
                <a:gd name="connsiteX2" fmla="*/ 2832854 w 2832854"/>
                <a:gd name="connsiteY2" fmla="*/ 1699712 h 1699712"/>
                <a:gd name="connsiteX3" fmla="*/ 0 w 2832854"/>
                <a:gd name="connsiteY3" fmla="*/ 1699712 h 1699712"/>
                <a:gd name="connsiteX4" fmla="*/ 0 w 2832854"/>
                <a:gd name="connsiteY4" fmla="*/ 0 h 169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2854" h="1699712">
                  <a:moveTo>
                    <a:pt x="0" y="0"/>
                  </a:moveTo>
                  <a:lnTo>
                    <a:pt x="2832854" y="0"/>
                  </a:lnTo>
                  <a:lnTo>
                    <a:pt x="2832854" y="1699712"/>
                  </a:lnTo>
                  <a:lnTo>
                    <a:pt x="0" y="16997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300" kern="1200" dirty="0" smtClean="0">
                  <a:solidFill>
                    <a:schemeClr val="tx1"/>
                  </a:solidFill>
                </a:rPr>
                <a:t>Media aritmética </a:t>
              </a:r>
              <a:r>
                <a:rPr lang="es-CO" sz="2300" kern="1200" dirty="0" err="1" smtClean="0">
                  <a:solidFill>
                    <a:schemeClr val="tx1"/>
                  </a:solidFill>
                </a:rPr>
                <a:t>univariada</a:t>
              </a:r>
              <a:endParaRPr lang="es-CO" sz="2300" kern="1200" dirty="0" smtClean="0">
                <a:solidFill>
                  <a:schemeClr val="tx1"/>
                </a:solidFill>
              </a:endParaRPr>
            </a:p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2300" kern="1200" dirty="0">
                <a:solidFill>
                  <a:schemeClr val="tx1"/>
                </a:solidFill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CO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6237643" y="1826563"/>
              <a:ext cx="2832854" cy="1699712"/>
            </a:xfrm>
            <a:custGeom>
              <a:avLst/>
              <a:gdLst>
                <a:gd name="connsiteX0" fmla="*/ 0 w 2832854"/>
                <a:gd name="connsiteY0" fmla="*/ 0 h 1699712"/>
                <a:gd name="connsiteX1" fmla="*/ 2832854 w 2832854"/>
                <a:gd name="connsiteY1" fmla="*/ 0 h 1699712"/>
                <a:gd name="connsiteX2" fmla="*/ 2832854 w 2832854"/>
                <a:gd name="connsiteY2" fmla="*/ 1699712 h 1699712"/>
                <a:gd name="connsiteX3" fmla="*/ 0 w 2832854"/>
                <a:gd name="connsiteY3" fmla="*/ 1699712 h 1699712"/>
                <a:gd name="connsiteX4" fmla="*/ 0 w 2832854"/>
                <a:gd name="connsiteY4" fmla="*/ 0 h 169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2854" h="1699712">
                  <a:moveTo>
                    <a:pt x="0" y="0"/>
                  </a:moveTo>
                  <a:lnTo>
                    <a:pt x="2832854" y="0"/>
                  </a:lnTo>
                  <a:lnTo>
                    <a:pt x="2832854" y="1699712"/>
                  </a:lnTo>
                  <a:lnTo>
                    <a:pt x="0" y="16997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300" kern="1200" dirty="0" smtClean="0">
                  <a:solidFill>
                    <a:schemeClr val="tx1"/>
                  </a:solidFill>
                </a:rPr>
                <a:t>Varianza </a:t>
              </a:r>
              <a:r>
                <a:rPr lang="es-CO" sz="2300" kern="1200" dirty="0" err="1" smtClean="0">
                  <a:solidFill>
                    <a:schemeClr val="tx1"/>
                  </a:solidFill>
                </a:rPr>
                <a:t>univariada</a:t>
              </a:r>
              <a:endParaRPr lang="es-CO" sz="2300" kern="1200" dirty="0">
                <a:solidFill>
                  <a:schemeClr val="tx1"/>
                </a:solidFill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CO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Forma libre 16"/>
            <p:cNvSpPr/>
            <p:nvPr/>
          </p:nvSpPr>
          <p:spPr>
            <a:xfrm>
              <a:off x="3121503" y="3809561"/>
              <a:ext cx="2832854" cy="1699712"/>
            </a:xfrm>
            <a:custGeom>
              <a:avLst/>
              <a:gdLst>
                <a:gd name="connsiteX0" fmla="*/ 0 w 2832854"/>
                <a:gd name="connsiteY0" fmla="*/ 0 h 1699712"/>
                <a:gd name="connsiteX1" fmla="*/ 2832854 w 2832854"/>
                <a:gd name="connsiteY1" fmla="*/ 0 h 1699712"/>
                <a:gd name="connsiteX2" fmla="*/ 2832854 w 2832854"/>
                <a:gd name="connsiteY2" fmla="*/ 1699712 h 1699712"/>
                <a:gd name="connsiteX3" fmla="*/ 0 w 2832854"/>
                <a:gd name="connsiteY3" fmla="*/ 1699712 h 1699712"/>
                <a:gd name="connsiteX4" fmla="*/ 0 w 2832854"/>
                <a:gd name="connsiteY4" fmla="*/ 0 h 169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2854" h="1699712">
                  <a:moveTo>
                    <a:pt x="0" y="0"/>
                  </a:moveTo>
                  <a:lnTo>
                    <a:pt x="2832854" y="0"/>
                  </a:lnTo>
                  <a:lnTo>
                    <a:pt x="2832854" y="1699712"/>
                  </a:lnTo>
                  <a:lnTo>
                    <a:pt x="0" y="16997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300" kern="1200" dirty="0" smtClean="0">
                  <a:solidFill>
                    <a:schemeClr val="tx1"/>
                  </a:solidFill>
                </a:rPr>
                <a:t>Covarianza entre 2 variables</a:t>
              </a:r>
              <a:endParaRPr lang="es-CO" sz="2300" kern="1200" dirty="0">
                <a:solidFill>
                  <a:schemeClr val="tx1"/>
                </a:solidFill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CO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6237643" y="3809561"/>
              <a:ext cx="2832854" cy="1699712"/>
            </a:xfrm>
            <a:custGeom>
              <a:avLst/>
              <a:gdLst>
                <a:gd name="connsiteX0" fmla="*/ 0 w 2832854"/>
                <a:gd name="connsiteY0" fmla="*/ 0 h 1699712"/>
                <a:gd name="connsiteX1" fmla="*/ 2832854 w 2832854"/>
                <a:gd name="connsiteY1" fmla="*/ 0 h 1699712"/>
                <a:gd name="connsiteX2" fmla="*/ 2832854 w 2832854"/>
                <a:gd name="connsiteY2" fmla="*/ 1699712 h 1699712"/>
                <a:gd name="connsiteX3" fmla="*/ 0 w 2832854"/>
                <a:gd name="connsiteY3" fmla="*/ 1699712 h 1699712"/>
                <a:gd name="connsiteX4" fmla="*/ 0 w 2832854"/>
                <a:gd name="connsiteY4" fmla="*/ 0 h 169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2854" h="1699712">
                  <a:moveTo>
                    <a:pt x="0" y="0"/>
                  </a:moveTo>
                  <a:lnTo>
                    <a:pt x="2832854" y="0"/>
                  </a:lnTo>
                  <a:lnTo>
                    <a:pt x="2832854" y="1699712"/>
                  </a:lnTo>
                  <a:lnTo>
                    <a:pt x="0" y="16997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300" kern="1200" dirty="0" smtClean="0">
                  <a:solidFill>
                    <a:schemeClr val="tx1"/>
                  </a:solidFill>
                </a:rPr>
                <a:t>Correlación entre 2 variables</a:t>
              </a:r>
              <a:endParaRPr lang="es-CO" sz="2300" kern="1200" dirty="0">
                <a:solidFill>
                  <a:schemeClr val="tx1"/>
                </a:solidFill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CO" sz="1800" kern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6"/>
                <p:cNvSpPr txBox="1"/>
                <p:nvPr/>
              </p:nvSpPr>
              <p:spPr>
                <a:xfrm>
                  <a:off x="3932156" y="2593702"/>
                  <a:ext cx="1211549" cy="7000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s-CO" sz="1200" dirty="0"/>
                </a:p>
              </p:txBody>
            </p:sp>
          </mc:Choice>
          <mc:Fallback xmlns="">
            <p:sp>
              <p:nvSpPr>
                <p:cNvPr id="13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2156" y="2593702"/>
                  <a:ext cx="1211549" cy="70006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7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7"/>
                <p:cNvSpPr txBox="1"/>
                <p:nvPr/>
              </p:nvSpPr>
              <p:spPr>
                <a:xfrm>
                  <a:off x="6696692" y="2593701"/>
                  <a:ext cx="1914755" cy="7000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s-CO" sz="1200" dirty="0"/>
                </a:p>
              </p:txBody>
            </p:sp>
          </mc:Choice>
          <mc:Fallback xmlns="">
            <p:sp>
              <p:nvSpPr>
                <p:cNvPr id="14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692" y="2593701"/>
                  <a:ext cx="1914755" cy="7000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7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"/>
                <p:cNvSpPr txBox="1"/>
                <p:nvPr/>
              </p:nvSpPr>
              <p:spPr>
                <a:xfrm>
                  <a:off x="3191151" y="4659417"/>
                  <a:ext cx="2693558" cy="7000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s-CO" sz="1200" dirty="0"/>
                </a:p>
              </p:txBody>
            </p:sp>
          </mc:Choice>
          <mc:Fallback xmlns="">
            <p:sp>
              <p:nvSpPr>
                <p:cNvPr id="19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151" y="4659417"/>
                  <a:ext cx="2693558" cy="7000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7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0"/>
                <p:cNvSpPr txBox="1"/>
                <p:nvPr/>
              </p:nvSpPr>
              <p:spPr>
                <a:xfrm>
                  <a:off x="6803451" y="4770664"/>
                  <a:ext cx="1701235" cy="4775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s-CO" sz="1200" dirty="0"/>
                </a:p>
              </p:txBody>
            </p:sp>
          </mc:Choice>
          <mc:Fallback xmlns="">
            <p:sp>
              <p:nvSpPr>
                <p:cNvPr id="20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451" y="4770664"/>
                  <a:ext cx="1701235" cy="4775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7" r="-3584" b="-1538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674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Extracción de Características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 smtClean="0"/>
              <a:t>Las </a:t>
            </a:r>
            <a:r>
              <a:rPr lang="es-CO" sz="2000" dirty="0"/>
              <a:t>características deben ser normalizadas o estandarizadas: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37936" y="3187973"/>
                <a:ext cx="3116815" cy="1181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936" y="3187973"/>
                <a:ext cx="3116815" cy="11816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2556" y="2664803"/>
                <a:ext cx="534511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s-CO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56" y="2664803"/>
                <a:ext cx="5345117" cy="576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51525" y="4315988"/>
                <a:ext cx="186717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25" y="4315988"/>
                <a:ext cx="1867178" cy="576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6"/>
              <p:cNvSpPr txBox="1"/>
              <p:nvPr/>
            </p:nvSpPr>
            <p:spPr>
              <a:xfrm>
                <a:off x="7553220" y="3518192"/>
                <a:ext cx="1663789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220" y="3518192"/>
                <a:ext cx="1663789" cy="5211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80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Extracción de Características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 smtClean="0"/>
              <a:t>Ejercicio: desarrollar un script de Matlab para la extracción de por lo menos 6 características útiles, según su conocimiento de las señales, para describir las diferentes observaciones en alguno de los siguientes casos:</a:t>
            </a:r>
          </a:p>
          <a:p>
            <a:pPr marL="0" indent="0">
              <a:buNone/>
            </a:pPr>
            <a:endParaRPr lang="es-CO" sz="2000" dirty="0" smtClean="0"/>
          </a:p>
          <a:p>
            <a:pPr lvl="1"/>
            <a:r>
              <a:rPr lang="es-CO" sz="1700" dirty="0" smtClean="0"/>
              <a:t>Detección de arritmias en ECG (</a:t>
            </a:r>
            <a:r>
              <a:rPr lang="es-CO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arritmias_data.m</a:t>
            </a:r>
            <a:r>
              <a:rPr lang="es-CO" sz="1700" dirty="0" smtClean="0"/>
              <a:t>).</a:t>
            </a:r>
          </a:p>
          <a:p>
            <a:pPr lvl="1"/>
            <a:r>
              <a:rPr lang="es-CO" sz="1700" dirty="0" smtClean="0"/>
              <a:t>Detección de apnea en neonatos a partir de ECG y PPG (</a:t>
            </a:r>
            <a:r>
              <a:rPr lang="es-CO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apnea_data.m</a:t>
            </a:r>
            <a:r>
              <a:rPr lang="es-CO" sz="1700" dirty="0" smtClean="0"/>
              <a:t>).</a:t>
            </a:r>
          </a:p>
          <a:p>
            <a:pPr lvl="1"/>
            <a:r>
              <a:rPr lang="es-CO" sz="1700" dirty="0" smtClean="0"/>
              <a:t>Detección de bordes en imágenes de referencia (</a:t>
            </a:r>
            <a:r>
              <a:rPr lang="es-CO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img_data.m</a:t>
            </a:r>
            <a:r>
              <a:rPr lang="es-CO" sz="1700" dirty="0" smtClean="0"/>
              <a:t>). </a:t>
            </a:r>
          </a:p>
          <a:p>
            <a:pPr lvl="1"/>
            <a:r>
              <a:rPr lang="es-CO" sz="1700" dirty="0" smtClean="0"/>
              <a:t>Cualquier otro proyecto de su interés.</a:t>
            </a:r>
            <a:endParaRPr lang="es-CO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4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Extracción de Características</a:t>
            </a:r>
            <a:endParaRPr lang="es-CO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4912073"/>
              </p:ext>
            </p:extLst>
          </p:nvPr>
        </p:nvGraphicFramePr>
        <p:xfrm>
          <a:off x="838200" y="1825625"/>
          <a:ext cx="5181600" cy="366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Descomposición en valores singulares.</a:t>
            </a:r>
          </a:p>
          <a:p>
            <a:r>
              <a:rPr lang="es-CO" dirty="0" smtClean="0"/>
              <a:t>Análisis de componentes independientes.</a:t>
            </a:r>
          </a:p>
          <a:p>
            <a:r>
              <a:rPr lang="es-CO" b="1" dirty="0" smtClean="0"/>
              <a:t>Análisis de componentes principales.</a:t>
            </a:r>
          </a:p>
          <a:p>
            <a:r>
              <a:rPr lang="es-CO" dirty="0" smtClean="0"/>
              <a:t>Transformada discreta de Fourier.</a:t>
            </a:r>
          </a:p>
          <a:p>
            <a:r>
              <a:rPr lang="es-CO" dirty="0" smtClean="0"/>
              <a:t>Transformadas discretas de Seno y Coseno.</a:t>
            </a:r>
          </a:p>
          <a:p>
            <a:r>
              <a:rPr lang="es-CO" dirty="0" smtClean="0"/>
              <a:t>Transformada de </a:t>
            </a:r>
            <a:r>
              <a:rPr lang="es-CO" dirty="0" err="1" smtClean="0"/>
              <a:t>Hadamard</a:t>
            </a:r>
            <a:r>
              <a:rPr lang="es-CO" dirty="0" smtClean="0"/>
              <a:t>.</a:t>
            </a:r>
          </a:p>
          <a:p>
            <a:r>
              <a:rPr lang="es-CO" dirty="0" smtClean="0"/>
              <a:t>Transformada de </a:t>
            </a:r>
            <a:r>
              <a:rPr lang="es-CO" dirty="0" err="1" smtClean="0"/>
              <a:t>Haar</a:t>
            </a:r>
            <a:r>
              <a:rPr lang="es-CO" dirty="0" smtClean="0"/>
              <a:t>.</a:t>
            </a:r>
          </a:p>
          <a:p>
            <a:r>
              <a:rPr lang="es-CO" b="1" dirty="0" smtClean="0"/>
              <a:t>Transformada Wavelet discreta.</a:t>
            </a:r>
          </a:p>
          <a:p>
            <a:r>
              <a:rPr lang="es-CO" dirty="0" smtClean="0"/>
              <a:t>Transformada de Hilbert-</a:t>
            </a:r>
            <a:r>
              <a:rPr lang="es-CO" dirty="0" err="1" smtClean="0"/>
              <a:t>Huang</a:t>
            </a:r>
            <a:r>
              <a:rPr lang="es-CO" dirty="0" smtClean="0"/>
              <a:t>: descomposición modal empírica.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Componentes Principales (PCA)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 smtClean="0"/>
                  <a:t>Si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dirty="0" smtClean="0"/>
                  <a:t> es el vector de muestras de entrada (promedio cero) el PCA puede utilizarse para generar características no correlacionadas entre sí: evitar redundancia. </a:t>
                </a:r>
              </a:p>
              <a:p>
                <a:r>
                  <a:rPr lang="es-CO" dirty="0" smtClean="0"/>
                  <a:t>Si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dirty="0" smtClean="0"/>
                  <a:t>,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dirty="0" smtClean="0"/>
                  <a:t>, entonces la matriz de correlación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O" dirty="0" smtClean="0"/>
                  <a:t> puede calcularse como:</a:t>
                </a:r>
              </a:p>
              <a:p>
                <a:endParaRPr lang="es-CO" dirty="0"/>
              </a:p>
              <a:p>
                <a:endParaRPr lang="es-CO" dirty="0" smtClean="0"/>
              </a:p>
              <a:p>
                <a:r>
                  <a:rPr lang="es-CO" dirty="0" smtClean="0"/>
                  <a:t>Los vectores propios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CO" dirty="0" smtClean="0"/>
                  <a:t> son mutuamente ortogonales.</a:t>
                </a:r>
              </a:p>
              <a:p>
                <a:r>
                  <a:rPr lang="es-CO" dirty="0" smtClean="0"/>
                  <a:t>Si las columnas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O" dirty="0" smtClean="0"/>
                  <a:t> son los vectores propios </a:t>
                </a:r>
                <a:r>
                  <a:rPr lang="es-CO" dirty="0" err="1" smtClean="0"/>
                  <a:t>ortonormales</a:t>
                </a:r>
                <a:r>
                  <a:rPr lang="es-CO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 smtClean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CO" dirty="0" smtClean="0"/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O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O" dirty="0" smtClean="0"/>
                  <a:t> es una matriz diagonal con elementos de la diagonal siendo los valores propios respectivos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 smtClean="0"/>
                  <a:t>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CO" dirty="0" smtClean="0"/>
                  <a:t>.</a:t>
                </a:r>
              </a:p>
              <a:p>
                <a:pPr lvl="1"/>
                <a:r>
                  <a:rPr lang="es-CO" dirty="0" smtClean="0"/>
                  <a:t>Valores y vectores propios: características mutuamente no correlacionadas.</a:t>
                </a:r>
              </a:p>
              <a:p>
                <a:endParaRPr lang="es-CO" dirty="0"/>
              </a:p>
              <a:p>
                <a:pPr marL="0" indent="0">
                  <a:buNone/>
                </a:pPr>
                <a:endParaRPr lang="es-CO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80" t="-1818" r="-928" b="-6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6381-1800-4216-BF08-8C99CC37949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upo 2"/>
          <p:cNvGrpSpPr/>
          <p:nvPr/>
        </p:nvGrpSpPr>
        <p:grpSpPr>
          <a:xfrm>
            <a:off x="2803485" y="2912090"/>
            <a:ext cx="6585029" cy="756169"/>
            <a:chOff x="1317796" y="3850722"/>
            <a:chExt cx="6585029" cy="756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/>
                <p:cNvSpPr txBox="1"/>
                <p:nvPr/>
              </p:nvSpPr>
              <p:spPr>
                <a:xfrm>
                  <a:off x="1317796" y="4101689"/>
                  <a:ext cx="3727687" cy="3045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2" name="Cuadro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796" y="4101689"/>
                  <a:ext cx="3727687" cy="304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18" r="-818" b="-20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6238139" y="3850722"/>
                  <a:ext cx="1664686" cy="7561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s-CO" sz="1800" dirty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139" y="3850722"/>
                  <a:ext cx="1664686" cy="756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CuadroTexto 7"/>
          <p:cNvSpPr txBox="1"/>
          <p:nvPr/>
        </p:nvSpPr>
        <p:spPr>
          <a:xfrm>
            <a:off x="6597672" y="6331519"/>
            <a:ext cx="3030582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sz="600" dirty="0"/>
              <a:t>Referencias: </a:t>
            </a:r>
            <a:r>
              <a:rPr lang="es-CO" sz="600" dirty="0" err="1"/>
              <a:t>Theodoridis</a:t>
            </a:r>
            <a:r>
              <a:rPr lang="es-CO" sz="600" dirty="0"/>
              <a:t>, 2009. Capítulo </a:t>
            </a:r>
            <a:r>
              <a:rPr lang="es-CO" sz="600" dirty="0" smtClean="0"/>
              <a:t>6 (6.3, Página 326)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2519789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Clases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Clases" id="{93C4DF78-8355-4E96-9F87-00C002D5435E}" vid="{B1DDE5CB-94B9-4914-BA8D-1E9D44DEC4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Clases</Template>
  <TotalTime>5078</TotalTime>
  <Words>1139</Words>
  <Application>Microsoft Office PowerPoint</Application>
  <PresentationFormat>Panorámica</PresentationFormat>
  <Paragraphs>211</Paragraphs>
  <Slides>23</Slides>
  <Notes>3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Tahoma</vt:lpstr>
      <vt:lpstr>Plantilla Clases</vt:lpstr>
      <vt:lpstr>Espacios de Características</vt:lpstr>
      <vt:lpstr>Espacio de Características</vt:lpstr>
      <vt:lpstr>Espacio de Características</vt:lpstr>
      <vt:lpstr>Extracción de Características</vt:lpstr>
      <vt:lpstr>Extracción de Características</vt:lpstr>
      <vt:lpstr>Extracción de Características</vt:lpstr>
      <vt:lpstr>Extracción de Características</vt:lpstr>
      <vt:lpstr>Extracción de Características</vt:lpstr>
      <vt:lpstr>Análisis de Componentes Principales (PCA)</vt:lpstr>
      <vt:lpstr>Análisis de Componentes Principales (PCA)</vt:lpstr>
      <vt:lpstr>Análisis de Componentes Principales (PCA)</vt:lpstr>
      <vt:lpstr>Análisis de Componentes Principales (PCA)</vt:lpstr>
      <vt:lpstr>Análisis de Componentes Principales (PCA)</vt:lpstr>
      <vt:lpstr>Análisis de Componentes Principales (PCA)</vt:lpstr>
      <vt:lpstr>Análisis de Componentes Principales (PCA)</vt:lpstr>
      <vt:lpstr>Análisis de Componentes Principales (PCA)</vt:lpstr>
      <vt:lpstr>Transformada Wavelet Discreta</vt:lpstr>
      <vt:lpstr>Transformada Wavelet Discreta</vt:lpstr>
      <vt:lpstr>Transformada Wavelet Discreta</vt:lpstr>
      <vt:lpstr>Transformada Wavelet Discreta</vt:lpstr>
      <vt:lpstr>Transformada Wavelet Discreta</vt:lpstr>
      <vt:lpstr>Transformada Wavelet Discreta</vt:lpstr>
      <vt:lpstr>Transformada Wavelet Discreta</vt:lpstr>
    </vt:vector>
  </TitlesOfParts>
  <Company>Laboratorio Kiron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patrones (Parte 1)</dc:title>
  <dc:creator>Elisa Mejia</dc:creator>
  <cp:lastModifiedBy>Usuario de Windows</cp:lastModifiedBy>
  <cp:revision>165</cp:revision>
  <dcterms:created xsi:type="dcterms:W3CDTF">2016-07-27T14:13:01Z</dcterms:created>
  <dcterms:modified xsi:type="dcterms:W3CDTF">2018-02-19T16:52:13Z</dcterms:modified>
</cp:coreProperties>
</file>