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9" r:id="rId10"/>
    <p:sldId id="270" r:id="rId11"/>
    <p:sldId id="271" r:id="rId12"/>
    <p:sldId id="273" r:id="rId13"/>
    <p:sldId id="266" r:id="rId14"/>
    <p:sldId id="268" r:id="rId15"/>
    <p:sldId id="264" r:id="rId16"/>
    <p:sldId id="274" r:id="rId17"/>
    <p:sldId id="275" r:id="rId18"/>
    <p:sldId id="276" r:id="rId19"/>
    <p:sldId id="277" r:id="rId20"/>
    <p:sldId id="267" r:id="rId21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945D8DE1-B328-4C29-B5D4-44B5B95D95F6}">
          <p14:sldIdLst>
            <p14:sldId id="256"/>
            <p14:sldId id="257"/>
          </p14:sldIdLst>
        </p14:section>
        <p14:section name="Clasificación paramétrica" id="{ABABA852-7657-49D3-96F8-B7F4B04088F6}">
          <p14:sldIdLst>
            <p14:sldId id="258"/>
            <p14:sldId id="259"/>
            <p14:sldId id="260"/>
            <p14:sldId id="262"/>
            <p14:sldId id="263"/>
          </p14:sldIdLst>
        </p14:section>
        <p14:section name="k-NN" id="{5C5B8B3B-CF65-40FF-91DB-FAB85B0F6F3C}">
          <p14:sldIdLst>
            <p14:sldId id="261"/>
            <p14:sldId id="269"/>
            <p14:sldId id="270"/>
            <p14:sldId id="271"/>
            <p14:sldId id="273"/>
            <p14:sldId id="266"/>
            <p14:sldId id="268"/>
          </p14:sldIdLst>
        </p14:section>
        <p14:section name="k-Means" id="{A40EA078-484C-4FE7-B634-6AD198573C7C}">
          <p14:sldIdLst>
            <p14:sldId id="264"/>
            <p14:sldId id="274"/>
            <p14:sldId id="275"/>
            <p14:sldId id="276"/>
            <p14:sldId id="277"/>
            <p14:sldId id="267"/>
          </p14:sldIdLst>
        </p14:section>
        <p14:section name="Ocultas" id="{7427C05E-E5E0-404A-B6AB-34FF158FD82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384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image" Target="../media/image170.png"/><Relationship Id="rId4" Type="http://schemas.openxmlformats.org/officeDocument/2006/relationships/image" Target="../media/image2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A967E-28EF-4C33-86BE-5B493DDC86FE}" type="doc">
      <dgm:prSet loTypeId="urn:microsoft.com/office/officeart/2005/8/layout/chevron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1E14B4B4-0F3D-4211-B77A-37756ACE4129}">
          <dgm:prSet phldrT="[Texto]" custT="1"/>
          <dgm:spPr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sz="1400" dirty="0" smtClean="0"/>
                <a:t>Conjunto de datos de entrenamiento </a:t>
              </a:r>
              <a14:m>
                <m:oMath xmlns:m="http://schemas.openxmlformats.org/officeDocument/2006/math">
                  <m:r>
                    <a:rPr lang="es-CO" sz="1400" b="0" i="1" smtClean="0">
                      <a:latin typeface="Cambria Math" panose="02040503050406030204" pitchFamily="18" charset="0"/>
                    </a:rPr>
                    <m:t>𝐷</m:t>
                  </m:r>
                </m:oMath>
              </a14:m>
              <a:r>
                <a:rPr lang="es-CO" sz="1400" dirty="0" smtClean="0"/>
                <a:t>, y nuevo dato </a:t>
              </a:r>
              <a14:m>
                <m:oMath xmlns:m="http://schemas.openxmlformats.org/officeDocument/2006/math">
                  <m:r>
                    <a:rPr lang="es-CO" sz="1400" b="0" i="1" smtClean="0">
                      <a:latin typeface="Cambria Math" panose="02040503050406030204" pitchFamily="18" charset="0"/>
                    </a:rPr>
                    <m:t>𝑌</m:t>
                  </m:r>
                </m:oMath>
              </a14:m>
              <a:endParaRPr lang="es-CO" sz="1400" dirty="0" smtClean="0"/>
            </a:p>
          </dgm:t>
        </dgm:pt>
      </mc:Choice>
      <mc:Fallback xmlns="">
        <dgm:pt modelId="{1E14B4B4-0F3D-4211-B77A-37756ACE4129}">
          <dgm:prSet phldrT="[Texto]" custT="1"/>
          <dgm:spPr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sz="1400" dirty="0" smtClean="0"/>
                <a:t>Conjunto </a:t>
              </a:r>
              <a:r>
                <a:rPr lang="es-CO" sz="1400" dirty="0" smtClean="0"/>
                <a:t>de datos </a:t>
              </a:r>
              <a:r>
                <a:rPr lang="es-CO" sz="1400" dirty="0" smtClean="0"/>
                <a:t>de entrenamiento </a:t>
              </a:r>
              <a:r>
                <a:rPr lang="es-CO" sz="1400" b="0" i="0" smtClean="0">
                  <a:latin typeface="Cambria Math" panose="02040503050406030204" pitchFamily="18" charset="0"/>
                </a:rPr>
                <a:t>𝐷</a:t>
              </a:r>
              <a:r>
                <a:rPr lang="es-CO" sz="1400" dirty="0" smtClean="0"/>
                <a:t>, y nuevo dato </a:t>
              </a:r>
              <a:r>
                <a:rPr lang="es-CO" sz="1400" b="0" i="0" smtClean="0">
                  <a:latin typeface="Cambria Math" panose="02040503050406030204" pitchFamily="18" charset="0"/>
                </a:rPr>
                <a:t>𝑌</a:t>
              </a:r>
              <a:endParaRPr lang="es-CO" sz="1400" dirty="0" smtClean="0"/>
            </a:p>
          </dgm:t>
        </dgm:pt>
      </mc:Fallback>
    </mc:AlternateContent>
    <dgm:pt modelId="{7BA15D11-2F56-4E40-B33B-8D9AFFE26BC1}" type="parTrans" cxnId="{C2B033C9-7167-48DB-BB0C-78837E8D7556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9AD48F8F-ADD6-4A0B-8D80-A8D576448475}" type="sibTrans" cxnId="{C2B033C9-7167-48DB-BB0C-78837E8D7556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5C3A6D1-2063-43C4-9B35-198A7A38CEBE}">
          <dgm:prSet phldrT="[Texto]"/>
          <dgm:spPr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/>
                <a:t>Ordenar las distancias en orden ascendente y seleccionar las </a:t>
              </a:r>
              <a14:m>
                <m:oMath xmlns:m="http://schemas.openxmlformats.org/officeDocument/2006/math">
                  <m:r>
                    <a:rPr lang="es-CO" b="0" i="1" smtClean="0">
                      <a:latin typeface="Cambria Math" panose="02040503050406030204" pitchFamily="18" charset="0"/>
                    </a:rPr>
                    <m:t>𝑘</m:t>
                  </m:r>
                </m:oMath>
              </a14:m>
              <a:r>
                <a:rPr lang="es-CO" dirty="0" smtClean="0"/>
                <a:t> observaciones </a:t>
              </a:r>
              <a14:m>
                <m:oMath xmlns:m="http://schemas.openxmlformats.org/officeDocument/2006/math">
                  <m:sSub>
                    <m:sSubPr>
                      <m:ctrlPr>
                        <a:rPr lang="es-CO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s-CO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s-CO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𝐷</m:t>
                  </m:r>
                </m:oMath>
              </a14:m>
              <a:r>
                <a:rPr lang="es-CO" dirty="0" smtClean="0"/>
                <a:t> más cercanas a </a:t>
              </a:r>
              <a14:m>
                <m:oMath xmlns:m="http://schemas.openxmlformats.org/officeDocument/2006/math">
                  <m:r>
                    <a:rPr lang="es-CO" b="0" i="1" smtClean="0">
                      <a:latin typeface="Cambria Math" panose="02040503050406030204" pitchFamily="18" charset="0"/>
                    </a:rPr>
                    <m:t>𝑋</m:t>
                  </m:r>
                </m:oMath>
              </a14:m>
              <a:endParaRPr lang="es-CO" dirty="0"/>
            </a:p>
          </dgm:t>
        </dgm:pt>
      </mc:Choice>
      <mc:Fallback xmlns="">
        <dgm:pt modelId="{55C3A6D1-2063-43C4-9B35-198A7A38CEBE}">
          <dgm:prSet phldrT="[Texto]"/>
          <dgm:spPr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/>
                <a:t>Ordenar las distancias </a:t>
              </a:r>
              <a:r>
                <a:rPr lang="es-CO" dirty="0" smtClean="0"/>
                <a:t>en </a:t>
              </a:r>
              <a:r>
                <a:rPr lang="es-CO" dirty="0" smtClean="0"/>
                <a:t>orden ascendente y seleccionar las </a:t>
              </a:r>
              <a:r>
                <a:rPr lang="es-CO" b="0" i="0" smtClean="0">
                  <a:latin typeface="Cambria Math" panose="02040503050406030204" pitchFamily="18" charset="0"/>
                </a:rPr>
                <a:t>𝑘</a:t>
              </a:r>
              <a:r>
                <a:rPr lang="es-CO" dirty="0" smtClean="0"/>
                <a:t> observaciones </a:t>
              </a:r>
              <a:r>
                <a:rPr lang="es-CO" b="0" i="0" smtClean="0">
                  <a:latin typeface="Cambria Math" panose="02040503050406030204" pitchFamily="18" charset="0"/>
                </a:rPr>
                <a:t>𝑋_𝑖</a:t>
              </a:r>
              <a:r>
                <a:rPr lang="es-CO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s-CO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𝐷</a:t>
              </a:r>
              <a:r>
                <a:rPr lang="es-CO" dirty="0" smtClean="0"/>
                <a:t> más cercanas a </a:t>
              </a:r>
              <a:r>
                <a:rPr lang="es-CO" b="0" i="0" smtClean="0">
                  <a:latin typeface="Cambria Math" panose="02040503050406030204" pitchFamily="18" charset="0"/>
                </a:rPr>
                <a:t>𝑋</a:t>
              </a:r>
              <a:endParaRPr lang="es-CO" dirty="0"/>
            </a:p>
          </dgm:t>
        </dgm:pt>
      </mc:Fallback>
    </mc:AlternateContent>
    <dgm:pt modelId="{43D38E4E-0247-48CA-9074-B2FD37230ABF}" type="parTrans" cxnId="{E5877937-8965-42C0-BF38-991B1848F972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4E01C057-0C6E-4C62-A6F5-C5C18CDE07F4}" type="sibTrans" cxnId="{E5877937-8965-42C0-BF38-991B1848F972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FBE71DCF-7A8B-4A44-8009-5ED970CDDD59}">
          <dgm:prSet phldrT="[Texto]"/>
          <dgm:spPr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/>
                <a:t>Asignar a </a:t>
              </a:r>
              <a14:m>
                <m:oMath xmlns:m="http://schemas.openxmlformats.org/officeDocument/2006/math">
                  <m:r>
                    <a:rPr lang="es-CO" b="0" i="1" smtClean="0">
                      <a:latin typeface="Cambria Math" panose="02040503050406030204" pitchFamily="18" charset="0"/>
                    </a:rPr>
                    <m:t>𝑋</m:t>
                  </m:r>
                </m:oMath>
              </a14:m>
              <a:r>
                <a:rPr lang="es-CO" dirty="0" smtClean="0"/>
                <a:t> la clase más frecuente en las </a:t>
              </a:r>
              <a14:m>
                <m:oMath xmlns:m="http://schemas.openxmlformats.org/officeDocument/2006/math">
                  <m:r>
                    <a:rPr lang="es-CO" b="0" i="1" smtClean="0">
                      <a:latin typeface="Cambria Math" panose="02040503050406030204" pitchFamily="18" charset="0"/>
                    </a:rPr>
                    <m:t>𝑘</m:t>
                  </m:r>
                </m:oMath>
              </a14:m>
              <a:r>
                <a:rPr lang="es-CO" dirty="0" smtClean="0"/>
                <a:t> observaciones seleccionadas</a:t>
              </a:r>
              <a:endParaRPr lang="es-CO" dirty="0"/>
            </a:p>
          </dgm:t>
        </dgm:pt>
      </mc:Choice>
      <mc:Fallback xmlns="">
        <dgm:pt modelId="{FBE71DCF-7A8B-4A44-8009-5ED970CDDD59}">
          <dgm:prSet phldrT="[Texto]"/>
          <dgm:spPr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/>
                <a:t>Asignar a </a:t>
              </a:r>
              <a:r>
                <a:rPr lang="es-CO" b="0" i="0" smtClean="0">
                  <a:latin typeface="Cambria Math" panose="02040503050406030204" pitchFamily="18" charset="0"/>
                </a:rPr>
                <a:t>𝑋</a:t>
              </a:r>
              <a:r>
                <a:rPr lang="es-CO" dirty="0" smtClean="0"/>
                <a:t> la clase más frecuente en las </a:t>
              </a:r>
              <a:r>
                <a:rPr lang="es-CO" b="0" i="0" smtClean="0">
                  <a:latin typeface="Cambria Math" panose="02040503050406030204" pitchFamily="18" charset="0"/>
                </a:rPr>
                <a:t>𝑘</a:t>
              </a:r>
              <a:r>
                <a:rPr lang="es-CO" dirty="0" smtClean="0"/>
                <a:t> observaciones seleccionadas</a:t>
              </a:r>
              <a:endParaRPr lang="es-CO" dirty="0"/>
            </a:p>
          </dgm:t>
        </dgm:pt>
      </mc:Fallback>
    </mc:AlternateContent>
    <dgm:pt modelId="{03942B6D-C5D8-42A1-9B27-B3A30FDCD202}" type="parTrans" cxnId="{86C8571C-9BE5-4670-864E-465B654AB72F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0915D462-3AEE-4BE4-A32B-A83F93B58C1B}" type="sibTrans" cxnId="{86C8571C-9BE5-4670-864E-465B654AB72F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B050C220-3901-4176-A2DC-19D86BE6913E}">
          <dgm:prSet phldrT="[Texto]" custT="1"/>
          <dgm:spPr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sz="1400" dirty="0" smtClean="0"/>
                <a:t>Para toda </a:t>
              </a:r>
              <a14:m>
                <m:oMath xmlns:m="http://schemas.openxmlformats.org/officeDocument/2006/math">
                  <m:sSub>
                    <m:sSubPr>
                      <m:ctrlPr>
                        <a:rPr lang="es-CO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s-CO" sz="1400" dirty="0" smtClean="0"/>
                <a:t> del set de entrenamiento: distancia </a:t>
              </a:r>
              <a14:m>
                <m:oMath xmlns:m="http://schemas.openxmlformats.org/officeDocument/2006/math">
                  <m:sSub>
                    <m:sSubPr>
                      <m:ctrlPr>
                        <a:rPr lang="es-CO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s-CO" sz="1400" dirty="0" smtClean="0"/>
                <a:t> con respecto al nuevo dato </a:t>
              </a:r>
              <a14:m>
                <m:oMath xmlns:m="http://schemas.openxmlformats.org/officeDocument/2006/math">
                  <m:r>
                    <a:rPr lang="es-CO" sz="1400" b="0" i="1" smtClean="0">
                      <a:latin typeface="Cambria Math" panose="02040503050406030204" pitchFamily="18" charset="0"/>
                    </a:rPr>
                    <m:t>𝑌</m:t>
                  </m:r>
                </m:oMath>
              </a14:m>
              <a:r>
                <a:rPr lang="es-CO" sz="1400" dirty="0" smtClean="0"/>
                <a:t> </a:t>
              </a:r>
            </a:p>
          </dgm:t>
        </dgm:pt>
      </mc:Choice>
      <mc:Fallback xmlns="">
        <dgm:pt modelId="{B050C220-3901-4176-A2DC-19D86BE6913E}">
          <dgm:prSet phldrT="[Texto]" custT="1"/>
          <dgm:spPr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sz="1400" dirty="0" smtClean="0"/>
                <a:t>Para toda </a:t>
              </a:r>
              <a:r>
                <a:rPr lang="es-CO" sz="1400" b="0" i="0" smtClean="0">
                  <a:latin typeface="Cambria Math" panose="02040503050406030204" pitchFamily="18" charset="0"/>
                </a:rPr>
                <a:t>𝑋_𝑖</a:t>
              </a:r>
              <a:r>
                <a:rPr lang="es-CO" sz="1400" dirty="0" smtClean="0"/>
                <a:t> del set de </a:t>
              </a:r>
              <a:r>
                <a:rPr lang="es-CO" sz="1400" dirty="0" smtClean="0"/>
                <a:t>entrenamiento: distancia </a:t>
              </a:r>
              <a:r>
                <a:rPr lang="es-CO" sz="1400" b="0" i="0" smtClean="0">
                  <a:latin typeface="Cambria Math" panose="02040503050406030204" pitchFamily="18" charset="0"/>
                </a:rPr>
                <a:t>𝑑_𝑖</a:t>
              </a:r>
              <a:r>
                <a:rPr lang="es-CO" sz="1400" dirty="0" smtClean="0"/>
                <a:t> con respecto al nuevo dato </a:t>
              </a:r>
              <a:r>
                <a:rPr lang="es-CO" sz="1400" b="0" i="0" smtClean="0">
                  <a:latin typeface="Cambria Math" panose="02040503050406030204" pitchFamily="18" charset="0"/>
                </a:rPr>
                <a:t>𝑌</a:t>
              </a:r>
              <a:r>
                <a:rPr lang="es-CO" sz="1400" dirty="0" smtClean="0"/>
                <a:t> </a:t>
              </a:r>
            </a:p>
          </dgm:t>
        </dgm:pt>
      </mc:Fallback>
    </mc:AlternateContent>
    <dgm:pt modelId="{3E5FDA4E-2AD3-4417-8F87-DDFC9E44755E}" type="parTrans" cxnId="{E44CD0D2-1491-4630-845A-67590E6E6420}">
      <dgm:prSet/>
      <dgm:spPr/>
      <dgm:t>
        <a:bodyPr/>
        <a:lstStyle/>
        <a:p>
          <a:endParaRPr lang="es-CO"/>
        </a:p>
      </dgm:t>
    </dgm:pt>
    <dgm:pt modelId="{B8AEE87D-B573-47C3-A682-10172B26FE3C}" type="sibTrans" cxnId="{E44CD0D2-1491-4630-845A-67590E6E6420}">
      <dgm:prSet/>
      <dgm:spPr/>
      <dgm:t>
        <a:bodyPr/>
        <a:lstStyle/>
        <a:p>
          <a:endParaRPr lang="es-CO"/>
        </a:p>
      </dgm:t>
    </dgm:pt>
    <dgm:pt modelId="{3F64A7F5-78C2-4BF5-8DB5-C083709A4981}" type="pres">
      <dgm:prSet presAssocID="{639A967E-28EF-4C33-86BE-5B493DDC86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E6BCD2C-EE22-4069-B0DC-007A988CB32A}" type="pres">
      <dgm:prSet presAssocID="{1E14B4B4-0F3D-4211-B77A-37756ACE412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6E701EF-364D-46D4-845C-1E6B927B71C8}" type="pres">
      <dgm:prSet presAssocID="{9AD48F8F-ADD6-4A0B-8D80-A8D576448475}" presName="parTxOnlySpace" presStyleCnt="0"/>
      <dgm:spPr/>
    </dgm:pt>
    <dgm:pt modelId="{00077DAD-1B93-4626-91FD-0C67410830F6}" type="pres">
      <dgm:prSet presAssocID="{B050C220-3901-4176-A2DC-19D86BE6913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A02F926-370B-4758-900B-D329810BA5D6}" type="pres">
      <dgm:prSet presAssocID="{B8AEE87D-B573-47C3-A682-10172B26FE3C}" presName="parTxOnlySpace" presStyleCnt="0"/>
      <dgm:spPr/>
    </dgm:pt>
    <dgm:pt modelId="{AC723DE4-CE20-4BE6-A6BB-A1113B0CD234}" type="pres">
      <dgm:prSet presAssocID="{55C3A6D1-2063-43C4-9B35-198A7A38CEB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D2E2277-D848-4A0A-B0CB-5D9473AF0AB1}" type="pres">
      <dgm:prSet presAssocID="{4E01C057-0C6E-4C62-A6F5-C5C18CDE07F4}" presName="parTxOnlySpace" presStyleCnt="0"/>
      <dgm:spPr/>
    </dgm:pt>
    <dgm:pt modelId="{06A1465B-C522-4056-9ED9-3113B198B427}" type="pres">
      <dgm:prSet presAssocID="{FBE71DCF-7A8B-4A44-8009-5ED970CDDD5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C795119-3E07-43B5-84A3-C60BA6920228}" type="presOf" srcId="{639A967E-28EF-4C33-86BE-5B493DDC86FE}" destId="{3F64A7F5-78C2-4BF5-8DB5-C083709A4981}" srcOrd="0" destOrd="0" presId="urn:microsoft.com/office/officeart/2005/8/layout/chevron1"/>
    <dgm:cxn modelId="{86C8571C-9BE5-4670-864E-465B654AB72F}" srcId="{639A967E-28EF-4C33-86BE-5B493DDC86FE}" destId="{FBE71DCF-7A8B-4A44-8009-5ED970CDDD59}" srcOrd="3" destOrd="0" parTransId="{03942B6D-C5D8-42A1-9B27-B3A30FDCD202}" sibTransId="{0915D462-3AEE-4BE4-A32B-A83F93B58C1B}"/>
    <dgm:cxn modelId="{1D196C9C-E028-44A1-883A-74F92D36F1CD}" type="presOf" srcId="{B050C220-3901-4176-A2DC-19D86BE6913E}" destId="{00077DAD-1B93-4626-91FD-0C67410830F6}" srcOrd="0" destOrd="0" presId="urn:microsoft.com/office/officeart/2005/8/layout/chevron1"/>
    <dgm:cxn modelId="{C2B033C9-7167-48DB-BB0C-78837E8D7556}" srcId="{639A967E-28EF-4C33-86BE-5B493DDC86FE}" destId="{1E14B4B4-0F3D-4211-B77A-37756ACE4129}" srcOrd="0" destOrd="0" parTransId="{7BA15D11-2F56-4E40-B33B-8D9AFFE26BC1}" sibTransId="{9AD48F8F-ADD6-4A0B-8D80-A8D576448475}"/>
    <dgm:cxn modelId="{C4476AE8-D267-4E47-9573-27E9B505D94B}" type="presOf" srcId="{FBE71DCF-7A8B-4A44-8009-5ED970CDDD59}" destId="{06A1465B-C522-4056-9ED9-3113B198B427}" srcOrd="0" destOrd="0" presId="urn:microsoft.com/office/officeart/2005/8/layout/chevron1"/>
    <dgm:cxn modelId="{E5877937-8965-42C0-BF38-991B1848F972}" srcId="{639A967E-28EF-4C33-86BE-5B493DDC86FE}" destId="{55C3A6D1-2063-43C4-9B35-198A7A38CEBE}" srcOrd="2" destOrd="0" parTransId="{43D38E4E-0247-48CA-9074-B2FD37230ABF}" sibTransId="{4E01C057-0C6E-4C62-A6F5-C5C18CDE07F4}"/>
    <dgm:cxn modelId="{D10EE074-251F-451C-89D2-8E2F5D2B8AB5}" type="presOf" srcId="{55C3A6D1-2063-43C4-9B35-198A7A38CEBE}" destId="{AC723DE4-CE20-4BE6-A6BB-A1113B0CD234}" srcOrd="0" destOrd="0" presId="urn:microsoft.com/office/officeart/2005/8/layout/chevron1"/>
    <dgm:cxn modelId="{E44CD0D2-1491-4630-845A-67590E6E6420}" srcId="{639A967E-28EF-4C33-86BE-5B493DDC86FE}" destId="{B050C220-3901-4176-A2DC-19D86BE6913E}" srcOrd="1" destOrd="0" parTransId="{3E5FDA4E-2AD3-4417-8F87-DDFC9E44755E}" sibTransId="{B8AEE87D-B573-47C3-A682-10172B26FE3C}"/>
    <dgm:cxn modelId="{9C3FF71A-9590-4061-9F8B-B806F51FD3ED}" type="presOf" srcId="{1E14B4B4-0F3D-4211-B77A-37756ACE4129}" destId="{CE6BCD2C-EE22-4069-B0DC-007A988CB32A}" srcOrd="0" destOrd="0" presId="urn:microsoft.com/office/officeart/2005/8/layout/chevron1"/>
    <dgm:cxn modelId="{672CC490-9045-4A6E-83AE-60FBFA03C3B6}" type="presParOf" srcId="{3F64A7F5-78C2-4BF5-8DB5-C083709A4981}" destId="{CE6BCD2C-EE22-4069-B0DC-007A988CB32A}" srcOrd="0" destOrd="0" presId="urn:microsoft.com/office/officeart/2005/8/layout/chevron1"/>
    <dgm:cxn modelId="{200C72A1-77F1-4F9F-833D-C3C19969AF96}" type="presParOf" srcId="{3F64A7F5-78C2-4BF5-8DB5-C083709A4981}" destId="{96E701EF-364D-46D4-845C-1E6B927B71C8}" srcOrd="1" destOrd="0" presId="urn:microsoft.com/office/officeart/2005/8/layout/chevron1"/>
    <dgm:cxn modelId="{DDDB0A17-DC94-460A-83A0-97E9784C5446}" type="presParOf" srcId="{3F64A7F5-78C2-4BF5-8DB5-C083709A4981}" destId="{00077DAD-1B93-4626-91FD-0C67410830F6}" srcOrd="2" destOrd="0" presId="urn:microsoft.com/office/officeart/2005/8/layout/chevron1"/>
    <dgm:cxn modelId="{55D3E6EF-6B38-488E-8B3E-BCF9F58E794A}" type="presParOf" srcId="{3F64A7F5-78C2-4BF5-8DB5-C083709A4981}" destId="{0A02F926-370B-4758-900B-D329810BA5D6}" srcOrd="3" destOrd="0" presId="urn:microsoft.com/office/officeart/2005/8/layout/chevron1"/>
    <dgm:cxn modelId="{2B4D8B1C-ED31-40E3-BFF9-5D41FCA51197}" type="presParOf" srcId="{3F64A7F5-78C2-4BF5-8DB5-C083709A4981}" destId="{AC723DE4-CE20-4BE6-A6BB-A1113B0CD234}" srcOrd="4" destOrd="0" presId="urn:microsoft.com/office/officeart/2005/8/layout/chevron1"/>
    <dgm:cxn modelId="{5DE732B0-C08B-4210-A369-A635A487BF3A}" type="presParOf" srcId="{3F64A7F5-78C2-4BF5-8DB5-C083709A4981}" destId="{8D2E2277-D848-4A0A-B0CB-5D9473AF0AB1}" srcOrd="5" destOrd="0" presId="urn:microsoft.com/office/officeart/2005/8/layout/chevron1"/>
    <dgm:cxn modelId="{86CDE8FB-2ED4-4685-AF96-85452B12131D}" type="presParOf" srcId="{3F64A7F5-78C2-4BF5-8DB5-C083709A4981}" destId="{06A1465B-C522-4056-9ED9-3113B198B4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A967E-28EF-4C33-86BE-5B493DDC86FE}" type="doc">
      <dgm:prSet loTypeId="urn:microsoft.com/office/officeart/2005/8/layout/chevron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1E14B4B4-0F3D-4211-B77A-37756ACE4129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7BA15D11-2F56-4E40-B33B-8D9AFFE26BC1}" type="parTrans" cxnId="{C2B033C9-7167-48DB-BB0C-78837E8D7556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9AD48F8F-ADD6-4A0B-8D80-A8D576448475}" type="sibTrans" cxnId="{C2B033C9-7167-48DB-BB0C-78837E8D7556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5C3A6D1-2063-43C4-9B35-198A7A38CEBE}">
      <dgm:prSet phldrT="[Texto]"/>
      <dgm:spPr>
        <a:blipFill rotWithShape="0">
          <a:blip xmlns:r="http://schemas.openxmlformats.org/officeDocument/2006/relationships" r:embed="rId2"/>
          <a:stretch>
            <a:fillRect b="-1047"/>
          </a:stretch>
        </a:blipFill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43D38E4E-0247-48CA-9074-B2FD37230ABF}" type="parTrans" cxnId="{E5877937-8965-42C0-BF38-991B1848F972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4E01C057-0C6E-4C62-A6F5-C5C18CDE07F4}" type="sibTrans" cxnId="{E5877937-8965-42C0-BF38-991B1848F972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FBE71DCF-7A8B-4A44-8009-5ED970CDDD59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03942B6D-C5D8-42A1-9B27-B3A30FDCD202}" type="parTrans" cxnId="{86C8571C-9BE5-4670-864E-465B654AB72F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0915D462-3AEE-4BE4-A32B-A83F93B58C1B}" type="sibTrans" cxnId="{86C8571C-9BE5-4670-864E-465B654AB72F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B050C220-3901-4176-A2DC-19D86BE6913E}">
      <dgm:prSet phldrT="[Texto]" custT="1"/>
      <dgm:spPr>
        <a:blipFill rotWithShape="0">
          <a:blip xmlns:r="http://schemas.openxmlformats.org/officeDocument/2006/relationships" r:embed="rId4"/>
          <a:stretch>
            <a:fillRect b="-1047"/>
          </a:stretch>
        </a:blipFill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3E5FDA4E-2AD3-4417-8F87-DDFC9E44755E}" type="parTrans" cxnId="{E44CD0D2-1491-4630-845A-67590E6E6420}">
      <dgm:prSet/>
      <dgm:spPr/>
      <dgm:t>
        <a:bodyPr/>
        <a:lstStyle/>
        <a:p>
          <a:endParaRPr lang="es-CO"/>
        </a:p>
      </dgm:t>
    </dgm:pt>
    <dgm:pt modelId="{B8AEE87D-B573-47C3-A682-10172B26FE3C}" type="sibTrans" cxnId="{E44CD0D2-1491-4630-845A-67590E6E6420}">
      <dgm:prSet/>
      <dgm:spPr/>
      <dgm:t>
        <a:bodyPr/>
        <a:lstStyle/>
        <a:p>
          <a:endParaRPr lang="es-CO"/>
        </a:p>
      </dgm:t>
    </dgm:pt>
    <dgm:pt modelId="{3F64A7F5-78C2-4BF5-8DB5-C083709A4981}" type="pres">
      <dgm:prSet presAssocID="{639A967E-28EF-4C33-86BE-5B493DDC86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E6BCD2C-EE22-4069-B0DC-007A988CB32A}" type="pres">
      <dgm:prSet presAssocID="{1E14B4B4-0F3D-4211-B77A-37756ACE412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6E701EF-364D-46D4-845C-1E6B927B71C8}" type="pres">
      <dgm:prSet presAssocID="{9AD48F8F-ADD6-4A0B-8D80-A8D576448475}" presName="parTxOnlySpace" presStyleCnt="0"/>
      <dgm:spPr/>
    </dgm:pt>
    <dgm:pt modelId="{00077DAD-1B93-4626-91FD-0C67410830F6}" type="pres">
      <dgm:prSet presAssocID="{B050C220-3901-4176-A2DC-19D86BE6913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A02F926-370B-4758-900B-D329810BA5D6}" type="pres">
      <dgm:prSet presAssocID="{B8AEE87D-B573-47C3-A682-10172B26FE3C}" presName="parTxOnlySpace" presStyleCnt="0"/>
      <dgm:spPr/>
    </dgm:pt>
    <dgm:pt modelId="{AC723DE4-CE20-4BE6-A6BB-A1113B0CD234}" type="pres">
      <dgm:prSet presAssocID="{55C3A6D1-2063-43C4-9B35-198A7A38CEB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D2E2277-D848-4A0A-B0CB-5D9473AF0AB1}" type="pres">
      <dgm:prSet presAssocID="{4E01C057-0C6E-4C62-A6F5-C5C18CDE07F4}" presName="parTxOnlySpace" presStyleCnt="0"/>
      <dgm:spPr/>
    </dgm:pt>
    <dgm:pt modelId="{06A1465B-C522-4056-9ED9-3113B198B427}" type="pres">
      <dgm:prSet presAssocID="{FBE71DCF-7A8B-4A44-8009-5ED970CDDD5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10EE074-251F-451C-89D2-8E2F5D2B8AB5}" type="presOf" srcId="{55C3A6D1-2063-43C4-9B35-198A7A38CEBE}" destId="{AC723DE4-CE20-4BE6-A6BB-A1113B0CD234}" srcOrd="0" destOrd="0" presId="urn:microsoft.com/office/officeart/2005/8/layout/chevron1"/>
    <dgm:cxn modelId="{BC795119-3E07-43B5-84A3-C60BA6920228}" type="presOf" srcId="{639A967E-28EF-4C33-86BE-5B493DDC86FE}" destId="{3F64A7F5-78C2-4BF5-8DB5-C083709A4981}" srcOrd="0" destOrd="0" presId="urn:microsoft.com/office/officeart/2005/8/layout/chevron1"/>
    <dgm:cxn modelId="{86C8571C-9BE5-4670-864E-465B654AB72F}" srcId="{639A967E-28EF-4C33-86BE-5B493DDC86FE}" destId="{FBE71DCF-7A8B-4A44-8009-5ED970CDDD59}" srcOrd="3" destOrd="0" parTransId="{03942B6D-C5D8-42A1-9B27-B3A30FDCD202}" sibTransId="{0915D462-3AEE-4BE4-A32B-A83F93B58C1B}"/>
    <dgm:cxn modelId="{E44CD0D2-1491-4630-845A-67590E6E6420}" srcId="{639A967E-28EF-4C33-86BE-5B493DDC86FE}" destId="{B050C220-3901-4176-A2DC-19D86BE6913E}" srcOrd="1" destOrd="0" parTransId="{3E5FDA4E-2AD3-4417-8F87-DDFC9E44755E}" sibTransId="{B8AEE87D-B573-47C3-A682-10172B26FE3C}"/>
    <dgm:cxn modelId="{C2B033C9-7167-48DB-BB0C-78837E8D7556}" srcId="{639A967E-28EF-4C33-86BE-5B493DDC86FE}" destId="{1E14B4B4-0F3D-4211-B77A-37756ACE4129}" srcOrd="0" destOrd="0" parTransId="{7BA15D11-2F56-4E40-B33B-8D9AFFE26BC1}" sibTransId="{9AD48F8F-ADD6-4A0B-8D80-A8D576448475}"/>
    <dgm:cxn modelId="{C4476AE8-D267-4E47-9573-27E9B505D94B}" type="presOf" srcId="{FBE71DCF-7A8B-4A44-8009-5ED970CDDD59}" destId="{06A1465B-C522-4056-9ED9-3113B198B427}" srcOrd="0" destOrd="0" presId="urn:microsoft.com/office/officeart/2005/8/layout/chevron1"/>
    <dgm:cxn modelId="{1D196C9C-E028-44A1-883A-74F92D36F1CD}" type="presOf" srcId="{B050C220-3901-4176-A2DC-19D86BE6913E}" destId="{00077DAD-1B93-4626-91FD-0C67410830F6}" srcOrd="0" destOrd="0" presId="urn:microsoft.com/office/officeart/2005/8/layout/chevron1"/>
    <dgm:cxn modelId="{E5877937-8965-42C0-BF38-991B1848F972}" srcId="{639A967E-28EF-4C33-86BE-5B493DDC86FE}" destId="{55C3A6D1-2063-43C4-9B35-198A7A38CEBE}" srcOrd="2" destOrd="0" parTransId="{43D38E4E-0247-48CA-9074-B2FD37230ABF}" sibTransId="{4E01C057-0C6E-4C62-A6F5-C5C18CDE07F4}"/>
    <dgm:cxn modelId="{9C3FF71A-9590-4061-9F8B-B806F51FD3ED}" type="presOf" srcId="{1E14B4B4-0F3D-4211-B77A-37756ACE4129}" destId="{CE6BCD2C-EE22-4069-B0DC-007A988CB32A}" srcOrd="0" destOrd="0" presId="urn:microsoft.com/office/officeart/2005/8/layout/chevron1"/>
    <dgm:cxn modelId="{672CC490-9045-4A6E-83AE-60FBFA03C3B6}" type="presParOf" srcId="{3F64A7F5-78C2-4BF5-8DB5-C083709A4981}" destId="{CE6BCD2C-EE22-4069-B0DC-007A988CB32A}" srcOrd="0" destOrd="0" presId="urn:microsoft.com/office/officeart/2005/8/layout/chevron1"/>
    <dgm:cxn modelId="{200C72A1-77F1-4F9F-833D-C3C19969AF96}" type="presParOf" srcId="{3F64A7F5-78C2-4BF5-8DB5-C083709A4981}" destId="{96E701EF-364D-46D4-845C-1E6B927B71C8}" srcOrd="1" destOrd="0" presId="urn:microsoft.com/office/officeart/2005/8/layout/chevron1"/>
    <dgm:cxn modelId="{DDDB0A17-DC94-460A-83A0-97E9784C5446}" type="presParOf" srcId="{3F64A7F5-78C2-4BF5-8DB5-C083709A4981}" destId="{00077DAD-1B93-4626-91FD-0C67410830F6}" srcOrd="2" destOrd="0" presId="urn:microsoft.com/office/officeart/2005/8/layout/chevron1"/>
    <dgm:cxn modelId="{55D3E6EF-6B38-488E-8B3E-BCF9F58E794A}" type="presParOf" srcId="{3F64A7F5-78C2-4BF5-8DB5-C083709A4981}" destId="{0A02F926-370B-4758-900B-D329810BA5D6}" srcOrd="3" destOrd="0" presId="urn:microsoft.com/office/officeart/2005/8/layout/chevron1"/>
    <dgm:cxn modelId="{2B4D8B1C-ED31-40E3-BFF9-5D41FCA51197}" type="presParOf" srcId="{3F64A7F5-78C2-4BF5-8DB5-C083709A4981}" destId="{AC723DE4-CE20-4BE6-A6BB-A1113B0CD234}" srcOrd="4" destOrd="0" presId="urn:microsoft.com/office/officeart/2005/8/layout/chevron1"/>
    <dgm:cxn modelId="{5DE732B0-C08B-4210-A369-A635A487BF3A}" type="presParOf" srcId="{3F64A7F5-78C2-4BF5-8DB5-C083709A4981}" destId="{8D2E2277-D848-4A0A-B0CB-5D9473AF0AB1}" srcOrd="5" destOrd="0" presId="urn:microsoft.com/office/officeart/2005/8/layout/chevron1"/>
    <dgm:cxn modelId="{86CDE8FB-2ED4-4685-AF96-85452B12131D}" type="presParOf" srcId="{3F64A7F5-78C2-4BF5-8DB5-C083709A4981}" destId="{06A1465B-C522-4056-9ED9-3113B198B4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F503BD-FB9A-46B0-881B-33C8E0DE00E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EFA3AB3-1AE2-4A74-AB98-67F3B27B3758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pPr algn="l"/>
          <a:r>
            <a:rPr lang="es-CO" sz="1800" b="1" dirty="0" smtClean="0">
              <a:solidFill>
                <a:schemeClr val="tx1"/>
              </a:solidFill>
            </a:rPr>
            <a:t>Distancia </a:t>
          </a:r>
          <a:r>
            <a:rPr lang="es-CO" sz="1800" b="1" dirty="0" err="1" smtClean="0">
              <a:solidFill>
                <a:schemeClr val="tx1"/>
              </a:solidFill>
            </a:rPr>
            <a:t>Minkowski</a:t>
          </a:r>
          <a:endParaRPr lang="es-CO" sz="1800" b="1" dirty="0">
            <a:solidFill>
              <a:schemeClr val="tx1"/>
            </a:solidFill>
          </a:endParaRPr>
        </a:p>
      </dgm:t>
    </dgm:pt>
    <dgm:pt modelId="{2D07632A-DCAD-4D9B-81BC-50AD8ED5FE6C}" type="parTrans" cxnId="{9D9E1DB9-8C2F-4748-A571-68842B51A732}">
      <dgm:prSet/>
      <dgm:spPr/>
      <dgm:t>
        <a:bodyPr/>
        <a:lstStyle/>
        <a:p>
          <a:pPr algn="l"/>
          <a:endParaRPr lang="es-CO"/>
        </a:p>
      </dgm:t>
    </dgm:pt>
    <dgm:pt modelId="{181D78D6-1B2F-4E18-BE2C-E5595AC0DA4E}" type="sibTrans" cxnId="{9D9E1DB9-8C2F-4748-A571-68842B51A732}">
      <dgm:prSet/>
      <dgm:spPr/>
      <dgm:t>
        <a:bodyPr/>
        <a:lstStyle/>
        <a:p>
          <a:pPr algn="l"/>
          <a:endParaRPr lang="es-CO"/>
        </a:p>
      </dgm:t>
    </dgm:pt>
    <dgm:pt modelId="{A1E78839-1114-4E9A-BADC-213193CB0CEA}">
      <dgm:prSet phldrT="[Texto]" custT="1"/>
      <dgm:spPr>
        <a:solidFill>
          <a:schemeClr val="accent2"/>
        </a:solidFill>
        <a:ln w="28575">
          <a:solidFill>
            <a:schemeClr val="accent2"/>
          </a:solidFill>
        </a:ln>
      </dgm:spPr>
      <dgm:t>
        <a:bodyPr/>
        <a:lstStyle/>
        <a:p>
          <a:pPr algn="l"/>
          <a:r>
            <a:rPr lang="es-CO" sz="1800" b="1" dirty="0" smtClean="0">
              <a:solidFill>
                <a:schemeClr val="tx1"/>
              </a:solidFill>
            </a:rPr>
            <a:t>Distancia euclidiana</a:t>
          </a:r>
          <a:endParaRPr lang="es-CO" sz="1800" b="1" dirty="0">
            <a:solidFill>
              <a:schemeClr val="tx1"/>
            </a:solidFill>
          </a:endParaRPr>
        </a:p>
      </dgm:t>
    </dgm:pt>
    <dgm:pt modelId="{AACC41B6-7A77-4AFE-AD02-78AE6C6F095D}" type="parTrans" cxnId="{C30D2888-71CD-41FF-AC65-4542AF2E4DB5}">
      <dgm:prSet/>
      <dgm:spPr/>
      <dgm:t>
        <a:bodyPr/>
        <a:lstStyle/>
        <a:p>
          <a:pPr algn="l"/>
          <a:endParaRPr lang="es-CO"/>
        </a:p>
      </dgm:t>
    </dgm:pt>
    <dgm:pt modelId="{E720624A-DC0D-4627-B07B-7E2C8FD658E0}" type="sibTrans" cxnId="{C30D2888-71CD-41FF-AC65-4542AF2E4DB5}">
      <dgm:prSet/>
      <dgm:spPr/>
      <dgm:t>
        <a:bodyPr/>
        <a:lstStyle/>
        <a:p>
          <a:pPr algn="l"/>
          <a:endParaRPr lang="es-CO"/>
        </a:p>
      </dgm:t>
    </dgm:pt>
    <dgm:pt modelId="{562BB6AC-F429-42B1-B13F-41173B7CB1DD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pPr algn="l"/>
          <a:r>
            <a:rPr lang="es-CO" sz="1800" b="1" dirty="0" smtClean="0">
              <a:solidFill>
                <a:schemeClr val="tx1"/>
              </a:solidFill>
            </a:rPr>
            <a:t>Distancia Manhattan (City Block)</a:t>
          </a:r>
          <a:endParaRPr lang="es-CO" sz="1800" b="1" dirty="0">
            <a:solidFill>
              <a:schemeClr val="tx1"/>
            </a:solidFill>
          </a:endParaRPr>
        </a:p>
      </dgm:t>
    </dgm:pt>
    <dgm:pt modelId="{F4203F03-11D1-4868-A2AE-B3EA7E3216C1}" type="parTrans" cxnId="{22EF0289-9395-4004-956B-32DEC1DD6AFC}">
      <dgm:prSet/>
      <dgm:spPr/>
      <dgm:t>
        <a:bodyPr/>
        <a:lstStyle/>
        <a:p>
          <a:pPr algn="l"/>
          <a:endParaRPr lang="es-CO"/>
        </a:p>
      </dgm:t>
    </dgm:pt>
    <dgm:pt modelId="{B6405E23-9A4A-4F51-96EA-ADC212C9B66A}" type="sibTrans" cxnId="{22EF0289-9395-4004-956B-32DEC1DD6AFC}">
      <dgm:prSet/>
      <dgm:spPr/>
      <dgm:t>
        <a:bodyPr/>
        <a:lstStyle/>
        <a:p>
          <a:pPr algn="l"/>
          <a:endParaRPr lang="es-CO"/>
        </a:p>
      </dgm:t>
    </dgm:pt>
    <dgm:pt modelId="{5409F8E2-0BD7-4408-9106-1ABA62AFEC29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pPr algn="l"/>
          <a:r>
            <a:rPr lang="es-CO" sz="1800" b="1" dirty="0" smtClean="0">
              <a:solidFill>
                <a:schemeClr val="tx1"/>
              </a:solidFill>
            </a:rPr>
            <a:t>Distancia </a:t>
          </a:r>
          <a:r>
            <a:rPr lang="es-CO" sz="1800" b="1" dirty="0" err="1" smtClean="0">
              <a:solidFill>
                <a:schemeClr val="tx1"/>
              </a:solidFill>
            </a:rPr>
            <a:t>Mahalanobis</a:t>
          </a:r>
          <a:endParaRPr lang="es-CO" sz="1800" b="1" dirty="0">
            <a:solidFill>
              <a:schemeClr val="tx1"/>
            </a:solidFill>
          </a:endParaRPr>
        </a:p>
      </dgm:t>
    </dgm:pt>
    <dgm:pt modelId="{C8B2DF2D-B27B-4F3A-A304-C08DBE18B397}" type="parTrans" cxnId="{E0343534-FB32-48BA-A6FB-7E36F898F71B}">
      <dgm:prSet/>
      <dgm:spPr/>
      <dgm:t>
        <a:bodyPr/>
        <a:lstStyle/>
        <a:p>
          <a:pPr algn="l"/>
          <a:endParaRPr lang="es-CO"/>
        </a:p>
      </dgm:t>
    </dgm:pt>
    <dgm:pt modelId="{BEEAA088-9ECE-48E5-9ADD-28D85A45A485}" type="sibTrans" cxnId="{E0343534-FB32-48BA-A6FB-7E36F898F71B}">
      <dgm:prSet/>
      <dgm:spPr/>
      <dgm:t>
        <a:bodyPr/>
        <a:lstStyle/>
        <a:p>
          <a:pPr algn="l"/>
          <a:endParaRPr lang="es-CO"/>
        </a:p>
      </dgm:t>
    </dgm:pt>
    <dgm:pt modelId="{B15F6C24-8862-459C-8E0D-44EB4B28779D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pPr algn="l"/>
          <a:endParaRPr lang="es-CO" sz="1400" dirty="0">
            <a:solidFill>
              <a:schemeClr val="tx1"/>
            </a:solidFill>
          </a:endParaRPr>
        </a:p>
      </dgm:t>
    </dgm:pt>
    <dgm:pt modelId="{7D1AFF72-9A4F-4B66-AC26-4E429354E644}" type="parTrans" cxnId="{F3C6840B-21C7-43D4-9370-80438AD82FCA}">
      <dgm:prSet/>
      <dgm:spPr/>
      <dgm:t>
        <a:bodyPr/>
        <a:lstStyle/>
        <a:p>
          <a:pPr algn="l"/>
          <a:endParaRPr lang="es-CO"/>
        </a:p>
      </dgm:t>
    </dgm:pt>
    <dgm:pt modelId="{B48561F5-441F-4D0F-834F-6C8CAEB843E5}" type="sibTrans" cxnId="{F3C6840B-21C7-43D4-9370-80438AD82FCA}">
      <dgm:prSet/>
      <dgm:spPr/>
      <dgm:t>
        <a:bodyPr/>
        <a:lstStyle/>
        <a:p>
          <a:pPr algn="l"/>
          <a:endParaRPr lang="es-CO"/>
        </a:p>
      </dgm:t>
    </dgm:pt>
    <dgm:pt modelId="{2D9BEFE4-C21D-4A10-A027-EB8BEF9F9DF1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pPr algn="l"/>
          <a:endParaRPr lang="es-CO" sz="1400" dirty="0">
            <a:solidFill>
              <a:schemeClr val="tx1"/>
            </a:solidFill>
          </a:endParaRPr>
        </a:p>
      </dgm:t>
    </dgm:pt>
    <dgm:pt modelId="{4EE8A230-36CB-4AE9-AFBD-55C196811591}" type="parTrans" cxnId="{946F21D9-7215-4A97-9946-6EC14ACF40AE}">
      <dgm:prSet/>
      <dgm:spPr/>
      <dgm:t>
        <a:bodyPr/>
        <a:lstStyle/>
        <a:p>
          <a:pPr algn="l"/>
          <a:endParaRPr lang="es-CO"/>
        </a:p>
      </dgm:t>
    </dgm:pt>
    <dgm:pt modelId="{78DF7B1F-2405-492F-A9C9-9EF57A41FBFC}" type="sibTrans" cxnId="{946F21D9-7215-4A97-9946-6EC14ACF40AE}">
      <dgm:prSet/>
      <dgm:spPr/>
      <dgm:t>
        <a:bodyPr/>
        <a:lstStyle/>
        <a:p>
          <a:pPr algn="l"/>
          <a:endParaRPr lang="es-CO"/>
        </a:p>
      </dgm:t>
    </dgm:pt>
    <dgm:pt modelId="{A6EBE6F7-E653-4E4F-877A-0D85DAFD91F6}">
      <dgm:prSet phldrT="[Texto]" custT="1"/>
      <dgm:spPr>
        <a:solidFill>
          <a:schemeClr val="accent2"/>
        </a:solidFill>
        <a:ln w="28575">
          <a:solidFill>
            <a:schemeClr val="accent2"/>
          </a:solidFill>
        </a:ln>
      </dgm:spPr>
      <dgm:t>
        <a:bodyPr/>
        <a:lstStyle/>
        <a:p>
          <a:pPr algn="l"/>
          <a:endParaRPr lang="es-CO" sz="1400" dirty="0">
            <a:solidFill>
              <a:schemeClr val="tx1"/>
            </a:solidFill>
          </a:endParaRPr>
        </a:p>
      </dgm:t>
    </dgm:pt>
    <dgm:pt modelId="{2CFBA7BB-ABA6-42CB-9F92-A9E218D1876D}" type="parTrans" cxnId="{C10F0F9C-DC1E-4F37-A472-1C8594CB83BD}">
      <dgm:prSet/>
      <dgm:spPr/>
      <dgm:t>
        <a:bodyPr/>
        <a:lstStyle/>
        <a:p>
          <a:pPr algn="l"/>
          <a:endParaRPr lang="es-CO"/>
        </a:p>
      </dgm:t>
    </dgm:pt>
    <dgm:pt modelId="{B5760208-3C4D-41A1-8B2F-80A3FE21EA8F}" type="sibTrans" cxnId="{C10F0F9C-DC1E-4F37-A472-1C8594CB83BD}">
      <dgm:prSet/>
      <dgm:spPr/>
      <dgm:t>
        <a:bodyPr/>
        <a:lstStyle/>
        <a:p>
          <a:pPr algn="l"/>
          <a:endParaRPr lang="es-CO"/>
        </a:p>
      </dgm:t>
    </dgm:pt>
    <dgm:pt modelId="{DD7C8045-F903-4FD3-8B53-90D7C8128488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pPr algn="l"/>
          <a:endParaRPr lang="es-CO" sz="1400" dirty="0">
            <a:solidFill>
              <a:schemeClr val="tx1"/>
            </a:solidFill>
          </a:endParaRPr>
        </a:p>
      </dgm:t>
    </dgm:pt>
    <dgm:pt modelId="{57505ACD-77D9-4C91-A87F-1E4D7336AD6A}" type="parTrans" cxnId="{0F8019B3-E0EA-42E5-9381-F8619DB07BDA}">
      <dgm:prSet/>
      <dgm:spPr/>
      <dgm:t>
        <a:bodyPr/>
        <a:lstStyle/>
        <a:p>
          <a:pPr algn="l"/>
          <a:endParaRPr lang="es-CO"/>
        </a:p>
      </dgm:t>
    </dgm:pt>
    <dgm:pt modelId="{3DD85BE2-B9E4-4BAC-95C3-3F850A9729E0}" type="sibTrans" cxnId="{0F8019B3-E0EA-42E5-9381-F8619DB07BDA}">
      <dgm:prSet/>
      <dgm:spPr/>
      <dgm:t>
        <a:bodyPr/>
        <a:lstStyle/>
        <a:p>
          <a:pPr algn="l"/>
          <a:endParaRPr lang="es-CO"/>
        </a:p>
      </dgm:t>
    </dgm:pt>
    <dgm:pt modelId="{0E1925FC-2679-4E0C-A900-23967D63DB69}" type="pres">
      <dgm:prSet presAssocID="{60F503BD-FB9A-46B0-881B-33C8E0DE00E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A6360CE-C2E8-4064-8F38-AFB508353FEC}" type="pres">
      <dgm:prSet presAssocID="{DEFA3AB3-1AE2-4A74-AB98-67F3B27B375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581FD31-BB01-493D-9AA2-59CEDFA27F0C}" type="pres">
      <dgm:prSet presAssocID="{181D78D6-1B2F-4E18-BE2C-E5595AC0DA4E}" presName="sibTrans" presStyleCnt="0"/>
      <dgm:spPr/>
    </dgm:pt>
    <dgm:pt modelId="{69C55AF8-BBE0-45F4-A23C-FFD08BD31B47}" type="pres">
      <dgm:prSet presAssocID="{A1E78839-1114-4E9A-BADC-213193CB0C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4D1B57A-F040-445B-9591-39FDA688083B}" type="pres">
      <dgm:prSet presAssocID="{E720624A-DC0D-4627-B07B-7E2C8FD658E0}" presName="sibTrans" presStyleCnt="0"/>
      <dgm:spPr/>
    </dgm:pt>
    <dgm:pt modelId="{EB186819-CF20-4881-A1DD-6AFEF6445585}" type="pres">
      <dgm:prSet presAssocID="{562BB6AC-F429-42B1-B13F-41173B7CB1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2CCBC08-AF28-4DC6-9482-4A8BDBF8960A}" type="pres">
      <dgm:prSet presAssocID="{B6405E23-9A4A-4F51-96EA-ADC212C9B66A}" presName="sibTrans" presStyleCnt="0"/>
      <dgm:spPr/>
    </dgm:pt>
    <dgm:pt modelId="{16E7D1AA-EADA-497B-8B0E-F7E7AA9558A0}" type="pres">
      <dgm:prSet presAssocID="{5409F8E2-0BD7-4408-9106-1ABA62AFEC2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2EF0289-9395-4004-956B-32DEC1DD6AFC}" srcId="{60F503BD-FB9A-46B0-881B-33C8E0DE00E1}" destId="{562BB6AC-F429-42B1-B13F-41173B7CB1DD}" srcOrd="2" destOrd="0" parTransId="{F4203F03-11D1-4868-A2AE-B3EA7E3216C1}" sibTransId="{B6405E23-9A4A-4F51-96EA-ADC212C9B66A}"/>
    <dgm:cxn modelId="{3D80260E-7690-4538-8474-2A3ED4F55736}" type="presOf" srcId="{A6EBE6F7-E653-4E4F-877A-0D85DAFD91F6}" destId="{69C55AF8-BBE0-45F4-A23C-FFD08BD31B47}" srcOrd="0" destOrd="1" presId="urn:microsoft.com/office/officeart/2005/8/layout/default"/>
    <dgm:cxn modelId="{0F8019B3-E0EA-42E5-9381-F8619DB07BDA}" srcId="{562BB6AC-F429-42B1-B13F-41173B7CB1DD}" destId="{DD7C8045-F903-4FD3-8B53-90D7C8128488}" srcOrd="0" destOrd="0" parTransId="{57505ACD-77D9-4C91-A87F-1E4D7336AD6A}" sibTransId="{3DD85BE2-B9E4-4BAC-95C3-3F850A9729E0}"/>
    <dgm:cxn modelId="{F4BC7369-78CB-45ED-A68B-F61D429F815A}" type="presOf" srcId="{A1E78839-1114-4E9A-BADC-213193CB0CEA}" destId="{69C55AF8-BBE0-45F4-A23C-FFD08BD31B47}" srcOrd="0" destOrd="0" presId="urn:microsoft.com/office/officeart/2005/8/layout/default"/>
    <dgm:cxn modelId="{2CCA4522-9A13-4DB0-8B64-6FD88E15EFAA}" type="presOf" srcId="{2D9BEFE4-C21D-4A10-A027-EB8BEF9F9DF1}" destId="{1A6360CE-C2E8-4064-8F38-AFB508353FEC}" srcOrd="0" destOrd="1" presId="urn:microsoft.com/office/officeart/2005/8/layout/default"/>
    <dgm:cxn modelId="{C30D2888-71CD-41FF-AC65-4542AF2E4DB5}" srcId="{60F503BD-FB9A-46B0-881B-33C8E0DE00E1}" destId="{A1E78839-1114-4E9A-BADC-213193CB0CEA}" srcOrd="1" destOrd="0" parTransId="{AACC41B6-7A77-4AFE-AD02-78AE6C6F095D}" sibTransId="{E720624A-DC0D-4627-B07B-7E2C8FD658E0}"/>
    <dgm:cxn modelId="{B383A6AF-8268-42A7-8126-FD0483E3DB98}" type="presOf" srcId="{60F503BD-FB9A-46B0-881B-33C8E0DE00E1}" destId="{0E1925FC-2679-4E0C-A900-23967D63DB69}" srcOrd="0" destOrd="0" presId="urn:microsoft.com/office/officeart/2005/8/layout/default"/>
    <dgm:cxn modelId="{B2AD15E2-DBC6-4B99-B427-5D41200ED9F8}" type="presOf" srcId="{DEFA3AB3-1AE2-4A74-AB98-67F3B27B3758}" destId="{1A6360CE-C2E8-4064-8F38-AFB508353FEC}" srcOrd="0" destOrd="0" presId="urn:microsoft.com/office/officeart/2005/8/layout/default"/>
    <dgm:cxn modelId="{946F21D9-7215-4A97-9946-6EC14ACF40AE}" srcId="{DEFA3AB3-1AE2-4A74-AB98-67F3B27B3758}" destId="{2D9BEFE4-C21D-4A10-A027-EB8BEF9F9DF1}" srcOrd="0" destOrd="0" parTransId="{4EE8A230-36CB-4AE9-AFBD-55C196811591}" sibTransId="{78DF7B1F-2405-492F-A9C9-9EF57A41FBFC}"/>
    <dgm:cxn modelId="{F3C6840B-21C7-43D4-9370-80438AD82FCA}" srcId="{5409F8E2-0BD7-4408-9106-1ABA62AFEC29}" destId="{B15F6C24-8862-459C-8E0D-44EB4B28779D}" srcOrd="0" destOrd="0" parTransId="{7D1AFF72-9A4F-4B66-AC26-4E429354E644}" sibTransId="{B48561F5-441F-4D0F-834F-6C8CAEB843E5}"/>
    <dgm:cxn modelId="{17EF2B6A-96EF-42D1-ACEE-DD83B1414415}" type="presOf" srcId="{562BB6AC-F429-42B1-B13F-41173B7CB1DD}" destId="{EB186819-CF20-4881-A1DD-6AFEF6445585}" srcOrd="0" destOrd="0" presId="urn:microsoft.com/office/officeart/2005/8/layout/default"/>
    <dgm:cxn modelId="{C10F0F9C-DC1E-4F37-A472-1C8594CB83BD}" srcId="{A1E78839-1114-4E9A-BADC-213193CB0CEA}" destId="{A6EBE6F7-E653-4E4F-877A-0D85DAFD91F6}" srcOrd="0" destOrd="0" parTransId="{2CFBA7BB-ABA6-42CB-9F92-A9E218D1876D}" sibTransId="{B5760208-3C4D-41A1-8B2F-80A3FE21EA8F}"/>
    <dgm:cxn modelId="{9D9E1DB9-8C2F-4748-A571-68842B51A732}" srcId="{60F503BD-FB9A-46B0-881B-33C8E0DE00E1}" destId="{DEFA3AB3-1AE2-4A74-AB98-67F3B27B3758}" srcOrd="0" destOrd="0" parTransId="{2D07632A-DCAD-4D9B-81BC-50AD8ED5FE6C}" sibTransId="{181D78D6-1B2F-4E18-BE2C-E5595AC0DA4E}"/>
    <dgm:cxn modelId="{CEC7E4FF-F989-40BC-92BF-B5FFA24E79D6}" type="presOf" srcId="{DD7C8045-F903-4FD3-8B53-90D7C8128488}" destId="{EB186819-CF20-4881-A1DD-6AFEF6445585}" srcOrd="0" destOrd="1" presId="urn:microsoft.com/office/officeart/2005/8/layout/default"/>
    <dgm:cxn modelId="{F3283E7E-ED26-42AF-AB84-22CEE35AD992}" type="presOf" srcId="{5409F8E2-0BD7-4408-9106-1ABA62AFEC29}" destId="{16E7D1AA-EADA-497B-8B0E-F7E7AA9558A0}" srcOrd="0" destOrd="0" presId="urn:microsoft.com/office/officeart/2005/8/layout/default"/>
    <dgm:cxn modelId="{1B359F09-8C94-4630-9E0B-6811A1BE52B9}" type="presOf" srcId="{B15F6C24-8862-459C-8E0D-44EB4B28779D}" destId="{16E7D1AA-EADA-497B-8B0E-F7E7AA9558A0}" srcOrd="0" destOrd="1" presId="urn:microsoft.com/office/officeart/2005/8/layout/default"/>
    <dgm:cxn modelId="{E0343534-FB32-48BA-A6FB-7E36F898F71B}" srcId="{60F503BD-FB9A-46B0-881B-33C8E0DE00E1}" destId="{5409F8E2-0BD7-4408-9106-1ABA62AFEC29}" srcOrd="3" destOrd="0" parTransId="{C8B2DF2D-B27B-4F3A-A304-C08DBE18B397}" sibTransId="{BEEAA088-9ECE-48E5-9ADD-28D85A45A485}"/>
    <dgm:cxn modelId="{03574675-1537-4496-B5FC-403AD39A6D7C}" type="presParOf" srcId="{0E1925FC-2679-4E0C-A900-23967D63DB69}" destId="{1A6360CE-C2E8-4064-8F38-AFB508353FEC}" srcOrd="0" destOrd="0" presId="urn:microsoft.com/office/officeart/2005/8/layout/default"/>
    <dgm:cxn modelId="{8AF9BCDA-8B62-4C90-947D-0F0BD993EFC1}" type="presParOf" srcId="{0E1925FC-2679-4E0C-A900-23967D63DB69}" destId="{B581FD31-BB01-493D-9AA2-59CEDFA27F0C}" srcOrd="1" destOrd="0" presId="urn:microsoft.com/office/officeart/2005/8/layout/default"/>
    <dgm:cxn modelId="{D90CF5A7-4528-4D9F-8193-1B3335BE2B24}" type="presParOf" srcId="{0E1925FC-2679-4E0C-A900-23967D63DB69}" destId="{69C55AF8-BBE0-45F4-A23C-FFD08BD31B47}" srcOrd="2" destOrd="0" presId="urn:microsoft.com/office/officeart/2005/8/layout/default"/>
    <dgm:cxn modelId="{843B8521-7AD5-41E1-881D-C9ACC7CDD49A}" type="presParOf" srcId="{0E1925FC-2679-4E0C-A900-23967D63DB69}" destId="{B4D1B57A-F040-445B-9591-39FDA688083B}" srcOrd="3" destOrd="0" presId="urn:microsoft.com/office/officeart/2005/8/layout/default"/>
    <dgm:cxn modelId="{9034836C-7E18-4C23-A529-B856B3B90639}" type="presParOf" srcId="{0E1925FC-2679-4E0C-A900-23967D63DB69}" destId="{EB186819-CF20-4881-A1DD-6AFEF6445585}" srcOrd="4" destOrd="0" presId="urn:microsoft.com/office/officeart/2005/8/layout/default"/>
    <dgm:cxn modelId="{A0B71FF6-DAB6-4D28-8EDF-C7B1239F43CF}" type="presParOf" srcId="{0E1925FC-2679-4E0C-A900-23967D63DB69}" destId="{E2CCBC08-AF28-4DC6-9482-4A8BDBF8960A}" srcOrd="5" destOrd="0" presId="urn:microsoft.com/office/officeart/2005/8/layout/default"/>
    <dgm:cxn modelId="{DD6CA359-F7E7-4800-9183-0D7BEFDCA346}" type="presParOf" srcId="{0E1925FC-2679-4E0C-A900-23967D63DB69}" destId="{16E7D1AA-EADA-497B-8B0E-F7E7AA955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BCD2C-EE22-4069-B0DC-007A988CB32A}">
      <dsp:nvSpPr>
        <dsp:cNvPr id="0" name=""/>
        <dsp:cNvSpPr/>
      </dsp:nvSpPr>
      <dsp:spPr>
        <a:xfrm>
          <a:off x="4877" y="1274410"/>
          <a:ext cx="2839417" cy="113576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Conjunto de datos de entrenamiento </a:t>
          </a:r>
          <a14:m xmlns:a14="http://schemas.microsoft.com/office/drawing/2010/main">
            <m:oMath xmlns:m="http://schemas.openxmlformats.org/officeDocument/2006/math">
              <m:r>
                <a:rPr lang="es-CO" sz="1400" b="0" i="1" kern="1200" smtClean="0">
                  <a:latin typeface="Cambria Math" panose="02040503050406030204" pitchFamily="18" charset="0"/>
                </a:rPr>
                <m:t>𝐷</m:t>
              </m:r>
            </m:oMath>
          </a14:m>
          <a:r>
            <a:rPr lang="es-CO" sz="1400" kern="1200" dirty="0" smtClean="0"/>
            <a:t>, y nuevo dato </a:t>
          </a:r>
          <a14:m xmlns:a14="http://schemas.microsoft.com/office/drawing/2010/main">
            <m:oMath xmlns:m="http://schemas.openxmlformats.org/officeDocument/2006/math">
              <m:r>
                <a:rPr lang="es-CO" sz="1400" b="0" i="1" kern="1200" smtClean="0">
                  <a:latin typeface="Cambria Math" panose="02040503050406030204" pitchFamily="18" charset="0"/>
                </a:rPr>
                <m:t>𝑌</m:t>
              </m:r>
            </m:oMath>
          </a14:m>
          <a:endParaRPr lang="es-CO" sz="1400" kern="1200" dirty="0" smtClean="0"/>
        </a:p>
      </dsp:txBody>
      <dsp:txXfrm>
        <a:off x="572760" y="1274410"/>
        <a:ext cx="1703651" cy="1135766"/>
      </dsp:txXfrm>
    </dsp:sp>
    <dsp:sp modelId="{00077DAD-1B93-4626-91FD-0C67410830F6}">
      <dsp:nvSpPr>
        <dsp:cNvPr id="0" name=""/>
        <dsp:cNvSpPr/>
      </dsp:nvSpPr>
      <dsp:spPr>
        <a:xfrm>
          <a:off x="2560353" y="1274410"/>
          <a:ext cx="2839417" cy="113576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Para toda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CO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CO" sz="1400" b="0" i="1" kern="1200" smtClean="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s-CO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s-CO" sz="1400" kern="1200" dirty="0" smtClean="0"/>
            <a:t> del set de entrenamiento: distancia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CO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CO" sz="1400" b="0" i="1" kern="1200" smtClean="0">
                      <a:latin typeface="Cambria Math" panose="02040503050406030204" pitchFamily="18" charset="0"/>
                    </a:rPr>
                    <m:t>𝑑</m:t>
                  </m:r>
                </m:e>
                <m:sub>
                  <m:r>
                    <a:rPr lang="es-CO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s-CO" sz="1400" kern="1200" dirty="0" smtClean="0"/>
            <a:t> con respecto al nuevo dato </a:t>
          </a:r>
          <a14:m xmlns:a14="http://schemas.microsoft.com/office/drawing/2010/main">
            <m:oMath xmlns:m="http://schemas.openxmlformats.org/officeDocument/2006/math">
              <m:r>
                <a:rPr lang="es-CO" sz="1400" b="0" i="1" kern="1200" smtClean="0">
                  <a:latin typeface="Cambria Math" panose="02040503050406030204" pitchFamily="18" charset="0"/>
                </a:rPr>
                <m:t>𝑌</m:t>
              </m:r>
            </m:oMath>
          </a14:m>
          <a:r>
            <a:rPr lang="es-CO" sz="1400" kern="1200" dirty="0" smtClean="0"/>
            <a:t> </a:t>
          </a:r>
        </a:p>
      </dsp:txBody>
      <dsp:txXfrm>
        <a:off x="3128236" y="1274410"/>
        <a:ext cx="1703651" cy="1135766"/>
      </dsp:txXfrm>
    </dsp:sp>
    <dsp:sp modelId="{AC723DE4-CE20-4BE6-A6BB-A1113B0CD234}">
      <dsp:nvSpPr>
        <dsp:cNvPr id="0" name=""/>
        <dsp:cNvSpPr/>
      </dsp:nvSpPr>
      <dsp:spPr>
        <a:xfrm>
          <a:off x="5115829" y="1274410"/>
          <a:ext cx="2839417" cy="113576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Ordenar las distancias en orden ascendente y seleccionar las </a:t>
          </a:r>
          <a14:m xmlns:a14="http://schemas.microsoft.com/office/drawing/2010/main">
            <m:oMath xmlns:m="http://schemas.openxmlformats.org/officeDocument/2006/math">
              <m:r>
                <a:rPr lang="es-CO" sz="1400" b="0" i="1" kern="1200" smtClean="0">
                  <a:latin typeface="Cambria Math" panose="02040503050406030204" pitchFamily="18" charset="0"/>
                </a:rPr>
                <m:t>𝑘</m:t>
              </m:r>
            </m:oMath>
          </a14:m>
          <a:r>
            <a:rPr lang="es-CO" sz="1400" kern="1200" dirty="0" smtClean="0"/>
            <a:t> observaciones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CO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CO" sz="1400" b="0" i="1" kern="1200" smtClean="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s-CO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s-CO" sz="1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s-CO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𝐷</m:t>
              </m:r>
            </m:oMath>
          </a14:m>
          <a:r>
            <a:rPr lang="es-CO" sz="1400" kern="1200" dirty="0" smtClean="0"/>
            <a:t> más cercanas a </a:t>
          </a:r>
          <a14:m xmlns:a14="http://schemas.microsoft.com/office/drawing/2010/main">
            <m:oMath xmlns:m="http://schemas.openxmlformats.org/officeDocument/2006/math">
              <m:r>
                <a:rPr lang="es-CO" sz="1400" b="0" i="1" kern="1200" smtClean="0">
                  <a:latin typeface="Cambria Math" panose="02040503050406030204" pitchFamily="18" charset="0"/>
                </a:rPr>
                <m:t>𝑋</m:t>
              </m:r>
            </m:oMath>
          </a14:m>
          <a:endParaRPr lang="es-CO" sz="1400" kern="1200" dirty="0"/>
        </a:p>
      </dsp:txBody>
      <dsp:txXfrm>
        <a:off x="5683712" y="1274410"/>
        <a:ext cx="1703651" cy="1135766"/>
      </dsp:txXfrm>
    </dsp:sp>
    <dsp:sp modelId="{06A1465B-C522-4056-9ED9-3113B198B427}">
      <dsp:nvSpPr>
        <dsp:cNvPr id="0" name=""/>
        <dsp:cNvSpPr/>
      </dsp:nvSpPr>
      <dsp:spPr>
        <a:xfrm>
          <a:off x="7671304" y="1274410"/>
          <a:ext cx="2839417" cy="113576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Asignar a </a:t>
          </a:r>
          <a14:m xmlns:a14="http://schemas.microsoft.com/office/drawing/2010/main">
            <m:oMath xmlns:m="http://schemas.openxmlformats.org/officeDocument/2006/math">
              <m:r>
                <a:rPr lang="es-CO" sz="1400" b="0" i="1" kern="1200" smtClean="0">
                  <a:latin typeface="Cambria Math" panose="02040503050406030204" pitchFamily="18" charset="0"/>
                </a:rPr>
                <m:t>𝑋</m:t>
              </m:r>
            </m:oMath>
          </a14:m>
          <a:r>
            <a:rPr lang="es-CO" sz="1400" kern="1200" dirty="0" smtClean="0"/>
            <a:t> la clase más frecuente en las </a:t>
          </a:r>
          <a14:m xmlns:a14="http://schemas.microsoft.com/office/drawing/2010/main">
            <m:oMath xmlns:m="http://schemas.openxmlformats.org/officeDocument/2006/math">
              <m:r>
                <a:rPr lang="es-CO" sz="1400" b="0" i="1" kern="1200" smtClean="0">
                  <a:latin typeface="Cambria Math" panose="02040503050406030204" pitchFamily="18" charset="0"/>
                </a:rPr>
                <m:t>𝑘</m:t>
              </m:r>
            </m:oMath>
          </a14:m>
          <a:r>
            <a:rPr lang="es-CO" sz="1400" kern="1200" dirty="0" smtClean="0"/>
            <a:t> observaciones seleccionadas</a:t>
          </a:r>
          <a:endParaRPr lang="es-CO" sz="1400" kern="1200" dirty="0"/>
        </a:p>
      </dsp:txBody>
      <dsp:txXfrm>
        <a:off x="8239187" y="1274410"/>
        <a:ext cx="1703651" cy="113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30FC2-B81E-4191-BEF7-A65C624E6C8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CCDE-5578-43FC-9648-929F59BAE6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1407"/>
            <a:ext cx="9144000" cy="2048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89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6"/>
            <a:ext cx="10515600" cy="367710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2972"/>
      </p:ext>
    </p:extLst>
  </p:cSld>
  <p:clrMapOvr>
    <a:masterClrMapping/>
  </p:clrMapOvr>
  <p:transition spd="slow"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641023"/>
            <a:ext cx="2628900" cy="385354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12943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5588"/>
      </p:ext>
    </p:extLst>
  </p:cSld>
  <p:clrMapOvr>
    <a:masterClrMapping/>
  </p:clrMapOvr>
  <p:transition spd="slow"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81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92142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47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607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607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48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7765369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548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0548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76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6456"/>
      </p:ext>
    </p:extLst>
  </p:cSld>
  <p:clrMapOvr>
    <a:masterClrMapping/>
  </p:clrMapOvr>
  <p:transition spd="slow"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45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77736"/>
            <a:ext cx="6172200" cy="40298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3513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2205"/>
      </p:ext>
    </p:extLst>
  </p:cSld>
  <p:clrMapOvr>
    <a:masterClrMapping/>
  </p:clrMapOvr>
  <p:transition spd="slow"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83870"/>
            <a:ext cx="6172200" cy="39028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188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6027"/>
      </p:ext>
    </p:extLst>
  </p:cSld>
  <p:clrMapOvr>
    <a:masterClrMapping/>
  </p:clrMapOvr>
  <p:transition spd="slow"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7766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7909" y="6423852"/>
            <a:ext cx="5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r="43134"/>
          <a:stretch/>
        </p:blipFill>
        <p:spPr>
          <a:xfrm>
            <a:off x="892129" y="5598770"/>
            <a:ext cx="5737272" cy="10383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05" y="598531"/>
            <a:ext cx="2539539" cy="7730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35" y="5750605"/>
            <a:ext cx="1782865" cy="10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8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s-CO" sz="4400" dirty="0" smtClean="0"/>
              <a:t>Clasificación paramétrica y no paramétrica</a:t>
            </a:r>
            <a:endParaRPr lang="es-CO" sz="4400" dirty="0"/>
          </a:p>
        </p:txBody>
      </p:sp>
      <p:sp>
        <p:nvSpPr>
          <p:cNvPr id="6" name="Rectángulo 6"/>
          <p:cNvSpPr/>
          <p:nvPr/>
        </p:nvSpPr>
        <p:spPr>
          <a:xfrm>
            <a:off x="3167118" y="5352946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https://provalisresearch.com/blog/exploring-naive-bayes-classifier-maybe-not-naive/</a:t>
            </a:r>
          </a:p>
        </p:txBody>
      </p:sp>
      <p:pic>
        <p:nvPicPr>
          <p:cNvPr id="2" name="Picture 2" descr="Resultado de imagen para bayesian class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03" y="2891218"/>
            <a:ext cx="5606393" cy="23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4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no paramétricos: k-NN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Marcador de contenido 2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0856296"/>
                  </p:ext>
                </p:extLst>
              </p:nvPr>
            </p:nvGraphicFramePr>
            <p:xfrm>
              <a:off x="838200" y="1825625"/>
              <a:ext cx="10515600" cy="3684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7" name="Marcador de contenido 2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0856296"/>
                  </p:ext>
                </p:extLst>
              </p:nvPr>
            </p:nvGraphicFramePr>
            <p:xfrm>
              <a:off x="838200" y="1825625"/>
              <a:ext cx="10515600" cy="3684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53143" y="4336367"/>
                <a:ext cx="286511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sz="16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O" sz="1600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s-CO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6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CO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4336367"/>
                <a:ext cx="2865119" cy="553998"/>
              </a:xfrm>
              <a:prstGeom prst="rect">
                <a:avLst/>
              </a:prstGeom>
              <a:blipFill rotWithShape="0"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6418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Clasificadores no paramétricos: k-NN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Selección del parámetro </a:t>
                </a:r>
                <a14:m>
                  <m:oMath xmlns:m="http://schemas.openxmlformats.org/officeDocument/2006/math">
                    <m:r>
                      <a:rPr lang="es-CO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O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 smtClean="0"/>
                  <a:t> muy pequeña: frontera muy precisa, altamente sensible a valores atípicos.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 smtClean="0"/>
                  <a:t> muy grande: modelo tiende a asignar siempre la clase que más datos tenga en el conjunto de entrenamiento. Frontera suave y promediada.</a:t>
                </a:r>
              </a:p>
              <a:p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O" smtClean="0">
                        <a:latin typeface="Cambria Math" panose="02040503050406030204" pitchFamily="18" charset="0"/>
                      </a:rPr>
                      <m:t> ∈[3, 7]</m:t>
                    </m:r>
                  </m:oMath>
                </a14:m>
                <a:r>
                  <a:rPr lang="es-CO" dirty="0" smtClean="0"/>
                  <a:t>: optimizar para cada problema.</a:t>
                </a:r>
                <a:endParaRPr lang="es-CO" dirty="0"/>
              </a:p>
              <a:p>
                <a:endParaRPr lang="es-CO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Imagen relacionad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4324" y="3794348"/>
            <a:ext cx="3943350" cy="2044700"/>
          </a:xfrm>
        </p:spPr>
      </p:pic>
      <p:sp>
        <p:nvSpPr>
          <p:cNvPr id="7" name="Rectángulo 6"/>
          <p:cNvSpPr/>
          <p:nvPr/>
        </p:nvSpPr>
        <p:spPr>
          <a:xfrm>
            <a:off x="3167118" y="5751962"/>
            <a:ext cx="5857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https://zeidigital.wordpress.com/2016/08/13/k-nearest-neighbour-classification-algorithm-implementation-in-python/</a:t>
            </a:r>
          </a:p>
        </p:txBody>
      </p:sp>
    </p:spTree>
    <p:extLst>
      <p:ext uri="{BB962C8B-B14F-4D97-AF65-F5344CB8AC3E}">
        <p14:creationId xmlns:p14="http://schemas.microsoft.com/office/powerpoint/2010/main" val="13043730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Clasificadores no paramétricos: k-NN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372718"/>
              </p:ext>
            </p:extLst>
          </p:nvPr>
        </p:nvGraphicFramePr>
        <p:xfrm>
          <a:off x="1581695" y="1825625"/>
          <a:ext cx="9028611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3287485" y="2216331"/>
                <a:ext cx="2417713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85" y="2216331"/>
                <a:ext cx="2417713" cy="1077603"/>
              </a:xfrm>
              <a:prstGeom prst="rect">
                <a:avLst/>
              </a:prstGeom>
              <a:blipFill rotWithShape="0">
                <a:blip r:embed="rId7"/>
                <a:stretch>
                  <a:fillRect b="-5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6461759" y="2216330"/>
                <a:ext cx="2287036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CO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s-CO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59" y="2216330"/>
                <a:ext cx="2287036" cy="1077603"/>
              </a:xfrm>
              <a:prstGeom prst="rect">
                <a:avLst/>
              </a:prstGeom>
              <a:blipFill rotWithShape="0">
                <a:blip r:embed="rId8"/>
                <a:stretch>
                  <a:fillRect b="-5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495073" y="4402182"/>
                <a:ext cx="2002536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73" y="4402182"/>
                <a:ext cx="2002536" cy="75616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6267539" y="4371083"/>
                <a:ext cx="267547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den>
                          </m:f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39" y="4371083"/>
                <a:ext cx="2675476" cy="818366"/>
              </a:xfrm>
              <a:prstGeom prst="rect">
                <a:avLst/>
              </a:prstGeom>
              <a:blipFill rotWithShape="0">
                <a:blip r:embed="rId10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5134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no paramétricos: k-NN</a:t>
            </a:r>
            <a:endParaRPr lang="es-CO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realice el algoritmo del k-NN en Matlab y aplíquelo a las características extraídas usando 3, 5 y 7 vecinos más cercanos. Grafique el resultado. ¿Cuál pareciera tener un mejor comportamiento?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80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no paramétricos: k-NN</a:t>
            </a:r>
            <a:endParaRPr lang="es-CO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aplique el algoritmo del k-NN utilizando dos medidas de distancia diferentes. ¿Existe alguna diferencia importante en el ejercicio de clasificación?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533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no paramétricos:         k-</a:t>
            </a:r>
            <a:r>
              <a:rPr lang="es-CO" dirty="0" err="1" smtClean="0"/>
              <a:t>Means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O" sz="2400" dirty="0"/>
                  <a:t>Referencias: </a:t>
                </a:r>
                <a:r>
                  <a:rPr lang="es-CO" sz="2400" dirty="0" err="1" smtClean="0"/>
                  <a:t>Bishop</a:t>
                </a:r>
                <a:r>
                  <a:rPr lang="es-CO" sz="2400" dirty="0" smtClean="0"/>
                  <a:t>, 2005. </a:t>
                </a:r>
                <a:r>
                  <a:rPr lang="es-CO" sz="2400" dirty="0"/>
                  <a:t>Capítulo </a:t>
                </a:r>
                <a:r>
                  <a:rPr lang="es-CO" sz="2400" dirty="0" smtClean="0"/>
                  <a:t>9 (9.1, Página 424)</a:t>
                </a:r>
              </a:p>
              <a:p>
                <a:r>
                  <a:rPr lang="es-CO" sz="2400" dirty="0" smtClean="0"/>
                  <a:t>Agrupamiento </a:t>
                </a:r>
                <a:r>
                  <a:rPr lang="es-CO" sz="2400" dirty="0"/>
                  <a:t>no supervisado: no hay conocimiento a priori acerca de la clasificación de los datos.</a:t>
                </a:r>
              </a:p>
              <a:p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sz="2400" dirty="0"/>
                  <a:t>: número de </a:t>
                </a:r>
                <a:r>
                  <a:rPr lang="es-CO" sz="2400" i="1" dirty="0" err="1"/>
                  <a:t>clusters</a:t>
                </a:r>
                <a:r>
                  <a:rPr lang="es-CO" sz="2400" i="1" dirty="0"/>
                  <a:t> </a:t>
                </a:r>
                <a:r>
                  <a:rPr lang="es-CO" sz="2400" dirty="0"/>
                  <a:t>que se quieren formar.</a:t>
                </a:r>
              </a:p>
              <a:p>
                <a:pPr lvl="1"/>
                <a:r>
                  <a:rPr lang="es-CO" sz="2000" dirty="0" smtClean="0"/>
                  <a:t>Mayor 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sz="2000" dirty="0" smtClean="0"/>
                  <a:t>: </a:t>
                </a:r>
                <a:r>
                  <a:rPr lang="es-CO" sz="2000" dirty="0"/>
                  <a:t>mayor </a:t>
                </a:r>
                <a:r>
                  <a:rPr lang="es-CO" sz="2000" dirty="0" smtClean="0"/>
                  <a:t>complejidad </a:t>
                </a:r>
                <a:r>
                  <a:rPr lang="es-CO" sz="2000" dirty="0"/>
                  <a:t>del umbral de selección.</a:t>
                </a:r>
              </a:p>
              <a:p>
                <a:r>
                  <a:rPr lang="es-CO" sz="2400" dirty="0"/>
                  <a:t>Busca dividir los datos en </a:t>
                </a: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sz="2400" dirty="0"/>
                  <a:t> clases basados en </a:t>
                </a:r>
                <a:r>
                  <a:rPr lang="es-CO" sz="2400" dirty="0" smtClean="0"/>
                  <a:t>la optimización de un criterio.</a:t>
                </a:r>
                <a:endParaRPr lang="es-CO" sz="2400" dirty="0"/>
              </a:p>
              <a:p>
                <a:endParaRPr lang="es-CO" sz="240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412" t="-2662" r="-21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 descr="https://upload.wikimedia.org/wikipedia/commons/thumb/e/ea/K-means_convergence.gif/220px-K-means_convergence.gif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573" y="1983692"/>
            <a:ext cx="3323379" cy="32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6169381" y="5486402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https://en.wikipedia.org/wiki/K-means_clustering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 smtClean="0"/>
              <a:t>Bishop</a:t>
            </a:r>
            <a:r>
              <a:rPr lang="es-CO" sz="600" dirty="0" smtClean="0"/>
              <a:t>, 2005. </a:t>
            </a:r>
            <a:r>
              <a:rPr lang="es-CO" sz="600" dirty="0"/>
              <a:t>Capítulo </a:t>
            </a:r>
            <a:r>
              <a:rPr lang="es-CO" sz="600" dirty="0" smtClean="0"/>
              <a:t>9 (9.1, Página 424)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208786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no paramétricos:         k-</a:t>
            </a:r>
            <a:r>
              <a:rPr lang="es-CO" dirty="0" err="1" smtClean="0"/>
              <a:t>Means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400" i="1" dirty="0" smtClean="0"/>
                  <a:t>Cluster</a:t>
                </a:r>
                <a:r>
                  <a:rPr lang="es-CO" sz="2400" dirty="0" smtClean="0"/>
                  <a:t>: grupo de datos cuyas distancias entre puntos son pequeñas comparadas con las distancias a puntos fuera del </a:t>
                </a:r>
                <a:r>
                  <a:rPr lang="es-CO" sz="2400" i="1" dirty="0" err="1" smtClean="0"/>
                  <a:t>cluster</a:t>
                </a:r>
                <a:r>
                  <a:rPr lang="es-CO" sz="2400" dirty="0" smtClean="0"/>
                  <a:t>.</a:t>
                </a:r>
              </a:p>
              <a:p>
                <a:r>
                  <a:rPr lang="es-CO" sz="2400" dirty="0" smtClean="0"/>
                  <a:t>Objetivo: encontrar una asignación de los puntos a </a:t>
                </a:r>
                <a:r>
                  <a:rPr lang="es-CO" sz="2400" i="1" dirty="0" err="1" smtClean="0"/>
                  <a:t>clusters</a:t>
                </a:r>
                <a:r>
                  <a:rPr lang="es-CO" sz="2400" i="1" dirty="0" smtClean="0"/>
                  <a:t> </a:t>
                </a:r>
                <a:r>
                  <a:rPr lang="es-CO" sz="2400" dirty="0" smtClean="0"/>
                  <a:t>y un set de vectores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sz="2400" i="1" dirty="0" smtClean="0"/>
                  <a:t> </a:t>
                </a:r>
                <a:r>
                  <a:rPr lang="es-CO" sz="2400" dirty="0" smtClean="0"/>
                  <a:t>(centros de los </a:t>
                </a:r>
                <a:r>
                  <a:rPr lang="es-CO" sz="2400" i="1" dirty="0" err="1" smtClean="0"/>
                  <a:t>clusters</a:t>
                </a:r>
                <a:r>
                  <a:rPr lang="es-CO" sz="2400" dirty="0" smtClean="0"/>
                  <a:t>) donde la suma de las distancias de cada punto a su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sz="2400" i="1" dirty="0" smtClean="0"/>
                  <a:t> </a:t>
                </a:r>
                <a:r>
                  <a:rPr lang="es-CO" sz="2400" dirty="0" smtClean="0"/>
                  <a:t>más cercano sea un mínimo.</a:t>
                </a:r>
              </a:p>
              <a:p>
                <a:r>
                  <a:rPr lang="es-CO" sz="2400" dirty="0" smtClean="0"/>
                  <a:t>Función de optimización:</a:t>
                </a:r>
                <a:endParaRPr lang="es-CO" sz="2400" dirty="0"/>
              </a:p>
              <a:p>
                <a:endParaRPr lang="es-CO" sz="240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3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4774612" y="4188203"/>
                <a:ext cx="264277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612" y="4188203"/>
                <a:ext cx="2642775" cy="778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13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Clasificadores no paramétricos:         k-Means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Optimización: proceso iterativo.</a:t>
                </a:r>
              </a:p>
              <a:p>
                <a:pPr lvl="1"/>
                <a:r>
                  <a:rPr lang="es-CO" dirty="0" smtClean="0"/>
                  <a:t>Inicio: valores iniciales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dirty="0" smtClean="0"/>
                  <a:t>.</a:t>
                </a:r>
              </a:p>
              <a:p>
                <a:pPr lvl="1"/>
                <a:r>
                  <a:rPr lang="es-CO" dirty="0" smtClean="0"/>
                  <a:t>En cada iteración, (a) minimizar </a:t>
                </a:r>
                <a14:m>
                  <m:oMath xmlns:m="http://schemas.openxmlformats.org/officeDocument/2006/math">
                    <m:r>
                      <a:rPr lang="es-CO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s-CO" dirty="0" smtClean="0"/>
                  <a:t> con respecto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s-CO" dirty="0" smtClean="0"/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dirty="0" smtClean="0"/>
                  <a:t> fijo, y (b)</a:t>
                </a:r>
                <a:r>
                  <a:rPr lang="es-CO" dirty="0"/>
                  <a:t> minimizar </a:t>
                </a:r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s-CO" dirty="0"/>
                  <a:t> con respecto </a:t>
                </a:r>
                <a:r>
                  <a:rPr lang="es-CO" dirty="0" smtClean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dirty="0" smtClean="0"/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s-CO" dirty="0" smtClean="0"/>
                  <a:t> fijo.</a:t>
                </a:r>
              </a:p>
              <a:p>
                <a:pPr lvl="1"/>
                <a:endParaRPr lang="es-CO" dirty="0"/>
              </a:p>
              <a:p>
                <a:pPr lvl="1"/>
                <a:endParaRPr lang="es-CO" dirty="0" smtClean="0"/>
              </a:p>
              <a:p>
                <a:pPr lvl="1"/>
                <a:endParaRPr lang="es-CO" dirty="0"/>
              </a:p>
              <a:p>
                <a:pPr lvl="1"/>
                <a:endParaRPr lang="es-CO" dirty="0" smtClean="0"/>
              </a:p>
              <a:p>
                <a:pPr lvl="1"/>
                <a:endParaRPr lang="es-CO" dirty="0" smtClean="0"/>
              </a:p>
              <a:p>
                <a:pPr lvl="1"/>
                <a:endParaRPr lang="es-CO" dirty="0" smtClean="0"/>
              </a:p>
              <a:p>
                <a:pPr lvl="1"/>
                <a:r>
                  <a:rPr lang="es-CO" dirty="0" smtClean="0"/>
                  <a:t>Se alcanza la convergencia cuando: (a) no hay diferencias significativas entre asignaciones consecutivas; o (b) se alcanza un número máximo de iteraciones. </a:t>
                </a:r>
                <a:endParaRPr lang="es-CO" dirty="0"/>
              </a:p>
              <a:p>
                <a:endParaRPr lang="es-CO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 r="-522" b="-1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1741445" y="3262378"/>
                <a:ext cx="3335400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CO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e>
                                  <m:sub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s-CO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CO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s-CO" sz="18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s-CO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i="1">
                                    <a:latin typeface="Cambria Math" panose="02040503050406030204" pitchFamily="18" charset="0"/>
                                  </a:rPr>
                                  <m:t>𝑒𝑜𝑐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45" y="3262378"/>
                <a:ext cx="3335400" cy="811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6945086" y="2991394"/>
                <a:ext cx="312123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086" y="2991394"/>
                <a:ext cx="3121239" cy="778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7755082" y="4057597"/>
                <a:ext cx="1501245" cy="582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082" y="4057597"/>
                <a:ext cx="1501245" cy="582980"/>
              </a:xfrm>
              <a:prstGeom prst="rect">
                <a:avLst/>
              </a:prstGeom>
              <a:blipFill rotWithShape="0">
                <a:blip r:embed="rId5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25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Clasificadores no paramétricos:         k-Means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79" y="1427917"/>
            <a:ext cx="4882243" cy="433620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649119" y="5851206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 smtClean="0"/>
              <a:t>Bishop</a:t>
            </a:r>
            <a:r>
              <a:rPr lang="es-CO" sz="1000" dirty="0" smtClean="0"/>
              <a:t>, 2005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197613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Clasificadores no paramétricos:         k-Means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3649119" y="5851206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 smtClean="0"/>
              <a:t>Bishop</a:t>
            </a:r>
            <a:r>
              <a:rPr lang="es-CO" sz="1000" dirty="0" smtClean="0"/>
              <a:t>, 2005</a:t>
            </a:r>
            <a:endParaRPr lang="es-CO" sz="1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45" y="1920240"/>
            <a:ext cx="52387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45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Recordemos…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smtClean="0"/>
              <a:t>Clasificación: asignarle una clase a una medida.</a:t>
            </a:r>
          </a:p>
          <a:p>
            <a:pPr lvl="1"/>
            <a:r>
              <a:rPr lang="es-CO" smtClean="0"/>
              <a:t>Identificar la fuente probabilística de una medida.</a:t>
            </a:r>
          </a:p>
          <a:p>
            <a:r>
              <a:rPr lang="es-CO" smtClean="0"/>
              <a:t>Aprendizaje de máquinas: actualización automática de los parámetros del modelo dentro del algoritmo sin ser explícitamente programado.</a:t>
            </a:r>
          </a:p>
          <a:p>
            <a:pPr lvl="1"/>
            <a:r>
              <a:rPr lang="es-CO" smtClean="0"/>
              <a:t>Inteligencia artificial.</a:t>
            </a:r>
          </a:p>
          <a:p>
            <a:r>
              <a:rPr lang="es-CO" smtClean="0"/>
              <a:t>Aprendizaje supervisado: selección de parámetros a partir de un grupo de datos de entrenamiento (su clasificación se conoce a priori).</a:t>
            </a:r>
          </a:p>
          <a:p>
            <a:r>
              <a:rPr lang="es-CO" smtClean="0"/>
              <a:t>Aprendizaje no supervisado: el modelo no se basa en conocimientos previos de datos disponibles.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 algn="ctr">
                  <a:buNone/>
                </a:pPr>
                <a:r>
                  <a:rPr lang="es-CO" dirty="0" smtClean="0"/>
                  <a:t>Encontrar una función que indique cada fila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dirty="0" smtClean="0"/>
                  <a:t> a qué clase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dirty="0" smtClean="0"/>
                  <a:t> pertenece</a:t>
                </a:r>
                <a:endParaRPr lang="es-CO" dirty="0"/>
              </a:p>
            </p:txBody>
          </p:sp>
        </mc:Choice>
        <mc:Fallback xmlns="">
          <p:sp>
            <p:nvSpPr>
              <p:cNvPr id="10" name="Marcador de contenido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706" r="-1529" b="-16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216967" y="1825627"/>
                <a:ext cx="3092065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O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CO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967" y="1825627"/>
                <a:ext cx="3092065" cy="1133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8244459" y="3319148"/>
                <a:ext cx="1037079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59" y="3319148"/>
                <a:ext cx="1037079" cy="11339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8526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no paramétricos:         k-</a:t>
            </a:r>
            <a:r>
              <a:rPr lang="es-CO" dirty="0" err="1" smtClean="0"/>
              <a:t>Means</a:t>
            </a:r>
            <a:endParaRPr lang="es-CO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realice el algoritmo del k-</a:t>
            </a:r>
            <a:r>
              <a:rPr lang="es-CO" dirty="0" err="1" smtClean="0"/>
              <a:t>Means</a:t>
            </a:r>
            <a:r>
              <a:rPr lang="es-CO" dirty="0" smtClean="0"/>
              <a:t> en Matlab y aplíquelo a las características extraídas buscando agrupar los datos en 2 clases. Grafique el resultado. ¿Cómo se comporta de acuerdo a la real agrupación de los datos?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55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paramétricos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CO" dirty="0" smtClean="0"/>
              <a:t>Se </a:t>
            </a:r>
            <a:r>
              <a:rPr lang="es-CO" dirty="0" smtClean="0"/>
              <a:t>conoce la estructura estadística de las clases.</a:t>
            </a:r>
          </a:p>
          <a:p>
            <a:r>
              <a:rPr lang="es-CO" dirty="0" smtClean="0"/>
              <a:t>Problemas: modelo equivocado.</a:t>
            </a:r>
          </a:p>
          <a:p>
            <a:pPr lvl="1"/>
            <a:r>
              <a:rPr lang="es-CO" dirty="0" smtClean="0"/>
              <a:t>Ejemplo: el clasificador tiene un modelo Gaussiano. ¿Qué pasa si los datos no se distribuyen normalmente?</a:t>
            </a:r>
          </a:p>
          <a:p>
            <a:pPr marL="342900" lvl="1" indent="0">
              <a:buNone/>
            </a:pPr>
            <a:endParaRPr lang="es-CO" dirty="0"/>
          </a:p>
          <a:p>
            <a:pPr marL="342900" lvl="1" indent="0">
              <a:buNone/>
            </a:pPr>
            <a:endParaRPr lang="es-CO" dirty="0" smtClean="0"/>
          </a:p>
          <a:p>
            <a:pPr marL="342900" lvl="1" indent="0">
              <a:buNone/>
            </a:pPr>
            <a:endParaRPr lang="es-CO" dirty="0" smtClean="0"/>
          </a:p>
          <a:p>
            <a:r>
              <a:rPr lang="es-CO" dirty="0" smtClean="0"/>
              <a:t>Se deben conocer las funciones de densidad de probabilidad de cada clase.</a:t>
            </a:r>
          </a:p>
          <a:p>
            <a:r>
              <a:rPr lang="es-CO" dirty="0" smtClean="0"/>
              <a:t>Buscan clasificar un patrón desconocido en la clase más probable.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731099" y="3466902"/>
                <a:ext cx="3395801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box>
                            <m:box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m:rPr>
                                  <m:brk m:alnAt="63"/>
                                </m:r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box>
                                <m:box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r>
                                    <m:rPr>
                                      <m:brk m:alnAt="63"/>
                                    </m:r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CO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CO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s-CO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CO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den>
                                  </m:f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box>
                            </m:e>
                          </m:box>
                        </m:sup>
                      </m:sSup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99" y="3466902"/>
                <a:ext cx="3395801" cy="7159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6"/>
          <p:cNvSpPr/>
          <p:nvPr/>
        </p:nvSpPr>
        <p:spPr>
          <a:xfrm>
            <a:off x="5834119" y="5125163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http://www.stat.yale.edu/Courses/1997-98/101/normal.htm</a:t>
            </a:r>
          </a:p>
        </p:txBody>
      </p:sp>
      <p:pic>
        <p:nvPicPr>
          <p:cNvPr id="2052" name="Picture 4" descr="Resultado de imagen para normality distribu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4" y="2009577"/>
            <a:ext cx="38290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493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Bayesianos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 smtClean="0"/>
                  <a:t>Dada una tarea de clasificación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CO" dirty="0" smtClean="0"/>
                  <a:t> clases,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s-CO" dirty="0" smtClean="0"/>
                  <a:t>, y un patrón desconocido representado por un vector de características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 smtClean="0"/>
                  <a:t>, existen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CO" dirty="0" smtClean="0"/>
                  <a:t> probabilidades condicionales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 smtClean="0"/>
                  <a:t>.</a:t>
                </a:r>
              </a:p>
              <a:p>
                <a:r>
                  <a:rPr lang="es-CO" dirty="0" smtClean="0"/>
                  <a:t>Cada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CO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C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 smtClean="0"/>
                  <a:t> representa la posibilidad de que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 smtClean="0"/>
                  <a:t> pertenezca a la clase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 smtClean="0"/>
                  <a:t> respectiva.</a:t>
                </a:r>
              </a:p>
              <a:p>
                <a:r>
                  <a:rPr lang="es-CO" dirty="0" smtClean="0"/>
                  <a:t>Cálculo de probabilidades condicionales: regla de </a:t>
                </a:r>
                <a:r>
                  <a:rPr lang="es-CO" dirty="0" err="1" smtClean="0"/>
                  <a:t>Bayes</a:t>
                </a:r>
                <a:r>
                  <a:rPr lang="es-CO" dirty="0" smtClean="0"/>
                  <a:t>.</a:t>
                </a:r>
              </a:p>
              <a:p>
                <a:pPr lvl="1"/>
                <a:r>
                  <a:rPr lang="es-CO" dirty="0" smtClean="0"/>
                  <a:t>Dadas las clases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 smtClean="0"/>
                  <a:t> y</a:t>
                </a:r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 smtClean="0"/>
                  <a:t>, en las que se clasifican los patrones, cuyas probabilidades a priori son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 smtClean="0"/>
                  <a:t> y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 smtClean="0"/>
                  <a:t>, y las funciones de densidad de probabilidad (</a:t>
                </a:r>
                <a:r>
                  <a:rPr lang="es-CO" dirty="0" err="1" smtClean="0"/>
                  <a:t>pdf</a:t>
                </a:r>
                <a:r>
                  <a:rPr lang="es-CO" dirty="0" smtClean="0"/>
                  <a:t>) condicionales a cada clase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 smtClean="0"/>
                  <a:t> son conocidas, la probabilidad condicional se calcula como:   </a:t>
                </a: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4787404" y="4517263"/>
                <a:ext cx="261719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04" y="4517263"/>
                <a:ext cx="2617191" cy="586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6710884" y="6239186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2 (2.4, Página 13)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0719499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Bayesianos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 smtClean="0"/>
                  <a:t>La regla de clasificación de </a:t>
                </a:r>
                <a:r>
                  <a:rPr lang="es-CO" dirty="0" err="1" smtClean="0"/>
                  <a:t>Bayes</a:t>
                </a:r>
                <a:r>
                  <a:rPr lang="es-CO" dirty="0" smtClean="0"/>
                  <a:t> puede definirse como:</a:t>
                </a:r>
              </a:p>
              <a:p>
                <a:endParaRPr lang="es-CO" dirty="0"/>
              </a:p>
              <a:p>
                <a:endParaRPr lang="es-CO" dirty="0" smtClean="0"/>
              </a:p>
              <a:p>
                <a:r>
                  <a:rPr lang="es-CO" dirty="0" smtClean="0"/>
                  <a:t>Errores: existe una probabilidad finita para que un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 smtClean="0"/>
                  <a:t> esté en la región de clasificación de la clase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 smtClean="0"/>
                  <a:t> y al mismo tiempo pertenezca a la clase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O" b="0" dirty="0" smtClean="0"/>
              </a:p>
              <a:p>
                <a:pPr lvl="1"/>
                <a:r>
                  <a:rPr lang="es-CO" dirty="0" smtClean="0"/>
                  <a:t>Para clases </a:t>
                </a:r>
                <a:r>
                  <a:rPr lang="es-CO" dirty="0" err="1" smtClean="0"/>
                  <a:t>equiprobables</a:t>
                </a:r>
                <a:r>
                  <a:rPr lang="es-CO" dirty="0" smtClean="0"/>
                  <a:t>: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176" t="-1830" r="-22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62658"/>
            <a:ext cx="5181600" cy="3386709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1842251" y="2505583"/>
                <a:ext cx="317349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"/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s-CO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s-CO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s-C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s-C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s-CO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s-CO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C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s-C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s-C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251" y="2505583"/>
                <a:ext cx="3173497" cy="617861"/>
              </a:xfrm>
              <a:prstGeom prst="rect">
                <a:avLst/>
              </a:prstGeom>
              <a:blipFill rotWithShape="0"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335060" y="4977445"/>
                <a:ext cx="4187878" cy="643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nary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60" y="4977445"/>
                <a:ext cx="4187878" cy="6438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/>
          <p:cNvSpPr/>
          <p:nvPr/>
        </p:nvSpPr>
        <p:spPr>
          <a:xfrm>
            <a:off x="6318998" y="5486402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/>
              <a:t>Theodoridis</a:t>
            </a:r>
            <a:r>
              <a:rPr lang="es-CO" sz="1000" dirty="0"/>
              <a:t> y </a:t>
            </a:r>
            <a:r>
              <a:rPr lang="es-CO" sz="1000" dirty="0" err="1"/>
              <a:t>Koutroumbas</a:t>
            </a:r>
            <a:r>
              <a:rPr lang="es-CO" sz="1000" dirty="0"/>
              <a:t>, </a:t>
            </a:r>
            <a:r>
              <a:rPr lang="es-CO" sz="1000" dirty="0" smtClean="0"/>
              <a:t>4th </a:t>
            </a:r>
            <a:r>
              <a:rPr lang="es-CO" sz="1000" dirty="0"/>
              <a:t>Ed, </a:t>
            </a:r>
            <a:r>
              <a:rPr lang="es-CO" sz="1000" dirty="0" smtClean="0"/>
              <a:t>2009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17878538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Bayesianos</a:t>
            </a:r>
            <a:endParaRPr lang="es-CO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realice el diseño de un clasificador Bayesiano utilizando la base de datos de Matlab </a:t>
            </a:r>
            <a:r>
              <a:rPr lang="es-CO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fisheriris.m</a:t>
            </a:r>
            <a:r>
              <a:rPr lang="es-CO" dirty="0" smtClean="0">
                <a:cs typeface="Consolas" panose="020B0609020204030204" pitchFamily="49" charset="0"/>
              </a:rPr>
              <a:t>. ¿Cómo es la predicción?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227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Bayesianos</a:t>
            </a:r>
            <a:endParaRPr lang="es-CO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realice el diseño de un clasificador Bayesiano utilizando las características encontradas en la clase anterior</a:t>
            </a:r>
            <a:r>
              <a:rPr lang="es-CO" dirty="0" smtClean="0">
                <a:cs typeface="Consolas" panose="020B0609020204030204" pitchFamily="49" charset="0"/>
              </a:rPr>
              <a:t>. ¿Cómo es la predicción?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96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Clasificadores no paramétricos: k-NN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O" dirty="0" smtClean="0"/>
                  <a:t>Análisis </a:t>
                </a:r>
                <a:r>
                  <a:rPr lang="es-CO" dirty="0" smtClean="0"/>
                  <a:t>supervisado de </a:t>
                </a:r>
                <a:r>
                  <a:rPr lang="es-CO" dirty="0" err="1"/>
                  <a:t>clusters</a:t>
                </a:r>
                <a:r>
                  <a:rPr lang="es-CO" dirty="0" smtClean="0"/>
                  <a:t>.</a:t>
                </a:r>
              </a:p>
              <a:p>
                <a:r>
                  <a:rPr lang="es-CO" dirty="0" smtClean="0"/>
                  <a:t>Aplicación de la regla de los </a:t>
                </a:r>
                <a14:m>
                  <m:oMath xmlns:m="http://schemas.openxmlformats.org/officeDocument/2006/math">
                    <m:r>
                      <a:rPr lang="es-CO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 smtClean="0"/>
                  <a:t> vecinos más cercanos:</a:t>
                </a:r>
              </a:p>
              <a:p>
                <a:pPr lvl="1"/>
                <a:r>
                  <a:rPr lang="es-CO" dirty="0" smtClean="0"/>
                  <a:t>Una observación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 smtClean="0"/>
                  <a:t> se clasifica en la clase más frecuente a la que pertenecen sus </a:t>
                </a:r>
                <a14:m>
                  <m:oMath xmlns:m="http://schemas.openxmlformats.org/officeDocument/2006/math">
                    <m:r>
                      <a:rPr lang="es-CO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 smtClean="0"/>
                  <a:t> vecinos más cercanos.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O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 smtClean="0"/>
                  <a:t>: cantidad de vecinos cercanos a analizar. El comportamiento del clasificador depende altamente de él.</a:t>
                </a:r>
              </a:p>
              <a:p>
                <a:r>
                  <a:rPr lang="es-CO" dirty="0" smtClean="0"/>
                  <a:t>Se basa en medidas de distancia.</a:t>
                </a:r>
                <a:endParaRPr lang="es-CO" dirty="0"/>
              </a:p>
              <a:p>
                <a:r>
                  <a:rPr lang="es-CO" dirty="0"/>
                  <a:t>No necesita entrenamiento pero sí un set de datos de entrenamiento y otro de prueba</a:t>
                </a:r>
                <a:r>
                  <a:rPr lang="es-CO" dirty="0" smtClean="0"/>
                  <a:t>.</a:t>
                </a:r>
              </a:p>
              <a:p>
                <a:r>
                  <a:rPr lang="es-CO" dirty="0" smtClean="0"/>
                  <a:t>Muy buen rendimiento para set de datos de entrenamiento lo suficientemente alto.</a:t>
                </a:r>
                <a:endParaRPr lang="es-CO" dirty="0"/>
              </a:p>
              <a:p>
                <a:endParaRPr lang="es-CO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41" t="-28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para k-n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992" y="1690690"/>
            <a:ext cx="4054014" cy="3660775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5834118" y="5499421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https://commons.wikimedia.org/wiki/File:KnnClassification.svg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2 (2.6, Página 61)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8186924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Clasificadores no paramétricos: k-NN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Ejemplo: </a:t>
            </a:r>
            <a:r>
              <a:rPr lang="es-CO" dirty="0"/>
              <a:t>5 vecinos </a:t>
            </a:r>
            <a:r>
              <a:rPr lang="es-CO" dirty="0" smtClean="0"/>
              <a:t>cercanos.</a:t>
            </a:r>
          </a:p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upo 7"/>
          <p:cNvGrpSpPr/>
          <p:nvPr/>
        </p:nvGrpSpPr>
        <p:grpSpPr>
          <a:xfrm>
            <a:off x="2728796" y="2684191"/>
            <a:ext cx="6734407" cy="1790501"/>
            <a:chOff x="627766" y="3966499"/>
            <a:chExt cx="6734407" cy="1790501"/>
          </a:xfrm>
        </p:grpSpPr>
        <p:grpSp>
          <p:nvGrpSpPr>
            <p:cNvPr id="9" name="Grupo 8"/>
            <p:cNvGrpSpPr/>
            <p:nvPr/>
          </p:nvGrpSpPr>
          <p:grpSpPr>
            <a:xfrm>
              <a:off x="627766" y="4588032"/>
              <a:ext cx="3300179" cy="1168968"/>
              <a:chOff x="583845" y="4562828"/>
              <a:chExt cx="3300179" cy="1168968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1776550" y="4562828"/>
                <a:ext cx="2107474" cy="1168968"/>
                <a:chOff x="1776550" y="4562828"/>
                <a:chExt cx="2107474" cy="1168968"/>
              </a:xfrm>
            </p:grpSpPr>
            <p:sp>
              <p:nvSpPr>
                <p:cNvPr id="21" name="Elipse 20"/>
                <p:cNvSpPr/>
                <p:nvPr/>
              </p:nvSpPr>
              <p:spPr>
                <a:xfrm>
                  <a:off x="2473235" y="4941493"/>
                  <a:ext cx="287383" cy="2873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 smtClean="0">
                      <a:solidFill>
                        <a:schemeClr val="bg1"/>
                      </a:solidFill>
                    </a:rPr>
                    <a:t>P</a:t>
                  </a:r>
                  <a:endParaRPr lang="es-CO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2695304" y="4562828"/>
                  <a:ext cx="287383" cy="287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3" name="Elipse 22"/>
                <p:cNvSpPr/>
                <p:nvPr/>
              </p:nvSpPr>
              <p:spPr>
                <a:xfrm>
                  <a:off x="3034938" y="5034489"/>
                  <a:ext cx="287383" cy="287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4" name="Elipse 23"/>
                <p:cNvSpPr/>
                <p:nvPr/>
              </p:nvSpPr>
              <p:spPr>
                <a:xfrm>
                  <a:off x="3596641" y="5157030"/>
                  <a:ext cx="287383" cy="287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5" name="Elipse 24"/>
                <p:cNvSpPr/>
                <p:nvPr/>
              </p:nvSpPr>
              <p:spPr>
                <a:xfrm>
                  <a:off x="3583579" y="4654110"/>
                  <a:ext cx="287383" cy="287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1776550" y="5444413"/>
                  <a:ext cx="287383" cy="287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 smtClean="0">
                      <a:solidFill>
                        <a:schemeClr val="tx1"/>
                      </a:solidFill>
                    </a:rPr>
                    <a:t>0</a:t>
                  </a:r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583845" y="4697189"/>
                    <a:ext cx="1775807" cy="5204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=0,4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≈0</m:t>
                          </m:r>
                        </m:oMath>
                      </m:oMathPara>
                    </a14:m>
                    <a:endParaRPr lang="es-CO" sz="1800" dirty="0"/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845" y="4697189"/>
                    <a:ext cx="1775807" cy="52046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o 9"/>
            <p:cNvGrpSpPr/>
            <p:nvPr/>
          </p:nvGrpSpPr>
          <p:grpSpPr>
            <a:xfrm>
              <a:off x="4954810" y="3966499"/>
              <a:ext cx="2407363" cy="1677040"/>
              <a:chOff x="1332041" y="3941295"/>
              <a:chExt cx="2407363" cy="1677040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1332041" y="4654110"/>
                <a:ext cx="1990280" cy="964225"/>
                <a:chOff x="1332041" y="4654110"/>
                <a:chExt cx="1990280" cy="964225"/>
              </a:xfrm>
            </p:grpSpPr>
            <p:sp>
              <p:nvSpPr>
                <p:cNvPr id="13" name="Elipse 12"/>
                <p:cNvSpPr/>
                <p:nvPr/>
              </p:nvSpPr>
              <p:spPr>
                <a:xfrm>
                  <a:off x="2473235" y="4941493"/>
                  <a:ext cx="287383" cy="2873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 smtClean="0">
                      <a:solidFill>
                        <a:schemeClr val="bg1"/>
                      </a:solidFill>
                    </a:rPr>
                    <a:t>P</a:t>
                  </a:r>
                  <a:endParaRPr lang="es-CO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819906" y="4654110"/>
                  <a:ext cx="287383" cy="287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3034938" y="5034489"/>
                  <a:ext cx="287383" cy="287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2616926" y="5330952"/>
                  <a:ext cx="287383" cy="287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2687560" y="4682622"/>
                  <a:ext cx="287383" cy="287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 smtClean="0">
                      <a:solidFill>
                        <a:schemeClr val="tx1"/>
                      </a:solidFill>
                    </a:rPr>
                    <a:t>1</a:t>
                  </a:r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1332041" y="4941492"/>
                  <a:ext cx="287383" cy="287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 smtClean="0">
                      <a:solidFill>
                        <a:schemeClr val="tx1"/>
                      </a:solidFill>
                    </a:rPr>
                    <a:t>0</a:t>
                  </a:r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1963597" y="3941295"/>
                    <a:ext cx="1775807" cy="5204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=0,6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≈1</m:t>
                          </m:r>
                        </m:oMath>
                      </m:oMathPara>
                    </a14:m>
                    <a:endParaRPr lang="es-CO" sz="1800" dirty="0"/>
                  </a:p>
                </p:txBody>
              </p:sp>
            </mc:Choice>
            <mc:Fallback xmlns="">
              <p:sp>
                <p:nvSpPr>
                  <p:cNvPr id="16" name="CuadroTexto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3597" y="3941295"/>
                    <a:ext cx="1775807" cy="52046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234483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lantilla Clases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Clases" id="{93C4DF78-8355-4E96-9F87-00C002D5435E}" vid="{B1DDE5CB-94B9-4914-BA8D-1E9D44DEC4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Clases</Template>
  <TotalTime>5001</TotalTime>
  <Words>782</Words>
  <Application>Microsoft Office PowerPoint</Application>
  <PresentationFormat>Panorámica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Tahoma</vt:lpstr>
      <vt:lpstr>Plantilla Clases</vt:lpstr>
      <vt:lpstr>Clasificación paramétrica y no paramétrica</vt:lpstr>
      <vt:lpstr>Recordemos…</vt:lpstr>
      <vt:lpstr>Clasificadores paramétricos</vt:lpstr>
      <vt:lpstr>Clasificadores Bayesianos</vt:lpstr>
      <vt:lpstr>Clasificadores Bayesianos</vt:lpstr>
      <vt:lpstr>Clasificadores Bayesianos</vt:lpstr>
      <vt:lpstr>Clasificadores Bayesianos</vt:lpstr>
      <vt:lpstr>Clasificadores no paramétricos: k-NN</vt:lpstr>
      <vt:lpstr>Clasificadores no paramétricos: k-NN</vt:lpstr>
      <vt:lpstr>Clasificadores no paramétricos: k-NN</vt:lpstr>
      <vt:lpstr>Clasificadores no paramétricos: k-NN</vt:lpstr>
      <vt:lpstr>Clasificadores no paramétricos: k-NN</vt:lpstr>
      <vt:lpstr>Clasificadores no paramétricos: k-NN</vt:lpstr>
      <vt:lpstr>Clasificadores no paramétricos: k-NN</vt:lpstr>
      <vt:lpstr>Clasificadores no paramétricos:         k-Means</vt:lpstr>
      <vt:lpstr>Clasificadores no paramétricos:         k-Means</vt:lpstr>
      <vt:lpstr>Clasificadores no paramétricos:         k-Means</vt:lpstr>
      <vt:lpstr>Clasificadores no paramétricos:         k-Means</vt:lpstr>
      <vt:lpstr>Clasificadores no paramétricos:         k-Means</vt:lpstr>
      <vt:lpstr>Clasificadores no paramétricos:         k-Means</vt:lpstr>
    </vt:vector>
  </TitlesOfParts>
  <Company>Laboratorio Kiron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patrones (Parte 1)</dc:title>
  <dc:creator>Elisa Mejia</dc:creator>
  <cp:lastModifiedBy>Elisa Mejía Mejía</cp:lastModifiedBy>
  <cp:revision>183</cp:revision>
  <dcterms:created xsi:type="dcterms:W3CDTF">2016-07-27T14:13:01Z</dcterms:created>
  <dcterms:modified xsi:type="dcterms:W3CDTF">2018-02-07T17:39:01Z</dcterms:modified>
</cp:coreProperties>
</file>