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80" r:id="rId22"/>
    <p:sldId id="279" r:id="rId23"/>
    <p:sldId id="281" r:id="rId24"/>
    <p:sldId id="282" r:id="rId25"/>
    <p:sldId id="283" r:id="rId26"/>
    <p:sldId id="284" r:id="rId27"/>
    <p:sldId id="276" r:id="rId28"/>
    <p:sldId id="277" r:id="rId29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Tahoma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945D8DE1-B328-4C29-B5D4-44B5B95D95F6}">
          <p14:sldIdLst>
            <p14:sldId id="256"/>
          </p14:sldIdLst>
        </p14:section>
        <p14:section name="Introducción" id="{ABABA852-7657-49D3-96F8-B7F4B04088F6}">
          <p14:sldIdLst>
            <p14:sldId id="258"/>
            <p14:sldId id="259"/>
            <p14:sldId id="260"/>
          </p14:sldIdLst>
        </p14:section>
        <p14:section name="Preprocesamiento" id="{0938FE44-9FA5-4530-A527-ABEBFEC4333E}">
          <p14:sldIdLst>
            <p14:sldId id="261"/>
            <p14:sldId id="262"/>
          </p14:sldIdLst>
        </p14:section>
        <p14:section name="Ranking" id="{5C5B8B3B-CF65-40FF-91DB-FAB85B0F6F3C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Wrapper" id="{A40EA078-484C-4FE7-B634-6AD198573C7C}">
          <p14:sldIdLst>
            <p14:sldId id="273"/>
            <p14:sldId id="274"/>
            <p14:sldId id="275"/>
            <p14:sldId id="278"/>
            <p14:sldId id="280"/>
            <p14:sldId id="279"/>
            <p14:sldId id="281"/>
            <p14:sldId id="282"/>
            <p14:sldId id="283"/>
            <p14:sldId id="284"/>
          </p14:sldIdLst>
        </p14:section>
        <p14:section name="Ocultas" id="{7427C05E-E5E0-404A-B6AB-34FF158FD828}">
          <p14:sldIdLst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38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7E48B8-C3CA-4198-AED8-6E749787D235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25F45D8F-0523-4A09-B44D-981F891F71EB}">
      <dgm:prSet phldrT="[Texto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Extracción de características</a:t>
          </a:r>
          <a:endParaRPr lang="es-CO" dirty="0">
            <a:solidFill>
              <a:schemeClr val="tx1"/>
            </a:solidFill>
          </a:endParaRPr>
        </a:p>
      </dgm:t>
    </dgm:pt>
    <dgm:pt modelId="{5E43836A-098E-4720-A32B-5CED3EF3BACE}" type="parTrans" cxnId="{66909DEA-16A9-46A1-85A4-875A58431290}">
      <dgm:prSet/>
      <dgm:spPr/>
      <dgm:t>
        <a:bodyPr/>
        <a:lstStyle/>
        <a:p>
          <a:endParaRPr lang="es-CO"/>
        </a:p>
      </dgm:t>
    </dgm:pt>
    <dgm:pt modelId="{C18BC281-EEDB-47F1-A9CA-0DF867A18A09}" type="sibTrans" cxnId="{66909DEA-16A9-46A1-85A4-875A58431290}">
      <dgm:prSet/>
      <dgm:spPr>
        <a:noFill/>
        <a:ln w="28575">
          <a:solidFill>
            <a:schemeClr val="accent2"/>
          </a:solidFill>
        </a:ln>
      </dgm:spPr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D7F38174-A052-4C5F-A2F8-993C44EBCF83}">
      <dgm:prSet phldrT="[Texto]"/>
      <dgm:spPr>
        <a:solidFill>
          <a:schemeClr val="accent2"/>
        </a:solidFill>
        <a:ln w="28575">
          <a:solidFill>
            <a:schemeClr val="accent2"/>
          </a:solidFill>
        </a:ln>
      </dgm:spPr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Selección de características</a:t>
          </a:r>
          <a:endParaRPr lang="es-CO" dirty="0">
            <a:solidFill>
              <a:schemeClr val="tx1"/>
            </a:solidFill>
          </a:endParaRPr>
        </a:p>
      </dgm:t>
    </dgm:pt>
    <dgm:pt modelId="{7BC29A71-A6B3-4D94-A8F4-A6D69AC4E694}" type="parTrans" cxnId="{1A3170CD-6C47-4262-9E3E-53A04F41D89D}">
      <dgm:prSet/>
      <dgm:spPr/>
      <dgm:t>
        <a:bodyPr/>
        <a:lstStyle/>
        <a:p>
          <a:endParaRPr lang="es-CO"/>
        </a:p>
      </dgm:t>
    </dgm:pt>
    <dgm:pt modelId="{403E77FB-212E-446F-BA06-C6A2F6C06D52}" type="sibTrans" cxnId="{1A3170CD-6C47-4262-9E3E-53A04F41D89D}">
      <dgm:prSet/>
      <dgm:spPr>
        <a:noFill/>
        <a:ln w="28575">
          <a:solidFill>
            <a:schemeClr val="accent2"/>
          </a:solidFill>
        </a:ln>
      </dgm:spPr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537F37E6-59BF-41F9-9684-40AA2CDC0C7F}">
      <dgm:prSet phldrT="[Texto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Diseño del clasificador</a:t>
          </a:r>
          <a:endParaRPr lang="es-CO" dirty="0">
            <a:solidFill>
              <a:schemeClr val="tx1"/>
            </a:solidFill>
          </a:endParaRPr>
        </a:p>
      </dgm:t>
    </dgm:pt>
    <dgm:pt modelId="{E2A8B5CE-E3BB-48C8-ABB1-48A300F70523}" type="parTrans" cxnId="{8732152E-D287-4B0E-AA1B-E4BBBAA0434B}">
      <dgm:prSet/>
      <dgm:spPr/>
      <dgm:t>
        <a:bodyPr/>
        <a:lstStyle/>
        <a:p>
          <a:endParaRPr lang="es-CO"/>
        </a:p>
      </dgm:t>
    </dgm:pt>
    <dgm:pt modelId="{5C3F3ABD-8752-46EC-95F9-D063900722B6}" type="sibTrans" cxnId="{8732152E-D287-4B0E-AA1B-E4BBBAA0434B}">
      <dgm:prSet/>
      <dgm:spPr>
        <a:noFill/>
        <a:ln w="28575">
          <a:solidFill>
            <a:schemeClr val="accent2"/>
          </a:solidFill>
        </a:ln>
      </dgm:spPr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5F479DB3-E863-4014-B0CD-A0E2A3B94B36}">
      <dgm:prSet phldrT="[Texto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Validación de resultados</a:t>
          </a:r>
          <a:endParaRPr lang="es-CO" dirty="0">
            <a:solidFill>
              <a:schemeClr val="tx1"/>
            </a:solidFill>
          </a:endParaRPr>
        </a:p>
      </dgm:t>
    </dgm:pt>
    <dgm:pt modelId="{60161A0D-7414-456F-BBC2-480A37A74AFC}" type="parTrans" cxnId="{DE71E5D8-6FD8-41B1-B6AB-1EB8B21B255A}">
      <dgm:prSet/>
      <dgm:spPr/>
      <dgm:t>
        <a:bodyPr/>
        <a:lstStyle/>
        <a:p>
          <a:endParaRPr lang="es-CO"/>
        </a:p>
      </dgm:t>
    </dgm:pt>
    <dgm:pt modelId="{C11ECB89-D1DF-4211-92AF-C1A8099E0F4D}" type="sibTrans" cxnId="{DE71E5D8-6FD8-41B1-B6AB-1EB8B21B255A}">
      <dgm:prSet/>
      <dgm:spPr>
        <a:noFill/>
        <a:ln w="28575">
          <a:solidFill>
            <a:schemeClr val="accent2"/>
          </a:solidFill>
        </a:ln>
      </dgm:spPr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5BA34842-16C8-4F11-B4B1-26745F308684}" type="pres">
      <dgm:prSet presAssocID="{017E48B8-C3CA-4198-AED8-6E749787D23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C9CB40BC-2029-4625-A35B-9D19E1D0E006}" type="pres">
      <dgm:prSet presAssocID="{25F45D8F-0523-4A09-B44D-981F891F71E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0851DFA-B03A-47D0-8AAD-7E120A8027BB}" type="pres">
      <dgm:prSet presAssocID="{25F45D8F-0523-4A09-B44D-981F891F71EB}" presName="spNode" presStyleCnt="0"/>
      <dgm:spPr/>
    </dgm:pt>
    <dgm:pt modelId="{E08F5FF3-52E6-49B3-9D16-D0756A6EA2DC}" type="pres">
      <dgm:prSet presAssocID="{C18BC281-EEDB-47F1-A9CA-0DF867A18A09}" presName="sibTrans" presStyleLbl="sibTrans1D1" presStyleIdx="0" presStyleCnt="4"/>
      <dgm:spPr/>
      <dgm:t>
        <a:bodyPr/>
        <a:lstStyle/>
        <a:p>
          <a:endParaRPr lang="es-CO"/>
        </a:p>
      </dgm:t>
    </dgm:pt>
    <dgm:pt modelId="{A576DD2E-1321-45C8-BC91-EA66DBFF200A}" type="pres">
      <dgm:prSet presAssocID="{D7F38174-A052-4C5F-A2F8-993C44EBCF8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95C36B8-CCEA-40B8-B7DF-28255E8AC7AD}" type="pres">
      <dgm:prSet presAssocID="{D7F38174-A052-4C5F-A2F8-993C44EBCF83}" presName="spNode" presStyleCnt="0"/>
      <dgm:spPr/>
    </dgm:pt>
    <dgm:pt modelId="{83CD156A-CB5B-4434-9C76-0347A738BE48}" type="pres">
      <dgm:prSet presAssocID="{403E77FB-212E-446F-BA06-C6A2F6C06D52}" presName="sibTrans" presStyleLbl="sibTrans1D1" presStyleIdx="1" presStyleCnt="4"/>
      <dgm:spPr/>
      <dgm:t>
        <a:bodyPr/>
        <a:lstStyle/>
        <a:p>
          <a:endParaRPr lang="es-CO"/>
        </a:p>
      </dgm:t>
    </dgm:pt>
    <dgm:pt modelId="{577477EB-46B7-476D-8DC6-961C2D40E11D}" type="pres">
      <dgm:prSet presAssocID="{537F37E6-59BF-41F9-9684-40AA2CDC0C7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404F79A-80B9-4F02-8CFE-2048D95EBA73}" type="pres">
      <dgm:prSet presAssocID="{537F37E6-59BF-41F9-9684-40AA2CDC0C7F}" presName="spNode" presStyleCnt="0"/>
      <dgm:spPr/>
    </dgm:pt>
    <dgm:pt modelId="{0BE4F7E7-6F34-476C-9518-08B46CEA0097}" type="pres">
      <dgm:prSet presAssocID="{5C3F3ABD-8752-46EC-95F9-D063900722B6}" presName="sibTrans" presStyleLbl="sibTrans1D1" presStyleIdx="2" presStyleCnt="4"/>
      <dgm:spPr/>
      <dgm:t>
        <a:bodyPr/>
        <a:lstStyle/>
        <a:p>
          <a:endParaRPr lang="es-CO"/>
        </a:p>
      </dgm:t>
    </dgm:pt>
    <dgm:pt modelId="{85F6483F-DD25-4739-897D-A4E25FE7281D}" type="pres">
      <dgm:prSet presAssocID="{5F479DB3-E863-4014-B0CD-A0E2A3B94B3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3A524D5-120E-47F5-BCA4-2A737EFF8F81}" type="pres">
      <dgm:prSet presAssocID="{5F479DB3-E863-4014-B0CD-A0E2A3B94B36}" presName="spNode" presStyleCnt="0"/>
      <dgm:spPr/>
    </dgm:pt>
    <dgm:pt modelId="{9FC59129-2F55-405D-9C86-3D6D946AB203}" type="pres">
      <dgm:prSet presAssocID="{C11ECB89-D1DF-4211-92AF-C1A8099E0F4D}" presName="sibTrans" presStyleLbl="sibTrans1D1" presStyleIdx="3" presStyleCnt="4"/>
      <dgm:spPr/>
      <dgm:t>
        <a:bodyPr/>
        <a:lstStyle/>
        <a:p>
          <a:endParaRPr lang="es-CO"/>
        </a:p>
      </dgm:t>
    </dgm:pt>
  </dgm:ptLst>
  <dgm:cxnLst>
    <dgm:cxn modelId="{2CF86525-D8C9-4E0D-97AC-5B7596172BB7}" type="presOf" srcId="{D7F38174-A052-4C5F-A2F8-993C44EBCF83}" destId="{A576DD2E-1321-45C8-BC91-EA66DBFF200A}" srcOrd="0" destOrd="0" presId="urn:microsoft.com/office/officeart/2005/8/layout/cycle5"/>
    <dgm:cxn modelId="{9866236A-E442-47BA-ABF8-665D4D7E3737}" type="presOf" srcId="{5F479DB3-E863-4014-B0CD-A0E2A3B94B36}" destId="{85F6483F-DD25-4739-897D-A4E25FE7281D}" srcOrd="0" destOrd="0" presId="urn:microsoft.com/office/officeart/2005/8/layout/cycle5"/>
    <dgm:cxn modelId="{1A3170CD-6C47-4262-9E3E-53A04F41D89D}" srcId="{017E48B8-C3CA-4198-AED8-6E749787D235}" destId="{D7F38174-A052-4C5F-A2F8-993C44EBCF83}" srcOrd="1" destOrd="0" parTransId="{7BC29A71-A6B3-4D94-A8F4-A6D69AC4E694}" sibTransId="{403E77FB-212E-446F-BA06-C6A2F6C06D52}"/>
    <dgm:cxn modelId="{D0F95CE6-64C2-47F4-8AC5-F60DC2AAAF95}" type="presOf" srcId="{537F37E6-59BF-41F9-9684-40AA2CDC0C7F}" destId="{577477EB-46B7-476D-8DC6-961C2D40E11D}" srcOrd="0" destOrd="0" presId="urn:microsoft.com/office/officeart/2005/8/layout/cycle5"/>
    <dgm:cxn modelId="{66909DEA-16A9-46A1-85A4-875A58431290}" srcId="{017E48B8-C3CA-4198-AED8-6E749787D235}" destId="{25F45D8F-0523-4A09-B44D-981F891F71EB}" srcOrd="0" destOrd="0" parTransId="{5E43836A-098E-4720-A32B-5CED3EF3BACE}" sibTransId="{C18BC281-EEDB-47F1-A9CA-0DF867A18A09}"/>
    <dgm:cxn modelId="{DE71E5D8-6FD8-41B1-B6AB-1EB8B21B255A}" srcId="{017E48B8-C3CA-4198-AED8-6E749787D235}" destId="{5F479DB3-E863-4014-B0CD-A0E2A3B94B36}" srcOrd="3" destOrd="0" parTransId="{60161A0D-7414-456F-BBC2-480A37A74AFC}" sibTransId="{C11ECB89-D1DF-4211-92AF-C1A8099E0F4D}"/>
    <dgm:cxn modelId="{262D4879-0F42-48BA-8F32-9E6607D4AE4A}" type="presOf" srcId="{403E77FB-212E-446F-BA06-C6A2F6C06D52}" destId="{83CD156A-CB5B-4434-9C76-0347A738BE48}" srcOrd="0" destOrd="0" presId="urn:microsoft.com/office/officeart/2005/8/layout/cycle5"/>
    <dgm:cxn modelId="{8732152E-D287-4B0E-AA1B-E4BBBAA0434B}" srcId="{017E48B8-C3CA-4198-AED8-6E749787D235}" destId="{537F37E6-59BF-41F9-9684-40AA2CDC0C7F}" srcOrd="2" destOrd="0" parTransId="{E2A8B5CE-E3BB-48C8-ABB1-48A300F70523}" sibTransId="{5C3F3ABD-8752-46EC-95F9-D063900722B6}"/>
    <dgm:cxn modelId="{4817557D-048B-49E2-B146-B0F340DA5EEE}" type="presOf" srcId="{25F45D8F-0523-4A09-B44D-981F891F71EB}" destId="{C9CB40BC-2029-4625-A35B-9D19E1D0E006}" srcOrd="0" destOrd="0" presId="urn:microsoft.com/office/officeart/2005/8/layout/cycle5"/>
    <dgm:cxn modelId="{FE1EE14B-1C50-40A3-AF29-392D352F5C12}" type="presOf" srcId="{017E48B8-C3CA-4198-AED8-6E749787D235}" destId="{5BA34842-16C8-4F11-B4B1-26745F308684}" srcOrd="0" destOrd="0" presId="urn:microsoft.com/office/officeart/2005/8/layout/cycle5"/>
    <dgm:cxn modelId="{27BCD7C6-6AE5-43AF-8984-911459D44783}" type="presOf" srcId="{C18BC281-EEDB-47F1-A9CA-0DF867A18A09}" destId="{E08F5FF3-52E6-49B3-9D16-D0756A6EA2DC}" srcOrd="0" destOrd="0" presId="urn:microsoft.com/office/officeart/2005/8/layout/cycle5"/>
    <dgm:cxn modelId="{BB251EF1-E42B-4F18-9059-3AFFEF3B1CEF}" type="presOf" srcId="{C11ECB89-D1DF-4211-92AF-C1A8099E0F4D}" destId="{9FC59129-2F55-405D-9C86-3D6D946AB203}" srcOrd="0" destOrd="0" presId="urn:microsoft.com/office/officeart/2005/8/layout/cycle5"/>
    <dgm:cxn modelId="{35FC7247-51AC-41B7-9A5A-DD327F324E09}" type="presOf" srcId="{5C3F3ABD-8752-46EC-95F9-D063900722B6}" destId="{0BE4F7E7-6F34-476C-9518-08B46CEA0097}" srcOrd="0" destOrd="0" presId="urn:microsoft.com/office/officeart/2005/8/layout/cycle5"/>
    <dgm:cxn modelId="{7FF3C887-8E4A-4A6A-8E4C-91ABE133AE25}" type="presParOf" srcId="{5BA34842-16C8-4F11-B4B1-26745F308684}" destId="{C9CB40BC-2029-4625-A35B-9D19E1D0E006}" srcOrd="0" destOrd="0" presId="urn:microsoft.com/office/officeart/2005/8/layout/cycle5"/>
    <dgm:cxn modelId="{3838F752-FF59-477C-A7D5-7AA9A6C3F068}" type="presParOf" srcId="{5BA34842-16C8-4F11-B4B1-26745F308684}" destId="{C0851DFA-B03A-47D0-8AAD-7E120A8027BB}" srcOrd="1" destOrd="0" presId="urn:microsoft.com/office/officeart/2005/8/layout/cycle5"/>
    <dgm:cxn modelId="{E89CD193-E424-4772-BCEA-C1B97BE0912A}" type="presParOf" srcId="{5BA34842-16C8-4F11-B4B1-26745F308684}" destId="{E08F5FF3-52E6-49B3-9D16-D0756A6EA2DC}" srcOrd="2" destOrd="0" presId="urn:microsoft.com/office/officeart/2005/8/layout/cycle5"/>
    <dgm:cxn modelId="{B0692B23-A628-4A1E-804E-46B9B3CA07A8}" type="presParOf" srcId="{5BA34842-16C8-4F11-B4B1-26745F308684}" destId="{A576DD2E-1321-45C8-BC91-EA66DBFF200A}" srcOrd="3" destOrd="0" presId="urn:microsoft.com/office/officeart/2005/8/layout/cycle5"/>
    <dgm:cxn modelId="{10D910C5-E7D9-42CF-B7F3-EE37F687C1A5}" type="presParOf" srcId="{5BA34842-16C8-4F11-B4B1-26745F308684}" destId="{C95C36B8-CCEA-40B8-B7DF-28255E8AC7AD}" srcOrd="4" destOrd="0" presId="urn:microsoft.com/office/officeart/2005/8/layout/cycle5"/>
    <dgm:cxn modelId="{23DF3B08-956E-44B0-AB6F-E5A4B662D709}" type="presParOf" srcId="{5BA34842-16C8-4F11-B4B1-26745F308684}" destId="{83CD156A-CB5B-4434-9C76-0347A738BE48}" srcOrd="5" destOrd="0" presId="urn:microsoft.com/office/officeart/2005/8/layout/cycle5"/>
    <dgm:cxn modelId="{BD1A15EB-B6A4-46ED-9BCB-C8EF25D0C825}" type="presParOf" srcId="{5BA34842-16C8-4F11-B4B1-26745F308684}" destId="{577477EB-46B7-476D-8DC6-961C2D40E11D}" srcOrd="6" destOrd="0" presId="urn:microsoft.com/office/officeart/2005/8/layout/cycle5"/>
    <dgm:cxn modelId="{34F1F688-7774-4654-9CD8-0BF35D6E22C6}" type="presParOf" srcId="{5BA34842-16C8-4F11-B4B1-26745F308684}" destId="{C404F79A-80B9-4F02-8CFE-2048D95EBA73}" srcOrd="7" destOrd="0" presId="urn:microsoft.com/office/officeart/2005/8/layout/cycle5"/>
    <dgm:cxn modelId="{302153D8-FB25-4389-9248-30D8D1E2CE47}" type="presParOf" srcId="{5BA34842-16C8-4F11-B4B1-26745F308684}" destId="{0BE4F7E7-6F34-476C-9518-08B46CEA0097}" srcOrd="8" destOrd="0" presId="urn:microsoft.com/office/officeart/2005/8/layout/cycle5"/>
    <dgm:cxn modelId="{32B0228A-80E3-487C-A4B0-46876A12046C}" type="presParOf" srcId="{5BA34842-16C8-4F11-B4B1-26745F308684}" destId="{85F6483F-DD25-4739-897D-A4E25FE7281D}" srcOrd="9" destOrd="0" presId="urn:microsoft.com/office/officeart/2005/8/layout/cycle5"/>
    <dgm:cxn modelId="{C4D16330-519B-40CA-9820-DEF6ACBEA884}" type="presParOf" srcId="{5BA34842-16C8-4F11-B4B1-26745F308684}" destId="{23A524D5-120E-47F5-BCA4-2A737EFF8F81}" srcOrd="10" destOrd="0" presId="urn:microsoft.com/office/officeart/2005/8/layout/cycle5"/>
    <dgm:cxn modelId="{0EA18CED-2FFC-425B-B7C1-CF2B8E4450B0}" type="presParOf" srcId="{5BA34842-16C8-4F11-B4B1-26745F308684}" destId="{9FC59129-2F55-405D-9C86-3D6D946AB203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D2CEFB-4A23-43F7-8660-2F939AD7229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2629C893-74C8-4E5A-9181-453511851EFB}">
      <dgm:prSet phldrT="[Texto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Complejidad computacional</a:t>
          </a:r>
          <a:endParaRPr lang="es-CO" dirty="0">
            <a:solidFill>
              <a:schemeClr val="tx1"/>
            </a:solidFill>
          </a:endParaRPr>
        </a:p>
      </dgm:t>
    </dgm:pt>
    <dgm:pt modelId="{FDCE8B24-829B-407F-B9BF-831761B6FECC}" type="parTrans" cxnId="{A865E979-AFD0-4C44-BBF5-DBC8F42DB58A}">
      <dgm:prSet/>
      <dgm:spPr/>
      <dgm:t>
        <a:bodyPr/>
        <a:lstStyle/>
        <a:p>
          <a:endParaRPr lang="es-CO"/>
        </a:p>
      </dgm:t>
    </dgm:pt>
    <dgm:pt modelId="{115B56BE-C3E3-4A8F-9EDF-B4F01F113BE5}" type="sibTrans" cxnId="{A865E979-AFD0-4C44-BBF5-DBC8F42DB58A}">
      <dgm:prSet/>
      <dgm:spPr/>
      <dgm:t>
        <a:bodyPr/>
        <a:lstStyle/>
        <a:p>
          <a:endParaRPr lang="es-CO"/>
        </a:p>
      </dgm:t>
    </dgm:pt>
    <dgm:pt modelId="{FC6A471A-3D05-437F-B123-5FAECDED76F0}">
      <dgm:prSet phldrT="[Texto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Generalización del clasificador</a:t>
          </a:r>
          <a:endParaRPr lang="es-CO" dirty="0">
            <a:solidFill>
              <a:schemeClr val="tx1"/>
            </a:solidFill>
          </a:endParaRPr>
        </a:p>
      </dgm:t>
    </dgm:pt>
    <dgm:pt modelId="{24A24BAF-3B11-4A6E-BAFE-E0FACBD834D7}" type="parTrans" cxnId="{1135CE9F-C080-429F-A8A9-EA9858B52B73}">
      <dgm:prSet/>
      <dgm:spPr/>
      <dgm:t>
        <a:bodyPr/>
        <a:lstStyle/>
        <a:p>
          <a:endParaRPr lang="es-CO"/>
        </a:p>
      </dgm:t>
    </dgm:pt>
    <dgm:pt modelId="{1AB90A56-5592-428D-B49F-78788BFD248E}" type="sibTrans" cxnId="{1135CE9F-C080-429F-A8A9-EA9858B52B73}">
      <dgm:prSet/>
      <dgm:spPr/>
      <dgm:t>
        <a:bodyPr/>
        <a:lstStyle/>
        <a:p>
          <a:endParaRPr lang="es-CO"/>
        </a:p>
      </dgm:t>
    </dgm:pt>
    <dgm:pt modelId="{F3144FBE-E6B8-4C64-8D5A-59F598990B95}">
      <dgm:prSet phldrT="[Texto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Mejor rendimiento</a:t>
          </a:r>
          <a:endParaRPr lang="es-CO" dirty="0">
            <a:solidFill>
              <a:schemeClr val="tx1"/>
            </a:solidFill>
          </a:endParaRPr>
        </a:p>
      </dgm:t>
    </dgm:pt>
    <dgm:pt modelId="{8BFB9E5E-7E99-4FB8-A152-64AD1F234A72}" type="parTrans" cxnId="{9EA49819-1BE5-4D0F-861B-373817EFB910}">
      <dgm:prSet/>
      <dgm:spPr/>
      <dgm:t>
        <a:bodyPr/>
        <a:lstStyle/>
        <a:p>
          <a:endParaRPr lang="es-CO"/>
        </a:p>
      </dgm:t>
    </dgm:pt>
    <dgm:pt modelId="{2BF1D3D6-55C7-41EC-822C-4C49DBDAFF62}" type="sibTrans" cxnId="{9EA49819-1BE5-4D0F-861B-373817EFB910}">
      <dgm:prSet/>
      <dgm:spPr/>
      <dgm:t>
        <a:bodyPr/>
        <a:lstStyle/>
        <a:p>
          <a:endParaRPr lang="es-CO"/>
        </a:p>
      </dgm:t>
    </dgm:pt>
    <dgm:pt modelId="{9B9F6C5C-7530-4C0A-AC39-2CCD354C0BAF}" type="pres">
      <dgm:prSet presAssocID="{CFD2CEFB-4A23-43F7-8660-2F939AD7229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D01E6114-D174-46F3-BF3F-184C959A95BA}" type="pres">
      <dgm:prSet presAssocID="{2629C893-74C8-4E5A-9181-453511851EF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A69672E-ED74-4227-A9D6-6DB493E584F9}" type="pres">
      <dgm:prSet presAssocID="{115B56BE-C3E3-4A8F-9EDF-B4F01F113BE5}" presName="sibTrans" presStyleCnt="0"/>
      <dgm:spPr/>
    </dgm:pt>
    <dgm:pt modelId="{1CBEC132-1A28-472C-AC46-5BCAFED2E261}" type="pres">
      <dgm:prSet presAssocID="{FC6A471A-3D05-437F-B123-5FAECDED76F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925B688-402D-4E79-9D13-EA2F2B30388B}" type="pres">
      <dgm:prSet presAssocID="{1AB90A56-5592-428D-B49F-78788BFD248E}" presName="sibTrans" presStyleCnt="0"/>
      <dgm:spPr/>
    </dgm:pt>
    <dgm:pt modelId="{DC7BA2D2-EF23-4ABF-95A9-5FA619DD42A3}" type="pres">
      <dgm:prSet presAssocID="{F3144FBE-E6B8-4C64-8D5A-59F598990B9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9EA49819-1BE5-4D0F-861B-373817EFB910}" srcId="{CFD2CEFB-4A23-43F7-8660-2F939AD72293}" destId="{F3144FBE-E6B8-4C64-8D5A-59F598990B95}" srcOrd="2" destOrd="0" parTransId="{8BFB9E5E-7E99-4FB8-A152-64AD1F234A72}" sibTransId="{2BF1D3D6-55C7-41EC-822C-4C49DBDAFF62}"/>
    <dgm:cxn modelId="{16DCF9B5-37D7-439E-9F3C-BC757F43C021}" type="presOf" srcId="{2629C893-74C8-4E5A-9181-453511851EFB}" destId="{D01E6114-D174-46F3-BF3F-184C959A95BA}" srcOrd="0" destOrd="0" presId="urn:microsoft.com/office/officeart/2005/8/layout/default"/>
    <dgm:cxn modelId="{1135CE9F-C080-429F-A8A9-EA9858B52B73}" srcId="{CFD2CEFB-4A23-43F7-8660-2F939AD72293}" destId="{FC6A471A-3D05-437F-B123-5FAECDED76F0}" srcOrd="1" destOrd="0" parTransId="{24A24BAF-3B11-4A6E-BAFE-E0FACBD834D7}" sibTransId="{1AB90A56-5592-428D-B49F-78788BFD248E}"/>
    <dgm:cxn modelId="{A4BF7602-E3AC-4036-903C-5C8BC3A5CD90}" type="presOf" srcId="{CFD2CEFB-4A23-43F7-8660-2F939AD72293}" destId="{9B9F6C5C-7530-4C0A-AC39-2CCD354C0BAF}" srcOrd="0" destOrd="0" presId="urn:microsoft.com/office/officeart/2005/8/layout/default"/>
    <dgm:cxn modelId="{8103391E-5FAF-4C2A-9208-A50162E6221C}" type="presOf" srcId="{FC6A471A-3D05-437F-B123-5FAECDED76F0}" destId="{1CBEC132-1A28-472C-AC46-5BCAFED2E261}" srcOrd="0" destOrd="0" presId="urn:microsoft.com/office/officeart/2005/8/layout/default"/>
    <dgm:cxn modelId="{56521857-C78D-4004-841F-9C3CF611DADD}" type="presOf" srcId="{F3144FBE-E6B8-4C64-8D5A-59F598990B95}" destId="{DC7BA2D2-EF23-4ABF-95A9-5FA619DD42A3}" srcOrd="0" destOrd="0" presId="urn:microsoft.com/office/officeart/2005/8/layout/default"/>
    <dgm:cxn modelId="{A865E979-AFD0-4C44-BBF5-DBC8F42DB58A}" srcId="{CFD2CEFB-4A23-43F7-8660-2F939AD72293}" destId="{2629C893-74C8-4E5A-9181-453511851EFB}" srcOrd="0" destOrd="0" parTransId="{FDCE8B24-829B-407F-B9BF-831761B6FECC}" sibTransId="{115B56BE-C3E3-4A8F-9EDF-B4F01F113BE5}"/>
    <dgm:cxn modelId="{964B2C05-C1DA-482B-B8E6-CFE81B7A8C3D}" type="presParOf" srcId="{9B9F6C5C-7530-4C0A-AC39-2CCD354C0BAF}" destId="{D01E6114-D174-46F3-BF3F-184C959A95BA}" srcOrd="0" destOrd="0" presId="urn:microsoft.com/office/officeart/2005/8/layout/default"/>
    <dgm:cxn modelId="{5DC0E831-CD5B-458E-ADCC-1C236AB42039}" type="presParOf" srcId="{9B9F6C5C-7530-4C0A-AC39-2CCD354C0BAF}" destId="{6A69672E-ED74-4227-A9D6-6DB493E584F9}" srcOrd="1" destOrd="0" presId="urn:microsoft.com/office/officeart/2005/8/layout/default"/>
    <dgm:cxn modelId="{14DA22FD-C2D3-4F0D-A9DA-CA7C2144E690}" type="presParOf" srcId="{9B9F6C5C-7530-4C0A-AC39-2CCD354C0BAF}" destId="{1CBEC132-1A28-472C-AC46-5BCAFED2E261}" srcOrd="2" destOrd="0" presId="urn:microsoft.com/office/officeart/2005/8/layout/default"/>
    <dgm:cxn modelId="{034FE5A2-C0D9-4847-A6D2-796C688BB627}" type="presParOf" srcId="{9B9F6C5C-7530-4C0A-AC39-2CCD354C0BAF}" destId="{D925B688-402D-4E79-9D13-EA2F2B30388B}" srcOrd="3" destOrd="0" presId="urn:microsoft.com/office/officeart/2005/8/layout/default"/>
    <dgm:cxn modelId="{5195AAC0-DCC2-4B96-B272-4E368C4317C5}" type="presParOf" srcId="{9B9F6C5C-7530-4C0A-AC39-2CCD354C0BAF}" destId="{DC7BA2D2-EF23-4ABF-95A9-5FA619DD42A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B42301-E997-40D2-8C7F-63DBA097D3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B5BD586-2B9D-4B0F-AEFD-575A19EF07A1}">
      <dgm:prSet phldrT="[Texto]" custT="1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 sz="2800" dirty="0" smtClean="0">
              <a:solidFill>
                <a:schemeClr val="tx1"/>
              </a:solidFill>
            </a:rPr>
            <a:t>Inclusión</a:t>
          </a:r>
          <a:endParaRPr lang="es-CO" sz="2800" dirty="0">
            <a:solidFill>
              <a:schemeClr val="tx1"/>
            </a:solidFill>
          </a:endParaRPr>
        </a:p>
      </dgm:t>
    </dgm:pt>
    <dgm:pt modelId="{49B6EE42-D888-4E02-A928-8FD50D1B40CC}" type="parTrans" cxnId="{A95458C8-1596-4573-907B-757E227D9B60}">
      <dgm:prSet/>
      <dgm:spPr/>
      <dgm:t>
        <a:bodyPr/>
        <a:lstStyle/>
        <a:p>
          <a:endParaRPr lang="es-CO" sz="1100"/>
        </a:p>
      </dgm:t>
    </dgm:pt>
    <dgm:pt modelId="{B770CEF4-976E-4939-8ABE-C9C0989A67A5}" type="sibTrans" cxnId="{A95458C8-1596-4573-907B-757E227D9B60}">
      <dgm:prSet/>
      <dgm:spPr/>
      <dgm:t>
        <a:bodyPr/>
        <a:lstStyle/>
        <a:p>
          <a:endParaRPr lang="es-CO" sz="1100"/>
        </a:p>
      </dgm:t>
    </dgm:pt>
    <dgm:pt modelId="{C8F4FFE2-5DB3-4017-A376-B54DD36187D5}">
      <dgm:prSet phldrT="[Texto]" custT="1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 sz="2800" dirty="0" smtClean="0">
              <a:solidFill>
                <a:schemeClr val="tx1"/>
              </a:solidFill>
            </a:rPr>
            <a:t>Prueba</a:t>
          </a:r>
          <a:endParaRPr lang="es-CO" sz="2800" dirty="0">
            <a:solidFill>
              <a:schemeClr val="tx1"/>
            </a:solidFill>
          </a:endParaRPr>
        </a:p>
      </dgm:t>
    </dgm:pt>
    <dgm:pt modelId="{BA7F0955-4E60-4D1B-A2D2-5120786FACB1}" type="parTrans" cxnId="{D1764C8B-F631-4490-9928-BCADB161A486}">
      <dgm:prSet/>
      <dgm:spPr/>
      <dgm:t>
        <a:bodyPr/>
        <a:lstStyle/>
        <a:p>
          <a:endParaRPr lang="es-CO" sz="1100"/>
        </a:p>
      </dgm:t>
    </dgm:pt>
    <dgm:pt modelId="{B4AF5D67-2DE8-4491-A8F6-7B86B73CD908}" type="sibTrans" cxnId="{D1764C8B-F631-4490-9928-BCADB161A486}">
      <dgm:prSet/>
      <dgm:spPr/>
      <dgm:t>
        <a:bodyPr/>
        <a:lstStyle/>
        <a:p>
          <a:endParaRPr lang="es-CO" sz="1100"/>
        </a:p>
      </dgm:t>
    </dgm:pt>
    <dgm:pt modelId="{ACEBEB8A-D7CB-4527-BB15-DE6FFE433507}">
      <dgm:prSet phldrT="[Texto]" custT="1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 sz="2800" dirty="0" smtClean="0">
              <a:solidFill>
                <a:schemeClr val="tx1"/>
              </a:solidFill>
            </a:rPr>
            <a:t>Exclusión</a:t>
          </a:r>
          <a:endParaRPr lang="es-CO" sz="2800" dirty="0">
            <a:solidFill>
              <a:schemeClr val="tx1"/>
            </a:solidFill>
          </a:endParaRPr>
        </a:p>
      </dgm:t>
    </dgm:pt>
    <dgm:pt modelId="{A58487F5-1A65-4EAE-A46A-F211DE53CE00}" type="parTrans" cxnId="{73AD7B7D-684A-4CA7-9D67-F8DFEDAAA0DA}">
      <dgm:prSet/>
      <dgm:spPr/>
      <dgm:t>
        <a:bodyPr/>
        <a:lstStyle/>
        <a:p>
          <a:endParaRPr lang="es-CO" sz="1100"/>
        </a:p>
      </dgm:t>
    </dgm:pt>
    <dgm:pt modelId="{F78D36D5-28DF-4453-8352-66A933639005}" type="sibTrans" cxnId="{73AD7B7D-684A-4CA7-9D67-F8DFEDAAA0DA}">
      <dgm:prSet/>
      <dgm:spPr/>
      <dgm:t>
        <a:bodyPr/>
        <a:lstStyle/>
        <a:p>
          <a:endParaRPr lang="es-CO" sz="1100"/>
        </a:p>
      </dgm:t>
    </dgm:pt>
    <dgm:pt modelId="{E33A9479-6E93-4815-A0D4-A6B9EBAE47E1}" type="pres">
      <dgm:prSet presAssocID="{4EB42301-E997-40D2-8C7F-63DBA097D3B2}" presName="Name0" presStyleCnt="0">
        <dgm:presLayoutVars>
          <dgm:dir/>
          <dgm:animLvl val="lvl"/>
          <dgm:resizeHandles val="exact"/>
        </dgm:presLayoutVars>
      </dgm:prSet>
      <dgm:spPr/>
    </dgm:pt>
    <dgm:pt modelId="{78BE2980-38FF-4AED-A16D-D6AF95462234}" type="pres">
      <dgm:prSet presAssocID="{3B5BD586-2B9D-4B0F-AEFD-575A19EF07A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F704762-1873-43E7-8680-777AB5395461}" type="pres">
      <dgm:prSet presAssocID="{B770CEF4-976E-4939-8ABE-C9C0989A67A5}" presName="parTxOnlySpace" presStyleCnt="0"/>
      <dgm:spPr/>
    </dgm:pt>
    <dgm:pt modelId="{83AACE6A-A9DB-49E0-906F-F010FD1E5809}" type="pres">
      <dgm:prSet presAssocID="{C8F4FFE2-5DB3-4017-A376-B54DD36187D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40F86CD-BB94-4949-9DD3-95A80939A025}" type="pres">
      <dgm:prSet presAssocID="{B4AF5D67-2DE8-4491-A8F6-7B86B73CD908}" presName="parTxOnlySpace" presStyleCnt="0"/>
      <dgm:spPr/>
    </dgm:pt>
    <dgm:pt modelId="{3F2705D9-F4CB-4532-945C-6C408A5E6402}" type="pres">
      <dgm:prSet presAssocID="{ACEBEB8A-D7CB-4527-BB15-DE6FFE43350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3BB2742-9F37-4AA5-B6A1-67ACC23A7D43}" type="presOf" srcId="{3B5BD586-2B9D-4B0F-AEFD-575A19EF07A1}" destId="{78BE2980-38FF-4AED-A16D-D6AF95462234}" srcOrd="0" destOrd="0" presId="urn:microsoft.com/office/officeart/2005/8/layout/chevron1"/>
    <dgm:cxn modelId="{7D402149-932E-4B9F-B018-28842AD0CC86}" type="presOf" srcId="{ACEBEB8A-D7CB-4527-BB15-DE6FFE433507}" destId="{3F2705D9-F4CB-4532-945C-6C408A5E6402}" srcOrd="0" destOrd="0" presId="urn:microsoft.com/office/officeart/2005/8/layout/chevron1"/>
    <dgm:cxn modelId="{573981F7-F9F5-44D4-A27D-3CD920656936}" type="presOf" srcId="{C8F4FFE2-5DB3-4017-A376-B54DD36187D5}" destId="{83AACE6A-A9DB-49E0-906F-F010FD1E5809}" srcOrd="0" destOrd="0" presId="urn:microsoft.com/office/officeart/2005/8/layout/chevron1"/>
    <dgm:cxn modelId="{E1CBB397-3D06-48B6-9019-78D6CFCA4773}" type="presOf" srcId="{4EB42301-E997-40D2-8C7F-63DBA097D3B2}" destId="{E33A9479-6E93-4815-A0D4-A6B9EBAE47E1}" srcOrd="0" destOrd="0" presId="urn:microsoft.com/office/officeart/2005/8/layout/chevron1"/>
    <dgm:cxn modelId="{73AD7B7D-684A-4CA7-9D67-F8DFEDAAA0DA}" srcId="{4EB42301-E997-40D2-8C7F-63DBA097D3B2}" destId="{ACEBEB8A-D7CB-4527-BB15-DE6FFE433507}" srcOrd="2" destOrd="0" parTransId="{A58487F5-1A65-4EAE-A46A-F211DE53CE00}" sibTransId="{F78D36D5-28DF-4453-8352-66A933639005}"/>
    <dgm:cxn modelId="{D1764C8B-F631-4490-9928-BCADB161A486}" srcId="{4EB42301-E997-40D2-8C7F-63DBA097D3B2}" destId="{C8F4FFE2-5DB3-4017-A376-B54DD36187D5}" srcOrd="1" destOrd="0" parTransId="{BA7F0955-4E60-4D1B-A2D2-5120786FACB1}" sibTransId="{B4AF5D67-2DE8-4491-A8F6-7B86B73CD908}"/>
    <dgm:cxn modelId="{A95458C8-1596-4573-907B-757E227D9B60}" srcId="{4EB42301-E997-40D2-8C7F-63DBA097D3B2}" destId="{3B5BD586-2B9D-4B0F-AEFD-575A19EF07A1}" srcOrd="0" destOrd="0" parTransId="{49B6EE42-D888-4E02-A928-8FD50D1B40CC}" sibTransId="{B770CEF4-976E-4939-8ABE-C9C0989A67A5}"/>
    <dgm:cxn modelId="{775E0677-8D6B-49BD-882F-C4B38CBD9CEC}" type="presParOf" srcId="{E33A9479-6E93-4815-A0D4-A6B9EBAE47E1}" destId="{78BE2980-38FF-4AED-A16D-D6AF95462234}" srcOrd="0" destOrd="0" presId="urn:microsoft.com/office/officeart/2005/8/layout/chevron1"/>
    <dgm:cxn modelId="{F4F5FF21-7CDA-450F-A7E0-03B2A0AB6A3E}" type="presParOf" srcId="{E33A9479-6E93-4815-A0D4-A6B9EBAE47E1}" destId="{6F704762-1873-43E7-8680-777AB5395461}" srcOrd="1" destOrd="0" presId="urn:microsoft.com/office/officeart/2005/8/layout/chevron1"/>
    <dgm:cxn modelId="{F1EC7F65-C86C-4CAA-8D94-72F4D01C789D}" type="presParOf" srcId="{E33A9479-6E93-4815-A0D4-A6B9EBAE47E1}" destId="{83AACE6A-A9DB-49E0-906F-F010FD1E5809}" srcOrd="2" destOrd="0" presId="urn:microsoft.com/office/officeart/2005/8/layout/chevron1"/>
    <dgm:cxn modelId="{110CE961-0D23-4169-8113-9461311FBFBE}" type="presParOf" srcId="{E33A9479-6E93-4815-A0D4-A6B9EBAE47E1}" destId="{D40F86CD-BB94-4949-9DD3-95A80939A025}" srcOrd="3" destOrd="0" presId="urn:microsoft.com/office/officeart/2005/8/layout/chevron1"/>
    <dgm:cxn modelId="{CADE13BF-D546-42DE-90A4-ED92752AB565}" type="presParOf" srcId="{E33A9479-6E93-4815-A0D4-A6B9EBAE47E1}" destId="{3F2705D9-F4CB-4532-945C-6C408A5E640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B40BC-2029-4625-A35B-9D19E1D0E006}">
      <dsp:nvSpPr>
        <dsp:cNvPr id="0" name=""/>
        <dsp:cNvSpPr/>
      </dsp:nvSpPr>
      <dsp:spPr>
        <a:xfrm>
          <a:off x="1936774" y="854"/>
          <a:ext cx="1308050" cy="850232"/>
        </a:xfrm>
        <a:prstGeom prst="roundRect">
          <a:avLst/>
        </a:prstGeom>
        <a:noFill/>
        <a:ln w="285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kern="1200" dirty="0" smtClean="0">
              <a:solidFill>
                <a:schemeClr val="tx1"/>
              </a:solidFill>
            </a:rPr>
            <a:t>Extracción de características</a:t>
          </a:r>
          <a:endParaRPr lang="es-CO" sz="1500" kern="1200" dirty="0">
            <a:solidFill>
              <a:schemeClr val="tx1"/>
            </a:solidFill>
          </a:endParaRPr>
        </a:p>
      </dsp:txBody>
      <dsp:txXfrm>
        <a:off x="1978279" y="42359"/>
        <a:ext cx="1225040" cy="767222"/>
      </dsp:txXfrm>
    </dsp:sp>
    <dsp:sp modelId="{E08F5FF3-52E6-49B3-9D16-D0756A6EA2DC}">
      <dsp:nvSpPr>
        <dsp:cNvPr id="0" name=""/>
        <dsp:cNvSpPr/>
      </dsp:nvSpPr>
      <dsp:spPr>
        <a:xfrm>
          <a:off x="1186383" y="425971"/>
          <a:ext cx="2808832" cy="2808832"/>
        </a:xfrm>
        <a:custGeom>
          <a:avLst/>
          <a:gdLst/>
          <a:ahLst/>
          <a:cxnLst/>
          <a:rect l="0" t="0" r="0" b="0"/>
          <a:pathLst>
            <a:path>
              <a:moveTo>
                <a:pt x="2238931" y="274827"/>
              </a:moveTo>
              <a:arcTo wR="1404416" hR="1404416" stAng="18387369" swAng="1633372"/>
            </a:path>
          </a:pathLst>
        </a:custGeom>
        <a:noFill/>
        <a:ln w="28575" cap="flat" cmpd="sng" algn="ctr">
          <a:solidFill>
            <a:schemeClr val="accent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6DD2E-1321-45C8-BC91-EA66DBFF200A}">
      <dsp:nvSpPr>
        <dsp:cNvPr id="0" name=""/>
        <dsp:cNvSpPr/>
      </dsp:nvSpPr>
      <dsp:spPr>
        <a:xfrm>
          <a:off x="3341191" y="1405271"/>
          <a:ext cx="1308050" cy="850232"/>
        </a:xfrm>
        <a:prstGeom prst="roundRect">
          <a:avLst/>
        </a:prstGeom>
        <a:solidFill>
          <a:schemeClr val="accent2"/>
        </a:solidFill>
        <a:ln w="285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kern="1200" dirty="0" smtClean="0">
              <a:solidFill>
                <a:schemeClr val="tx1"/>
              </a:solidFill>
            </a:rPr>
            <a:t>Selección de características</a:t>
          </a:r>
          <a:endParaRPr lang="es-CO" sz="1500" kern="1200" dirty="0">
            <a:solidFill>
              <a:schemeClr val="tx1"/>
            </a:solidFill>
          </a:endParaRPr>
        </a:p>
      </dsp:txBody>
      <dsp:txXfrm>
        <a:off x="3382696" y="1446776"/>
        <a:ext cx="1225040" cy="767222"/>
      </dsp:txXfrm>
    </dsp:sp>
    <dsp:sp modelId="{83CD156A-CB5B-4434-9C76-0347A738BE48}">
      <dsp:nvSpPr>
        <dsp:cNvPr id="0" name=""/>
        <dsp:cNvSpPr/>
      </dsp:nvSpPr>
      <dsp:spPr>
        <a:xfrm>
          <a:off x="1186383" y="425971"/>
          <a:ext cx="2808832" cy="2808832"/>
        </a:xfrm>
        <a:custGeom>
          <a:avLst/>
          <a:gdLst/>
          <a:ahLst/>
          <a:cxnLst/>
          <a:rect l="0" t="0" r="0" b="0"/>
          <a:pathLst>
            <a:path>
              <a:moveTo>
                <a:pt x="2663228" y="2027133"/>
              </a:moveTo>
              <a:arcTo wR="1404416" hR="1404416" stAng="1579259" swAng="1633372"/>
            </a:path>
          </a:pathLst>
        </a:custGeom>
        <a:noFill/>
        <a:ln w="28575" cap="flat" cmpd="sng" algn="ctr">
          <a:solidFill>
            <a:schemeClr val="accent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7477EB-46B7-476D-8DC6-961C2D40E11D}">
      <dsp:nvSpPr>
        <dsp:cNvPr id="0" name=""/>
        <dsp:cNvSpPr/>
      </dsp:nvSpPr>
      <dsp:spPr>
        <a:xfrm>
          <a:off x="1936774" y="2809687"/>
          <a:ext cx="1308050" cy="850232"/>
        </a:xfrm>
        <a:prstGeom prst="roundRect">
          <a:avLst/>
        </a:prstGeom>
        <a:noFill/>
        <a:ln w="285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kern="1200" dirty="0" smtClean="0">
              <a:solidFill>
                <a:schemeClr val="tx1"/>
              </a:solidFill>
            </a:rPr>
            <a:t>Diseño del clasificador</a:t>
          </a:r>
          <a:endParaRPr lang="es-CO" sz="1500" kern="1200" dirty="0">
            <a:solidFill>
              <a:schemeClr val="tx1"/>
            </a:solidFill>
          </a:endParaRPr>
        </a:p>
      </dsp:txBody>
      <dsp:txXfrm>
        <a:off x="1978279" y="2851192"/>
        <a:ext cx="1225040" cy="767222"/>
      </dsp:txXfrm>
    </dsp:sp>
    <dsp:sp modelId="{0BE4F7E7-6F34-476C-9518-08B46CEA0097}">
      <dsp:nvSpPr>
        <dsp:cNvPr id="0" name=""/>
        <dsp:cNvSpPr/>
      </dsp:nvSpPr>
      <dsp:spPr>
        <a:xfrm>
          <a:off x="1186383" y="425971"/>
          <a:ext cx="2808832" cy="2808832"/>
        </a:xfrm>
        <a:custGeom>
          <a:avLst/>
          <a:gdLst/>
          <a:ahLst/>
          <a:cxnLst/>
          <a:rect l="0" t="0" r="0" b="0"/>
          <a:pathLst>
            <a:path>
              <a:moveTo>
                <a:pt x="569901" y="2534005"/>
              </a:moveTo>
              <a:arcTo wR="1404416" hR="1404416" stAng="7587369" swAng="1633372"/>
            </a:path>
          </a:pathLst>
        </a:custGeom>
        <a:noFill/>
        <a:ln w="28575" cap="flat" cmpd="sng" algn="ctr">
          <a:solidFill>
            <a:schemeClr val="accent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F6483F-DD25-4739-897D-A4E25FE7281D}">
      <dsp:nvSpPr>
        <dsp:cNvPr id="0" name=""/>
        <dsp:cNvSpPr/>
      </dsp:nvSpPr>
      <dsp:spPr>
        <a:xfrm>
          <a:off x="532358" y="1405271"/>
          <a:ext cx="1308050" cy="850232"/>
        </a:xfrm>
        <a:prstGeom prst="roundRect">
          <a:avLst/>
        </a:prstGeom>
        <a:noFill/>
        <a:ln w="285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kern="1200" dirty="0" smtClean="0">
              <a:solidFill>
                <a:schemeClr val="tx1"/>
              </a:solidFill>
            </a:rPr>
            <a:t>Validación de resultados</a:t>
          </a:r>
          <a:endParaRPr lang="es-CO" sz="1500" kern="1200" dirty="0">
            <a:solidFill>
              <a:schemeClr val="tx1"/>
            </a:solidFill>
          </a:endParaRPr>
        </a:p>
      </dsp:txBody>
      <dsp:txXfrm>
        <a:off x="573863" y="1446776"/>
        <a:ext cx="1225040" cy="767222"/>
      </dsp:txXfrm>
    </dsp:sp>
    <dsp:sp modelId="{9FC59129-2F55-405D-9C86-3D6D946AB203}">
      <dsp:nvSpPr>
        <dsp:cNvPr id="0" name=""/>
        <dsp:cNvSpPr/>
      </dsp:nvSpPr>
      <dsp:spPr>
        <a:xfrm>
          <a:off x="1186383" y="425971"/>
          <a:ext cx="2808832" cy="2808832"/>
        </a:xfrm>
        <a:custGeom>
          <a:avLst/>
          <a:gdLst/>
          <a:ahLst/>
          <a:cxnLst/>
          <a:rect l="0" t="0" r="0" b="0"/>
          <a:pathLst>
            <a:path>
              <a:moveTo>
                <a:pt x="145604" y="781699"/>
              </a:moveTo>
              <a:arcTo wR="1404416" hR="1404416" stAng="12379259" swAng="1633372"/>
            </a:path>
          </a:pathLst>
        </a:custGeom>
        <a:noFill/>
        <a:ln w="28575" cap="flat" cmpd="sng" algn="ctr">
          <a:solidFill>
            <a:schemeClr val="accent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E6114-D174-46F3-BF3F-184C959A95BA}">
      <dsp:nvSpPr>
        <dsp:cNvPr id="0" name=""/>
        <dsp:cNvSpPr/>
      </dsp:nvSpPr>
      <dsp:spPr>
        <a:xfrm>
          <a:off x="0" y="899099"/>
          <a:ext cx="3082471" cy="1849482"/>
        </a:xfrm>
        <a:prstGeom prst="rect">
          <a:avLst/>
        </a:prstGeom>
        <a:noFill/>
        <a:ln w="285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smtClean="0">
              <a:solidFill>
                <a:schemeClr val="tx1"/>
              </a:solidFill>
            </a:rPr>
            <a:t>Complejidad computacional</a:t>
          </a:r>
          <a:endParaRPr lang="es-CO" sz="3600" kern="1200" dirty="0">
            <a:solidFill>
              <a:schemeClr val="tx1"/>
            </a:solidFill>
          </a:endParaRPr>
        </a:p>
      </dsp:txBody>
      <dsp:txXfrm>
        <a:off x="0" y="899099"/>
        <a:ext cx="3082471" cy="1849482"/>
      </dsp:txXfrm>
    </dsp:sp>
    <dsp:sp modelId="{1CBEC132-1A28-472C-AC46-5BCAFED2E261}">
      <dsp:nvSpPr>
        <dsp:cNvPr id="0" name=""/>
        <dsp:cNvSpPr/>
      </dsp:nvSpPr>
      <dsp:spPr>
        <a:xfrm>
          <a:off x="3390718" y="899099"/>
          <a:ext cx="3082471" cy="1849482"/>
        </a:xfrm>
        <a:prstGeom prst="rect">
          <a:avLst/>
        </a:prstGeom>
        <a:noFill/>
        <a:ln w="285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smtClean="0">
              <a:solidFill>
                <a:schemeClr val="tx1"/>
              </a:solidFill>
            </a:rPr>
            <a:t>Generalización del clasificador</a:t>
          </a:r>
          <a:endParaRPr lang="es-CO" sz="3600" kern="1200" dirty="0">
            <a:solidFill>
              <a:schemeClr val="tx1"/>
            </a:solidFill>
          </a:endParaRPr>
        </a:p>
      </dsp:txBody>
      <dsp:txXfrm>
        <a:off x="3390718" y="899099"/>
        <a:ext cx="3082471" cy="1849482"/>
      </dsp:txXfrm>
    </dsp:sp>
    <dsp:sp modelId="{DC7BA2D2-EF23-4ABF-95A9-5FA619DD42A3}">
      <dsp:nvSpPr>
        <dsp:cNvPr id="0" name=""/>
        <dsp:cNvSpPr/>
      </dsp:nvSpPr>
      <dsp:spPr>
        <a:xfrm>
          <a:off x="6781437" y="899099"/>
          <a:ext cx="3082471" cy="1849482"/>
        </a:xfrm>
        <a:prstGeom prst="rect">
          <a:avLst/>
        </a:prstGeom>
        <a:noFill/>
        <a:ln w="285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smtClean="0">
              <a:solidFill>
                <a:schemeClr val="tx1"/>
              </a:solidFill>
            </a:rPr>
            <a:t>Mejor rendimiento</a:t>
          </a:r>
          <a:endParaRPr lang="es-CO" sz="3600" kern="1200" dirty="0">
            <a:solidFill>
              <a:schemeClr val="tx1"/>
            </a:solidFill>
          </a:endParaRPr>
        </a:p>
      </dsp:txBody>
      <dsp:txXfrm>
        <a:off x="6781437" y="899099"/>
        <a:ext cx="3082471" cy="184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E2980-38FF-4AED-A16D-D6AF95462234}">
      <dsp:nvSpPr>
        <dsp:cNvPr id="0" name=""/>
        <dsp:cNvSpPr/>
      </dsp:nvSpPr>
      <dsp:spPr>
        <a:xfrm>
          <a:off x="2381" y="1278443"/>
          <a:ext cx="2901156" cy="1160462"/>
        </a:xfrm>
        <a:prstGeom prst="chevron">
          <a:avLst/>
        </a:prstGeom>
        <a:noFill/>
        <a:ln w="285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>
              <a:solidFill>
                <a:schemeClr val="tx1"/>
              </a:solidFill>
            </a:rPr>
            <a:t>Inclusión</a:t>
          </a:r>
          <a:endParaRPr lang="es-CO" sz="2800" kern="1200" dirty="0">
            <a:solidFill>
              <a:schemeClr val="tx1"/>
            </a:solidFill>
          </a:endParaRPr>
        </a:p>
      </dsp:txBody>
      <dsp:txXfrm>
        <a:off x="582612" y="1278443"/>
        <a:ext cx="1740694" cy="1160462"/>
      </dsp:txXfrm>
    </dsp:sp>
    <dsp:sp modelId="{83AACE6A-A9DB-49E0-906F-F010FD1E5809}">
      <dsp:nvSpPr>
        <dsp:cNvPr id="0" name=""/>
        <dsp:cNvSpPr/>
      </dsp:nvSpPr>
      <dsp:spPr>
        <a:xfrm>
          <a:off x="2613421" y="1278443"/>
          <a:ext cx="2901156" cy="1160462"/>
        </a:xfrm>
        <a:prstGeom prst="chevron">
          <a:avLst/>
        </a:prstGeom>
        <a:noFill/>
        <a:ln w="285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>
              <a:solidFill>
                <a:schemeClr val="tx1"/>
              </a:solidFill>
            </a:rPr>
            <a:t>Prueba</a:t>
          </a:r>
          <a:endParaRPr lang="es-CO" sz="2800" kern="1200" dirty="0">
            <a:solidFill>
              <a:schemeClr val="tx1"/>
            </a:solidFill>
          </a:endParaRPr>
        </a:p>
      </dsp:txBody>
      <dsp:txXfrm>
        <a:off x="3193652" y="1278443"/>
        <a:ext cx="1740694" cy="1160462"/>
      </dsp:txXfrm>
    </dsp:sp>
    <dsp:sp modelId="{3F2705D9-F4CB-4532-945C-6C408A5E6402}">
      <dsp:nvSpPr>
        <dsp:cNvPr id="0" name=""/>
        <dsp:cNvSpPr/>
      </dsp:nvSpPr>
      <dsp:spPr>
        <a:xfrm>
          <a:off x="5224462" y="1278443"/>
          <a:ext cx="2901156" cy="1160462"/>
        </a:xfrm>
        <a:prstGeom prst="chevron">
          <a:avLst/>
        </a:prstGeom>
        <a:noFill/>
        <a:ln w="285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>
              <a:solidFill>
                <a:schemeClr val="tx1"/>
              </a:solidFill>
            </a:rPr>
            <a:t>Exclusión</a:t>
          </a:r>
          <a:endParaRPr lang="es-CO" sz="2800" kern="1200" dirty="0">
            <a:solidFill>
              <a:schemeClr val="tx1"/>
            </a:solidFill>
          </a:endParaRPr>
        </a:p>
      </dsp:txBody>
      <dsp:txXfrm>
        <a:off x="5804693" y="1278443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30FC2-B81E-4191-BEF7-A65C624E6C81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9CCDE-5578-43FC-9648-929F59BAE6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8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Complejidad computacional: cantidad de datos a procesar;</a:t>
            </a:r>
            <a:r>
              <a:rPr lang="es-CO" baseline="0" dirty="0" smtClean="0"/>
              <a:t> problema asociado: alta correlación entre un par de características, incrementa la complejidad sin ganancia alguna para el clasificador.</a:t>
            </a:r>
          </a:p>
          <a:p>
            <a:r>
              <a:rPr lang="es-CO" baseline="0" dirty="0" smtClean="0"/>
              <a:t>Generalización: a mayor razón entre el número de patrones de entrenamiento N y el número de parámetros libres del clasificador, mejores son las propiedades de generalización del clasificador resultante. Un alto número de características se traduce en un alto número de parámetros del clasificador.</a:t>
            </a:r>
          </a:p>
          <a:p>
            <a:r>
              <a:rPr lang="es-CO" baseline="0" dirty="0" smtClean="0"/>
              <a:t>Rendimiento: el estimado del error de clasificación mejora a medida que aumenta la razón N/l.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9CCDE-5578-43FC-9648-929F59BAE6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65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9CCDE-5578-43FC-9648-929F59BAE6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67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Media incondicional: calculada con los valores disponibles de la característica respectiva.</a:t>
            </a:r>
          </a:p>
          <a:p>
            <a:r>
              <a:rPr lang="es-CO" dirty="0" smtClean="0"/>
              <a:t>Media</a:t>
            </a:r>
            <a:r>
              <a:rPr lang="es-CO" baseline="0" dirty="0" smtClean="0"/>
              <a:t> condicional: si se tiene un estimado de la función de densidad de probabilidad de los valores faltantes dados los datos observados.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9CCDE-5578-43FC-9648-929F59BAE6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87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61407"/>
            <a:ext cx="9144000" cy="20485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89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6"/>
            <a:ext cx="10515600" cy="367710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32972"/>
      </p:ext>
    </p:extLst>
  </p:cSld>
  <p:clrMapOvr>
    <a:masterClrMapping/>
  </p:clrMapOvr>
  <p:transition spd="slow">
    <p:push dir="u"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641023"/>
            <a:ext cx="2628900" cy="385354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12943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15588"/>
      </p:ext>
    </p:extLst>
  </p:cSld>
  <p:clrMapOvr>
    <a:masterClrMapping/>
  </p:clrMapOvr>
  <p:transition spd="slow">
    <p:push dir="u"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9816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92142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7477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7"/>
            <a:ext cx="5181600" cy="36607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7"/>
            <a:ext cx="5181600" cy="36607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3486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7765369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0548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0548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3767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76456"/>
      </p:ext>
    </p:extLst>
  </p:cSld>
  <p:clrMapOvr>
    <a:masterClrMapping/>
  </p:clrMapOvr>
  <p:transition spd="slow">
    <p:push dir="u"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3450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77736"/>
            <a:ext cx="6172200" cy="402983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53513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42205"/>
      </p:ext>
    </p:extLst>
  </p:cSld>
  <p:clrMapOvr>
    <a:masterClrMapping/>
  </p:clrMapOvr>
  <p:transition spd="slow">
    <p:push dir="u"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83870"/>
            <a:ext cx="6172200" cy="39028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5188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76027"/>
      </p:ext>
    </p:extLst>
  </p:cSld>
  <p:clrMapOvr>
    <a:masterClrMapping/>
  </p:clrMapOvr>
  <p:transition spd="slow">
    <p:push dir="u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7766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85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57909" y="6423852"/>
            <a:ext cx="5470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9" r="43134"/>
          <a:stretch/>
        </p:blipFill>
        <p:spPr>
          <a:xfrm>
            <a:off x="892129" y="5598770"/>
            <a:ext cx="5737272" cy="103837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705" y="598531"/>
            <a:ext cx="2539539" cy="77308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935" y="5750605"/>
            <a:ext cx="1782865" cy="103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8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461407"/>
            <a:ext cx="9144000" cy="2048556"/>
          </a:xfrm>
        </p:spPr>
        <p:txBody>
          <a:bodyPr anchor="t">
            <a:normAutofit/>
          </a:bodyPr>
          <a:lstStyle/>
          <a:p>
            <a:r>
              <a:rPr lang="es-CO" sz="4400" dirty="0" smtClean="0"/>
              <a:t>Selección de Características</a:t>
            </a:r>
            <a:endParaRPr lang="es-CO" sz="4400" dirty="0"/>
          </a:p>
        </p:txBody>
      </p:sp>
      <p:sp>
        <p:nvSpPr>
          <p:cNvPr id="6" name="Rectángulo 6"/>
          <p:cNvSpPr/>
          <p:nvPr/>
        </p:nvSpPr>
        <p:spPr>
          <a:xfrm>
            <a:off x="3167120" y="5352946"/>
            <a:ext cx="58577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dirty="0"/>
              <a:t>https://commons.wikimedia.org/wiki/File:Feature_selection_Wrapper_Method.png</a:t>
            </a:r>
          </a:p>
        </p:txBody>
      </p:sp>
      <p:pic>
        <p:nvPicPr>
          <p:cNvPr id="1026" name="Picture 2" descr="Resultado de imagen para feature sel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726" y="2847703"/>
            <a:ext cx="8106548" cy="227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24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Estrategias de </a:t>
            </a:r>
            <a:r>
              <a:rPr lang="es-CO" dirty="0"/>
              <a:t>Selección Escalar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Diagramas de caja y bigote: estrategia visual para evaluar características.</a:t>
            </a:r>
            <a:endParaRPr lang="es-CO" dirty="0"/>
          </a:p>
          <a:p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 descr="Resultado de imagen para box and whisker pl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550" y="2673635"/>
            <a:ext cx="6496900" cy="258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6"/>
          <p:cNvSpPr/>
          <p:nvPr/>
        </p:nvSpPr>
        <p:spPr>
          <a:xfrm>
            <a:off x="3167119" y="5522717"/>
            <a:ext cx="58577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dirty="0"/>
              <a:t>https://commons.wikimedia.org/wiki/File:Elements_of_a_boxplot_en.svg</a:t>
            </a:r>
          </a:p>
        </p:txBody>
      </p:sp>
    </p:spTree>
    <p:extLst>
      <p:ext uri="{BB962C8B-B14F-4D97-AF65-F5344CB8AC3E}">
        <p14:creationId xmlns:p14="http://schemas.microsoft.com/office/powerpoint/2010/main" val="384617453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Estrategias de </a:t>
            </a:r>
            <a:r>
              <a:rPr lang="es-CO" dirty="0"/>
              <a:t>Selección Escalar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O" dirty="0" smtClean="0"/>
                  <a:t>Ejercicio: visualice el comportamiento de las características extraídas por medio de gráficos de caja y bigote. ¿El resultado de las características con información valiosa es el mismo que la prueba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CO" dirty="0" smtClean="0"/>
                  <a:t>?</a:t>
                </a:r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80" t="-181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1734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Estrategias de Selección Escalar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Curva ROC: información de superposición entre clases.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12</a:t>
            </a:fld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2551751" y="5399607"/>
            <a:ext cx="48880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dirty="0" err="1"/>
              <a:t>Theodoridis</a:t>
            </a:r>
            <a:r>
              <a:rPr lang="es-CO" sz="1000" dirty="0"/>
              <a:t> y </a:t>
            </a:r>
            <a:r>
              <a:rPr lang="es-CO" sz="1000" dirty="0" err="1"/>
              <a:t>Koutroumbas</a:t>
            </a:r>
            <a:r>
              <a:rPr lang="es-CO" sz="1000" dirty="0"/>
              <a:t>, </a:t>
            </a:r>
            <a:r>
              <a:rPr lang="es-CO" sz="1000" dirty="0" smtClean="0"/>
              <a:t>4th </a:t>
            </a:r>
            <a:r>
              <a:rPr lang="es-CO" sz="1000" dirty="0"/>
              <a:t>Ed, </a:t>
            </a:r>
            <a:r>
              <a:rPr lang="es-CO" sz="1000" dirty="0" smtClean="0"/>
              <a:t>2009</a:t>
            </a:r>
            <a:endParaRPr lang="es-CO" sz="1000" dirty="0"/>
          </a:p>
        </p:txBody>
      </p:sp>
      <p:pic>
        <p:nvPicPr>
          <p:cNvPr id="11" name="Marcador de contenido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1" y="2355115"/>
            <a:ext cx="7727285" cy="2897732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6318998" y="6554931"/>
            <a:ext cx="3030582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sz="600" dirty="0"/>
              <a:t>Referencias: </a:t>
            </a:r>
            <a:r>
              <a:rPr lang="es-CO" sz="600" dirty="0" err="1"/>
              <a:t>Theodoridis</a:t>
            </a:r>
            <a:r>
              <a:rPr lang="es-CO" sz="600" dirty="0"/>
              <a:t>, 2009. Capítulo </a:t>
            </a:r>
            <a:r>
              <a:rPr lang="es-CO" sz="600" dirty="0" smtClean="0"/>
              <a:t>5 (5.5, Página 275)</a:t>
            </a:r>
            <a:endParaRPr lang="es-CO" sz="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/>
              <p:cNvSpPr txBox="1"/>
              <p:nvPr/>
            </p:nvSpPr>
            <p:spPr>
              <a:xfrm>
                <a:off x="8081554" y="1767205"/>
                <a:ext cx="34763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CO" sz="1800" dirty="0" smtClean="0">
                    <a:latin typeface="+mn-lt"/>
                  </a:rPr>
                  <a:t>: probabilidad de error de clasificar mal en la clase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sz="1800" dirty="0" smtClean="0">
                    <a:latin typeface="+mn-lt"/>
                  </a:rPr>
                  <a:t>.</a:t>
                </a:r>
                <a:endParaRPr lang="es-CO" dirty="0">
                  <a:latin typeface="+mn-lt"/>
                </a:endParaRPr>
              </a:p>
            </p:txBody>
          </p:sp>
        </mc:Choice>
        <mc:Fallback xmlns=""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554" y="1767205"/>
                <a:ext cx="3476355" cy="646331"/>
              </a:xfrm>
              <a:prstGeom prst="rect">
                <a:avLst/>
              </a:prstGeom>
              <a:blipFill rotWithShape="0"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>
                <a:off x="8081554" y="2435592"/>
                <a:ext cx="34763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CO" sz="1800" dirty="0" smtClean="0">
                    <a:latin typeface="+mn-lt"/>
                  </a:rPr>
                  <a:t>: probabilidad de error de clasificar mal en la clase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O" sz="1800" dirty="0" smtClean="0">
                    <a:latin typeface="+mn-lt"/>
                  </a:rPr>
                  <a:t>.</a:t>
                </a:r>
                <a:endParaRPr lang="es-CO" dirty="0">
                  <a:latin typeface="+mn-lt"/>
                </a:endParaRPr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554" y="2435592"/>
                <a:ext cx="3476355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8171356" y="3341555"/>
                <a:ext cx="34763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800" dirty="0" smtClean="0">
                    <a:latin typeface="+mn-lt"/>
                  </a:rPr>
                  <a:t>Completamente superpuestas: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s-CO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356" y="3341555"/>
                <a:ext cx="3476355" cy="646331"/>
              </a:xfrm>
              <a:prstGeom prst="rect">
                <a:avLst/>
              </a:prstGeom>
              <a:blipFill rotWithShape="0">
                <a:blip r:embed="rId5"/>
                <a:stretch>
                  <a:fillRect t="-4717" b="-754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/>
              <p:cNvSpPr txBox="1"/>
              <p:nvPr/>
            </p:nvSpPr>
            <p:spPr>
              <a:xfrm>
                <a:off x="8171356" y="3974035"/>
                <a:ext cx="34763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800" dirty="0" smtClean="0">
                    <a:latin typeface="+mn-lt"/>
                  </a:rPr>
                  <a:t>Completamente separadas: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s-CO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356" y="3974035"/>
                <a:ext cx="3476355" cy="646331"/>
              </a:xfrm>
              <a:prstGeom prst="rect">
                <a:avLst/>
              </a:prstGeom>
              <a:blipFill rotWithShape="0">
                <a:blip r:embed="rId6"/>
                <a:stretch>
                  <a:fillRect t="-5660" b="-660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adroTexto 16"/>
          <p:cNvSpPr txBox="1"/>
          <p:nvPr/>
        </p:nvSpPr>
        <p:spPr>
          <a:xfrm>
            <a:off x="6096000" y="3580420"/>
            <a:ext cx="770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latin typeface="+mn-lt"/>
              </a:rPr>
              <a:t>AUC</a:t>
            </a:r>
            <a:endParaRPr lang="es-CO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857526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Estrategias de </a:t>
            </a:r>
            <a:r>
              <a:rPr lang="es-CO" dirty="0"/>
              <a:t>Selección Escalar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Ejercicio: evalúe las características usando el criterio del área bajo la curva ROC (AUC). ¿Qué características tienen mejor comportamiento?</a:t>
            </a:r>
            <a:endParaRPr lang="es-CO" dirty="0"/>
          </a:p>
          <a:p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7994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Estrategias de Selección Escalar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Criterio de Fisher (FDR): a mayor FDR, mejor discriminación entre clases.</a:t>
            </a:r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r>
              <a:rPr lang="es-CO" dirty="0" smtClean="0"/>
              <a:t>Criterio de correlación:</a:t>
            </a:r>
          </a:p>
          <a:p>
            <a:pPr lvl="1"/>
            <a:r>
              <a:rPr lang="es-CO" dirty="0" smtClean="0"/>
              <a:t>Distribución normal: Pearson.</a:t>
            </a:r>
          </a:p>
          <a:p>
            <a:pPr lvl="1"/>
            <a:r>
              <a:rPr lang="es-CO" dirty="0" smtClean="0"/>
              <a:t>Distribución no normal: </a:t>
            </a:r>
            <a:r>
              <a:rPr lang="es-CO" dirty="0" err="1" smtClean="0"/>
              <a:t>Spearman</a:t>
            </a:r>
            <a:r>
              <a:rPr lang="es-CO" dirty="0" smtClean="0"/>
              <a:t>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14</a:t>
            </a:fld>
            <a:endParaRPr lang="en-US"/>
          </a:p>
        </p:txBody>
      </p:sp>
      <p:grpSp>
        <p:nvGrpSpPr>
          <p:cNvPr id="3" name="Grupo 2"/>
          <p:cNvGrpSpPr/>
          <p:nvPr/>
        </p:nvGrpSpPr>
        <p:grpSpPr>
          <a:xfrm>
            <a:off x="3373270" y="2377220"/>
            <a:ext cx="5445460" cy="834587"/>
            <a:chOff x="2190206" y="2377220"/>
            <a:chExt cx="5445460" cy="8345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uadroTexto 1"/>
                <p:cNvSpPr txBox="1"/>
                <p:nvPr/>
              </p:nvSpPr>
              <p:spPr>
                <a:xfrm>
                  <a:off x="2190206" y="2468879"/>
                  <a:ext cx="2000291" cy="6512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𝐹𝐷𝑅</m:t>
                        </m:r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/>
                                </m:sSubSup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/>
                                </m:sSubSup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es-CO" sz="1800" dirty="0"/>
                </a:p>
              </p:txBody>
            </p:sp>
          </mc:Choice>
          <mc:Fallback xmlns="">
            <p:sp>
              <p:nvSpPr>
                <p:cNvPr id="2" name="CuadroTexto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0206" y="2468879"/>
                  <a:ext cx="2000291" cy="65126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>
                  <a:off x="4946468" y="2377220"/>
                  <a:ext cx="2689198" cy="8345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𝐹𝐷𝑅</m:t>
                        </m:r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s-CO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s-CO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O" sz="18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Sup>
                                          <m:sSubSupPr>
                                            <m:ctrlPr>
                                              <a:rPr lang="es-CO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CO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s-CO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/>
                                        </m:sSubSup>
                                        <m:r>
                                          <a:rPr lang="es-CO" sz="18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s-CO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CO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s-CO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/>
                                        </m:sSubSup>
                                        <m:r>
                                          <a:rPr lang="es-CO" sz="18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s-CO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s-CO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CO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s-CO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s-CO" sz="18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s-CO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CO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s-CO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nary>
                          </m:e>
                        </m:nary>
                      </m:oMath>
                    </m:oMathPara>
                  </a14:m>
                  <a:endParaRPr lang="es-CO" sz="1800" dirty="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6468" y="2377220"/>
                  <a:ext cx="2689198" cy="8345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/>
              <p:cNvSpPr txBox="1"/>
              <p:nvPr/>
            </p:nvSpPr>
            <p:spPr>
              <a:xfrm>
                <a:off x="5104222" y="4362993"/>
                <a:ext cx="1983555" cy="660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O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s-CO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19" name="Cuadro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222" y="4362993"/>
                <a:ext cx="1983555" cy="6605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023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Estrategias de </a:t>
            </a:r>
            <a:r>
              <a:rPr lang="es-CO" dirty="0"/>
              <a:t>Selección Escalar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Ejercicio: evalúe las características usando los criterios de Fisher y de correlación. A partir de los resultados del ranking con todas las técnicas, elija las 5 características que individualmente se comporten mejor.</a:t>
            </a:r>
            <a:endParaRPr lang="es-CO" dirty="0"/>
          </a:p>
          <a:p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58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Estrategias de </a:t>
            </a:r>
            <a:r>
              <a:rPr lang="es-CO" dirty="0"/>
              <a:t>Selección Escalar</a:t>
            </a:r>
          </a:p>
        </p:txBody>
      </p:sp>
      <p:sp>
        <p:nvSpPr>
          <p:cNvPr id="17" name="Marcador de contenido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Desventajas: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19" name="Group 9"/>
          <p:cNvGrpSpPr/>
          <p:nvPr/>
        </p:nvGrpSpPr>
        <p:grpSpPr>
          <a:xfrm>
            <a:off x="2664787" y="1619077"/>
            <a:ext cx="8386426" cy="4069818"/>
            <a:chOff x="1140787" y="1442802"/>
            <a:chExt cx="8386426" cy="4069818"/>
          </a:xfrm>
        </p:grpSpPr>
        <p:pic>
          <p:nvPicPr>
            <p:cNvPr id="20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0787" y="2341267"/>
              <a:ext cx="6862426" cy="3171353"/>
            </a:xfrm>
            <a:prstGeom prst="rect">
              <a:avLst/>
            </a:prstGeom>
          </p:spPr>
        </p:pic>
        <p:sp>
          <p:nvSpPr>
            <p:cNvPr id="21" name="TextBox 8"/>
            <p:cNvSpPr txBox="1"/>
            <p:nvPr/>
          </p:nvSpPr>
          <p:spPr>
            <a:xfrm>
              <a:off x="4409113" y="1442802"/>
              <a:ext cx="51181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>
                  <a:latin typeface="+mn-lt"/>
                </a:rPr>
                <a:t>Elimina características que por sí solas no entregan información pero que combinadas con otras pueden servir para separar las clases</a:t>
              </a:r>
            </a:p>
          </p:txBody>
        </p:sp>
      </p:grpSp>
      <p:grpSp>
        <p:nvGrpSpPr>
          <p:cNvPr id="22" name="Group 3"/>
          <p:cNvGrpSpPr/>
          <p:nvPr/>
        </p:nvGrpSpPr>
        <p:grpSpPr>
          <a:xfrm>
            <a:off x="2602471" y="1836370"/>
            <a:ext cx="8098186" cy="4027030"/>
            <a:chOff x="1078471" y="1550703"/>
            <a:chExt cx="8098186" cy="4027030"/>
          </a:xfrm>
        </p:grpSpPr>
        <p:pic>
          <p:nvPicPr>
            <p:cNvPr id="23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8471" y="2276156"/>
              <a:ext cx="6987058" cy="3301577"/>
            </a:xfrm>
            <a:prstGeom prst="rect">
              <a:avLst/>
            </a:prstGeom>
          </p:spPr>
        </p:pic>
        <p:sp>
          <p:nvSpPr>
            <p:cNvPr id="24" name="TextBox 2"/>
            <p:cNvSpPr txBox="1"/>
            <p:nvPr/>
          </p:nvSpPr>
          <p:spPr>
            <a:xfrm>
              <a:off x="4985657" y="1550703"/>
              <a:ext cx="4191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>
                  <a:latin typeface="+mn-lt"/>
                </a:rPr>
                <a:t>No identifica correlación entre las características: no elimina redundancias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172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Selección por Combinación de Características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O" sz="2400" dirty="0" smtClean="0"/>
                  <a:t>Técnicas que miden la capacidad de clasificación de los vectores de características.</a:t>
                </a:r>
              </a:p>
              <a:p>
                <a:r>
                  <a:rPr lang="es-CO" sz="2400" dirty="0" smtClean="0"/>
                  <a:t>Inconveniente: carga computacional.</a:t>
                </a:r>
              </a:p>
              <a:p>
                <a:pPr lvl="1"/>
                <a:r>
                  <a:rPr lang="es-CO" sz="2000" dirty="0" smtClean="0"/>
                  <a:t>Formar todas las combinaciones posibles de vectores de </a:t>
                </a:r>
                <a14:m>
                  <m:oMath xmlns:m="http://schemas.openxmlformats.org/officeDocument/2006/math"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s-CO" sz="2000" dirty="0" smtClean="0"/>
                  <a:t> características a partir de las </a:t>
                </a:r>
                <a14:m>
                  <m:oMath xmlns:m="http://schemas.openxmlformats.org/officeDocument/2006/math"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CO" sz="2000" dirty="0" smtClean="0"/>
                  <a:t> disponibles.</a:t>
                </a:r>
              </a:p>
              <a:p>
                <a:pPr lvl="1"/>
                <a:endParaRPr lang="es-CO" sz="2000" dirty="0"/>
              </a:p>
              <a:p>
                <a:pPr lvl="1"/>
                <a:endParaRPr lang="es-CO" sz="2000" dirty="0" smtClean="0"/>
              </a:p>
              <a:p>
                <a:r>
                  <a:rPr lang="es-CO" sz="2400" dirty="0" smtClean="0"/>
                  <a:t>Categorías:</a:t>
                </a:r>
              </a:p>
              <a:p>
                <a:pPr lvl="1"/>
                <a:r>
                  <a:rPr lang="es-CO" sz="2000" dirty="0" smtClean="0"/>
                  <a:t>Filtrado: regla de optimización independiente del clasificador.</a:t>
                </a:r>
              </a:p>
              <a:p>
                <a:pPr lvl="1"/>
                <a:r>
                  <a:rPr lang="es-CO" sz="2000" dirty="0" err="1" smtClean="0"/>
                  <a:t>Wrapper</a:t>
                </a:r>
                <a:r>
                  <a:rPr lang="es-CO" sz="2000" dirty="0" smtClean="0"/>
                  <a:t>: decisión de la selección de características se basa en el rendimiento del clasificador.</a:t>
                </a:r>
                <a:endParaRPr lang="es-CO" sz="20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2314" r="-75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4980887" y="3226526"/>
                <a:ext cx="2230226" cy="557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887" y="3226526"/>
                <a:ext cx="2230226" cy="5577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/>
          <p:cNvSpPr txBox="1"/>
          <p:nvPr/>
        </p:nvSpPr>
        <p:spPr>
          <a:xfrm>
            <a:off x="6318998" y="6554931"/>
            <a:ext cx="3030582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sz="600" dirty="0"/>
              <a:t>Referencias: </a:t>
            </a:r>
            <a:r>
              <a:rPr lang="es-CO" sz="600" dirty="0" err="1"/>
              <a:t>Theodoridis</a:t>
            </a:r>
            <a:r>
              <a:rPr lang="es-CO" sz="600" dirty="0"/>
              <a:t>, 2009. Capítulo </a:t>
            </a:r>
            <a:r>
              <a:rPr lang="es-CO" sz="600" dirty="0" smtClean="0"/>
              <a:t>5 (5.7.2, Página 284)</a:t>
            </a:r>
            <a:endParaRPr lang="es-CO" sz="600" dirty="0"/>
          </a:p>
        </p:txBody>
      </p:sp>
    </p:spTree>
    <p:extLst>
      <p:ext uri="{BB962C8B-B14F-4D97-AF65-F5344CB8AC3E}">
        <p14:creationId xmlns:p14="http://schemas.microsoft.com/office/powerpoint/2010/main" val="1751368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Técnicas de Búsqueda Eficiente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O" sz="2000" dirty="0" smtClean="0"/>
                  <a:t>Selección secuencial hacia atrás: sea </a:t>
                </a:r>
                <a14:m>
                  <m:oMath xmlns:m="http://schemas.openxmlformats.org/officeDocument/2006/math"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s-CO" sz="2000" dirty="0" smtClean="0"/>
                  <a:t>; las características disponibles inicialmente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sz="2000" dirty="0" smtClean="0"/>
                  <a:t>,</a:t>
                </a:r>
                <a:r>
                  <a:rPr lang="es-CO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O" sz="2000" dirty="0" smtClean="0"/>
                  <a:t>,</a:t>
                </a:r>
                <a:r>
                  <a:rPr lang="es-CO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CO" sz="2000" dirty="0" smtClean="0"/>
                  <a:t>,</a:t>
                </a:r>
                <a:r>
                  <a:rPr lang="es-CO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s-CO" sz="2000" dirty="0" smtClean="0"/>
                  <a:t>; </a:t>
                </a:r>
                <a14:m>
                  <m:oMath xmlns:m="http://schemas.openxmlformats.org/officeDocument/2006/math"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s-CO" sz="2000" dirty="0" smtClean="0"/>
                  <a:t>; y </a:t>
                </a:r>
                <a14:m>
                  <m:oMath xmlns:m="http://schemas.openxmlformats.org/officeDocument/2006/math"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O" sz="2000" dirty="0" smtClean="0"/>
                  <a:t> un criterio de separabilidad para la evaluación del clasificador.</a:t>
                </a:r>
                <a:endParaRPr lang="es-CO" sz="20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165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18</a:t>
            </a:fld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6318998" y="6554931"/>
            <a:ext cx="3030582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sz="600" dirty="0"/>
              <a:t>Referencias: </a:t>
            </a:r>
            <a:r>
              <a:rPr lang="es-CO" sz="600" dirty="0" err="1"/>
              <a:t>Theodoridis</a:t>
            </a:r>
            <a:r>
              <a:rPr lang="es-CO" sz="600" dirty="0"/>
              <a:t>, 2009. Capítulo </a:t>
            </a:r>
            <a:r>
              <a:rPr lang="es-CO" sz="600" dirty="0" smtClean="0"/>
              <a:t>5 (5.7.2, Página 285)</a:t>
            </a:r>
            <a:endParaRPr lang="es-CO" sz="600" dirty="0"/>
          </a:p>
        </p:txBody>
      </p:sp>
      <p:grpSp>
        <p:nvGrpSpPr>
          <p:cNvPr id="31" name="Grupo 30"/>
          <p:cNvGrpSpPr/>
          <p:nvPr/>
        </p:nvGrpSpPr>
        <p:grpSpPr>
          <a:xfrm>
            <a:off x="1595138" y="2943479"/>
            <a:ext cx="7280691" cy="1652150"/>
            <a:chOff x="1116582" y="2917952"/>
            <a:chExt cx="7280691" cy="1652150"/>
          </a:xfrm>
        </p:grpSpPr>
        <p:grpSp>
          <p:nvGrpSpPr>
            <p:cNvPr id="13" name="Grupo 12"/>
            <p:cNvGrpSpPr/>
            <p:nvPr/>
          </p:nvGrpSpPr>
          <p:grpSpPr>
            <a:xfrm>
              <a:off x="1116582" y="3632508"/>
              <a:ext cx="2646882" cy="276999"/>
              <a:chOff x="1090369" y="3114419"/>
              <a:chExt cx="2646882" cy="2769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CuadroTexto 7"/>
                  <p:cNvSpPr txBox="1"/>
                  <p:nvPr/>
                </p:nvSpPr>
                <p:spPr>
                  <a:xfrm>
                    <a:off x="1090369" y="3114419"/>
                    <a:ext cx="183499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s-CO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CO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CO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CO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CO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s-CO" sz="1800" dirty="0"/>
                  </a:p>
                </p:txBody>
              </p:sp>
            </mc:Choice>
            <mc:Fallback xmlns="">
              <p:sp>
                <p:nvSpPr>
                  <p:cNvPr id="8" name="CuadroTexto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369" y="3114419"/>
                    <a:ext cx="1834990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onector recto de flecha 10"/>
              <p:cNvCxnSpPr/>
              <p:nvPr/>
            </p:nvCxnSpPr>
            <p:spPr>
              <a:xfrm flipV="1">
                <a:off x="3085944" y="3252919"/>
                <a:ext cx="651307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upo 17"/>
            <p:cNvGrpSpPr/>
            <p:nvPr/>
          </p:nvGrpSpPr>
          <p:grpSpPr>
            <a:xfrm>
              <a:off x="3929920" y="2921726"/>
              <a:ext cx="1375633" cy="1648376"/>
              <a:chOff x="3929920" y="2921726"/>
              <a:chExt cx="1375633" cy="16483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uadroTexto 13"/>
                  <p:cNvSpPr txBox="1"/>
                  <p:nvPr/>
                </p:nvSpPr>
                <p:spPr>
                  <a:xfrm>
                    <a:off x="3929920" y="2921726"/>
                    <a:ext cx="137563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s-CO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CO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CO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CO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s-CO" sz="1800" dirty="0"/>
                  </a:p>
                </p:txBody>
              </p:sp>
            </mc:Choice>
            <mc:Fallback xmlns="">
              <p:sp>
                <p:nvSpPr>
                  <p:cNvPr id="14" name="CuadroTexto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9920" y="2921726"/>
                    <a:ext cx="1375633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CuadroTexto 14"/>
                  <p:cNvSpPr txBox="1"/>
                  <p:nvPr/>
                </p:nvSpPr>
                <p:spPr>
                  <a:xfrm>
                    <a:off x="3929920" y="3378852"/>
                    <a:ext cx="137563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s-CO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CO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CO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CO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s-CO" sz="1800" dirty="0"/>
                  </a:p>
                </p:txBody>
              </p:sp>
            </mc:Choice>
            <mc:Fallback xmlns="">
              <p:sp>
                <p:nvSpPr>
                  <p:cNvPr id="15" name="CuadroTexto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9920" y="3378852"/>
                    <a:ext cx="1375633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CuadroTexto 15"/>
                  <p:cNvSpPr txBox="1"/>
                  <p:nvPr/>
                </p:nvSpPr>
                <p:spPr>
                  <a:xfrm>
                    <a:off x="3929920" y="3835978"/>
                    <a:ext cx="137563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s-CO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CO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CO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CO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s-CO" sz="1800" dirty="0"/>
                  </a:p>
                </p:txBody>
              </p:sp>
            </mc:Choice>
            <mc:Fallback xmlns="">
              <p:sp>
                <p:nvSpPr>
                  <p:cNvPr id="16" name="CuadroTexto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9920" y="3835978"/>
                    <a:ext cx="1375633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3929920" y="4293103"/>
                    <a:ext cx="137563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s-CO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CO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CO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CO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s-CO" sz="1800" dirty="0"/>
                  </a:p>
                </p:txBody>
              </p:sp>
            </mc:Choice>
            <mc:Fallback xmlns="">
              <p:sp>
                <p:nvSpPr>
                  <p:cNvPr id="17" name="CuadroTexto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9920" y="4293103"/>
                    <a:ext cx="1375633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5305553" y="2921726"/>
                  <a:ext cx="4015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es-CO" sz="1800" dirty="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5553" y="2921726"/>
                  <a:ext cx="401585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r="-3030" b="-19565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/>
                <p:cNvSpPr txBox="1"/>
                <p:nvPr/>
              </p:nvSpPr>
              <p:spPr>
                <a:xfrm>
                  <a:off x="5305553" y="3391260"/>
                  <a:ext cx="4015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es-CO" sz="1800" dirty="0"/>
                </a:p>
              </p:txBody>
            </p:sp>
          </mc:Choice>
          <mc:Fallback xmlns="">
            <p:sp>
              <p:nvSpPr>
                <p:cNvPr id="20" name="CuadroTexto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5553" y="3391260"/>
                  <a:ext cx="40158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2121" r="-3030" b="-19565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/>
                <p:cNvSpPr txBox="1"/>
                <p:nvPr/>
              </p:nvSpPr>
              <p:spPr>
                <a:xfrm>
                  <a:off x="5305553" y="3829245"/>
                  <a:ext cx="4015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oMath>
                    </m:oMathPara>
                  </a14:m>
                  <a:endParaRPr lang="es-CO" sz="1800" dirty="0"/>
                </a:p>
              </p:txBody>
            </p:sp>
          </mc:Choice>
          <mc:Fallback xmlns="">
            <p:sp>
              <p:nvSpPr>
                <p:cNvPr id="21" name="Cuadro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5553" y="3829245"/>
                  <a:ext cx="40158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121" r="-3030" b="-19565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uadroTexto 21"/>
                <p:cNvSpPr txBox="1"/>
                <p:nvPr/>
              </p:nvSpPr>
              <p:spPr>
                <a:xfrm>
                  <a:off x="5305553" y="4293103"/>
                  <a:ext cx="4015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</m:sSub>
                      </m:oMath>
                    </m:oMathPara>
                  </a14:m>
                  <a:endParaRPr lang="es-CO" sz="1800" dirty="0"/>
                </a:p>
              </p:txBody>
            </p:sp>
          </mc:Choice>
          <mc:Fallback xmlns="">
            <p:sp>
              <p:nvSpPr>
                <p:cNvPr id="22" name="CuadroTexto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5553" y="4293103"/>
                  <a:ext cx="40158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121" r="-3030" b="-19565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Conector recto de flecha 22"/>
            <p:cNvCxnSpPr/>
            <p:nvPr/>
          </p:nvCxnSpPr>
          <p:spPr>
            <a:xfrm flipV="1">
              <a:off x="5877129" y="3060225"/>
              <a:ext cx="65130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6868206" y="2917953"/>
                  <a:ext cx="9162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CO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O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CO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O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CO" sz="1800" dirty="0"/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8206" y="2917953"/>
                  <a:ext cx="916276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>
                  <a:off x="6868206" y="3376965"/>
                  <a:ext cx="9162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CO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O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CO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O" sz="1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CO" sz="1800" dirty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8206" y="3376965"/>
                  <a:ext cx="916276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6868206" y="3835978"/>
                  <a:ext cx="9162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CO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CO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CO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O" sz="1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CO" sz="1800" dirty="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8206" y="3835978"/>
                  <a:ext cx="916276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>
                  <a:off x="7995688" y="2917952"/>
                  <a:ext cx="4015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s-CO" sz="1800" dirty="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5688" y="2917952"/>
                  <a:ext cx="401585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0606" r="-4545" b="-2000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>
                  <a:off x="7995688" y="3376965"/>
                  <a:ext cx="4015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es-CO" sz="1800" dirty="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5688" y="3376965"/>
                  <a:ext cx="401585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0606" r="-4545" b="-19565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7995688" y="3835978"/>
                  <a:ext cx="4015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es-CO" sz="1800" dirty="0"/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5688" y="3835978"/>
                  <a:ext cx="401585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0606" r="-4545" b="-19565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/>
              <p:cNvSpPr txBox="1"/>
              <p:nvPr/>
            </p:nvSpPr>
            <p:spPr>
              <a:xfrm>
                <a:off x="7603336" y="4949181"/>
                <a:ext cx="3129190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+1))</m:t>
                          </m:r>
                        </m:num>
                        <m:den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den>
                      </m:f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336" y="4949181"/>
                <a:ext cx="3129190" cy="537519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209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Técnicas de Búsqueda Eficiente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O" sz="2000" dirty="0" smtClean="0"/>
                  <a:t>Selección secuencial hacia adelante: sea </a:t>
                </a:r>
                <a14:m>
                  <m:oMath xmlns:m="http://schemas.openxmlformats.org/officeDocument/2006/math"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s-CO" sz="2000" dirty="0" smtClean="0"/>
                  <a:t>; las características disponibles inicialmente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sz="2000" dirty="0" smtClean="0"/>
                  <a:t>,</a:t>
                </a:r>
                <a:r>
                  <a:rPr lang="es-CO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O" sz="2000" dirty="0" smtClean="0"/>
                  <a:t>,</a:t>
                </a:r>
                <a:r>
                  <a:rPr lang="es-CO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CO" sz="2000" dirty="0" smtClean="0"/>
                  <a:t>,</a:t>
                </a:r>
                <a:r>
                  <a:rPr lang="es-CO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s-CO" sz="2000" dirty="0" smtClean="0"/>
                  <a:t>; </a:t>
                </a:r>
                <a14:m>
                  <m:oMath xmlns:m="http://schemas.openxmlformats.org/officeDocument/2006/math"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s-CO" sz="2000" dirty="0" smtClean="0"/>
                  <a:t>; y </a:t>
                </a:r>
                <a14:m>
                  <m:oMath xmlns:m="http://schemas.openxmlformats.org/officeDocument/2006/math"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O" sz="2000" dirty="0" smtClean="0"/>
                  <a:t> un criterio de separabilidad para la evaluación del clasificador.</a:t>
                </a:r>
                <a:endParaRPr lang="es-CO" sz="20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1653" r="-5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19</a:t>
            </a:fld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6318998" y="6554931"/>
            <a:ext cx="3030582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sz="600" dirty="0"/>
              <a:t>Referencias: </a:t>
            </a:r>
            <a:r>
              <a:rPr lang="es-CO" sz="600" dirty="0" err="1"/>
              <a:t>Theodoridis</a:t>
            </a:r>
            <a:r>
              <a:rPr lang="es-CO" sz="600" dirty="0"/>
              <a:t>, 2009. Capítulo </a:t>
            </a:r>
            <a:r>
              <a:rPr lang="es-CO" sz="600" dirty="0" smtClean="0"/>
              <a:t>5 (5.7.2, Página 285)</a:t>
            </a:r>
            <a:endParaRPr lang="es-CO" sz="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/>
              <p:cNvSpPr txBox="1"/>
              <p:nvPr/>
            </p:nvSpPr>
            <p:spPr>
              <a:xfrm>
                <a:off x="8896077" y="2978202"/>
                <a:ext cx="1811522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𝑙𝑚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den>
                      </m:f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077" y="2978202"/>
                <a:ext cx="1811522" cy="5259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o 3"/>
          <p:cNvGrpSpPr/>
          <p:nvPr/>
        </p:nvGrpSpPr>
        <p:grpSpPr>
          <a:xfrm>
            <a:off x="1174227" y="3146426"/>
            <a:ext cx="6990330" cy="1729661"/>
            <a:chOff x="1307277" y="3139788"/>
            <a:chExt cx="6990330" cy="17296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uadroTexto 7"/>
                <p:cNvSpPr txBox="1"/>
                <p:nvPr/>
              </p:nvSpPr>
              <p:spPr>
                <a:xfrm>
                  <a:off x="1309938" y="3139788"/>
                  <a:ext cx="295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O" sz="1800" dirty="0"/>
                </a:p>
              </p:txBody>
            </p:sp>
          </mc:Choice>
          <mc:Fallback xmlns="">
            <p:sp>
              <p:nvSpPr>
                <p:cNvPr id="8" name="CuadroTexto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938" y="3139788"/>
                  <a:ext cx="29533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163" r="-4082" b="-19565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ector recto de flecha 10"/>
            <p:cNvCxnSpPr/>
            <p:nvPr/>
          </p:nvCxnSpPr>
          <p:spPr>
            <a:xfrm flipV="1">
              <a:off x="2566612" y="3358976"/>
              <a:ext cx="65130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upo 17"/>
            <p:cNvGrpSpPr/>
            <p:nvPr/>
          </p:nvGrpSpPr>
          <p:grpSpPr>
            <a:xfrm>
              <a:off x="6282094" y="3690012"/>
              <a:ext cx="1375633" cy="734125"/>
              <a:chOff x="3929920" y="2921726"/>
              <a:chExt cx="1375633" cy="7341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uadroTexto 13"/>
                  <p:cNvSpPr txBox="1"/>
                  <p:nvPr/>
                </p:nvSpPr>
                <p:spPr>
                  <a:xfrm>
                    <a:off x="3929920" y="2921726"/>
                    <a:ext cx="137563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s-CO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CO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CO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CO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s-CO" sz="1800" dirty="0"/>
                  </a:p>
                </p:txBody>
              </p:sp>
            </mc:Choice>
            <mc:Fallback xmlns="">
              <p:sp>
                <p:nvSpPr>
                  <p:cNvPr id="14" name="CuadroTexto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9920" y="2921726"/>
                    <a:ext cx="1375633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CuadroTexto 14"/>
                  <p:cNvSpPr txBox="1"/>
                  <p:nvPr/>
                </p:nvSpPr>
                <p:spPr>
                  <a:xfrm>
                    <a:off x="3929920" y="3378852"/>
                    <a:ext cx="137563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s-CO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CO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CO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CO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s-CO" sz="1800" dirty="0"/>
                  </a:p>
                </p:txBody>
              </p:sp>
            </mc:Choice>
            <mc:Fallback xmlns="">
              <p:sp>
                <p:nvSpPr>
                  <p:cNvPr id="15" name="CuadroTexto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9920" y="3378852"/>
                    <a:ext cx="1375633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1827267" y="3220478"/>
                  <a:ext cx="4015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s-CO" sz="1800" dirty="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267" y="3220478"/>
                  <a:ext cx="401585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2121" r="-1515" b="-19565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/>
                <p:cNvSpPr txBox="1"/>
                <p:nvPr/>
              </p:nvSpPr>
              <p:spPr>
                <a:xfrm>
                  <a:off x="1827267" y="3690012"/>
                  <a:ext cx="3962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s-CO" sz="1800" dirty="0"/>
                </a:p>
              </p:txBody>
            </p:sp>
          </mc:Choice>
          <mc:Fallback xmlns="">
            <p:sp>
              <p:nvSpPr>
                <p:cNvPr id="20" name="CuadroTexto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267" y="3690012"/>
                  <a:ext cx="396262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308" r="-3077" b="-19565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/>
                <p:cNvSpPr txBox="1"/>
                <p:nvPr/>
              </p:nvSpPr>
              <p:spPr>
                <a:xfrm>
                  <a:off x="1827267" y="4127997"/>
                  <a:ext cx="3962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s-CO" sz="1800" dirty="0"/>
                </a:p>
              </p:txBody>
            </p:sp>
          </mc:Choice>
          <mc:Fallback xmlns="">
            <p:sp>
              <p:nvSpPr>
                <p:cNvPr id="21" name="Cuadro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267" y="4127997"/>
                  <a:ext cx="396262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2308" r="-3077" b="-19565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uadroTexto 21"/>
                <p:cNvSpPr txBox="1"/>
                <p:nvPr/>
              </p:nvSpPr>
              <p:spPr>
                <a:xfrm>
                  <a:off x="1827267" y="4591855"/>
                  <a:ext cx="3962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es-CO" sz="1800" dirty="0"/>
                </a:p>
              </p:txBody>
            </p:sp>
          </mc:Choice>
          <mc:Fallback xmlns="">
            <p:sp>
              <p:nvSpPr>
                <p:cNvPr id="22" name="CuadroTexto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267" y="4591855"/>
                  <a:ext cx="396262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r="-3077" b="-19565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Conector recto de flecha 22"/>
            <p:cNvCxnSpPr/>
            <p:nvPr/>
          </p:nvCxnSpPr>
          <p:spPr>
            <a:xfrm flipV="1">
              <a:off x="5365774" y="3828511"/>
              <a:ext cx="65130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3486877" y="3191931"/>
                  <a:ext cx="9162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CO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O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CO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O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CO" sz="1800" dirty="0"/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6877" y="3191931"/>
                  <a:ext cx="916276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>
                  <a:off x="3486877" y="3650943"/>
                  <a:ext cx="9162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CO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O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CO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O" sz="1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CO" sz="1800" dirty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6877" y="3650943"/>
                  <a:ext cx="916276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3486877" y="4109956"/>
                  <a:ext cx="9162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CO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CO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CO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O" sz="18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CO" sz="1800" dirty="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6877" y="4109956"/>
                  <a:ext cx="916276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>
                  <a:off x="4614359" y="3191930"/>
                  <a:ext cx="4015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s-CO" sz="1800" dirty="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4359" y="3191930"/>
                  <a:ext cx="401585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0606" r="-4545" b="-2000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>
                  <a:off x="4614359" y="3650943"/>
                  <a:ext cx="4015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es-CO" sz="1800" dirty="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4359" y="3650943"/>
                  <a:ext cx="401585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0606" r="-4545" b="-2000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4614359" y="4109956"/>
                  <a:ext cx="4015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es-CO" sz="1800" dirty="0"/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4359" y="4109956"/>
                  <a:ext cx="401585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0606" r="-4545" b="-19565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1307277" y="3624009"/>
                  <a:ext cx="3006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O" sz="1800" dirty="0"/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277" y="3624009"/>
                  <a:ext cx="300659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8163" r="-4082" b="-2000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1307277" y="4108230"/>
                  <a:ext cx="3006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CO" sz="1800" dirty="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277" y="4108230"/>
                  <a:ext cx="300659" cy="2769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8163" r="-4082" b="-22222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1307277" y="4592450"/>
                  <a:ext cx="3006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s-CO" sz="1800" dirty="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277" y="4592450"/>
                  <a:ext cx="300659" cy="276999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8163" r="-4082" b="-19565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7896022" y="3690012"/>
                  <a:ext cx="4015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es-CO" sz="1800" dirty="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6022" y="3690012"/>
                  <a:ext cx="401585" cy="276999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0606" r="-4545" b="-19565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7896022" y="4149025"/>
                  <a:ext cx="4015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es-CO" sz="1800" dirty="0"/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6022" y="4149025"/>
                  <a:ext cx="401585" cy="27699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10606" r="-4545" b="-2000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48853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Selección de Características</a:t>
            </a:r>
            <a:endParaRPr lang="es-CO" dirty="0"/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Objetivo: estudiar metodologías relacionadas con la selección de características.</a:t>
            </a:r>
          </a:p>
          <a:p>
            <a:endParaRPr lang="es-CO" dirty="0"/>
          </a:p>
        </p:txBody>
      </p:sp>
      <p:graphicFrame>
        <p:nvGraphicFramePr>
          <p:cNvPr id="16" name="Marcador de contenido 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257965072"/>
              </p:ext>
            </p:extLst>
          </p:nvPr>
        </p:nvGraphicFramePr>
        <p:xfrm>
          <a:off x="3505200" y="2372137"/>
          <a:ext cx="5181600" cy="366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CuadroTexto 29"/>
          <p:cNvSpPr txBox="1"/>
          <p:nvPr/>
        </p:nvSpPr>
        <p:spPr>
          <a:xfrm>
            <a:off x="6318998" y="6554931"/>
            <a:ext cx="3030582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sz="600" dirty="0"/>
              <a:t>Referencias: </a:t>
            </a:r>
            <a:r>
              <a:rPr lang="es-CO" sz="600" dirty="0" err="1"/>
              <a:t>Theodoridis</a:t>
            </a:r>
            <a:r>
              <a:rPr lang="es-CO" sz="600" dirty="0"/>
              <a:t>, 2009. Capítulo </a:t>
            </a:r>
            <a:r>
              <a:rPr lang="es-CO" sz="600" dirty="0" smtClean="0"/>
              <a:t>5 (Página 261)</a:t>
            </a:r>
            <a:endParaRPr lang="es-CO" sz="600" dirty="0"/>
          </a:p>
        </p:txBody>
      </p:sp>
    </p:spTree>
    <p:extLst>
      <p:ext uri="{BB962C8B-B14F-4D97-AF65-F5344CB8AC3E}">
        <p14:creationId xmlns:p14="http://schemas.microsoft.com/office/powerpoint/2010/main" val="390069418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Técnicas de Búsqueda Eficiente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000" dirty="0" smtClean="0"/>
              <a:t>Búsqueda flotante: evita el efecto de anidamiento y permite reconsiderar características previamente descartadas, o descartar características previamente seleccionadas.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20</a:t>
            </a:fld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6318998" y="6554931"/>
            <a:ext cx="3030582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sz="600" dirty="0"/>
              <a:t>Referencias: </a:t>
            </a:r>
            <a:r>
              <a:rPr lang="es-CO" sz="600" dirty="0" err="1"/>
              <a:t>Theodoridis</a:t>
            </a:r>
            <a:r>
              <a:rPr lang="es-CO" sz="600" dirty="0"/>
              <a:t>, 2009. Capítulo </a:t>
            </a:r>
            <a:r>
              <a:rPr lang="es-CO" sz="600" dirty="0" smtClean="0"/>
              <a:t>5 (5.7.2, Página 286)</a:t>
            </a:r>
            <a:endParaRPr lang="es-CO" sz="600" dirty="0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540501765"/>
              </p:ext>
            </p:extLst>
          </p:nvPr>
        </p:nvGraphicFramePr>
        <p:xfrm>
          <a:off x="2032000" y="2137483"/>
          <a:ext cx="8128000" cy="3717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0660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Técnicas de Búsqueda Eficiente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Ejercicio: seleccione la combinación de características que mejor se comporte con el algoritmo de k-NN por medio de la búsqueda flotante con selección secuencial hacia adelante.</a:t>
            </a:r>
            <a:endParaRPr lang="es-CO" dirty="0"/>
          </a:p>
          <a:p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85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Técnicas de Búsqueda Eficiente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O" sz="2000" dirty="0" smtClean="0"/>
                  <a:t>Algoritmos genéticos: basados en la selección natural propuesta por Darwin.</a:t>
                </a:r>
              </a:p>
              <a:p>
                <a:pPr lvl="1"/>
                <a:r>
                  <a:rPr lang="es-CO" sz="1700" dirty="0" smtClean="0"/>
                  <a:t>Aplicar operadores a una población de soluciones de tal manera que la nueva población sea mejor comparada con la población previa de acuerdo a una función criterio </a:t>
                </a:r>
                <a:r>
                  <a:rPr lang="es-CO" sz="1700" dirty="0" err="1" smtClean="0"/>
                  <a:t>preespecificada</a:t>
                </a:r>
                <a:r>
                  <a:rPr lang="es-CO" sz="1700" dirty="0" smtClean="0"/>
                  <a:t> </a:t>
                </a:r>
                <a14:m>
                  <m:oMath xmlns:m="http://schemas.openxmlformats.org/officeDocument/2006/math">
                    <m:r>
                      <a:rPr lang="es-CO" sz="17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s-CO" sz="1700" dirty="0" smtClean="0"/>
                  <a:t>.</a:t>
                </a:r>
              </a:p>
              <a:p>
                <a:pPr lvl="1"/>
                <a:r>
                  <a:rPr lang="es-CO" sz="1700" dirty="0" smtClean="0"/>
                  <a:t>Operadores: reproducción, cruce, mutación.</a:t>
                </a:r>
              </a:p>
              <a:p>
                <a:pPr lvl="1"/>
                <a:endParaRPr lang="es-CO" sz="1700" dirty="0"/>
              </a:p>
              <a:p>
                <a:pPr lvl="1"/>
                <a:endParaRPr lang="es-CO" sz="1700" dirty="0" smtClean="0"/>
              </a:p>
              <a:p>
                <a:pPr lvl="1"/>
                <a:endParaRPr lang="es-CO" sz="1700" dirty="0"/>
              </a:p>
              <a:p>
                <a:pPr lvl="1"/>
                <a:endParaRPr lang="es-CO" sz="1700" dirty="0" smtClean="0"/>
              </a:p>
              <a:p>
                <a:pPr lvl="1"/>
                <a:endParaRPr lang="es-CO" sz="1700" dirty="0"/>
              </a:p>
              <a:p>
                <a:pPr lvl="1"/>
                <a:endParaRPr lang="es-CO" sz="1700" dirty="0" smtClean="0"/>
              </a:p>
              <a:p>
                <a:pPr lvl="1"/>
                <a:r>
                  <a:rPr lang="es-CO" sz="1700" dirty="0" smtClean="0"/>
                  <a:t>Se aplican a una población representada como cromosomas: codificación de las soluciones candidatas.</a:t>
                </a:r>
              </a:p>
              <a:p>
                <a:pPr lvl="1"/>
                <a:r>
                  <a:rPr lang="es-CO" sz="1700" dirty="0" smtClean="0"/>
                  <a:t>Problema de </a:t>
                </a:r>
                <a14:m>
                  <m:oMath xmlns:m="http://schemas.openxmlformats.org/officeDocument/2006/math">
                    <m:r>
                      <a:rPr lang="es-CO" sz="17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O" sz="1700" dirty="0" smtClean="0"/>
                  <a:t> características: cada cromosoma tiene </a:t>
                </a:r>
                <a14:m>
                  <m:oMath xmlns:m="http://schemas.openxmlformats.org/officeDocument/2006/math">
                    <m:r>
                      <a:rPr lang="es-CO" sz="17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O" sz="1700" dirty="0" smtClean="0"/>
                  <a:t> posiciones.</a:t>
                </a:r>
                <a:endParaRPr lang="es-CO" sz="17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165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22</a:t>
            </a:fld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6318998" y="6554931"/>
            <a:ext cx="3030582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sz="600" dirty="0"/>
              <a:t>Referencias: </a:t>
            </a:r>
            <a:r>
              <a:rPr lang="es-CO" sz="600" dirty="0" err="1"/>
              <a:t>Theodoridis</a:t>
            </a:r>
            <a:r>
              <a:rPr lang="es-CO" sz="600" dirty="0"/>
              <a:t>, 2009. Capítulo </a:t>
            </a:r>
            <a:r>
              <a:rPr lang="es-CO" sz="600" dirty="0" smtClean="0"/>
              <a:t>15 (15.7.4, Página 810)</a:t>
            </a:r>
            <a:endParaRPr lang="es-CO" sz="600" dirty="0"/>
          </a:p>
        </p:txBody>
      </p:sp>
      <p:grpSp>
        <p:nvGrpSpPr>
          <p:cNvPr id="9" name="Grupo 8"/>
          <p:cNvGrpSpPr/>
          <p:nvPr/>
        </p:nvGrpSpPr>
        <p:grpSpPr>
          <a:xfrm>
            <a:off x="2479613" y="3123247"/>
            <a:ext cx="7232775" cy="1343025"/>
            <a:chOff x="1961741" y="3123247"/>
            <a:chExt cx="7232775" cy="1343025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1741" y="3123247"/>
              <a:ext cx="3705225" cy="1343025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36227" y="3123247"/>
              <a:ext cx="3458289" cy="1343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2054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Técnicas de Búsqueda Eficiente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000" dirty="0" smtClean="0"/>
              <a:t>Algoritmos genéticos:</a:t>
            </a:r>
            <a:endParaRPr lang="es-CO" sz="17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23</a:t>
            </a:fld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6318998" y="6554931"/>
            <a:ext cx="3030582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sz="600" dirty="0"/>
              <a:t>Referencias: </a:t>
            </a:r>
            <a:r>
              <a:rPr lang="es-CO" sz="600" dirty="0" err="1"/>
              <a:t>Theodoridis</a:t>
            </a:r>
            <a:r>
              <a:rPr lang="es-CO" sz="600" dirty="0"/>
              <a:t>, 2009. Capítulo </a:t>
            </a:r>
            <a:r>
              <a:rPr lang="es-CO" sz="600" dirty="0" smtClean="0"/>
              <a:t>15 (15.7.4, Página 810)</a:t>
            </a:r>
            <a:endParaRPr lang="es-CO" sz="6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808" y="2002971"/>
            <a:ext cx="4874380" cy="350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Técnicas de Búsqueda Eficiente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O" sz="2000" dirty="0" smtClean="0"/>
                  <a:t>Algoritmos genéticos: encontrar el máximo de la función </a:t>
                </a:r>
                <a14:m>
                  <m:oMath xmlns:m="http://schemas.openxmlformats.org/officeDocument/2006/math"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CO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CO" sz="1700" dirty="0" smtClean="0"/>
                  <a:t> </a:t>
                </a:r>
                <a:r>
                  <a:rPr lang="es-CO" sz="2000" dirty="0" smtClean="0"/>
                  <a:t>sobre los enteros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C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1,2,…,32</m:t>
                        </m:r>
                      </m:e>
                    </m:d>
                  </m:oMath>
                </a14:m>
                <a:endParaRPr lang="es-CO" sz="2000" b="0" dirty="0" smtClean="0"/>
              </a:p>
              <a:p>
                <a:endParaRPr lang="es-CO" sz="1700" dirty="0" smtClean="0"/>
              </a:p>
              <a:p>
                <a:pPr lvl="1"/>
                <a:r>
                  <a:rPr lang="es-CO" sz="1700" dirty="0" smtClean="0"/>
                  <a:t>Población inicial</a:t>
                </a:r>
                <a:endParaRPr lang="es-CO" sz="17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165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4398141"/>
                  </p:ext>
                </p:extLst>
              </p:nvPr>
            </p:nvGraphicFramePr>
            <p:xfrm>
              <a:off x="2702561" y="3131941"/>
              <a:ext cx="6946535" cy="1648864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389307"/>
                    <a:gridCol w="1389307"/>
                    <a:gridCol w="1389307"/>
                    <a:gridCol w="1389307"/>
                    <a:gridCol w="1389307"/>
                  </a:tblGrid>
                  <a:tr h="364283">
                    <a:tc>
                      <a:txBody>
                        <a:bodyPr/>
                        <a:lstStyle/>
                        <a:p>
                          <a:pPr algn="ctr"/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Cromosomas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s-CO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O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s-CO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s-CO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  <m:r>
                                      <a:rPr lang="es-CO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CO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s-CO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s-CO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a:rPr lang="es-CO" smtClean="0"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  <m:r>
                                          <a:rPr lang="es-CO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CO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es-CO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</a:tr>
                  <a:tr h="2994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01101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13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169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0.14</a:t>
                          </a:r>
                          <a:endParaRPr lang="es-CO" dirty="0"/>
                        </a:p>
                      </a:txBody>
                      <a:tcPr anchor="ctr"/>
                    </a:tc>
                  </a:tr>
                  <a:tr h="2994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2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11000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24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576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0.49</a:t>
                          </a:r>
                          <a:endParaRPr lang="es-CO" dirty="0"/>
                        </a:p>
                      </a:txBody>
                      <a:tcPr anchor="ctr"/>
                    </a:tc>
                  </a:tr>
                  <a:tr h="2994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3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01000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8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64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0.06</a:t>
                          </a:r>
                          <a:endParaRPr lang="es-CO" dirty="0"/>
                        </a:p>
                      </a:txBody>
                      <a:tcPr anchor="ctr"/>
                    </a:tc>
                  </a:tr>
                  <a:tr h="2994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4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10011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19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361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0.31</a:t>
                          </a:r>
                          <a:endParaRPr lang="es-CO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4398141"/>
                  </p:ext>
                </p:extLst>
              </p:nvPr>
            </p:nvGraphicFramePr>
            <p:xfrm>
              <a:off x="2702561" y="3131941"/>
              <a:ext cx="6946535" cy="1648864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389307"/>
                    <a:gridCol w="1389307"/>
                    <a:gridCol w="1389307"/>
                    <a:gridCol w="1389307"/>
                    <a:gridCol w="1389307"/>
                  </a:tblGrid>
                  <a:tr h="451168">
                    <a:tc>
                      <a:txBody>
                        <a:bodyPr/>
                        <a:lstStyle/>
                        <a:p>
                          <a:pPr algn="ctr"/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Cromosomas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000" t="-164865" r="-200439" b="-279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0000" t="-164865" r="-100439" b="-279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0000" t="-164865" r="-439" b="-279730"/>
                          </a:stretch>
                        </a:blipFill>
                      </a:tcPr>
                    </a:tc>
                  </a:tr>
                  <a:tr h="2994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01101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13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169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0.14</a:t>
                          </a:r>
                          <a:endParaRPr lang="es-CO" dirty="0"/>
                        </a:p>
                      </a:txBody>
                      <a:tcPr anchor="ctr"/>
                    </a:tc>
                  </a:tr>
                  <a:tr h="2994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2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11000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24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576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0.49</a:t>
                          </a:r>
                          <a:endParaRPr lang="es-CO" dirty="0"/>
                        </a:p>
                      </a:txBody>
                      <a:tcPr anchor="ctr"/>
                    </a:tc>
                  </a:tr>
                  <a:tr h="2994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3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01000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8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64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0.06</a:t>
                          </a:r>
                          <a:endParaRPr lang="es-CO" dirty="0"/>
                        </a:p>
                      </a:txBody>
                      <a:tcPr anchor="ctr"/>
                    </a:tc>
                  </a:tr>
                  <a:tr h="2994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4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10011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19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361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0.31</a:t>
                          </a:r>
                          <a:endParaRPr lang="es-CO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98923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Técnicas de Búsqueda Eficiente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O" sz="2000" dirty="0" smtClean="0"/>
                  <a:t>Algoritmos genéticos: encontrar el máximo de la función </a:t>
                </a:r>
                <a14:m>
                  <m:oMath xmlns:m="http://schemas.openxmlformats.org/officeDocument/2006/math"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CO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CO" sz="1700" dirty="0" smtClean="0"/>
                  <a:t> </a:t>
                </a:r>
                <a:r>
                  <a:rPr lang="es-CO" sz="2000" dirty="0" smtClean="0"/>
                  <a:t>sobre los enteros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C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1,2,…,32</m:t>
                        </m:r>
                      </m:e>
                    </m:d>
                  </m:oMath>
                </a14:m>
                <a:endParaRPr lang="es-CO" sz="2000" b="0" dirty="0" smtClean="0"/>
              </a:p>
              <a:p>
                <a:endParaRPr lang="es-CO" sz="1700" dirty="0" smtClean="0"/>
              </a:p>
              <a:p>
                <a:pPr lvl="1"/>
                <a:r>
                  <a:rPr lang="es-CO" sz="1700" dirty="0" smtClean="0"/>
                  <a:t>Cruce</a:t>
                </a:r>
              </a:p>
              <a:p>
                <a:pPr lvl="1"/>
                <a:endParaRPr lang="es-CO" sz="1700" dirty="0"/>
              </a:p>
              <a:p>
                <a:pPr lvl="1"/>
                <a:endParaRPr lang="es-CO" sz="1700" dirty="0" smtClean="0"/>
              </a:p>
              <a:p>
                <a:pPr lvl="1"/>
                <a:endParaRPr lang="es-CO" sz="1700" dirty="0"/>
              </a:p>
              <a:p>
                <a:pPr lvl="1"/>
                <a:endParaRPr lang="es-CO" sz="1700" dirty="0" smtClean="0"/>
              </a:p>
              <a:p>
                <a:pPr lvl="1"/>
                <a:r>
                  <a:rPr lang="es-CO" sz="1700" dirty="0" smtClean="0"/>
                  <a:t>Mutación</a:t>
                </a:r>
                <a:endParaRPr lang="es-CO" sz="1700" dirty="0"/>
              </a:p>
              <a:p>
                <a:pPr lvl="1"/>
                <a:endParaRPr lang="es-CO" sz="17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165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25</a:t>
            </a:fld>
            <a:endParaRPr lang="en-US"/>
          </a:p>
        </p:txBody>
      </p:sp>
      <p:grpSp>
        <p:nvGrpSpPr>
          <p:cNvPr id="11" name="Grupo 10"/>
          <p:cNvGrpSpPr/>
          <p:nvPr/>
        </p:nvGrpSpPr>
        <p:grpSpPr>
          <a:xfrm>
            <a:off x="1370760" y="3030623"/>
            <a:ext cx="9450479" cy="550550"/>
            <a:chOff x="1468130" y="2978372"/>
            <a:chExt cx="9450479" cy="5505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>
                  <a:off x="1468130" y="2978372"/>
                  <a:ext cx="4507644" cy="5350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s-C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s-CO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CO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CO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CO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(27)</m:t>
                              </m:r>
                            </m:e>
                          </m:mr>
                          <m:mr>
                            <m:e>
                              <m:r>
                                <a:rPr lang="es-CO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CO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O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(16)</m:t>
                              </m:r>
                            </m:e>
                          </m:mr>
                        </m:m>
                      </m:oMath>
                    </m:oMathPara>
                  </a14:m>
                  <a:endParaRPr lang="es-CO" sz="1800" dirty="0"/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8130" y="2978372"/>
                  <a:ext cx="4507644" cy="53508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uadroTexto 7"/>
                <p:cNvSpPr txBox="1"/>
                <p:nvPr/>
              </p:nvSpPr>
              <p:spPr>
                <a:xfrm>
                  <a:off x="6410965" y="2993839"/>
                  <a:ext cx="4507644" cy="5350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s-CO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(12)</m:t>
                              </m:r>
                            </m:e>
                          </m:mr>
                          <m:mr>
                            <m:e>
                              <m:r>
                                <a:rPr lang="es-CO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(25)</m:t>
                              </m:r>
                            </m:e>
                          </m:mr>
                        </m:m>
                      </m:oMath>
                    </m:oMathPara>
                  </a14:m>
                  <a:endParaRPr lang="es-CO" sz="1800" dirty="0"/>
                </a:p>
              </p:txBody>
            </p:sp>
          </mc:Choice>
          <mc:Fallback xmlns="">
            <p:sp>
              <p:nvSpPr>
                <p:cNvPr id="8" name="CuadroTexto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0965" y="2993839"/>
                  <a:ext cx="4507644" cy="53508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149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3571271" y="4291613"/>
                <a:ext cx="5049459" cy="1109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s-CO" sz="1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(27)</m:t>
                            </m:r>
                          </m:e>
                        </m:mr>
                        <m:mr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(16)</m:t>
                            </m:r>
                          </m:e>
                        </m:mr>
                        <m:mr>
                          <m:e>
                            <m:r>
                              <a:rPr lang="es-CO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(12)</m:t>
                            </m:r>
                          </m:e>
                        </m:mr>
                        <m:mr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O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(25)</m:t>
                            </m:r>
                          </m:e>
                        </m:mr>
                      </m:m>
                      <m:r>
                        <a:rPr lang="es-CO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(27)</m:t>
                            </m:r>
                          </m:e>
                        </m:mr>
                        <m:mr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(16)</m:t>
                            </m:r>
                          </m:e>
                        </m:mr>
                        <m:mr>
                          <m:e>
                            <m:r>
                              <a:rPr lang="es-CO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(28)</m:t>
                            </m:r>
                          </m:e>
                        </m:mr>
                        <m:mr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O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(29)</m:t>
                            </m:r>
                          </m:e>
                        </m:mr>
                      </m:m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271" y="4291613"/>
                <a:ext cx="5049459" cy="110998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386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Técnicas de Búsqueda Eficiente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Ejercicio: seleccione la combinación de características que mejor se comporte con el algoritmo de k-NN por medio de algoritmos genéticos.</a:t>
            </a:r>
            <a:endParaRPr lang="es-CO" dirty="0"/>
          </a:p>
          <a:p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87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Técnicas de Búsqueda Eficiente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Ejercicio: seleccione la combinación de 3 características que mejor se comporte con el algoritmo de k-NN por medio de la selección secuencial hacia atrás.</a:t>
            </a:r>
            <a:endParaRPr lang="es-CO" dirty="0"/>
          </a:p>
          <a:p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75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Técnicas de Búsqueda Eficiente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Ejercicio: seleccione la combinación de 3 características que mejor se comporte con el algoritmo de k-NN por medio de la selección secuencial hacia adelante.</a:t>
            </a:r>
            <a:endParaRPr lang="es-CO" dirty="0"/>
          </a:p>
          <a:p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7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Selección de Características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Maldición de la </a:t>
            </a:r>
            <a:r>
              <a:rPr lang="es-CO" dirty="0" err="1" smtClean="0"/>
              <a:t>dimensionalidad</a:t>
            </a:r>
            <a:r>
              <a:rPr lang="es-CO" dirty="0" smtClean="0"/>
              <a:t>: el número de características disponibles para el diseño de un sistema de clasificación es usualmente muy grande.</a:t>
            </a:r>
          </a:p>
          <a:p>
            <a:r>
              <a:rPr lang="es-CO" dirty="0" smtClean="0"/>
              <a:t>¿Por qué reducir el número de características? 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844253262"/>
              </p:ext>
            </p:extLst>
          </p:nvPr>
        </p:nvGraphicFramePr>
        <p:xfrm>
          <a:off x="1291771" y="2481942"/>
          <a:ext cx="9863909" cy="3647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271716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Selección de Características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Dado un número de características, ¿cómo se pueden seleccionar las más importantes de tal manera que se reduzca su número y al mismo tiempo se retenga la mayor cantidad posible de información discriminante entre ellas?</a:t>
            </a:r>
          </a:p>
          <a:p>
            <a:r>
              <a:rPr lang="es-CO" dirty="0" smtClean="0"/>
              <a:t>Objetivo: seleccionar características que lleven a distancias grandes entre clases y varianzas pequeñas dentro de cada clase.</a:t>
            </a:r>
          </a:p>
          <a:p>
            <a:r>
              <a:rPr lang="es-CO" dirty="0" smtClean="0"/>
              <a:t>Estrategias: características individuales (escalar) y combinación de características (filtrado y </a:t>
            </a:r>
            <a:r>
              <a:rPr lang="es-CO" dirty="0" err="1" smtClean="0"/>
              <a:t>wrapper</a:t>
            </a:r>
            <a:r>
              <a:rPr lang="es-CO" dirty="0" smtClean="0"/>
              <a:t>).</a:t>
            </a:r>
          </a:p>
          <a:p>
            <a:r>
              <a:rPr lang="es-CO" dirty="0" smtClean="0"/>
              <a:t>Preprocesamiento: etapa previa.</a:t>
            </a:r>
          </a:p>
          <a:p>
            <a:pPr lvl="1"/>
            <a:r>
              <a:rPr lang="es-CO" dirty="0" smtClean="0"/>
              <a:t>Remoción de datos atípicos.</a:t>
            </a:r>
          </a:p>
          <a:p>
            <a:pPr lvl="1"/>
            <a:r>
              <a:rPr lang="es-CO" dirty="0" smtClean="0"/>
              <a:t>Normalización/Escalamiento.</a:t>
            </a:r>
          </a:p>
          <a:p>
            <a:pPr lvl="1"/>
            <a:r>
              <a:rPr lang="es-CO" dirty="0" smtClean="0"/>
              <a:t>Tratamiento de datos </a:t>
            </a:r>
            <a:r>
              <a:rPr lang="es-CO" dirty="0" err="1" smtClean="0"/>
              <a:t>pérdidos</a:t>
            </a:r>
            <a:r>
              <a:rPr lang="es-CO" dirty="0" smtClean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0874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Remoción de Datos Atípicos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CO" dirty="0" smtClean="0"/>
                  <a:t>Dato atípico: punto que se encuentra muy alejado del promedio de una variable aleatoria correspondiente.</a:t>
                </a:r>
              </a:p>
              <a:p>
                <a:pPr lvl="1"/>
                <a:r>
                  <a:rPr lang="es-CO" dirty="0" smtClean="0"/>
                  <a:t>A partir de la desviación estándar.</a:t>
                </a:r>
              </a:p>
              <a:p>
                <a:r>
                  <a:rPr lang="es-CO" dirty="0" smtClean="0"/>
                  <a:t>Datos con distribución normal:</a:t>
                </a:r>
              </a:p>
              <a:p>
                <a:pPr lvl="1"/>
                <a:r>
                  <a:rPr lang="es-CO" dirty="0" smtClean="0"/>
                  <a:t>95% de los datos están entre </a:t>
                </a:r>
                <a14:m>
                  <m:oMath xmlns:m="http://schemas.openxmlformats.org/officeDocument/2006/math">
                    <m:r>
                      <a:rPr lang="es-C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C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±2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s-CO" dirty="0" smtClean="0"/>
                  <a:t>.</a:t>
                </a:r>
                <a:endParaRPr lang="es-CO" dirty="0"/>
              </a:p>
              <a:p>
                <a:pPr lvl="1"/>
                <a:r>
                  <a:rPr lang="es-CO" dirty="0" smtClean="0"/>
                  <a:t>99% </a:t>
                </a:r>
                <a:r>
                  <a:rPr lang="es-CO" dirty="0"/>
                  <a:t>de los datos están entre </a:t>
                </a:r>
                <a14:m>
                  <m:oMath xmlns:m="http://schemas.openxmlformats.org/officeDocument/2006/math">
                    <m:r>
                      <a:rPr lang="es-C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C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±3</m:t>
                    </m:r>
                    <m:r>
                      <a:rPr lang="es-C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s-CO" dirty="0" smtClean="0"/>
                  <a:t>.</a:t>
                </a:r>
              </a:p>
              <a:p>
                <a:r>
                  <a:rPr lang="es-CO" dirty="0" smtClean="0"/>
                  <a:t>Producen errores importantes durante el entrenamiento, y efectos desastrosos en el comportamiento del sistema.</a:t>
                </a:r>
              </a:p>
              <a:p>
                <a:pPr lvl="1"/>
                <a:r>
                  <a:rPr lang="es-CO" dirty="0" smtClean="0"/>
                  <a:t>Pocos datos atípicos: removerlos.</a:t>
                </a:r>
              </a:p>
              <a:p>
                <a:pPr lvl="1"/>
                <a:r>
                  <a:rPr lang="es-CO" dirty="0" smtClean="0"/>
                  <a:t>Funciones de costo no altamente sensibles a los datos atípicos.</a:t>
                </a:r>
                <a:endParaRPr lang="es-CO" dirty="0"/>
              </a:p>
              <a:p>
                <a:pPr lvl="1"/>
                <a:endParaRPr lang="es-CO" dirty="0"/>
              </a:p>
            </p:txBody>
          </p:sp>
        </mc:Choice>
        <mc:Fallback xmlns="">
          <p:sp>
            <p:nvSpPr>
              <p:cNvPr id="5" name="Marcador de conteni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176" t="-2496" r="-1059" b="-266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Resultado de imagen para datos atípico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592" y="2062501"/>
            <a:ext cx="4717869" cy="2703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6"/>
          <p:cNvSpPr/>
          <p:nvPr/>
        </p:nvSpPr>
        <p:spPr>
          <a:xfrm>
            <a:off x="5926645" y="4901292"/>
            <a:ext cx="58577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dirty="0"/>
              <a:t>https://es.linkedin.com/pulse/datos-at%C3%ADpicos-outliers-arturo-erdely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318998" y="6554931"/>
            <a:ext cx="3030582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sz="600" dirty="0"/>
              <a:t>Referencias: </a:t>
            </a:r>
            <a:r>
              <a:rPr lang="es-CO" sz="600" dirty="0" err="1"/>
              <a:t>Theodoridis</a:t>
            </a:r>
            <a:r>
              <a:rPr lang="es-CO" sz="600" dirty="0"/>
              <a:t>, 2009. Capítulo </a:t>
            </a:r>
            <a:r>
              <a:rPr lang="es-CO" sz="600" dirty="0" smtClean="0"/>
              <a:t>5 (5.2.1, Página 262)</a:t>
            </a:r>
            <a:endParaRPr lang="es-CO" sz="600" dirty="0"/>
          </a:p>
        </p:txBody>
      </p:sp>
    </p:spTree>
    <p:extLst>
      <p:ext uri="{BB962C8B-B14F-4D97-AF65-F5344CB8AC3E}">
        <p14:creationId xmlns:p14="http://schemas.microsoft.com/office/powerpoint/2010/main" val="107086069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Tratamiento de Datos Perdidos</a:t>
            </a:r>
            <a:endParaRPr lang="es-CO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 smtClean="0"/>
              <a:t>Características faltantes: aplicaciones de ciencias sociales, de </a:t>
            </a:r>
            <a:r>
              <a:rPr lang="es-CO" dirty="0" err="1" smtClean="0"/>
              <a:t>sensado</a:t>
            </a:r>
            <a:r>
              <a:rPr lang="es-CO" dirty="0" smtClean="0"/>
              <a:t> remoto, y de redes sensoriales.</a:t>
            </a:r>
          </a:p>
          <a:p>
            <a:r>
              <a:rPr lang="es-CO" dirty="0" smtClean="0"/>
              <a:t>Técnicas:</a:t>
            </a:r>
          </a:p>
          <a:p>
            <a:pPr lvl="1"/>
            <a:r>
              <a:rPr lang="es-CO" dirty="0" err="1" smtClean="0"/>
              <a:t>Completación</a:t>
            </a:r>
            <a:r>
              <a:rPr lang="es-CO" dirty="0" smtClean="0"/>
              <a:t> de datos (imputación) por medio de ceros; media incondicional; o media condicional.</a:t>
            </a:r>
          </a:p>
          <a:p>
            <a:pPr lvl="1"/>
            <a:r>
              <a:rPr lang="es-CO" dirty="0" smtClean="0"/>
              <a:t>Descarte de datos: disminuye la cantidad de información.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6</a:t>
            </a:fld>
            <a:endParaRPr lang="en-US"/>
          </a:p>
        </p:txBody>
      </p:sp>
      <p:sp>
        <p:nvSpPr>
          <p:cNvPr id="8" name="Rectángulo 6"/>
          <p:cNvSpPr/>
          <p:nvPr/>
        </p:nvSpPr>
        <p:spPr>
          <a:xfrm>
            <a:off x="5926644" y="5160233"/>
            <a:ext cx="58577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dirty="0"/>
              <a:t>https://es.linkedin.com/pulse/datos-at%C3%ADpicos-outliers-arturo-erdely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318998" y="6554931"/>
            <a:ext cx="3030582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sz="600" dirty="0"/>
              <a:t>Referencias: </a:t>
            </a:r>
            <a:r>
              <a:rPr lang="es-CO" sz="600" dirty="0" err="1"/>
              <a:t>Theodoridis</a:t>
            </a:r>
            <a:r>
              <a:rPr lang="es-CO" sz="600" dirty="0"/>
              <a:t>, 2009. Capítulo </a:t>
            </a:r>
            <a:r>
              <a:rPr lang="es-CO" sz="600" dirty="0" smtClean="0"/>
              <a:t>5 (5.2.3, Página 263)</a:t>
            </a:r>
            <a:endParaRPr lang="es-CO" sz="600" dirty="0"/>
          </a:p>
        </p:txBody>
      </p:sp>
      <p:pic>
        <p:nvPicPr>
          <p:cNvPr id="2050" name="Picture 2" descr="Imagen relacionada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989" y="1991493"/>
            <a:ext cx="4045070" cy="303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9075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Estrategias de Selección Escalar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O" dirty="0" smtClean="0"/>
                  <a:t>Observar de manera independiente cada característica y evaluar su capacidad discriminatoria.</a:t>
                </a:r>
              </a:p>
              <a:p>
                <a:r>
                  <a:rPr lang="es-CO" dirty="0" smtClean="0"/>
                  <a:t>Ayuda a descartar fácilmente las características “malas”: disminuye la carga computacional para estrategias más avanzadas.</a:t>
                </a:r>
              </a:p>
              <a:p>
                <a:r>
                  <a:rPr lang="es-CO" dirty="0" smtClean="0"/>
                  <a:t>Se busca investigar si los valores que toma la característica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O" dirty="0" smtClean="0"/>
                  <a:t> para diferentes clases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dirty="0" smtClean="0"/>
                  <a:t> difieren de manera significativa.</a:t>
                </a:r>
              </a:p>
              <a:p>
                <a:r>
                  <a:rPr lang="es-CO" dirty="0" smtClean="0"/>
                  <a:t>Estadísticamente: prueba de hipótesis.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O" dirty="0" smtClean="0"/>
                  <a:t>: los valores de la característica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O" dirty="0" smtClean="0"/>
                  <a:t> no difieren significativamente entre las clases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dirty="0" smtClean="0"/>
                  <a:t>.</a:t>
                </a:r>
                <a:endParaRPr lang="es-CO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dirty="0"/>
                  <a:t>: los valores de la característica </a:t>
                </a:r>
                <a14:m>
                  <m:oMath xmlns:m="http://schemas.openxmlformats.org/officeDocument/2006/math">
                    <m:r>
                      <a:rPr lang="es-CO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O" dirty="0"/>
                  <a:t> </a:t>
                </a:r>
                <a:r>
                  <a:rPr lang="es-CO" dirty="0" smtClean="0"/>
                  <a:t>difieren </a:t>
                </a:r>
                <a:r>
                  <a:rPr lang="es-CO" dirty="0"/>
                  <a:t>significativamente entre las clases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dirty="0"/>
                  <a:t>.</a:t>
                </a:r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80" t="-1818" r="-5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52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Estrategias de </a:t>
            </a:r>
            <a:r>
              <a:rPr lang="es-CO" dirty="0"/>
              <a:t>Selección Escalar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O" dirty="0" smtClean="0"/>
                  <a:t>Prueba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CO" dirty="0" smtClean="0"/>
                  <a:t> (</a:t>
                </a:r>
                <a:r>
                  <a:rPr lang="es-CO" dirty="0" err="1" smtClean="0"/>
                  <a:t>biclase</a:t>
                </a:r>
                <a:r>
                  <a:rPr lang="es-CO" dirty="0" smtClean="0"/>
                  <a:t>): verifica si la diferencia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O" dirty="0" smtClean="0"/>
                  <a:t> entre las medias de los 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dirty="0" smtClean="0"/>
                  <a:t> en cada clase es significativamente diferente a cero.</a:t>
                </a:r>
              </a:p>
              <a:p>
                <a:endParaRPr lang="es-CO" dirty="0"/>
              </a:p>
              <a:p>
                <a:endParaRPr lang="es-CO" dirty="0" smtClean="0"/>
              </a:p>
              <a:p>
                <a:endParaRPr lang="es-CO" dirty="0"/>
              </a:p>
              <a:p>
                <a:endParaRPr lang="es-CO" dirty="0" smtClean="0"/>
              </a:p>
              <a:p>
                <a:r>
                  <a:rPr lang="es-CO" dirty="0" smtClean="0"/>
                  <a:t>Características que no se desechan: medias con diferencias estadísticamente significativas.</a:t>
                </a:r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80" t="-181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4983516" y="2773680"/>
                <a:ext cx="2224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516" y="2773680"/>
                <a:ext cx="222496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648" r="-1648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4983516" y="3185614"/>
                <a:ext cx="22196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516" y="3185614"/>
                <a:ext cx="221964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648" r="-1648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/>
          <p:cNvSpPr txBox="1"/>
          <p:nvPr/>
        </p:nvSpPr>
        <p:spPr>
          <a:xfrm>
            <a:off x="6318998" y="6554931"/>
            <a:ext cx="3030582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sz="600" dirty="0"/>
              <a:t>Referencias: </a:t>
            </a:r>
            <a:r>
              <a:rPr lang="es-CO" sz="600" dirty="0" err="1"/>
              <a:t>Theodoridis</a:t>
            </a:r>
            <a:r>
              <a:rPr lang="es-CO" sz="600" dirty="0"/>
              <a:t>, 2009. Capítulo </a:t>
            </a:r>
            <a:r>
              <a:rPr lang="es-CO" sz="600" dirty="0" smtClean="0"/>
              <a:t>5 (5.4.2, Página 273)</a:t>
            </a:r>
            <a:endParaRPr lang="es-CO" sz="600" dirty="0"/>
          </a:p>
        </p:txBody>
      </p:sp>
    </p:spTree>
    <p:extLst>
      <p:ext uri="{BB962C8B-B14F-4D97-AF65-F5344CB8AC3E}">
        <p14:creationId xmlns:p14="http://schemas.microsoft.com/office/powerpoint/2010/main" val="359814968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Estrategias de </a:t>
            </a:r>
            <a:r>
              <a:rPr lang="es-CO" dirty="0"/>
              <a:t>Selección Escalar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O" dirty="0" smtClean="0"/>
                  <a:t>Ejercicio: determine por medio de las prueba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CO" dirty="0" smtClean="0"/>
                  <a:t> cuáles características de las generadas tienen una diferencia estadísticamente significativa entre clases.</a:t>
                </a:r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80" t="-181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089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lantilla Clases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Clases" id="{93C4DF78-8355-4E96-9F87-00C002D5435E}" vid="{B1DDE5CB-94B9-4914-BA8D-1E9D44DEC4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Clases</Template>
  <TotalTime>6152</TotalTime>
  <Words>1393</Words>
  <Application>Microsoft Office PowerPoint</Application>
  <PresentationFormat>Panorámica</PresentationFormat>
  <Paragraphs>251</Paragraphs>
  <Slides>28</Slides>
  <Notes>3</Notes>
  <HiddenSlides>2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Tahoma</vt:lpstr>
      <vt:lpstr>Plantilla Clases</vt:lpstr>
      <vt:lpstr>Selección de Características</vt:lpstr>
      <vt:lpstr>Selección de Características</vt:lpstr>
      <vt:lpstr>Selección de Características</vt:lpstr>
      <vt:lpstr>Selección de Características</vt:lpstr>
      <vt:lpstr>Remoción de Datos Atípicos</vt:lpstr>
      <vt:lpstr>Tratamiento de Datos Perdidos</vt:lpstr>
      <vt:lpstr>Estrategias de Selección Escalar</vt:lpstr>
      <vt:lpstr>Estrategias de Selección Escalar</vt:lpstr>
      <vt:lpstr>Estrategias de Selección Escalar</vt:lpstr>
      <vt:lpstr>Estrategias de Selección Escalar</vt:lpstr>
      <vt:lpstr>Estrategias de Selección Escalar</vt:lpstr>
      <vt:lpstr>Estrategias de Selección Escalar</vt:lpstr>
      <vt:lpstr>Estrategias de Selección Escalar</vt:lpstr>
      <vt:lpstr>Estrategias de Selección Escalar</vt:lpstr>
      <vt:lpstr>Estrategias de Selección Escalar</vt:lpstr>
      <vt:lpstr>Estrategias de Selección Escalar</vt:lpstr>
      <vt:lpstr>Selección por Combinación de Características</vt:lpstr>
      <vt:lpstr>Técnicas de Búsqueda Eficiente</vt:lpstr>
      <vt:lpstr>Técnicas de Búsqueda Eficiente</vt:lpstr>
      <vt:lpstr>Técnicas de Búsqueda Eficiente</vt:lpstr>
      <vt:lpstr>Técnicas de Búsqueda Eficiente</vt:lpstr>
      <vt:lpstr>Técnicas de Búsqueda Eficiente</vt:lpstr>
      <vt:lpstr>Técnicas de Búsqueda Eficiente</vt:lpstr>
      <vt:lpstr>Técnicas de Búsqueda Eficiente</vt:lpstr>
      <vt:lpstr>Técnicas de Búsqueda Eficiente</vt:lpstr>
      <vt:lpstr>Técnicas de Búsqueda Eficiente</vt:lpstr>
      <vt:lpstr>Técnicas de Búsqueda Eficiente</vt:lpstr>
      <vt:lpstr>Técnicas de Búsqueda Eficiente</vt:lpstr>
    </vt:vector>
  </TitlesOfParts>
  <Company>Laboratorio Kiron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Reconocimiento de patrones (Parte 1)</dc:title>
  <dc:creator>Elisa Mejia</dc:creator>
  <cp:lastModifiedBy>Usuario de Windows</cp:lastModifiedBy>
  <cp:revision>220</cp:revision>
  <dcterms:created xsi:type="dcterms:W3CDTF">2016-07-27T14:13:01Z</dcterms:created>
  <dcterms:modified xsi:type="dcterms:W3CDTF">2018-03-11T22:44:57Z</dcterms:modified>
</cp:coreProperties>
</file>