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lasticmapreduce/details/spark" TargetMode="External"/><Relationship Id="rId2" Type="http://schemas.openxmlformats.org/officeDocument/2006/relationships/hyperlink" Target="https://aws.amazon.com/elasticmapreduce/details/had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13D6-D195-4036-80C1-8CCA99D38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cap="none" dirty="0">
                <a:latin typeface="Gadugi" panose="020B0502040204020203" pitchFamily="34" charset="0"/>
                <a:ea typeface="Gadugi" panose="020B0502040204020203" pitchFamily="34" charset="0"/>
              </a:rPr>
              <a:t>Introduction to Big Data: Spark &amp;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F0E41-DA71-43BE-AF7F-287184B2D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Presented by 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Techboom</a:t>
            </a:r>
            <a:endParaRPr lang="en-US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i="1" dirty="0">
                <a:latin typeface="Gadugi" panose="020B0502040204020203" pitchFamily="34" charset="0"/>
                <a:ea typeface="Gadugi" panose="020B0502040204020203" pitchFamily="34" charset="0"/>
              </a:rPr>
              <a:t>2019-03-22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C8977-60C8-42E9-9E7F-3EC57774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65" y="5112115"/>
            <a:ext cx="6711312" cy="12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Hadoop Distributed File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F05D1B-FF75-4E33-ACE1-626E22192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523" y="1574800"/>
            <a:ext cx="7302395" cy="436877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2F94CCB-64B2-450E-87D8-08A8E8864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75" y="1822511"/>
            <a:ext cx="1777365" cy="8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Managed Hadoop on the Cloud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C8B2F8-8589-402D-A74E-9C6E0572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79" y="1577885"/>
            <a:ext cx="4846142" cy="224684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52A53-DACF-4EF0-B46C-C13BA63C6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359" y="1877517"/>
            <a:ext cx="3405683" cy="3405683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CE2666-56D2-4E10-8F33-D841183D8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179" y="4300093"/>
            <a:ext cx="5930621" cy="20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5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Amazon Elastic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1E4E-5293-4BDF-A157-5FFA4820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5120"/>
            <a:ext cx="9601200" cy="427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>
                <a:latin typeface="Gadugi" panose="020B0502040204020203" pitchFamily="34" charset="0"/>
                <a:ea typeface="Gadugi" panose="020B0502040204020203" pitchFamily="34" charset="0"/>
              </a:rPr>
              <a:t>“Amazon EMR is a managed cluster platform that simplifies running big data frameworks, such as </a:t>
            </a:r>
            <a:r>
              <a:rPr lang="en-US" sz="4400" i="1" dirty="0">
                <a:latin typeface="Gadugi" panose="020B0502040204020203" pitchFamily="34" charset="0"/>
                <a:ea typeface="Gadugi" panose="020B0502040204020203" pitchFamily="34" charset="0"/>
                <a:hlinkClick r:id="rId2"/>
              </a:rPr>
              <a:t>Apache Hadoop</a:t>
            </a:r>
            <a:r>
              <a:rPr lang="en-US" sz="4400" i="1" dirty="0">
                <a:latin typeface="Gadugi" panose="020B0502040204020203" pitchFamily="34" charset="0"/>
                <a:ea typeface="Gadugi" panose="020B0502040204020203" pitchFamily="34" charset="0"/>
              </a:rPr>
              <a:t> and </a:t>
            </a:r>
            <a:r>
              <a:rPr lang="en-US" sz="4400" i="1" dirty="0">
                <a:latin typeface="Gadugi" panose="020B0502040204020203" pitchFamily="34" charset="0"/>
                <a:ea typeface="Gadugi" panose="020B0502040204020203" pitchFamily="34" charset="0"/>
                <a:hlinkClick r:id="rId3"/>
              </a:rPr>
              <a:t>Apache Spark</a:t>
            </a:r>
            <a:r>
              <a:rPr lang="en-US" sz="4400" i="1" dirty="0">
                <a:latin typeface="Gadugi" panose="020B0502040204020203" pitchFamily="34" charset="0"/>
                <a:ea typeface="Gadugi" panose="020B0502040204020203" pitchFamily="34" charset="0"/>
              </a:rPr>
              <a:t>, on AWS to process and analyze vast amounts of data.”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1E4E-5293-4BDF-A157-5FFA4820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5120"/>
            <a:ext cx="9601200" cy="427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Which of the following can be considered “unstructured data”?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CSV Files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JSON Files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A MySQL Database Table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A Config File Formatted in YAML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3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And Now for the Main Event…</a:t>
            </a:r>
          </a:p>
        </p:txBody>
      </p:sp>
      <p:pic>
        <p:nvPicPr>
          <p:cNvPr id="6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87F219F4-43D8-475F-A6EA-DF37AA02F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480" y="1551611"/>
            <a:ext cx="8300720" cy="441986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5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1E4E-5293-4BDF-A157-5FFA4820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5120"/>
            <a:ext cx="9601200" cy="427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Apache Spark™</a:t>
            </a:r>
            <a:r>
              <a:rPr lang="en-US" sz="4000" dirty="0"/>
              <a:t> is a unified analytics engine for large-scale data processing.</a:t>
            </a:r>
            <a:endParaRPr lang="en-US" sz="40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4A2164-212A-4744-BB5B-93756654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41" y="2909019"/>
            <a:ext cx="6284078" cy="29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Supported Languages</a:t>
            </a:r>
          </a:p>
        </p:txBody>
      </p:sp>
      <p:pic>
        <p:nvPicPr>
          <p:cNvPr id="6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D86D802-2288-4E24-8391-F1EEE9C3B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2553" y="3764217"/>
            <a:ext cx="3296727" cy="219382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31CD93C-C0DC-445E-9C72-C89A667D2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12" y="3756918"/>
            <a:ext cx="3961311" cy="2190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01817-37F8-4BDD-9708-B81A800DB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313" y="1685989"/>
            <a:ext cx="2428875" cy="1885950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AAEBBF6B-24D6-4EFA-BDA9-A61ECC347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812" y="1714628"/>
            <a:ext cx="4527196" cy="18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3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DataSets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DataFrames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, and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1E4E-5293-4BDF-A157-5FFA4820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5119"/>
            <a:ext cx="10138039" cy="45111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adugi" panose="020B0502040204020203" pitchFamily="34" charset="0"/>
                <a:ea typeface="Gadugi" panose="020B0502040204020203" pitchFamily="34" charset="0"/>
              </a:rPr>
              <a:t>RDD = Resilient Distributed Dataset</a:t>
            </a:r>
          </a:p>
          <a:p>
            <a:pPr lvl="1"/>
            <a:r>
              <a:rPr lang="en-US" sz="3200" i="0" dirty="0">
                <a:latin typeface="Gadugi" panose="020B0502040204020203" pitchFamily="34" charset="0"/>
                <a:ea typeface="Gadugi" panose="020B0502040204020203" pitchFamily="34" charset="0"/>
              </a:rPr>
              <a:t>Allows you to manipulate a </a:t>
            </a:r>
            <a:r>
              <a:rPr lang="en-US" sz="3200" dirty="0">
                <a:latin typeface="Gadugi" panose="020B0502040204020203" pitchFamily="34" charset="0"/>
                <a:ea typeface="Gadugi" panose="020B0502040204020203" pitchFamily="34" charset="0"/>
              </a:rPr>
              <a:t>distributed</a:t>
            </a:r>
            <a:r>
              <a:rPr lang="en-US" sz="3200" i="0" dirty="0">
                <a:latin typeface="Gadugi" panose="020B0502040204020203" pitchFamily="34" charset="0"/>
                <a:ea typeface="Gadugi" panose="020B0502040204020203" pitchFamily="34" charset="0"/>
              </a:rPr>
              <a:t> collection of data</a:t>
            </a:r>
          </a:p>
          <a:p>
            <a:r>
              <a:rPr lang="en-US" sz="3200" dirty="0" err="1">
                <a:latin typeface="Gadugi" panose="020B0502040204020203" pitchFamily="34" charset="0"/>
                <a:ea typeface="Gadugi" panose="020B0502040204020203" pitchFamily="34" charset="0"/>
              </a:rPr>
              <a:t>DataFrame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lvl="1"/>
            <a:r>
              <a:rPr lang="en-US" sz="3200" i="0" dirty="0">
                <a:latin typeface="Gadugi" panose="020B0502040204020203" pitchFamily="34" charset="0"/>
                <a:ea typeface="Gadugi" panose="020B0502040204020203" pitchFamily="34" charset="0"/>
              </a:rPr>
              <a:t>Like an RDD, but with named columns</a:t>
            </a:r>
          </a:p>
          <a:p>
            <a:r>
              <a:rPr lang="en-US" sz="3200" dirty="0" err="1">
                <a:latin typeface="Gadugi" panose="020B0502040204020203" pitchFamily="34" charset="0"/>
                <a:ea typeface="Gadugi" panose="020B0502040204020203" pitchFamily="34" charset="0"/>
              </a:rPr>
              <a:t>DataSet</a:t>
            </a:r>
            <a:endParaRPr lang="en-US" sz="32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lvl="1"/>
            <a:r>
              <a:rPr lang="en-US" sz="3200" i="0" dirty="0">
                <a:latin typeface="Gadugi" panose="020B0502040204020203" pitchFamily="34" charset="0"/>
                <a:ea typeface="Gadugi" panose="020B0502040204020203" pitchFamily="34" charset="0"/>
              </a:rPr>
              <a:t>Newer version of </a:t>
            </a:r>
            <a:r>
              <a:rPr lang="en-US" sz="3200" i="0" dirty="0" err="1">
                <a:latin typeface="Gadugi" panose="020B0502040204020203" pitchFamily="34" charset="0"/>
                <a:ea typeface="Gadugi" panose="020B0502040204020203" pitchFamily="34" charset="0"/>
              </a:rPr>
              <a:t>DataFrames</a:t>
            </a:r>
            <a:endParaRPr lang="en-US" sz="3200" i="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lvl="1"/>
            <a:r>
              <a:rPr lang="en-US" sz="3200" i="0" dirty="0">
                <a:latin typeface="Gadugi" panose="020B0502040204020203" pitchFamily="34" charset="0"/>
                <a:ea typeface="Gadugi" panose="020B0502040204020203" pitchFamily="34" charset="0"/>
              </a:rPr>
              <a:t>In Python, there is no difference with </a:t>
            </a:r>
            <a:r>
              <a:rPr lang="en-US" sz="3200" i="0" dirty="0" err="1">
                <a:latin typeface="Gadugi" panose="020B0502040204020203" pitchFamily="34" charset="0"/>
                <a:ea typeface="Gadugi" panose="020B0502040204020203" pitchFamily="34" charset="0"/>
              </a:rPr>
              <a:t>DataFrame</a:t>
            </a:r>
            <a:endParaRPr lang="en-US" sz="3200" i="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5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B73CDC-32FE-4DDC-906E-AA3030A0A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79" y="2171700"/>
            <a:ext cx="10860561" cy="31942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Just Another Buzzword?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A275E733-6A10-4C8F-8560-358E01E9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120" y="1400377"/>
            <a:ext cx="6179201" cy="45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Covered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1E4E-5293-4BDF-A157-5FFA4820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5120"/>
            <a:ext cx="9601200" cy="42722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What is big data?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Object Storage: Amazon S3 &amp; Competitors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Hadoop/HDFS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Managed Hadoop: Amazon EMR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Apache Spark</a:t>
            </a:r>
          </a:p>
          <a:p>
            <a:endParaRPr lang="en-US" sz="36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  <p:pic>
        <p:nvPicPr>
          <p:cNvPr id="6" name="Picture 5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82E664DC-0B71-435D-87B7-FE18AA38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0" y="607121"/>
            <a:ext cx="7877543" cy="5252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80886-B049-4696-8C96-E7E87115B2E0}"/>
              </a:ext>
            </a:extLst>
          </p:cNvPr>
          <p:cNvSpPr txBox="1"/>
          <p:nvPr/>
        </p:nvSpPr>
        <p:spPr>
          <a:xfrm>
            <a:off x="6581036" y="721360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 team…</a:t>
            </a:r>
          </a:p>
        </p:txBody>
      </p:sp>
    </p:spTree>
    <p:extLst>
      <p:ext uri="{BB962C8B-B14F-4D97-AF65-F5344CB8AC3E}">
        <p14:creationId xmlns:p14="http://schemas.microsoft.com/office/powerpoint/2010/main" val="41972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How Big is Big?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8FF0D75-2EF2-486E-AE7A-F61C234F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958" y="1495425"/>
            <a:ext cx="7929484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7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Characteristics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1E4E-5293-4BDF-A157-5FFA4820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5120"/>
            <a:ext cx="9601200" cy="4272280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Grows by many GB (or TB) per day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Can be unstructured or semi-structured</a:t>
            </a:r>
          </a:p>
          <a:p>
            <a:pPr lvl="1"/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JSON</a:t>
            </a:r>
          </a:p>
          <a:p>
            <a:pPr lvl="1"/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HTML</a:t>
            </a:r>
          </a:p>
          <a:p>
            <a:pPr lvl="1"/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CSV</a:t>
            </a:r>
          </a:p>
          <a:p>
            <a:pPr lvl="1"/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Text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Mix of valuable information and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1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1E4E-5293-4BDF-A157-5FFA48207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5120"/>
            <a:ext cx="9601200" cy="42722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Twitter Data Exported as JSON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Log files from an application with many users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Large collection of raw image files</a:t>
            </a:r>
          </a:p>
          <a:p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</a:rPr>
              <a:t>All of the posts on your favorite Subreddit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The Data Lake</a:t>
            </a:r>
          </a:p>
        </p:txBody>
      </p:sp>
      <p:pic>
        <p:nvPicPr>
          <p:cNvPr id="6" name="Content Placeholder 5" descr="A large body of water&#10;&#10;Description automatically generated">
            <a:extLst>
              <a:ext uri="{FF2B5EF4-FFF2-40B4-BE49-F238E27FC236}">
                <a16:creationId xmlns:a16="http://schemas.microsoft.com/office/drawing/2014/main" id="{E6399F53-3DC3-4119-BC47-4E6E59EDC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777" y="1564641"/>
            <a:ext cx="9464823" cy="44574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2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5F9A-8C39-491E-B5B3-43FF64CB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Popular Object Stores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9E32-8583-4469-97D6-573FDEA5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001" y="6106279"/>
            <a:ext cx="2927834" cy="559216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91848410-E049-4F8E-9A84-1444CDA5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51" y="1623625"/>
            <a:ext cx="4167532" cy="2773303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EFEE4F8-EC8C-4D4B-BA21-DF62A7E46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3837395"/>
            <a:ext cx="4638040" cy="2650309"/>
          </a:xfrm>
          <a:prstGeom prst="rect">
            <a:avLst/>
          </a:prstGeom>
        </p:spPr>
      </p:pic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F9143508-4888-4692-91D9-DA92D88DE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958" y="1695450"/>
            <a:ext cx="5472113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16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145</TotalTime>
  <Words>226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Courier New</vt:lpstr>
      <vt:lpstr>Franklin Gothic Book</vt:lpstr>
      <vt:lpstr>Gadugi</vt:lpstr>
      <vt:lpstr>Crop</vt:lpstr>
      <vt:lpstr>Introduction to Big Data: Spark &amp; AWS</vt:lpstr>
      <vt:lpstr>Just Another Buzzword?</vt:lpstr>
      <vt:lpstr>Covered Topics</vt:lpstr>
      <vt:lpstr>PowerPoint Presentation</vt:lpstr>
      <vt:lpstr>How Big is Big?</vt:lpstr>
      <vt:lpstr>Characteristics of Big Data</vt:lpstr>
      <vt:lpstr>Examples</vt:lpstr>
      <vt:lpstr>The Data Lake</vt:lpstr>
      <vt:lpstr>Popular Object Stores</vt:lpstr>
      <vt:lpstr>Hadoop Distributed File System</vt:lpstr>
      <vt:lpstr>Managed Hadoop on the Cloud</vt:lpstr>
      <vt:lpstr>Amazon Elastic MapReduce</vt:lpstr>
      <vt:lpstr>Review</vt:lpstr>
      <vt:lpstr>And Now for the Main Event…</vt:lpstr>
      <vt:lpstr>What is Spark?</vt:lpstr>
      <vt:lpstr>Supported Languages</vt:lpstr>
      <vt:lpstr>DataSets, DataFrames, and RDDs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Gathering for 4’33”</dc:title>
  <dc:creator>Porter James</dc:creator>
  <cp:lastModifiedBy>Porter James</cp:lastModifiedBy>
  <cp:revision>21</cp:revision>
  <dcterms:created xsi:type="dcterms:W3CDTF">2018-12-22T19:01:43Z</dcterms:created>
  <dcterms:modified xsi:type="dcterms:W3CDTF">2019-03-21T06:08:15Z</dcterms:modified>
</cp:coreProperties>
</file>