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80" r:id="rId3"/>
    <p:sldId id="281" r:id="rId4"/>
    <p:sldId id="288" r:id="rId5"/>
    <p:sldId id="282" r:id="rId6"/>
    <p:sldId id="289" r:id="rId7"/>
    <p:sldId id="290" r:id="rId8"/>
    <p:sldId id="291" r:id="rId9"/>
    <p:sldId id="294" r:id="rId10"/>
    <p:sldId id="295" r:id="rId11"/>
    <p:sldId id="292" r:id="rId12"/>
    <p:sldId id="284" r:id="rId13"/>
    <p:sldId id="296" r:id="rId14"/>
    <p:sldId id="297" r:id="rId15"/>
    <p:sldId id="298" r:id="rId16"/>
    <p:sldId id="299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73D0F-D70E-493F-A406-685FE2C50A2D}">
          <p14:sldIdLst>
            <p14:sldId id="278"/>
            <p14:sldId id="280"/>
            <p14:sldId id="281"/>
            <p14:sldId id="288"/>
            <p14:sldId id="282"/>
            <p14:sldId id="289"/>
            <p14:sldId id="290"/>
            <p14:sldId id="291"/>
            <p14:sldId id="294"/>
          </p14:sldIdLst>
        </p14:section>
        <p14:section name="Untitled Section" id="{D5CDD8CA-B625-4890-A167-3B4B20B376C2}">
          <p14:sldIdLst>
            <p14:sldId id="295"/>
            <p14:sldId id="292"/>
            <p14:sldId id="284"/>
            <p14:sldId id="296"/>
            <p14:sldId id="297"/>
            <p14:sldId id="298"/>
            <p14:sldId id="299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FDFBF6"/>
    <a:srgbClr val="202C8F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8" d="100"/>
          <a:sy n="68" d="100"/>
        </p:scale>
        <p:origin x="616" y="-1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" userId="fbd27a2c72068f35" providerId="LiveId" clId="{1CBD70D0-832F-4A44-9A1C-E9CAE7B53DA2}"/>
    <pc:docChg chg="undo custSel modSld">
      <pc:chgData name="Mithun" userId="fbd27a2c72068f35" providerId="LiveId" clId="{1CBD70D0-832F-4A44-9A1C-E9CAE7B53DA2}" dt="2023-03-04T19:48:48.167" v="43" actId="14100"/>
      <pc:docMkLst>
        <pc:docMk/>
      </pc:docMkLst>
      <pc:sldChg chg="modSp mod">
        <pc:chgData name="Mithun" userId="fbd27a2c72068f35" providerId="LiveId" clId="{1CBD70D0-832F-4A44-9A1C-E9CAE7B53DA2}" dt="2023-03-04T19:48:48.167" v="43" actId="14100"/>
        <pc:sldMkLst>
          <pc:docMk/>
          <pc:sldMk cId="249904479" sldId="291"/>
        </pc:sldMkLst>
        <pc:spChg chg="mod">
          <ac:chgData name="Mithun" userId="fbd27a2c72068f35" providerId="LiveId" clId="{1CBD70D0-832F-4A44-9A1C-E9CAE7B53DA2}" dt="2023-03-04T19:48:48.167" v="43" actId="14100"/>
          <ac:spMkLst>
            <pc:docMk/>
            <pc:sldMk cId="249904479" sldId="291"/>
            <ac:spMk id="27" creationId="{E48FC375-B86F-F40A-46C5-7CB305E46C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1225296"/>
          </a:xfrm>
        </p:spPr>
        <p:txBody>
          <a:bodyPr/>
          <a:lstStyle/>
          <a:p>
            <a:r>
              <a:rPr lang="en-US" dirty="0" err="1"/>
              <a:t>Saleha</a:t>
            </a:r>
            <a:r>
              <a:rPr lang="en-US" dirty="0"/>
              <a:t> </a:t>
            </a:r>
            <a:r>
              <a:rPr lang="en-US" dirty="0" err="1"/>
              <a:t>Razvi</a:t>
            </a:r>
            <a:endParaRPr lang="en-US" dirty="0"/>
          </a:p>
          <a:p>
            <a:r>
              <a:rPr lang="en-US" dirty="0"/>
              <a:t>Sagar​</a:t>
            </a:r>
          </a:p>
          <a:p>
            <a:r>
              <a:rPr lang="en-US" dirty="0"/>
              <a:t>Mithun Joseph</a:t>
            </a: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47D719-95EB-4361-BD6F-0D1C28C93DE6}"/>
              </a:ext>
            </a:extLst>
          </p:cNvPr>
          <p:cNvSpPr txBox="1">
            <a:spLocks/>
          </p:cNvSpPr>
          <p:nvPr/>
        </p:nvSpPr>
        <p:spPr>
          <a:xfrm>
            <a:off x="2304795" y="422478"/>
            <a:ext cx="7816215" cy="80137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5100" dirty="0">
                <a:latin typeface="Tahoma"/>
                <a:cs typeface="Tahoma"/>
              </a:rPr>
              <a:t>Lead</a:t>
            </a:r>
            <a:r>
              <a:rPr lang="en-IN" sz="5100" spc="-90" dirty="0">
                <a:latin typeface="Tahoma"/>
                <a:cs typeface="Tahoma"/>
              </a:rPr>
              <a:t> </a:t>
            </a:r>
            <a:r>
              <a:rPr lang="en-IN" sz="5100" spc="-125" dirty="0">
                <a:latin typeface="Tahoma"/>
                <a:cs typeface="Tahoma"/>
              </a:rPr>
              <a:t>Scoring</a:t>
            </a:r>
            <a:r>
              <a:rPr lang="en-IN" sz="5100" spc="-70" dirty="0">
                <a:latin typeface="Tahoma"/>
                <a:cs typeface="Tahoma"/>
              </a:rPr>
              <a:t> </a:t>
            </a:r>
            <a:r>
              <a:rPr lang="en-IN" sz="5100" spc="175" dirty="0">
                <a:latin typeface="Tahoma"/>
                <a:cs typeface="Tahoma"/>
              </a:rPr>
              <a:t>Case</a:t>
            </a:r>
            <a:r>
              <a:rPr lang="en-IN" sz="5100" spc="-85" dirty="0">
                <a:latin typeface="Tahoma"/>
                <a:cs typeface="Tahoma"/>
              </a:rPr>
              <a:t> </a:t>
            </a:r>
            <a:r>
              <a:rPr lang="en-IN" sz="5100" spc="-250" dirty="0">
                <a:latin typeface="Tahoma"/>
                <a:cs typeface="Tahoma"/>
              </a:rPr>
              <a:t>Study</a:t>
            </a:r>
            <a:endParaRPr lang="en-IN" sz="5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A609-F50A-0D20-FD1A-216E6D6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B5C8F-60D9-2828-2B19-3E7F0D8A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96" y="1636591"/>
            <a:ext cx="5816088" cy="1511961"/>
          </a:xfrm>
          <a:prstGeom prst="rect">
            <a:avLst/>
          </a:prstGeom>
        </p:spPr>
      </p:pic>
      <p:sp>
        <p:nvSpPr>
          <p:cNvPr id="15" name="object 20">
            <a:extLst>
              <a:ext uri="{FF2B5EF4-FFF2-40B4-BE49-F238E27FC236}">
                <a16:creationId xmlns:a16="http://schemas.microsoft.com/office/drawing/2014/main" id="{AB536537-CEF8-6C94-8C87-E97F422F1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0264" y="621384"/>
            <a:ext cx="780539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5" dirty="0">
                <a:latin typeface="Tahoma"/>
                <a:cs typeface="Tahoma"/>
              </a:rPr>
              <a:t>Data</a:t>
            </a:r>
            <a:r>
              <a:rPr sz="4000" spc="-135" dirty="0">
                <a:latin typeface="Tahoma"/>
                <a:cs typeface="Tahoma"/>
              </a:rPr>
              <a:t> </a:t>
            </a:r>
            <a:r>
              <a:rPr lang="en-IN" sz="4000" spc="-135" dirty="0">
                <a:latin typeface="Tahoma"/>
                <a:cs typeface="Tahoma"/>
              </a:rPr>
              <a:t>  </a:t>
            </a:r>
            <a:r>
              <a:rPr sz="4000" spc="-65" dirty="0">
                <a:latin typeface="Tahoma"/>
                <a:cs typeface="Tahoma"/>
              </a:rPr>
              <a:t>Prep</a:t>
            </a:r>
            <a:r>
              <a:rPr lang="en-IN" sz="4000" spc="-65" dirty="0" err="1">
                <a:latin typeface="Tahoma"/>
                <a:cs typeface="Tahoma"/>
              </a:rPr>
              <a:t>eration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3F5FF-C997-96BB-DECE-1FED2A333BEE}"/>
              </a:ext>
            </a:extLst>
          </p:cNvPr>
          <p:cNvSpPr txBox="1"/>
          <p:nvPr/>
        </p:nvSpPr>
        <p:spPr>
          <a:xfrm>
            <a:off x="509047" y="3429000"/>
            <a:ext cx="115666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Binary mapping </a:t>
            </a:r>
            <a:r>
              <a:rPr lang="en-IN" sz="2400" dirty="0"/>
              <a:t>: Yes/No variables are converted to numerical values to make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Dummy variables </a:t>
            </a:r>
            <a:r>
              <a:rPr lang="en-IN" sz="2400" dirty="0"/>
              <a:t>: For categorial variables as they  enable us to run regression equation.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Test Train Split </a:t>
            </a:r>
            <a:r>
              <a:rPr lang="en-IN" sz="2400" dirty="0"/>
              <a:t>: 70% as train data and 30% as test data with random state =100.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Scaling</a:t>
            </a:r>
            <a:r>
              <a:rPr lang="en-IN" sz="2400" dirty="0"/>
              <a:t> : To normalize the data within a particular range using 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15550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381475" cy="2700528"/>
          </a:xfrm>
        </p:spPr>
        <p:txBody>
          <a:bodyPr/>
          <a:lstStyle/>
          <a:p>
            <a:r>
              <a:rPr lang="en-US" sz="2000" dirty="0"/>
              <a:t>* By checking VIF values in each model and    dropping the features with VIF values &gt; 5. </a:t>
            </a:r>
          </a:p>
          <a:p>
            <a:r>
              <a:rPr lang="en-US" sz="2000" dirty="0"/>
              <a:t>* After making 3 models we get all VIF values &lt; 5. </a:t>
            </a:r>
            <a:r>
              <a:rPr lang="en-US" sz="2000" dirty="0">
                <a:latin typeface="Calibri"/>
                <a:cs typeface="Calibri"/>
              </a:rPr>
              <a:t>Hence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the dependency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</a:t>
            </a:r>
            <a:r>
              <a:rPr lang="en-US" sz="2000" dirty="0">
                <a:latin typeface="Calibri"/>
                <a:cs typeface="Calibri"/>
              </a:rPr>
              <a:t>variable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with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another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tolerable.</a:t>
            </a:r>
          </a:p>
          <a:p>
            <a:r>
              <a:rPr lang="en-US" sz="2000" dirty="0">
                <a:latin typeface="Calibri"/>
                <a:cs typeface="Calibri"/>
              </a:rPr>
              <a:t>* The final model has 17 features</a:t>
            </a:r>
            <a:r>
              <a:rPr lang="en-US" sz="1600" dirty="0">
                <a:latin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evaluation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7BB35-43E3-B9B5-8C73-856182E9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With the current cut off as 0.5 we have around 79% accuracy, sensitivity of around 63% and specificity of around 89%.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8197-24CC-4EA0-E15A-C68535B2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26491"/>
            <a:ext cx="10671048" cy="768096"/>
          </a:xfrm>
        </p:spPr>
        <p:txBody>
          <a:bodyPr/>
          <a:lstStyle/>
          <a:p>
            <a:r>
              <a:rPr lang="en-US" dirty="0" err="1"/>
              <a:t>Optimise</a:t>
            </a:r>
            <a:r>
              <a:rPr lang="en-US" dirty="0"/>
              <a:t> Cut off (ROC Curve)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279449-6603-1F35-4642-7C13AD6C5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3574" y="1592285"/>
            <a:ext cx="4482634" cy="330880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E40EC-298B-B9DF-F948-3A00F0A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B33B9-AB1F-88F4-391B-FF861357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84" y="1659456"/>
            <a:ext cx="4723809" cy="3326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BD0E5F-5CAD-0366-ACBE-4D5D1587E621}"/>
              </a:ext>
            </a:extLst>
          </p:cNvPr>
          <p:cNvSpPr txBox="1"/>
          <p:nvPr/>
        </p:nvSpPr>
        <p:spPr>
          <a:xfrm>
            <a:off x="1369244" y="5092741"/>
            <a:ext cx="8510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1. From the graph it is visible that the optimal cut off is at 0.35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9AE03-BA32-520E-8B46-9375C13DA214}"/>
              </a:ext>
            </a:extLst>
          </p:cNvPr>
          <p:cNvSpPr txBox="1"/>
          <p:nvPr/>
        </p:nvSpPr>
        <p:spPr>
          <a:xfrm>
            <a:off x="1369244" y="5572908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2. On plotting the ROC curve for our data we see that, AUC  is around 0.85 which means at around 85% of the times,  the model is able to distinguish the 1’s as 1’s and 0’s as 0’s.</a:t>
            </a:r>
          </a:p>
        </p:txBody>
      </p:sp>
    </p:spTree>
    <p:extLst>
      <p:ext uri="{BB962C8B-B14F-4D97-AF65-F5344CB8AC3E}">
        <p14:creationId xmlns:p14="http://schemas.microsoft.com/office/powerpoint/2010/main" val="21944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0E6-C0E1-4218-A424-2C0F2BD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5F42-8AD0-F102-263B-3B2D45D83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With the current cut off as 0.35 we have accuracy, sensitivity and specificity of around 84%</a:t>
            </a:r>
          </a:p>
          <a:p>
            <a:endParaRPr lang="en-IN" sz="2800" dirty="0"/>
          </a:p>
          <a:p>
            <a:r>
              <a:rPr lang="en-IN" sz="2800" dirty="0"/>
              <a:t>Precision and Recall trade off </a:t>
            </a:r>
            <a:r>
              <a:rPr lang="en-IN" sz="2400" dirty="0"/>
              <a:t>: </a:t>
            </a:r>
            <a:r>
              <a:rPr lang="en-US" sz="2400" dirty="0"/>
              <a:t>With the current cut off as 0.35 we have Precision around 78% and Recall around 70%.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24C0-9D28-CC2F-C532-CAD6CA6E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4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913B-B0F1-FE26-7E3C-A2EC914B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06CE-F173-AEA4-8A46-A9D787181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was found that the variables that mattered the most in the potential buyers are</a:t>
            </a:r>
          </a:p>
          <a:p>
            <a:pPr marL="0" indent="0">
              <a:buNone/>
            </a:pPr>
            <a:r>
              <a:rPr lang="en-US" dirty="0"/>
              <a:t>                          1.TotalVisits 2.Total Time Spent on Website 3.Page Views Per Visit</a:t>
            </a:r>
          </a:p>
          <a:p>
            <a:r>
              <a:rPr lang="en-US" dirty="0"/>
              <a:t>The model evaluation parameters remains to be the same. Hence the model is highly stable.</a:t>
            </a:r>
          </a:p>
          <a:p>
            <a:endParaRPr lang="en-US" dirty="0"/>
          </a:p>
          <a:p>
            <a:r>
              <a:rPr lang="en-US" dirty="0"/>
              <a:t>Before model building the Conversion Rate was found to be 38.53%. After model building, the conversion rate is increased  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A0E8-83EA-D176-1180-DC683CDC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133C-7A9A-ABF5-8223-C45EEC3F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FD5A9-4402-15B6-AD8A-B52284453325}"/>
              </a:ext>
            </a:extLst>
          </p:cNvPr>
          <p:cNvSpPr txBox="1"/>
          <p:nvPr/>
        </p:nvSpPr>
        <p:spPr>
          <a:xfrm>
            <a:off x="3047215" y="1169199"/>
            <a:ext cx="74259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good to collect data often and run the model and get  updated with the potential leads.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phone calls, it’s good to mail the leads also to keep  them reminding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on Hot Leads will increase the chances of obtaining  more value to the business as the number of people we contact  are less but the conversion rate is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customer/leads who fills the form are the potential leads.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better to focus on working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majorly focus on leads whose last activity is SMS sent or Email  opened.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CE130-72FC-F422-4627-96734AA1A0A4}"/>
              </a:ext>
            </a:extLst>
          </p:cNvPr>
          <p:cNvSpPr txBox="1"/>
          <p:nvPr/>
        </p:nvSpPr>
        <p:spPr>
          <a:xfrm>
            <a:off x="1564849" y="179601"/>
            <a:ext cx="7341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9612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4"/>
            <a:ext cx="5071715" cy="1842752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170" y="731520"/>
            <a:ext cx="6766560" cy="768096"/>
          </a:xfrm>
        </p:spPr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184" y="2930521"/>
            <a:ext cx="6766560" cy="2700528"/>
          </a:xfrm>
        </p:spPr>
        <p:txBody>
          <a:bodyPr/>
          <a:lstStyle/>
          <a:p>
            <a:r>
              <a:rPr lang="en-US" dirty="0"/>
              <a:t>X Education is an online education company that receives a large number of leads daily but has a low lead conversion rate of around 30%. They want to identify the most potential leads (known as 'Hot Leads') to improve their lead conversion rate.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885A6-D9D8-53C1-EE35-F19D1CDF9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23826" y="-871885"/>
            <a:ext cx="8974318" cy="86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61" y="1084072"/>
            <a:ext cx="6740689" cy="1027532"/>
          </a:xfrm>
        </p:spPr>
        <p:txBody>
          <a:bodyPr/>
          <a:lstStyle/>
          <a:p>
            <a:r>
              <a:rPr lang="en-US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BUSINESS</a:t>
            </a:r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476" y="3789952"/>
            <a:ext cx="7555374" cy="51206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The Business Objective Is To Build A Logistic Regression Model To  Identify The Hot/Potential Leads And Achieve The Lead Conversion  Rate To 80%.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CDE7-907F-D608-2319-03871DECD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97" r="55169"/>
          <a:stretch/>
        </p:blipFill>
        <p:spPr>
          <a:xfrm>
            <a:off x="11995" y="2566850"/>
            <a:ext cx="4305481" cy="40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BA28CCE-BE89-E856-8C86-B29F807D8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6923" y="1544320"/>
            <a:ext cx="2029968" cy="1864360"/>
          </a:xfrm>
          <a:solidFill>
            <a:srgbClr val="00B050"/>
          </a:solidFill>
        </p:spPr>
        <p:txBody>
          <a:bodyPr/>
          <a:lstStyle/>
          <a:p>
            <a:pPr lvl="0"/>
            <a:r>
              <a:rPr lang="en-US" sz="1600" dirty="0"/>
              <a:t>Business understanding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5DCE0F8-FEC0-4658-7D4C-FF3C49E8F8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E5382D2-9DC2-649D-5E25-610813D140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71016" y="4129024"/>
            <a:ext cx="2029968" cy="1828800"/>
          </a:xfrm>
          <a:solidFill>
            <a:srgbClr val="00B050"/>
          </a:solidFill>
        </p:spPr>
        <p:txBody>
          <a:bodyPr/>
          <a:lstStyle/>
          <a:p>
            <a:r>
              <a:rPr lang="en-IN" sz="1600" dirty="0"/>
              <a:t>Data visualisation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27E25C-0F4F-0555-8FEE-02011E7EB7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8288" y="1545336"/>
            <a:ext cx="2029968" cy="1828800"/>
          </a:xfrm>
          <a:solidFill>
            <a:srgbClr val="00B050"/>
          </a:solidFill>
        </p:spPr>
        <p:txBody>
          <a:bodyPr/>
          <a:lstStyle/>
          <a:p>
            <a:endParaRPr lang="en-US" dirty="0"/>
          </a:p>
          <a:p>
            <a:r>
              <a:rPr lang="en-US" sz="1600" dirty="0"/>
              <a:t>Data sourcing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757CF7B-83D6-A896-E6E7-96AE823753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03FE0BB-4297-1D0D-CDB4-829CD8440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28288" y="4144264"/>
            <a:ext cx="2029968" cy="1813560"/>
          </a:xfrm>
          <a:solidFill>
            <a:srgbClr val="00B050"/>
          </a:solidFill>
        </p:spPr>
        <p:txBody>
          <a:bodyPr/>
          <a:lstStyle/>
          <a:p>
            <a:r>
              <a:rPr lang="en-IN" sz="1600" dirty="0"/>
              <a:t>Data preparation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223B5D5-B4D9-A7BD-F6C6-0F663500A71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5560" y="1545336"/>
            <a:ext cx="2029968" cy="1828800"/>
          </a:xfrm>
          <a:solidFill>
            <a:srgbClr val="00B050"/>
          </a:solidFill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en-US" sz="1600" dirty="0"/>
              <a:t>Data cleaning </a:t>
            </a:r>
          </a:p>
          <a:p>
            <a:r>
              <a:rPr lang="en-US" sz="1600" dirty="0"/>
              <a:t>and </a:t>
            </a:r>
          </a:p>
          <a:p>
            <a:r>
              <a:rPr lang="en-US" sz="1600" dirty="0"/>
              <a:t>manipulatio</a:t>
            </a:r>
            <a:r>
              <a:rPr lang="en-US" dirty="0"/>
              <a:t>n</a:t>
            </a:r>
          </a:p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F88083-D15E-294E-0A0F-A3988E7B1CE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DFFF14E-6E1F-B851-E4D8-9EF9D449EC9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85560" y="4129024"/>
            <a:ext cx="2029968" cy="1844040"/>
          </a:xfrm>
          <a:solidFill>
            <a:srgbClr val="00B050"/>
          </a:solidFill>
        </p:spPr>
        <p:txBody>
          <a:bodyPr/>
          <a:lstStyle/>
          <a:p>
            <a:r>
              <a:rPr lang="en-IN" sz="1600" dirty="0"/>
              <a:t>Model building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3DB348-F4AB-CAA4-C2BB-D83DE442DDE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358D5D-3BF6-3BD0-02F6-9BC2623457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1018" y="1528064"/>
            <a:ext cx="2081782" cy="1846072"/>
          </a:xfrm>
          <a:solidFill>
            <a:srgbClr val="00B050"/>
          </a:solidFill>
        </p:spPr>
        <p:txBody>
          <a:bodyPr/>
          <a:lstStyle/>
          <a:p>
            <a:r>
              <a:rPr lang="en-IN" sz="1600" dirty="0" err="1"/>
              <a:t>eda</a:t>
            </a:r>
            <a:endParaRPr lang="en-IN" sz="160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921B435-BA49-3E4A-5AC3-0DF2F80FD68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EA814BE-3AD7-9B99-880F-7FC0F4BF77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42832" y="4129024"/>
            <a:ext cx="2029968" cy="1828800"/>
          </a:xfrm>
          <a:solidFill>
            <a:srgbClr val="00B050"/>
          </a:solidFill>
        </p:spPr>
        <p:txBody>
          <a:bodyPr/>
          <a:lstStyle/>
          <a:p>
            <a:r>
              <a:rPr lang="en-IN" sz="1600" dirty="0"/>
              <a:t>Model evaluation &amp;</a:t>
            </a:r>
          </a:p>
          <a:p>
            <a:r>
              <a:rPr lang="en-IN" sz="1600" dirty="0"/>
              <a:t>conclusio</a:t>
            </a:r>
            <a:r>
              <a:rPr lang="en-IN" dirty="0"/>
              <a:t>ns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29C2A1-8CB9-FAFB-E2E5-C506C58B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41" y="2476500"/>
            <a:ext cx="1475360" cy="78035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35977CD-2E9D-1226-BB56-BDE231F1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13" y="2476500"/>
            <a:ext cx="1475360" cy="7803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D19B5F-FB7C-1340-556A-6D795034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632" y="5028760"/>
            <a:ext cx="1475360" cy="7803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E2EB93-DD27-7F51-5138-B36F8C15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64" y="5028760"/>
            <a:ext cx="1475360" cy="7803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BD7868E-89A3-5864-54C2-9CBF2ADE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13" y="4981448"/>
            <a:ext cx="1475360" cy="78035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6CC88BC-EABD-786B-DC6C-D3BDEEE1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41" y="4978909"/>
            <a:ext cx="1475360" cy="7803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CB17D30-6C06-281C-E981-6BFAAFC6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35" y="2451100"/>
            <a:ext cx="1475360" cy="7803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6CA7FF-D71E-4D6D-75D5-176C45F4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71" y="2476500"/>
            <a:ext cx="1475360" cy="780356"/>
          </a:xfrm>
          <a:prstGeom prst="rect">
            <a:avLst/>
          </a:prstGeom>
        </p:spPr>
      </p:pic>
      <p:sp>
        <p:nvSpPr>
          <p:cNvPr id="54" name="Title 6">
            <a:extLst>
              <a:ext uri="{FF2B5EF4-FFF2-40B4-BE49-F238E27FC236}">
                <a16:creationId xmlns:a16="http://schemas.microsoft.com/office/drawing/2014/main" id="{6A84F67E-A247-378A-F85C-9B85388EAAB4}"/>
              </a:ext>
            </a:extLst>
          </p:cNvPr>
          <p:cNvSpPr txBox="1">
            <a:spLocks/>
          </p:cNvSpPr>
          <p:nvPr/>
        </p:nvSpPr>
        <p:spPr>
          <a:xfrm>
            <a:off x="1980437" y="2443988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1</a:t>
            </a:r>
          </a:p>
        </p:txBody>
      </p:sp>
      <p:sp>
        <p:nvSpPr>
          <p:cNvPr id="56" name="Title 6">
            <a:extLst>
              <a:ext uri="{FF2B5EF4-FFF2-40B4-BE49-F238E27FC236}">
                <a16:creationId xmlns:a16="http://schemas.microsoft.com/office/drawing/2014/main" id="{9D4B5F13-A28A-3D77-BDA3-4AF3C63DB62B}"/>
              </a:ext>
            </a:extLst>
          </p:cNvPr>
          <p:cNvSpPr txBox="1">
            <a:spLocks/>
          </p:cNvSpPr>
          <p:nvPr/>
        </p:nvSpPr>
        <p:spPr>
          <a:xfrm>
            <a:off x="355600" y="1148080"/>
            <a:ext cx="1080770" cy="451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6F0FE"/>
              </a:solidFill>
            </a:endParaRPr>
          </a:p>
        </p:txBody>
      </p:sp>
      <p:sp>
        <p:nvSpPr>
          <p:cNvPr id="57" name="Title 6">
            <a:extLst>
              <a:ext uri="{FF2B5EF4-FFF2-40B4-BE49-F238E27FC236}">
                <a16:creationId xmlns:a16="http://schemas.microsoft.com/office/drawing/2014/main" id="{9098AAE4-6833-92FE-2C73-3EDC35CCE5AB}"/>
              </a:ext>
            </a:extLst>
          </p:cNvPr>
          <p:cNvSpPr txBox="1">
            <a:spLocks/>
          </p:cNvSpPr>
          <p:nvPr/>
        </p:nvSpPr>
        <p:spPr>
          <a:xfrm>
            <a:off x="4532122" y="2524303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2</a:t>
            </a:r>
          </a:p>
        </p:txBody>
      </p:sp>
      <p:sp>
        <p:nvSpPr>
          <p:cNvPr id="58" name="Title 6">
            <a:extLst>
              <a:ext uri="{FF2B5EF4-FFF2-40B4-BE49-F238E27FC236}">
                <a16:creationId xmlns:a16="http://schemas.microsoft.com/office/drawing/2014/main" id="{2E91A03D-0C1A-8CF0-4670-87952E32FD82}"/>
              </a:ext>
            </a:extLst>
          </p:cNvPr>
          <p:cNvSpPr txBox="1">
            <a:spLocks/>
          </p:cNvSpPr>
          <p:nvPr/>
        </p:nvSpPr>
        <p:spPr>
          <a:xfrm>
            <a:off x="7062979" y="2509232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3</a:t>
            </a:r>
          </a:p>
        </p:txBody>
      </p:sp>
      <p:sp>
        <p:nvSpPr>
          <p:cNvPr id="59" name="Title 6">
            <a:extLst>
              <a:ext uri="{FF2B5EF4-FFF2-40B4-BE49-F238E27FC236}">
                <a16:creationId xmlns:a16="http://schemas.microsoft.com/office/drawing/2014/main" id="{DC9602CD-2E75-4B2B-1385-300FCA2A11A1}"/>
              </a:ext>
            </a:extLst>
          </p:cNvPr>
          <p:cNvSpPr txBox="1">
            <a:spLocks/>
          </p:cNvSpPr>
          <p:nvPr/>
        </p:nvSpPr>
        <p:spPr>
          <a:xfrm>
            <a:off x="9544815" y="2443988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4</a:t>
            </a:r>
          </a:p>
        </p:txBody>
      </p:sp>
      <p:sp>
        <p:nvSpPr>
          <p:cNvPr id="60" name="Title 6">
            <a:extLst>
              <a:ext uri="{FF2B5EF4-FFF2-40B4-BE49-F238E27FC236}">
                <a16:creationId xmlns:a16="http://schemas.microsoft.com/office/drawing/2014/main" id="{C11F1D74-4615-47D1-18DF-D1A7E3FC674D}"/>
              </a:ext>
            </a:extLst>
          </p:cNvPr>
          <p:cNvSpPr txBox="1">
            <a:spLocks/>
          </p:cNvSpPr>
          <p:nvPr/>
        </p:nvSpPr>
        <p:spPr>
          <a:xfrm>
            <a:off x="9684512" y="5028760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8</a:t>
            </a:r>
          </a:p>
        </p:txBody>
      </p:sp>
      <p:sp>
        <p:nvSpPr>
          <p:cNvPr id="61" name="Title 6">
            <a:extLst>
              <a:ext uri="{FF2B5EF4-FFF2-40B4-BE49-F238E27FC236}">
                <a16:creationId xmlns:a16="http://schemas.microsoft.com/office/drawing/2014/main" id="{5BBEC6EC-656E-5209-E986-20B08176A1F3}"/>
              </a:ext>
            </a:extLst>
          </p:cNvPr>
          <p:cNvSpPr txBox="1">
            <a:spLocks/>
          </p:cNvSpPr>
          <p:nvPr/>
        </p:nvSpPr>
        <p:spPr>
          <a:xfrm>
            <a:off x="7095744" y="5051044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7</a:t>
            </a:r>
          </a:p>
        </p:txBody>
      </p:sp>
      <p:sp>
        <p:nvSpPr>
          <p:cNvPr id="62" name="Title 6">
            <a:extLst>
              <a:ext uri="{FF2B5EF4-FFF2-40B4-BE49-F238E27FC236}">
                <a16:creationId xmlns:a16="http://schemas.microsoft.com/office/drawing/2014/main" id="{0E23ADBB-F4BD-E47D-995F-9E7FDBFB0268}"/>
              </a:ext>
            </a:extLst>
          </p:cNvPr>
          <p:cNvSpPr txBox="1">
            <a:spLocks/>
          </p:cNvSpPr>
          <p:nvPr/>
        </p:nvSpPr>
        <p:spPr>
          <a:xfrm>
            <a:off x="4538472" y="4998686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6</a:t>
            </a:r>
          </a:p>
        </p:txBody>
      </p:sp>
      <p:sp>
        <p:nvSpPr>
          <p:cNvPr id="63" name="Title 6">
            <a:extLst>
              <a:ext uri="{FF2B5EF4-FFF2-40B4-BE49-F238E27FC236}">
                <a16:creationId xmlns:a16="http://schemas.microsoft.com/office/drawing/2014/main" id="{64A40818-34A1-CD2D-7EDF-8213A6A6DAE5}"/>
              </a:ext>
            </a:extLst>
          </p:cNvPr>
          <p:cNvSpPr txBox="1">
            <a:spLocks/>
          </p:cNvSpPr>
          <p:nvPr/>
        </p:nvSpPr>
        <p:spPr>
          <a:xfrm>
            <a:off x="1980437" y="4985478"/>
            <a:ext cx="609600" cy="615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F0FE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2518C9-A51D-241E-3A6C-2F7C2655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17580"/>
            <a:ext cx="8754220" cy="2222839"/>
          </a:xfrm>
        </p:spPr>
        <p:txBody>
          <a:bodyPr/>
          <a:lstStyle/>
          <a:p>
            <a:r>
              <a:rPr lang="en-US" sz="1600" dirty="0"/>
              <a:t>Dataset used : “Leads.csv “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number of customers present : 9240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number of features : 37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Model used : Logistic Regression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target column in our dataset : “Converted” 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We need to reduce the features to maximize the conversion rate.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Current Conversion Rate = 38.53%</a:t>
            </a:r>
            <a:br>
              <a:rPr lang="en-US" dirty="0"/>
            </a:b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8A2AB7-9EB4-5BBF-70C1-41F4E0CA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0474" y="741372"/>
            <a:ext cx="5948314" cy="588963"/>
          </a:xfrm>
        </p:spPr>
        <p:txBody>
          <a:bodyPr/>
          <a:lstStyle/>
          <a:p>
            <a:r>
              <a:rPr lang="en-IN" sz="4000" dirty="0"/>
              <a:t>UNDERSTANDING DATA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3017519"/>
            <a:ext cx="1993392" cy="1016001"/>
          </a:xfrm>
        </p:spPr>
        <p:txBody>
          <a:bodyPr/>
          <a:lstStyle/>
          <a:p>
            <a:pPr lvl="0"/>
            <a:r>
              <a:rPr lang="en-US" dirty="0"/>
              <a:t>Duplicates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91343" y="3068319"/>
            <a:ext cx="1993392" cy="1016000"/>
          </a:xfrm>
        </p:spPr>
        <p:txBody>
          <a:bodyPr/>
          <a:lstStyle/>
          <a:p>
            <a:pPr lvl="0"/>
            <a:r>
              <a:rPr lang="en-US" dirty="0"/>
              <a:t>Categorical attribute analysis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876" y="3068319"/>
            <a:ext cx="1993392" cy="1016000"/>
          </a:xfrm>
        </p:spPr>
        <p:txBody>
          <a:bodyPr/>
          <a:lstStyle/>
          <a:p>
            <a:pPr lvl="0"/>
            <a:r>
              <a:rPr lang="en-US" dirty="0"/>
              <a:t>Numerical attribute analysis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4747217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809858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There are no duplicate values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91343" y="4672076"/>
            <a:ext cx="2107969" cy="1401064"/>
          </a:xfrm>
        </p:spPr>
        <p:txBody>
          <a:bodyPr/>
          <a:lstStyle/>
          <a:p>
            <a:pPr lvl="0"/>
            <a:r>
              <a:rPr lang="en-US" dirty="0"/>
              <a:t> 1.Columns with high data imbalance removed.</a:t>
            </a:r>
          </a:p>
          <a:p>
            <a:pPr lvl="0"/>
            <a:r>
              <a:rPr lang="en-US" dirty="0"/>
              <a:t>2.Columns with missing value percentage more than 45 % removed</a:t>
            </a:r>
          </a:p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00C919-8284-B8FD-948A-29138D5230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42705" y="4672076"/>
            <a:ext cx="1993392" cy="795528"/>
          </a:xfrm>
        </p:spPr>
        <p:txBody>
          <a:bodyPr/>
          <a:lstStyle/>
          <a:p>
            <a:r>
              <a:rPr lang="en-IN" dirty="0"/>
              <a:t>Those variables that are connected to lead are removed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list of features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996" y="2127504"/>
            <a:ext cx="3741928" cy="3684588"/>
          </a:xfrm>
        </p:spPr>
        <p:txBody>
          <a:bodyPr/>
          <a:lstStyle/>
          <a:p>
            <a:r>
              <a:rPr lang="en-US" sz="2400" dirty="0"/>
              <a:t> Lead Origin </a:t>
            </a:r>
          </a:p>
          <a:p>
            <a:r>
              <a:rPr lang="en-US" sz="2400" dirty="0"/>
              <a:t> Lead Source </a:t>
            </a:r>
          </a:p>
          <a:p>
            <a:r>
              <a:rPr lang="en-US" sz="2400" dirty="0"/>
              <a:t>Do Not Email  </a:t>
            </a:r>
          </a:p>
          <a:p>
            <a:r>
              <a:rPr lang="en-US" sz="2400" dirty="0"/>
              <a:t>Total Visits    </a:t>
            </a:r>
          </a:p>
          <a:p>
            <a:r>
              <a:rPr lang="en-US" sz="2400" dirty="0"/>
              <a:t>Total Time Spent on Website</a:t>
            </a:r>
          </a:p>
          <a:p>
            <a:r>
              <a:rPr lang="en-US" sz="2400" dirty="0"/>
              <a:t>Page Views Per Visit </a:t>
            </a:r>
          </a:p>
          <a:p>
            <a:r>
              <a:rPr lang="en-US" sz="2400" dirty="0"/>
              <a:t>What is your current occupation  </a:t>
            </a:r>
          </a:p>
          <a:p>
            <a:r>
              <a:rPr lang="en-US" sz="2400" dirty="0"/>
              <a:t> Last Activity 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BAA828-3B8A-E4E3-BB6B-B76FBAEC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2328" y="-40177"/>
            <a:ext cx="10559288" cy="659384"/>
          </a:xfrm>
        </p:spPr>
        <p:txBody>
          <a:bodyPr/>
          <a:lstStyle/>
          <a:p>
            <a:r>
              <a:rPr lang="en-IN" dirty="0"/>
              <a:t>Eda: </a:t>
            </a:r>
            <a:r>
              <a:rPr lang="en-IN" sz="4000" dirty="0"/>
              <a:t>numerical</a:t>
            </a: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E48FC375-B86F-F40A-46C5-7CB305E46C25}"/>
              </a:ext>
            </a:extLst>
          </p:cNvPr>
          <p:cNvSpPr txBox="1"/>
          <p:nvPr/>
        </p:nvSpPr>
        <p:spPr>
          <a:xfrm>
            <a:off x="406717" y="1035305"/>
            <a:ext cx="4202990" cy="472597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455"/>
              </a:spcBef>
            </a:pPr>
            <a:r>
              <a:rPr sz="2000" b="1" u="sng" spc="-45" dirty="0">
                <a:solidFill>
                  <a:srgbClr val="00B050"/>
                </a:solidFill>
                <a:latin typeface="Calibri"/>
                <a:cs typeface="Calibri"/>
              </a:rPr>
              <a:t>Total</a:t>
            </a:r>
            <a:r>
              <a:rPr sz="2000" b="1" u="sng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B050"/>
                </a:solidFill>
                <a:latin typeface="Calibri"/>
                <a:cs typeface="Calibri"/>
              </a:rPr>
              <a:t>Visits</a:t>
            </a:r>
            <a:endParaRPr sz="20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82880" marR="5080" indent="-170815">
              <a:lnSpc>
                <a:spcPct val="92000"/>
              </a:lnSpc>
              <a:spcBef>
                <a:spcPts val="370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average total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visits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converted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 </a:t>
            </a:r>
            <a:r>
              <a:rPr sz="1600" spc="-20" dirty="0">
                <a:latin typeface="Calibri"/>
                <a:cs typeface="Calibri"/>
              </a:rPr>
              <a:t>converted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people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found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same.</a:t>
            </a:r>
            <a:endParaRPr lang="en-IN" sz="1600" dirty="0">
              <a:latin typeface="Calibri"/>
              <a:cs typeface="Calibri"/>
            </a:endParaRPr>
          </a:p>
          <a:p>
            <a:pPr marL="182880" marR="5080" indent="-170815">
              <a:lnSpc>
                <a:spcPct val="92000"/>
              </a:lnSpc>
              <a:spcBef>
                <a:spcPts val="370"/>
              </a:spcBef>
              <a:buChar char="•"/>
              <a:tabLst>
                <a:tab pos="183515" algn="l"/>
              </a:tabLst>
            </a:pPr>
            <a:r>
              <a:rPr lang="en-US" sz="1600" dirty="0">
                <a:latin typeface="Calibri"/>
                <a:cs typeface="Calibri"/>
              </a:rPr>
              <a:t>As the median for both converted and non-converted leads are same , nothing conclusive can be said on the basis of variable Total Visits</a:t>
            </a:r>
            <a:endParaRPr sz="1600" dirty="0">
              <a:latin typeface="Calibri"/>
              <a:cs typeface="Calibri"/>
            </a:endParaRPr>
          </a:p>
          <a:p>
            <a:pPr marL="41910" algn="ctr">
              <a:lnSpc>
                <a:spcPct val="100000"/>
              </a:lnSpc>
              <a:spcBef>
                <a:spcPts val="365"/>
              </a:spcBef>
            </a:pPr>
            <a:r>
              <a:rPr sz="2000" b="1" u="sng" spc="-22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5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000" b="1" u="sng" spc="-7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5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2000" b="1" u="sng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6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6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u="sng" spc="-45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65" dirty="0">
                <a:solidFill>
                  <a:srgbClr val="00B050"/>
                </a:solidFill>
                <a:latin typeface="Calibri"/>
                <a:cs typeface="Calibri"/>
              </a:rPr>
              <a:t> S</a:t>
            </a:r>
            <a:r>
              <a:rPr sz="2000" b="1" u="sng" spc="-4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000" b="1" u="sng" spc="-5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7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6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000" b="1" u="sng" spc="-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6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45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140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2000" b="1" u="sng" spc="-5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4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2000" b="1" u="sng" spc="-6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000" b="1" u="sng" spc="-6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u="sng" spc="-7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endParaRPr sz="20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82880" marR="45720" indent="-170815">
              <a:lnSpc>
                <a:spcPct val="91900"/>
              </a:lnSpc>
              <a:spcBef>
                <a:spcPts val="370"/>
              </a:spcBef>
              <a:buChar char="•"/>
              <a:tabLst>
                <a:tab pos="183515" algn="l"/>
              </a:tabLst>
            </a:pPr>
            <a:r>
              <a:rPr lang="en-US" sz="1600" dirty="0">
                <a:latin typeface="Calibri"/>
                <a:cs typeface="Calibri"/>
              </a:rPr>
              <a:t>As can be seen, leads spending more time on website are more likely to convert , thus website should be made more </a:t>
            </a:r>
            <a:r>
              <a:rPr lang="en-US" sz="1600" dirty="0" err="1">
                <a:latin typeface="Calibri"/>
                <a:cs typeface="Calibri"/>
              </a:rPr>
              <a:t>enagaging</a:t>
            </a:r>
            <a:r>
              <a:rPr lang="en-US" sz="1600" dirty="0">
                <a:latin typeface="Calibri"/>
                <a:cs typeface="Calibri"/>
              </a:rPr>
              <a:t> to increase conversion rate</a:t>
            </a:r>
          </a:p>
          <a:p>
            <a:pPr marL="182880" marR="45720" indent="-170815">
              <a:lnSpc>
                <a:spcPct val="91900"/>
              </a:lnSpc>
              <a:spcBef>
                <a:spcPts val="370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libri"/>
                <a:cs typeface="Calibri"/>
              </a:rPr>
              <a:t>The mean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found </a:t>
            </a:r>
            <a:r>
              <a:rPr sz="1600" spc="-2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5" dirty="0">
                <a:latin typeface="Calibri"/>
                <a:cs typeface="Calibri"/>
              </a:rPr>
              <a:t>higher in </a:t>
            </a:r>
            <a:r>
              <a:rPr sz="1600" spc="-10" dirty="0">
                <a:latin typeface="Calibri"/>
                <a:cs typeface="Calibri"/>
              </a:rPr>
              <a:t>case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Converted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people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non-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converted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people.</a:t>
            </a:r>
            <a:endParaRPr sz="1600" dirty="0">
              <a:latin typeface="Calibri"/>
              <a:cs typeface="Calibri"/>
            </a:endParaRPr>
          </a:p>
          <a:p>
            <a:pPr marL="50165" algn="ctr">
              <a:lnSpc>
                <a:spcPct val="100000"/>
              </a:lnSpc>
              <a:spcBef>
                <a:spcPts val="270"/>
              </a:spcBef>
            </a:pPr>
            <a:r>
              <a:rPr sz="2000" b="1" u="sng" spc="-15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000" b="1" u="sng" spc="-10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000" b="1" u="sng" spc="-135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100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000" b="1" u="sng" spc="-1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u="sng" spc="-1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130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000" b="1" u="sng" spc="-1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130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000" b="1" u="sng" spc="-1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000" b="1" u="sng" spc="-1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u="sng" spc="-10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000" b="1" u="sng" spc="-1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u="sng" spc="-10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000" b="1" u="sng" spc="-1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2000" b="1" u="sng" spc="-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endParaRPr sz="2000" u="sng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82880" marR="87630" indent="-170815">
              <a:lnSpc>
                <a:spcPct val="91900"/>
              </a:lnSpc>
              <a:spcBef>
                <a:spcPts val="370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average </a:t>
            </a:r>
            <a:r>
              <a:rPr sz="1600" spc="-5" dirty="0">
                <a:latin typeface="Calibri"/>
                <a:cs typeface="Calibri"/>
              </a:rPr>
              <a:t>page </a:t>
            </a:r>
            <a:r>
              <a:rPr sz="1600" spc="-10" dirty="0">
                <a:latin typeface="Calibri"/>
                <a:cs typeface="Calibri"/>
              </a:rPr>
              <a:t>views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both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converted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converted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found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same.</a:t>
            </a:r>
            <a:r>
              <a:rPr lang="en-IN" sz="1600" dirty="0">
                <a:latin typeface="Calibri"/>
                <a:cs typeface="Calibri"/>
              </a:rPr>
              <a:t>Nothing conclusive can be said.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638B85-7671-A8BF-BCC8-841DD8E5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16" y="498011"/>
            <a:ext cx="4398788" cy="20364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2EB7B0-BB37-E411-6B49-36C6CEB1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68" y="2413262"/>
            <a:ext cx="4666736" cy="23350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A927D05-BF31-139F-DB7C-3D0F2B309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16" y="4675296"/>
            <a:ext cx="4398787" cy="22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B55-FF9C-B2F6-41FA-4E9CAFDB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44" y="95602"/>
            <a:ext cx="10671048" cy="768096"/>
          </a:xfrm>
        </p:spPr>
        <p:txBody>
          <a:bodyPr/>
          <a:lstStyle/>
          <a:p>
            <a:r>
              <a:rPr lang="en-IN" dirty="0" err="1"/>
              <a:t>Eda:categorical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7A5B2-BE97-9914-57A0-14FE1846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05BAE905-285D-1C0F-61C1-334C821AB15D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52" y="4777446"/>
            <a:ext cx="3450750" cy="206631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5" name="object 10">
            <a:extLst>
              <a:ext uri="{FF2B5EF4-FFF2-40B4-BE49-F238E27FC236}">
                <a16:creationId xmlns:a16="http://schemas.microsoft.com/office/drawing/2014/main" id="{6F8B0019-2358-96AB-7131-2382AEF365BC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1787" y="4777445"/>
            <a:ext cx="3572759" cy="2066311"/>
          </a:xfrm>
          <a:prstGeom prst="rect">
            <a:avLst/>
          </a:prstGeom>
        </p:spPr>
      </p:pic>
      <p:pic>
        <p:nvPicPr>
          <p:cNvPr id="16" name="object 14">
            <a:extLst>
              <a:ext uri="{FF2B5EF4-FFF2-40B4-BE49-F238E27FC236}">
                <a16:creationId xmlns:a16="http://schemas.microsoft.com/office/drawing/2014/main" id="{45DF1AD5-0291-BF64-C539-4F25ECA43EDE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780" y="4805974"/>
            <a:ext cx="3572759" cy="2037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21A13C-8F68-372C-31CC-09C271FD1F82}"/>
              </a:ext>
            </a:extLst>
          </p:cNvPr>
          <p:cNvSpPr txBox="1"/>
          <p:nvPr/>
        </p:nvSpPr>
        <p:spPr>
          <a:xfrm>
            <a:off x="890044" y="4805974"/>
            <a:ext cx="3379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 Origin</a:t>
            </a:r>
          </a:p>
          <a:p>
            <a:r>
              <a:rPr lang="en-US" dirty="0"/>
              <a:t>The percentage of Converted  people is found to be greater  for Landing Page Submission.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6EF09-40DE-A661-0FD5-C57B2CD7A5DC}"/>
              </a:ext>
            </a:extLst>
          </p:cNvPr>
          <p:cNvSpPr txBox="1"/>
          <p:nvPr/>
        </p:nvSpPr>
        <p:spPr>
          <a:xfrm>
            <a:off x="4724088" y="4814424"/>
            <a:ext cx="344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 Source</a:t>
            </a:r>
          </a:p>
          <a:p>
            <a:r>
              <a:rPr lang="en-US" dirty="0"/>
              <a:t>Google is found to be the  important source for Lead  Conversion.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86294-3B2D-FB2A-26C3-5584D893B042}"/>
              </a:ext>
            </a:extLst>
          </p:cNvPr>
          <p:cNvSpPr txBox="1"/>
          <p:nvPr/>
        </p:nvSpPr>
        <p:spPr>
          <a:xfrm>
            <a:off x="8542747" y="4814424"/>
            <a:ext cx="3220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Activity</a:t>
            </a:r>
          </a:p>
          <a:p>
            <a:r>
              <a:rPr lang="en-US" dirty="0"/>
              <a:t>We need to target people  via Emails and SMS as it is  found that the probability  of response in case  Converted leads is found  to be higher.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8D595E-D199-D4DA-D83C-A5B28D7055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404" y="925146"/>
            <a:ext cx="3949831" cy="36956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51842F-24D5-091E-107F-5B7B87019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427" y="925146"/>
            <a:ext cx="4274279" cy="36956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F80FE3-36E1-95E7-6D33-392BB9AE7A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3232" y="925146"/>
            <a:ext cx="3991305" cy="388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{2F884D87-9821-4647-B61D-A1635264A83C}tf78438558_win32</Template>
  <TotalTime>328</TotalTime>
  <Words>908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Tahoma</vt:lpstr>
      <vt:lpstr>Office Theme</vt:lpstr>
      <vt:lpstr> </vt:lpstr>
      <vt:lpstr>Problem statement</vt:lpstr>
      <vt:lpstr>BUSINESS Objective</vt:lpstr>
      <vt:lpstr>Technical approach</vt:lpstr>
      <vt:lpstr>Dataset used : “Leads.csv “  Total number of customers present : 9240  Total number of features : 37  Model used : Logistic Regression  The target column in our dataset : “Converted” .  We need to reduce the features to maximize the conversion rate.  Current Conversion Rate = 38.53% </vt:lpstr>
      <vt:lpstr>Data cleaning</vt:lpstr>
      <vt:lpstr>Final list of features </vt:lpstr>
      <vt:lpstr>Eda: numerical</vt:lpstr>
      <vt:lpstr>Eda:categorical</vt:lpstr>
      <vt:lpstr>Data   Preperation</vt:lpstr>
      <vt:lpstr>Model building</vt:lpstr>
      <vt:lpstr>Model evaluation</vt:lpstr>
      <vt:lpstr>Optimise Cut off (ROC Curve)</vt:lpstr>
      <vt:lpstr>Prediction on test set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Mithun</dc:creator>
  <cp:lastModifiedBy>Mithun</cp:lastModifiedBy>
  <cp:revision>1</cp:revision>
  <dcterms:created xsi:type="dcterms:W3CDTF">2023-03-04T14:20:07Z</dcterms:created>
  <dcterms:modified xsi:type="dcterms:W3CDTF">2023-03-04T19:49:00Z</dcterms:modified>
</cp:coreProperties>
</file>