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3.jpeg" ContentType="image/jpe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834920" y="691920"/>
            <a:ext cx="5326920" cy="7498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1834920" y="1413000"/>
            <a:ext cx="5326920" cy="502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76" name="CustomShape 1"/>
          <p:cNvSpPr/>
          <p:nvPr/>
        </p:nvSpPr>
        <p:spPr>
          <a:xfrm>
            <a:off x="180360" y="360000"/>
            <a:ext cx="6658920" cy="2231280"/>
          </a:xfrm>
          <a:prstGeom prst="rect">
            <a:avLst/>
          </a:prstGeom>
          <a:noFill/>
          <a:ln>
            <a:noFill/>
          </a:ln>
        </p:spPr>
        <p:style>
          <a:lnRef idx="0"/>
          <a:fillRef idx="0"/>
          <a:effectRef idx="0"/>
          <a:fontRef idx="minor"/>
        </p:style>
        <p:txBody>
          <a:bodyPr lIns="90000" rIns="90000" tIns="46800" bIns="46800" anchor="ctr"/>
          <a:p>
            <a:pPr>
              <a:lnSpc>
                <a:spcPct val="100000"/>
              </a:lnSpc>
            </a:pPr>
            <a:r>
              <a:rPr b="1" lang="en-IN" sz="3600" spc="-1" strike="noStrike">
                <a:solidFill>
                  <a:srgbClr val="ffffff"/>
                </a:solidFill>
                <a:latin typeface="Tibetan Machine Uni"/>
                <a:ea typeface="DejaVu Sans"/>
              </a:rPr>
              <a:t>IPL Score Prediction</a:t>
            </a:r>
            <a:br/>
            <a:r>
              <a:rPr b="1" lang="en-IN" sz="3600" spc="-1" strike="noStrike">
                <a:solidFill>
                  <a:srgbClr val="ffffff"/>
                </a:solidFill>
                <a:latin typeface="Tibetan Machine Uni"/>
                <a:ea typeface="DejaVu Sans"/>
              </a:rPr>
              <a:t>using Machine Learning</a:t>
            </a:r>
            <a:br/>
            <a:r>
              <a:rPr b="1" lang="en-IN" sz="3600" spc="-1" strike="noStrike">
                <a:solidFill>
                  <a:srgbClr val="ffffff"/>
                </a:solidFill>
                <a:latin typeface="Tibetan Machine Uni"/>
                <a:ea typeface="DejaVu Sans"/>
              </a:rPr>
              <a:t>        </a:t>
            </a:r>
            <a:br/>
            <a:endParaRPr b="0" lang="en-IN" sz="3600" spc="-1" strike="noStrike">
              <a:latin typeface="Arial"/>
            </a:endParaRPr>
          </a:p>
        </p:txBody>
      </p:sp>
      <p:sp>
        <p:nvSpPr>
          <p:cNvPr id="77" name="CustomShape 2"/>
          <p:cNvSpPr/>
          <p:nvPr/>
        </p:nvSpPr>
        <p:spPr>
          <a:xfrm>
            <a:off x="2736000" y="1944000"/>
            <a:ext cx="4679280" cy="273600"/>
          </a:xfrm>
          <a:prstGeom prst="rect">
            <a:avLst/>
          </a:prstGeom>
          <a:noFill/>
          <a:ln>
            <a:noFill/>
          </a:ln>
        </p:spPr>
        <p:style>
          <a:lnRef idx="0"/>
          <a:fillRef idx="0"/>
          <a:effectRef idx="0"/>
          <a:fontRef idx="minor"/>
        </p:style>
        <p:txBody>
          <a:bodyPr lIns="90000" rIns="90000" tIns="46800" bIns="46800"/>
          <a:p>
            <a:pPr>
              <a:lnSpc>
                <a:spcPct val="100000"/>
              </a:lnSpc>
            </a:pPr>
            <a:r>
              <a:rPr b="1" lang="en-IN" sz="2600" spc="-1" strike="noStrike">
                <a:solidFill>
                  <a:srgbClr val="ffffff"/>
                </a:solidFill>
                <a:latin typeface="Tibetan Machine Uni"/>
                <a:ea typeface="DejaVu Sans"/>
              </a:rPr>
              <a:t>by  Shubham Kumar</a:t>
            </a:r>
            <a:endParaRPr b="0" lang="en-IN" sz="2600" spc="-1" strike="noStrike">
              <a:latin typeface="Arial"/>
            </a:endParaRPr>
          </a:p>
          <a:p>
            <a:pPr>
              <a:lnSpc>
                <a:spcPct val="100000"/>
              </a:lnSpc>
            </a:pPr>
            <a:r>
              <a:rPr b="1" lang="en-IN" sz="2600" spc="-1" strike="noStrike">
                <a:solidFill>
                  <a:srgbClr val="ffffff"/>
                </a:solidFill>
                <a:latin typeface="Tibetan Machine Uni"/>
                <a:ea typeface="DejaVu Sans"/>
              </a:rPr>
              <a:t>         </a:t>
            </a:r>
            <a:r>
              <a:rPr b="1" lang="en-IN" sz="2600" spc="-1" strike="noStrike">
                <a:solidFill>
                  <a:srgbClr val="ffffff"/>
                </a:solidFill>
                <a:latin typeface="Tibetan Machine Uni"/>
                <a:ea typeface="DejaVu Sans"/>
              </a:rPr>
              <a:t>&amp; </a:t>
            </a:r>
            <a:endParaRPr b="0" lang="en-IN" sz="2600" spc="-1" strike="noStrike">
              <a:latin typeface="Arial"/>
            </a:endParaRPr>
          </a:p>
          <a:p>
            <a:pPr>
              <a:lnSpc>
                <a:spcPct val="100000"/>
              </a:lnSpc>
            </a:pPr>
            <a:r>
              <a:rPr b="1" lang="en-IN" sz="2600" spc="-1" strike="noStrike">
                <a:solidFill>
                  <a:srgbClr val="ffffff"/>
                </a:solidFill>
                <a:latin typeface="Tibetan Machine Uni"/>
                <a:ea typeface="DejaVu Sans"/>
              </a:rPr>
              <a:t>       </a:t>
            </a:r>
            <a:r>
              <a:rPr b="1" lang="en-IN" sz="2600" spc="-1" strike="noStrike">
                <a:solidFill>
                  <a:srgbClr val="ffffff"/>
                </a:solidFill>
                <a:latin typeface="Tibetan Machine Uni"/>
                <a:ea typeface="DejaVu Sans"/>
              </a:rPr>
              <a:t>Rajesh</a:t>
            </a:r>
            <a:endParaRPr b="0" lang="en-IN" sz="2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44000" y="216000"/>
            <a:ext cx="6120720" cy="852840"/>
          </a:xfrm>
          <a:prstGeom prst="rect">
            <a:avLst/>
          </a:prstGeom>
          <a:noFill/>
          <a:ln>
            <a:noFill/>
          </a:ln>
        </p:spPr>
        <p:style>
          <a:lnRef idx="0"/>
          <a:fillRef idx="0"/>
          <a:effectRef idx="0"/>
          <a:fontRef idx="minor"/>
        </p:style>
        <p:txBody>
          <a:bodyPr lIns="90000" rIns="90000" tIns="46800" bIns="46800" anchor="ctr"/>
          <a:p>
            <a:pPr>
              <a:lnSpc>
                <a:spcPct val="100000"/>
              </a:lnSpc>
            </a:pPr>
            <a:r>
              <a:rPr b="1" lang="en-IN" sz="4000" spc="-1" strike="noStrike">
                <a:solidFill>
                  <a:srgbClr val="ffffff"/>
                </a:solidFill>
                <a:latin typeface="Tibetan Machine Uni"/>
                <a:ea typeface="DejaVu Sans"/>
              </a:rPr>
              <a:t>Introduction</a:t>
            </a:r>
            <a:endParaRPr b="0" lang="en-IN" sz="4000" spc="-1" strike="noStrike">
              <a:latin typeface="Arial"/>
            </a:endParaRPr>
          </a:p>
        </p:txBody>
      </p:sp>
      <p:sp>
        <p:nvSpPr>
          <p:cNvPr id="79" name="CustomShape 2"/>
          <p:cNvSpPr/>
          <p:nvPr/>
        </p:nvSpPr>
        <p:spPr>
          <a:xfrm>
            <a:off x="144000" y="1512000"/>
            <a:ext cx="7017840" cy="4607280"/>
          </a:xfrm>
          <a:prstGeom prst="rect">
            <a:avLst/>
          </a:prstGeom>
          <a:noFill/>
          <a:ln>
            <a:noFill/>
          </a:ln>
        </p:spPr>
        <p:style>
          <a:lnRef idx="0"/>
          <a:fillRef idx="0"/>
          <a:effectRef idx="0"/>
          <a:fontRef idx="minor"/>
        </p:style>
        <p:txBody>
          <a:bodyPr lIns="0" rIns="0" tIns="0" bIns="0">
            <a:normAutofit/>
          </a:bodyPr>
          <a:p>
            <a:pPr marL="216000" indent="-215640">
              <a:lnSpc>
                <a:spcPct val="100000"/>
              </a:lnSpc>
              <a:spcBef>
                <a:spcPts val="598"/>
              </a:spcBef>
              <a:buClr>
                <a:srgbClr val="ffffff"/>
              </a:buClr>
              <a:buFont typeface="Wingdings" charset="2"/>
              <a:buChar char=""/>
            </a:pPr>
            <a:r>
              <a:rPr b="1" lang="en-IN" sz="2400" spc="-1" strike="noStrike">
                <a:solidFill>
                  <a:srgbClr val="ffffff"/>
                </a:solidFill>
                <a:latin typeface="Arial"/>
                <a:ea typeface="DejaVu Sans"/>
              </a:rPr>
              <a:t> </a:t>
            </a:r>
            <a:r>
              <a:rPr b="1" lang="en-IN" sz="2800" spc="-1" strike="noStrike">
                <a:solidFill>
                  <a:srgbClr val="ffffff"/>
                </a:solidFill>
                <a:latin typeface="Tibetan Machine Uni"/>
                <a:ea typeface="DejaVu Sans"/>
              </a:rPr>
              <a:t>Ipl score prediction, It predict the    first inning score.</a:t>
            </a:r>
            <a:endParaRPr b="0" lang="en-IN" sz="2800" spc="-1" strike="noStrike">
              <a:latin typeface="Arial"/>
            </a:endParaRPr>
          </a:p>
          <a:p>
            <a:pPr marL="216000" indent="-215640">
              <a:lnSpc>
                <a:spcPct val="100000"/>
              </a:lnSpc>
              <a:spcBef>
                <a:spcPts val="598"/>
              </a:spcBef>
              <a:buClr>
                <a:srgbClr val="ffffff"/>
              </a:buClr>
              <a:buFont typeface="Wingdings" charset="2"/>
              <a:buChar char=""/>
            </a:pPr>
            <a:r>
              <a:rPr b="1" lang="en-IN" sz="2800" spc="-1" strike="noStrike">
                <a:solidFill>
                  <a:srgbClr val="ffffff"/>
                </a:solidFill>
                <a:latin typeface="Tibetan Machine Uni"/>
                <a:ea typeface="DejaVu Sans"/>
              </a:rPr>
              <a:t>It take Batting team, Bowling team, runs after 5 over, Wickets after    after 5 overs, current run and     currrent wickets as input and predict  score as  output using Machine       Learning.</a:t>
            </a:r>
            <a:endParaRPr b="0" lang="en-IN"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72360" y="185400"/>
            <a:ext cx="5758920" cy="1226880"/>
          </a:xfrm>
          <a:prstGeom prst="rect">
            <a:avLst/>
          </a:prstGeom>
          <a:noFill/>
          <a:ln>
            <a:noFill/>
          </a:ln>
        </p:spPr>
        <p:style>
          <a:lnRef idx="0"/>
          <a:fillRef idx="0"/>
          <a:effectRef idx="0"/>
          <a:fontRef idx="minor"/>
        </p:style>
        <p:txBody>
          <a:bodyPr lIns="90000" rIns="90000" tIns="46800" bIns="46800" anchor="ctr"/>
          <a:p>
            <a:pPr>
              <a:lnSpc>
                <a:spcPct val="100000"/>
              </a:lnSpc>
            </a:pPr>
            <a:r>
              <a:rPr b="1" lang="en-IN" sz="3600" spc="-1" strike="noStrike">
                <a:solidFill>
                  <a:srgbClr val="ffffff"/>
                </a:solidFill>
                <a:latin typeface="Tibetan Machine Uni"/>
                <a:ea typeface="DejaVu Sans"/>
              </a:rPr>
              <a:t>Purpose </a:t>
            </a:r>
            <a:endParaRPr b="0" lang="en-IN" sz="3600" spc="-1" strike="noStrike">
              <a:latin typeface="Arial"/>
            </a:endParaRPr>
          </a:p>
        </p:txBody>
      </p:sp>
      <p:sp>
        <p:nvSpPr>
          <p:cNvPr id="81" name="CustomShape 2"/>
          <p:cNvSpPr/>
          <p:nvPr/>
        </p:nvSpPr>
        <p:spPr>
          <a:xfrm>
            <a:off x="72360" y="1584720"/>
            <a:ext cx="8926920" cy="4606560"/>
          </a:xfrm>
          <a:prstGeom prst="rect">
            <a:avLst/>
          </a:prstGeom>
          <a:noFill/>
          <a:ln>
            <a:noFill/>
          </a:ln>
        </p:spPr>
        <p:style>
          <a:lnRef idx="0"/>
          <a:fillRef idx="0"/>
          <a:effectRef idx="0"/>
          <a:fontRef idx="minor"/>
        </p:style>
        <p:txBody>
          <a:bodyPr lIns="0" rIns="0" tIns="0" bIns="0">
            <a:normAutofit/>
          </a:bodyPr>
          <a:p>
            <a:pPr marL="216000" indent="-215640">
              <a:lnSpc>
                <a:spcPct val="100000"/>
              </a:lnSpc>
              <a:spcBef>
                <a:spcPts val="598"/>
              </a:spcBef>
              <a:buClr>
                <a:srgbClr val="ffffff"/>
              </a:buClr>
              <a:buFont typeface="OpenSymbol"/>
              <a:buAutoNum type="arabicParenR"/>
            </a:pPr>
            <a:r>
              <a:rPr b="1" lang="en-IN" sz="2400" spc="-1" strike="noStrike">
                <a:solidFill>
                  <a:srgbClr val="ffffff"/>
                </a:solidFill>
                <a:latin typeface="Tibetan Machine Uni"/>
                <a:ea typeface="DejaVu Sans"/>
              </a:rPr>
              <a:t> </a:t>
            </a:r>
            <a:r>
              <a:rPr b="1" lang="en-IN" sz="2800" spc="-1" strike="noStrike">
                <a:solidFill>
                  <a:srgbClr val="ffffff"/>
                </a:solidFill>
                <a:latin typeface="Tibetan Machine Uni"/>
                <a:ea typeface="DejaVu Sans"/>
              </a:rPr>
              <a:t>To predict the first inning score.</a:t>
            </a:r>
            <a:endParaRPr b="0" lang="en-IN" sz="2800" spc="-1" strike="noStrike">
              <a:latin typeface="Arial"/>
            </a:endParaRPr>
          </a:p>
          <a:p>
            <a:pPr marL="216000" indent="-215640">
              <a:lnSpc>
                <a:spcPct val="100000"/>
              </a:lnSpc>
              <a:spcBef>
                <a:spcPts val="598"/>
              </a:spcBef>
              <a:buClr>
                <a:srgbClr val="ffffff"/>
              </a:buClr>
              <a:buFont typeface="OpenSymbol"/>
              <a:buAutoNum type="arabicParenR"/>
            </a:pPr>
            <a:r>
              <a:rPr b="1" lang="en-IN" sz="2800" spc="-1" strike="noStrike">
                <a:solidFill>
                  <a:srgbClr val="ffffff"/>
                </a:solidFill>
                <a:latin typeface="Tibetan Machine Uni"/>
                <a:ea typeface="DejaVu Sans"/>
              </a:rPr>
              <a:t> </a:t>
            </a:r>
            <a:r>
              <a:rPr b="1" lang="en-IN" sz="2800" spc="-1" strike="noStrike">
                <a:solidFill>
                  <a:srgbClr val="ffffff"/>
                </a:solidFill>
                <a:latin typeface="Tibetan Machine Uni"/>
                <a:ea typeface="DejaVu Sans"/>
              </a:rPr>
              <a:t>The another purpose is of course              entertainment for indians and also provide the   opportunity to young players of india. </a:t>
            </a:r>
            <a:endParaRPr b="0" lang="en-IN"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288000" y="216000"/>
            <a:ext cx="6873840" cy="1225800"/>
          </a:xfrm>
          <a:prstGeom prst="rect">
            <a:avLst/>
          </a:prstGeom>
          <a:noFill/>
          <a:ln>
            <a:noFill/>
          </a:ln>
        </p:spPr>
        <p:style>
          <a:lnRef idx="0"/>
          <a:fillRef idx="0"/>
          <a:effectRef idx="0"/>
          <a:fontRef idx="minor"/>
        </p:style>
        <p:txBody>
          <a:bodyPr lIns="90000" rIns="90000" tIns="46800" bIns="46800" anchor="ctr"/>
          <a:p>
            <a:pPr>
              <a:lnSpc>
                <a:spcPct val="100000"/>
              </a:lnSpc>
            </a:pPr>
            <a:r>
              <a:rPr b="1" lang="en-IN" sz="3600" spc="-1" strike="noStrike">
                <a:solidFill>
                  <a:srgbClr val="ffffff"/>
                </a:solidFill>
                <a:latin typeface="Tibetan Machine Uni"/>
                <a:ea typeface="DejaVu Sans"/>
              </a:rPr>
              <a:t>Scope</a:t>
            </a:r>
            <a:endParaRPr b="0" lang="en-IN" sz="3600" spc="-1" strike="noStrike">
              <a:latin typeface="Arial"/>
            </a:endParaRPr>
          </a:p>
        </p:txBody>
      </p:sp>
      <p:sp>
        <p:nvSpPr>
          <p:cNvPr id="83" name="CustomShape 2"/>
          <p:cNvSpPr/>
          <p:nvPr/>
        </p:nvSpPr>
        <p:spPr>
          <a:xfrm>
            <a:off x="144360" y="1413000"/>
            <a:ext cx="8710920" cy="3626280"/>
          </a:xfrm>
          <a:prstGeom prst="rect">
            <a:avLst/>
          </a:prstGeom>
          <a:noFill/>
          <a:ln>
            <a:noFill/>
          </a:ln>
        </p:spPr>
        <p:style>
          <a:lnRef idx="0"/>
          <a:fillRef idx="0"/>
          <a:effectRef idx="0"/>
          <a:fontRef idx="minor"/>
        </p:style>
        <p:txBody>
          <a:bodyPr lIns="0" rIns="0" tIns="0" bIns="0">
            <a:normAutofit/>
          </a:bodyPr>
          <a:p>
            <a:pPr marL="216000" indent="-215640">
              <a:lnSpc>
                <a:spcPct val="100000"/>
              </a:lnSpc>
              <a:spcBef>
                <a:spcPts val="598"/>
              </a:spcBef>
              <a:buClr>
                <a:srgbClr val="ffffff"/>
              </a:buClr>
              <a:buFont typeface="Wingdings" charset="2"/>
              <a:buChar char=""/>
            </a:pPr>
            <a:r>
              <a:rPr b="1" lang="en-IN" sz="2800" spc="-1" strike="noStrike">
                <a:solidFill>
                  <a:srgbClr val="ffffff"/>
                </a:solidFill>
                <a:latin typeface="Tibetan Machine Uni"/>
                <a:ea typeface="DejaVu Sans"/>
              </a:rPr>
              <a:t>To help predict the projected Score during      the match.</a:t>
            </a:r>
            <a:endParaRPr b="0" lang="en-IN" sz="2800" spc="-1" strike="noStrike">
              <a:latin typeface="Arial"/>
            </a:endParaRPr>
          </a:p>
          <a:p>
            <a:pPr marL="216000" indent="-215640">
              <a:lnSpc>
                <a:spcPct val="100000"/>
              </a:lnSpc>
              <a:spcBef>
                <a:spcPts val="598"/>
              </a:spcBef>
              <a:buClr>
                <a:srgbClr val="ffffff"/>
              </a:buClr>
              <a:buFont typeface="Wingdings" charset="2"/>
              <a:buChar char=""/>
            </a:pPr>
            <a:r>
              <a:rPr b="1" lang="en-IN" sz="2800" spc="-1" strike="noStrike">
                <a:solidFill>
                  <a:srgbClr val="ffffff"/>
                </a:solidFill>
                <a:latin typeface="Tibetan Machine Uni"/>
                <a:ea typeface="DejaVu Sans"/>
              </a:rPr>
              <a:t> </a:t>
            </a:r>
            <a:endParaRPr b="0" lang="en-IN"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44000" y="216000"/>
            <a:ext cx="7017840" cy="1225800"/>
          </a:xfrm>
          <a:prstGeom prst="rect">
            <a:avLst/>
          </a:prstGeom>
          <a:noFill/>
          <a:ln>
            <a:noFill/>
          </a:ln>
        </p:spPr>
        <p:style>
          <a:lnRef idx="0"/>
          <a:fillRef idx="0"/>
          <a:effectRef idx="0"/>
          <a:fontRef idx="minor"/>
        </p:style>
        <p:txBody>
          <a:bodyPr lIns="90000" rIns="90000" tIns="46800" bIns="46800" anchor="ctr"/>
          <a:p>
            <a:pPr>
              <a:lnSpc>
                <a:spcPct val="100000"/>
              </a:lnSpc>
            </a:pPr>
            <a:r>
              <a:rPr b="1" lang="en-IN" sz="3600" spc="-1" strike="noStrike">
                <a:solidFill>
                  <a:srgbClr val="ffffff"/>
                </a:solidFill>
                <a:latin typeface="Tibetan Machine Uni"/>
                <a:ea typeface="DejaVu Sans"/>
              </a:rPr>
              <a:t>Working</a:t>
            </a:r>
            <a:endParaRPr b="0" lang="en-IN" sz="3600" spc="-1" strike="noStrike">
              <a:latin typeface="Arial"/>
            </a:endParaRPr>
          </a:p>
        </p:txBody>
      </p:sp>
      <p:sp>
        <p:nvSpPr>
          <p:cNvPr id="85" name="CustomShape 2"/>
          <p:cNvSpPr/>
          <p:nvPr/>
        </p:nvSpPr>
        <p:spPr>
          <a:xfrm>
            <a:off x="72000" y="1512000"/>
            <a:ext cx="8999280" cy="4967280"/>
          </a:xfrm>
          <a:prstGeom prst="rect">
            <a:avLst/>
          </a:prstGeom>
          <a:noFill/>
          <a:ln>
            <a:noFill/>
          </a:ln>
        </p:spPr>
        <p:style>
          <a:lnRef idx="0"/>
          <a:fillRef idx="0"/>
          <a:effectRef idx="0"/>
          <a:fontRef idx="minor"/>
        </p:style>
        <p:txBody>
          <a:bodyPr lIns="0" rIns="0" tIns="0" bIns="0">
            <a:normAutofit/>
          </a:bodyPr>
          <a:p>
            <a:pPr marL="216000" indent="-215640">
              <a:lnSpc>
                <a:spcPct val="100000"/>
              </a:lnSpc>
              <a:spcBef>
                <a:spcPts val="598"/>
              </a:spcBef>
              <a:buClr>
                <a:srgbClr val="ffffff"/>
              </a:buClr>
              <a:buFont typeface="Wingdings" charset="2"/>
              <a:buChar char=""/>
            </a:pPr>
            <a:r>
              <a:rPr b="1" lang="en-IN" sz="2800" spc="-1" strike="noStrike">
                <a:solidFill>
                  <a:srgbClr val="ffffff"/>
                </a:solidFill>
                <a:latin typeface="Tibetan Machine Uni"/>
                <a:ea typeface="DejaVu Sans"/>
              </a:rPr>
              <a:t>This project based on Machine Learning         Techniques.</a:t>
            </a:r>
            <a:endParaRPr b="0" lang="en-IN" sz="2800" spc="-1" strike="noStrike">
              <a:latin typeface="Arial"/>
            </a:endParaRPr>
          </a:p>
          <a:p>
            <a:pPr marL="216000" indent="-215640">
              <a:lnSpc>
                <a:spcPct val="100000"/>
              </a:lnSpc>
              <a:spcBef>
                <a:spcPts val="598"/>
              </a:spcBef>
              <a:buClr>
                <a:srgbClr val="ffffff"/>
              </a:buClr>
              <a:buFont typeface="Wingdings" charset="2"/>
              <a:buChar char=""/>
            </a:pPr>
            <a:r>
              <a:rPr b="1" lang="en-IN" sz="2800" spc="-1" strike="noStrike">
                <a:solidFill>
                  <a:srgbClr val="ffffff"/>
                </a:solidFill>
                <a:latin typeface="Tibetan Machine Uni"/>
                <a:ea typeface="Noto Sans CJK SC"/>
              </a:rPr>
              <a:t>In this project, we use Random Forest          Classifiation Algorithm which is supervised      machine learning problem.</a:t>
            </a:r>
            <a:endParaRPr b="0" lang="en-IN" sz="2800" spc="-1" strike="noStrike">
              <a:latin typeface="Arial"/>
            </a:endParaRPr>
          </a:p>
          <a:p>
            <a:pPr marL="216000" indent="-215640">
              <a:lnSpc>
                <a:spcPct val="100000"/>
              </a:lnSpc>
              <a:spcBef>
                <a:spcPts val="598"/>
              </a:spcBef>
              <a:buClr>
                <a:srgbClr val="ffffff"/>
              </a:buClr>
              <a:buFont typeface="Wingdings" charset="2"/>
              <a:buChar char=""/>
            </a:pPr>
            <a:r>
              <a:rPr b="1" lang="en-IN" sz="2800" spc="-1" strike="noStrike">
                <a:solidFill>
                  <a:srgbClr val="ffffff"/>
                </a:solidFill>
                <a:latin typeface="Tibetan Machine Uni"/>
                <a:ea typeface="Noto Sans CJK SC"/>
              </a:rPr>
              <a:t> </a:t>
            </a:r>
            <a:endParaRPr b="0" lang="en-IN" sz="2800" spc="-1" strike="noStrike">
              <a:latin typeface="Arial"/>
            </a:endParaRPr>
          </a:p>
          <a:p>
            <a:pPr>
              <a:lnSpc>
                <a:spcPct val="100000"/>
              </a:lnSpc>
              <a:spcBef>
                <a:spcPts val="598"/>
              </a:spcBef>
            </a:pPr>
            <a:endParaRPr b="0" lang="en-IN"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44000" y="72000"/>
            <a:ext cx="7017840" cy="1079280"/>
          </a:xfrm>
          <a:prstGeom prst="rect">
            <a:avLst/>
          </a:prstGeom>
          <a:noFill/>
          <a:ln>
            <a:noFill/>
          </a:ln>
        </p:spPr>
        <p:style>
          <a:lnRef idx="0"/>
          <a:fillRef idx="0"/>
          <a:effectRef idx="0"/>
          <a:fontRef idx="minor"/>
        </p:style>
        <p:txBody>
          <a:bodyPr lIns="90000" rIns="90000" tIns="46800" bIns="46800" anchor="ctr"/>
          <a:p>
            <a:pPr>
              <a:lnSpc>
                <a:spcPct val="100000"/>
              </a:lnSpc>
            </a:pPr>
            <a:r>
              <a:rPr b="1" lang="en-IN" sz="3600" spc="-1" strike="noStrike">
                <a:solidFill>
                  <a:srgbClr val="ffffff"/>
                </a:solidFill>
                <a:latin typeface="Tibetan Machine Uni"/>
                <a:ea typeface="DejaVu Sans"/>
              </a:rPr>
              <a:t>What Random Forest</a:t>
            </a:r>
            <a:endParaRPr b="0" lang="en-IN" sz="3600" spc="-1" strike="noStrike">
              <a:latin typeface="Arial"/>
            </a:endParaRPr>
          </a:p>
        </p:txBody>
      </p:sp>
      <p:sp>
        <p:nvSpPr>
          <p:cNvPr id="87" name="CustomShape 2"/>
          <p:cNvSpPr/>
          <p:nvPr/>
        </p:nvSpPr>
        <p:spPr>
          <a:xfrm>
            <a:off x="144000" y="1296720"/>
            <a:ext cx="8999280" cy="5560560"/>
          </a:xfrm>
          <a:prstGeom prst="rect">
            <a:avLst/>
          </a:prstGeom>
          <a:noFill/>
          <a:ln>
            <a:noFill/>
          </a:ln>
        </p:spPr>
        <p:style>
          <a:lnRef idx="0"/>
          <a:fillRef idx="0"/>
          <a:effectRef idx="0"/>
          <a:fontRef idx="minor"/>
        </p:style>
        <p:txBody>
          <a:bodyPr lIns="0" rIns="0" tIns="0" bIns="0">
            <a:normAutofit/>
          </a:bodyPr>
          <a:p>
            <a:pPr marL="216000" indent="-215640">
              <a:lnSpc>
                <a:spcPct val="100000"/>
              </a:lnSpc>
              <a:spcBef>
                <a:spcPts val="598"/>
              </a:spcBef>
              <a:buClr>
                <a:srgbClr val="ffffff"/>
              </a:buClr>
              <a:buFont typeface="Wingdings" charset="2"/>
              <a:buChar char=""/>
            </a:pPr>
            <a:r>
              <a:rPr b="1" lang="en-IN" sz="2400" spc="-1" strike="noStrike">
                <a:solidFill>
                  <a:srgbClr val="ffffff"/>
                </a:solidFill>
                <a:latin typeface="Arial"/>
                <a:ea typeface="DejaVu Sans"/>
              </a:rPr>
              <a:t> </a:t>
            </a:r>
            <a:r>
              <a:rPr b="1" lang="en-IN" sz="2800" spc="-1" strike="noStrike">
                <a:solidFill>
                  <a:srgbClr val="ffffff"/>
                </a:solidFill>
                <a:latin typeface="Tibetan Machine Uni"/>
                <a:ea typeface="DejaVu Sans"/>
              </a:rPr>
              <a:t>An ensemble classifier using many</a:t>
            </a:r>
            <a:endParaRPr b="0" lang="en-IN" sz="2800" spc="-1" strike="noStrike">
              <a:latin typeface="Arial"/>
            </a:endParaRPr>
          </a:p>
          <a:p>
            <a:pPr marL="216000" indent="-215640">
              <a:lnSpc>
                <a:spcPct val="100000"/>
              </a:lnSpc>
              <a:spcBef>
                <a:spcPts val="598"/>
              </a:spcBef>
              <a:buClr>
                <a:srgbClr val="ffffff"/>
              </a:buClr>
              <a:buFont typeface="Wingdings" charset="2"/>
              <a:buChar char=""/>
            </a:pPr>
            <a:r>
              <a:rPr b="1" lang="en-IN" sz="2800" spc="-1" strike="noStrike">
                <a:solidFill>
                  <a:srgbClr val="ffffff"/>
                </a:solidFill>
                <a:latin typeface="Tibetan Machine Uni"/>
                <a:ea typeface="DejaVu Sans"/>
              </a:rPr>
              <a:t>decision tree models.</a:t>
            </a:r>
            <a:endParaRPr b="0" lang="en-IN" sz="2800" spc="-1" strike="noStrike">
              <a:latin typeface="Arial"/>
            </a:endParaRPr>
          </a:p>
          <a:p>
            <a:pPr marL="216000" indent="-215640">
              <a:lnSpc>
                <a:spcPct val="100000"/>
              </a:lnSpc>
              <a:spcBef>
                <a:spcPts val="598"/>
              </a:spcBef>
              <a:buClr>
                <a:srgbClr val="ffffff"/>
              </a:buClr>
              <a:buFont typeface="Wingdings" charset="2"/>
              <a:buChar char=""/>
            </a:pPr>
            <a:r>
              <a:rPr b="1" lang="en-IN" sz="2800" spc="-1" strike="noStrike">
                <a:solidFill>
                  <a:srgbClr val="ffffff"/>
                </a:solidFill>
                <a:latin typeface="Tibetan Machine Uni"/>
                <a:ea typeface="DejaVu Sans"/>
              </a:rPr>
              <a:t>Can be used for classification or</a:t>
            </a:r>
            <a:endParaRPr b="0" lang="en-IN" sz="2800" spc="-1" strike="noStrike">
              <a:latin typeface="Arial"/>
            </a:endParaRPr>
          </a:p>
          <a:p>
            <a:pPr marL="216000" indent="-215640">
              <a:lnSpc>
                <a:spcPct val="100000"/>
              </a:lnSpc>
              <a:spcBef>
                <a:spcPts val="598"/>
              </a:spcBef>
              <a:buClr>
                <a:srgbClr val="ffffff"/>
              </a:buClr>
              <a:buFont typeface="Wingdings" charset="2"/>
              <a:buChar char=""/>
            </a:pPr>
            <a:r>
              <a:rPr b="1" lang="en-IN" sz="2800" spc="-1" strike="noStrike">
                <a:solidFill>
                  <a:srgbClr val="ffffff"/>
                </a:solidFill>
                <a:latin typeface="Tibetan Machine Uni"/>
                <a:ea typeface="DejaVu Sans"/>
              </a:rPr>
              <a:t>Regression.</a:t>
            </a:r>
            <a:endParaRPr b="0" lang="en-IN" sz="2800" spc="-1" strike="noStrike">
              <a:latin typeface="Arial"/>
            </a:endParaRPr>
          </a:p>
          <a:p>
            <a:pPr marL="216000" indent="-215640">
              <a:lnSpc>
                <a:spcPct val="100000"/>
              </a:lnSpc>
              <a:spcBef>
                <a:spcPts val="598"/>
              </a:spcBef>
              <a:buClr>
                <a:srgbClr val="ffffff"/>
              </a:buClr>
              <a:buFont typeface="Wingdings" charset="2"/>
              <a:buChar char=""/>
            </a:pPr>
            <a:r>
              <a:rPr b="1" lang="en-IN" sz="2800" spc="-1" strike="noStrike">
                <a:solidFill>
                  <a:srgbClr val="ffffff"/>
                </a:solidFill>
                <a:latin typeface="Tibetan Machine Uni"/>
                <a:ea typeface="DejaVu Sans"/>
              </a:rPr>
              <a:t> </a:t>
            </a:r>
            <a:r>
              <a:rPr b="1" lang="en-IN" sz="2800" spc="-1" strike="noStrike">
                <a:solidFill>
                  <a:srgbClr val="ffffff"/>
                </a:solidFill>
                <a:latin typeface="Tibetan Machine Uni"/>
                <a:ea typeface="DejaVu Sans"/>
              </a:rPr>
              <a:t>It works on Bootstrap Aggregation Techniques.</a:t>
            </a:r>
            <a:endParaRPr b="0" lang="en-IN"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44000" y="216000"/>
            <a:ext cx="7017840" cy="1225800"/>
          </a:xfrm>
          <a:prstGeom prst="rect">
            <a:avLst/>
          </a:prstGeom>
          <a:noFill/>
          <a:ln>
            <a:noFill/>
          </a:ln>
        </p:spPr>
        <p:style>
          <a:lnRef idx="0"/>
          <a:fillRef idx="0"/>
          <a:effectRef idx="0"/>
          <a:fontRef idx="minor"/>
        </p:style>
        <p:txBody>
          <a:bodyPr lIns="90000" rIns="90000" tIns="46800" bIns="46800" anchor="ctr"/>
          <a:p>
            <a:pPr>
              <a:lnSpc>
                <a:spcPct val="100000"/>
              </a:lnSpc>
            </a:pPr>
            <a:r>
              <a:rPr b="1" lang="en-IN" sz="3600" spc="-1" strike="noStrike">
                <a:solidFill>
                  <a:srgbClr val="ffffff"/>
                </a:solidFill>
                <a:latin typeface="Tibetan Machine Uni"/>
                <a:ea typeface="DejaVu Sans"/>
              </a:rPr>
              <a:t>Conclusion</a:t>
            </a:r>
            <a:endParaRPr b="0" lang="en-IN" sz="3600" spc="-1" strike="noStrike">
              <a:latin typeface="Arial"/>
            </a:endParaRPr>
          </a:p>
        </p:txBody>
      </p:sp>
      <p:sp>
        <p:nvSpPr>
          <p:cNvPr id="89" name="CustomShape 2"/>
          <p:cNvSpPr/>
          <p:nvPr/>
        </p:nvSpPr>
        <p:spPr>
          <a:xfrm>
            <a:off x="72000" y="1584000"/>
            <a:ext cx="8783280" cy="5039280"/>
          </a:xfrm>
          <a:prstGeom prst="rect">
            <a:avLst/>
          </a:prstGeom>
          <a:noFill/>
          <a:ln>
            <a:noFill/>
          </a:ln>
        </p:spPr>
        <p:style>
          <a:lnRef idx="0"/>
          <a:fillRef idx="0"/>
          <a:effectRef idx="0"/>
          <a:fontRef idx="minor"/>
        </p:style>
        <p:txBody>
          <a:bodyPr lIns="0" rIns="0" tIns="0" bIns="0">
            <a:normAutofit/>
          </a:bodyPr>
          <a:p>
            <a:pPr marL="216000" indent="-215640">
              <a:lnSpc>
                <a:spcPct val="100000"/>
              </a:lnSpc>
              <a:spcBef>
                <a:spcPts val="598"/>
              </a:spcBef>
              <a:buClr>
                <a:srgbClr val="ffffff"/>
              </a:buClr>
              <a:buFont typeface="Wingdings" charset="2"/>
              <a:buChar char=""/>
            </a:pPr>
            <a:r>
              <a:rPr b="1" lang="en-IN" sz="2800" spc="-1" strike="noStrike">
                <a:solidFill>
                  <a:srgbClr val="ffffff"/>
                </a:solidFill>
                <a:latin typeface="Tibetan Machine Uni"/>
                <a:ea typeface="DejaVu Sans"/>
              </a:rPr>
              <a:t> </a:t>
            </a:r>
            <a:r>
              <a:rPr b="1" lang="en-IN" sz="2800" spc="-1" strike="noStrike">
                <a:solidFill>
                  <a:srgbClr val="ffffff"/>
                </a:solidFill>
                <a:latin typeface="Tibetan Machine Uni"/>
                <a:ea typeface="DejaVu Sans"/>
              </a:rPr>
              <a:t>The various classification based machine learning algorithms were trained on IPL dataset designed for study. The dataset contained all the match data science the beginning of the Indian Premier League till 2017 and it predict the score before ending the first inning.</a:t>
            </a:r>
            <a:endParaRPr b="0" lang="en-IN"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16000" y="187920"/>
            <a:ext cx="8711280" cy="3771360"/>
          </a:xfrm>
          <a:prstGeom prst="rect">
            <a:avLst/>
          </a:prstGeom>
          <a:noFill/>
          <a:ln>
            <a:noFill/>
          </a:ln>
        </p:spPr>
        <p:style>
          <a:lnRef idx="0"/>
          <a:fillRef idx="0"/>
          <a:effectRef idx="0"/>
          <a:fontRef idx="minor"/>
        </p:style>
        <p:txBody>
          <a:bodyPr lIns="90000" rIns="90000" tIns="46800" bIns="46800" anchor="ctr"/>
          <a:p>
            <a:pPr>
              <a:lnSpc>
                <a:spcPct val="100000"/>
              </a:lnSpc>
            </a:pPr>
            <a:r>
              <a:rPr b="1" lang="en-IN" sz="5000" spc="-1" strike="noStrike">
                <a:solidFill>
                  <a:srgbClr val="ffffff"/>
                </a:solidFill>
                <a:latin typeface="Chilanka"/>
                <a:ea typeface="DejaVu Sans"/>
              </a:rPr>
              <a:t>Thank you...</a:t>
            </a:r>
            <a:br/>
            <a:br/>
            <a:r>
              <a:rPr b="1" lang="en-IN" sz="4000" spc="-1" strike="noStrike">
                <a:solidFill>
                  <a:srgbClr val="ffffff"/>
                </a:solidFill>
                <a:latin typeface="Chilanka"/>
                <a:ea typeface="DejaVu Sans"/>
              </a:rPr>
              <a:t>Happy learning, Happy reading</a:t>
            </a:r>
            <a:br/>
            <a:r>
              <a:rPr b="1" lang="en-IN" sz="4000" spc="-1" strike="noStrike">
                <a:solidFill>
                  <a:srgbClr val="ffffff"/>
                </a:solidFill>
                <a:latin typeface="Chilanka"/>
                <a:ea typeface="DejaVu Sans"/>
              </a:rPr>
              <a:t>&amp; Happy coding !</a:t>
            </a:r>
            <a:br/>
            <a:endParaRPr b="0" lang="en-IN" sz="4000" spc="-1" strike="noStrike">
              <a:latin typeface="Arial"/>
            </a:endParaRPr>
          </a:p>
        </p:txBody>
      </p:sp>
      <p:sp>
        <p:nvSpPr>
          <p:cNvPr id="91" name="CustomShape 2"/>
          <p:cNvSpPr/>
          <p:nvPr/>
        </p:nvSpPr>
        <p:spPr>
          <a:xfrm>
            <a:off x="1872360" y="4680720"/>
            <a:ext cx="5326920" cy="502560"/>
          </a:xfrm>
          <a:prstGeom prst="rect">
            <a:avLst/>
          </a:prstGeom>
          <a:noFill/>
          <a:ln>
            <a:noFill/>
          </a:ln>
        </p:spPr>
        <p:style>
          <a:lnRef idx="0"/>
          <a:fillRef idx="0"/>
          <a:effectRef idx="0"/>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2021-01-30T00:05:50Z</dcterms:created>
  <dc:creator/>
  <dc:description/>
  <dc:language>en-IN</dc:language>
  <cp:lastModifiedBy/>
  <dcterms:modified xsi:type="dcterms:W3CDTF">2021-02-04T01:30:03Z</dcterms:modified>
  <cp:revision>76</cp:revision>
  <dc:subject/>
  <dc:title>PowerPoint Template</dc:title>
</cp:coreProperties>
</file>