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61" r:id="rId7"/>
    <p:sldId id="265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2"/>
    <a:srgbClr val="000000"/>
    <a:srgbClr val="2C4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1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E56E8-28CE-D246-AA73-0E9C2A6F628A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39C7687C-02FF-0349-B034-F5A7F9B40C61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Develop and Test with Local Blockchain</a:t>
          </a:r>
        </a:p>
      </dgm:t>
    </dgm:pt>
    <dgm:pt modelId="{69E8A49E-98C7-E34E-B737-19CC38913FCD}" type="parTrans" cxnId="{CC71E7FE-29C3-5949-8997-60A978B427B7}">
      <dgm:prSet/>
      <dgm:spPr/>
      <dgm:t>
        <a:bodyPr/>
        <a:lstStyle/>
        <a:p>
          <a:endParaRPr lang="en-US"/>
        </a:p>
      </dgm:t>
    </dgm:pt>
    <dgm:pt modelId="{E7ED2A04-DDE9-7A4E-B05C-207788442650}" type="sibTrans" cxnId="{CC71E7FE-29C3-5949-8997-60A978B427B7}">
      <dgm:prSet/>
      <dgm:spPr/>
      <dgm:t>
        <a:bodyPr/>
        <a:lstStyle/>
        <a:p>
          <a:endParaRPr lang="en-US"/>
        </a:p>
      </dgm:t>
    </dgm:pt>
    <dgm:pt modelId="{89A01CD6-482D-024E-B0DC-95CA465C20E1}">
      <dgm:prSet phldrT="[Text]"/>
      <dgm:spPr/>
      <dgm:t>
        <a:bodyPr/>
        <a:lstStyle/>
        <a:p>
          <a:r>
            <a:rPr lang="en-US" dirty="0"/>
            <a:t>Deploy and Test with </a:t>
          </a:r>
          <a:r>
            <a:rPr lang="en-US" dirty="0" err="1"/>
            <a:t>Ropsten</a:t>
          </a:r>
          <a:r>
            <a:rPr lang="en-US" dirty="0"/>
            <a:t> Blockchain</a:t>
          </a:r>
        </a:p>
      </dgm:t>
    </dgm:pt>
    <dgm:pt modelId="{335E1202-00D0-534E-B76D-54130BB6172B}" type="parTrans" cxnId="{E7FDDACE-62A4-F04B-A00B-2B12F959626B}">
      <dgm:prSet/>
      <dgm:spPr/>
      <dgm:t>
        <a:bodyPr/>
        <a:lstStyle/>
        <a:p>
          <a:endParaRPr lang="en-US"/>
        </a:p>
      </dgm:t>
    </dgm:pt>
    <dgm:pt modelId="{8C9EC82C-D804-3041-AC83-14F865C550FB}" type="sibTrans" cxnId="{E7FDDACE-62A4-F04B-A00B-2B12F959626B}">
      <dgm:prSet/>
      <dgm:spPr/>
      <dgm:t>
        <a:bodyPr/>
        <a:lstStyle/>
        <a:p>
          <a:endParaRPr lang="en-US"/>
        </a:p>
      </dgm:t>
    </dgm:pt>
    <dgm:pt modelId="{6B57CD42-D3C7-8B47-BA3E-DA72C5420E81}">
      <dgm:prSet phldrT="[Text]"/>
      <dgm:spPr/>
      <dgm:t>
        <a:bodyPr/>
        <a:lstStyle/>
        <a:p>
          <a:r>
            <a:rPr lang="en-US" dirty="0"/>
            <a:t>Deploy and Test with </a:t>
          </a:r>
          <a:r>
            <a:rPr lang="en-US" dirty="0" err="1"/>
            <a:t>Mainnet</a:t>
          </a:r>
          <a:r>
            <a:rPr lang="en-US" dirty="0"/>
            <a:t> Blockchain</a:t>
          </a:r>
        </a:p>
      </dgm:t>
    </dgm:pt>
    <dgm:pt modelId="{C7CB5081-F8BC-0B46-BB50-3051DAEDB9DD}" type="parTrans" cxnId="{412CB4BF-731A-6640-8AEC-66308C936C08}">
      <dgm:prSet/>
      <dgm:spPr/>
      <dgm:t>
        <a:bodyPr/>
        <a:lstStyle/>
        <a:p>
          <a:endParaRPr lang="en-US"/>
        </a:p>
      </dgm:t>
    </dgm:pt>
    <dgm:pt modelId="{ECBB430B-94B0-A744-9020-5B0C891D5C47}" type="sibTrans" cxnId="{412CB4BF-731A-6640-8AEC-66308C936C08}">
      <dgm:prSet/>
      <dgm:spPr/>
      <dgm:t>
        <a:bodyPr/>
        <a:lstStyle/>
        <a:p>
          <a:endParaRPr lang="en-US"/>
        </a:p>
      </dgm:t>
    </dgm:pt>
    <dgm:pt modelId="{76CDD5D1-6157-6647-B37F-EE7E07C5EA0C}" type="pres">
      <dgm:prSet presAssocID="{22BE56E8-28CE-D246-AA73-0E9C2A6F628A}" presName="CompostProcess" presStyleCnt="0">
        <dgm:presLayoutVars>
          <dgm:dir/>
          <dgm:resizeHandles val="exact"/>
        </dgm:presLayoutVars>
      </dgm:prSet>
      <dgm:spPr/>
    </dgm:pt>
    <dgm:pt modelId="{28BBE2F8-A125-F241-9181-F9D04AFACECF}" type="pres">
      <dgm:prSet presAssocID="{22BE56E8-28CE-D246-AA73-0E9C2A6F628A}" presName="arrow" presStyleLbl="bgShp" presStyleIdx="0" presStyleCnt="1"/>
      <dgm:spPr>
        <a:solidFill>
          <a:schemeClr val="accent4">
            <a:lumMod val="60000"/>
            <a:lumOff val="40000"/>
          </a:schemeClr>
        </a:solidFill>
      </dgm:spPr>
    </dgm:pt>
    <dgm:pt modelId="{D3D25C81-914D-B045-AE59-75ED4E3C5F68}" type="pres">
      <dgm:prSet presAssocID="{22BE56E8-28CE-D246-AA73-0E9C2A6F628A}" presName="linearProcess" presStyleCnt="0"/>
      <dgm:spPr/>
    </dgm:pt>
    <dgm:pt modelId="{21865DB7-22B2-5445-A8DF-84A7C7BD5523}" type="pres">
      <dgm:prSet presAssocID="{39C7687C-02FF-0349-B034-F5A7F9B40C61}" presName="textNode" presStyleLbl="node1" presStyleIdx="0" presStyleCnt="3">
        <dgm:presLayoutVars>
          <dgm:bulletEnabled val="1"/>
        </dgm:presLayoutVars>
      </dgm:prSet>
      <dgm:spPr/>
    </dgm:pt>
    <dgm:pt modelId="{A7A4DDF4-C9D4-9846-9000-321C50403AFA}" type="pres">
      <dgm:prSet presAssocID="{E7ED2A04-DDE9-7A4E-B05C-207788442650}" presName="sibTrans" presStyleCnt="0"/>
      <dgm:spPr/>
    </dgm:pt>
    <dgm:pt modelId="{9169A89B-179E-984E-975D-D7374BABC52E}" type="pres">
      <dgm:prSet presAssocID="{89A01CD6-482D-024E-B0DC-95CA465C20E1}" presName="textNode" presStyleLbl="node1" presStyleIdx="1" presStyleCnt="3">
        <dgm:presLayoutVars>
          <dgm:bulletEnabled val="1"/>
        </dgm:presLayoutVars>
      </dgm:prSet>
      <dgm:spPr/>
    </dgm:pt>
    <dgm:pt modelId="{EB0837FD-5B3B-0948-A40B-C473E4CD86DC}" type="pres">
      <dgm:prSet presAssocID="{8C9EC82C-D804-3041-AC83-14F865C550FB}" presName="sibTrans" presStyleCnt="0"/>
      <dgm:spPr/>
    </dgm:pt>
    <dgm:pt modelId="{AECDAD31-32FF-D649-97D6-49A4F9557A45}" type="pres">
      <dgm:prSet presAssocID="{6B57CD42-D3C7-8B47-BA3E-DA72C5420E8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AC9D432-2318-7840-B4FC-76E3021AE925}" type="presOf" srcId="{22BE56E8-28CE-D246-AA73-0E9C2A6F628A}" destId="{76CDD5D1-6157-6647-B37F-EE7E07C5EA0C}" srcOrd="0" destOrd="0" presId="urn:microsoft.com/office/officeart/2005/8/layout/hProcess9"/>
    <dgm:cxn modelId="{F23C684C-C86D-7746-BFCF-08C61F3990DE}" type="presOf" srcId="{6B57CD42-D3C7-8B47-BA3E-DA72C5420E81}" destId="{AECDAD31-32FF-D649-97D6-49A4F9557A45}" srcOrd="0" destOrd="0" presId="urn:microsoft.com/office/officeart/2005/8/layout/hProcess9"/>
    <dgm:cxn modelId="{470FE14E-39BA-C146-8179-7452C34951A4}" type="presOf" srcId="{89A01CD6-482D-024E-B0DC-95CA465C20E1}" destId="{9169A89B-179E-984E-975D-D7374BABC52E}" srcOrd="0" destOrd="0" presId="urn:microsoft.com/office/officeart/2005/8/layout/hProcess9"/>
    <dgm:cxn modelId="{412CB4BF-731A-6640-8AEC-66308C936C08}" srcId="{22BE56E8-28CE-D246-AA73-0E9C2A6F628A}" destId="{6B57CD42-D3C7-8B47-BA3E-DA72C5420E81}" srcOrd="2" destOrd="0" parTransId="{C7CB5081-F8BC-0B46-BB50-3051DAEDB9DD}" sibTransId="{ECBB430B-94B0-A744-9020-5B0C891D5C47}"/>
    <dgm:cxn modelId="{E7FDDACE-62A4-F04B-A00B-2B12F959626B}" srcId="{22BE56E8-28CE-D246-AA73-0E9C2A6F628A}" destId="{89A01CD6-482D-024E-B0DC-95CA465C20E1}" srcOrd="1" destOrd="0" parTransId="{335E1202-00D0-534E-B76D-54130BB6172B}" sibTransId="{8C9EC82C-D804-3041-AC83-14F865C550FB}"/>
    <dgm:cxn modelId="{E40CE2F0-5320-9448-A7AF-E2F05275A9B3}" type="presOf" srcId="{39C7687C-02FF-0349-B034-F5A7F9B40C61}" destId="{21865DB7-22B2-5445-A8DF-84A7C7BD5523}" srcOrd="0" destOrd="0" presId="urn:microsoft.com/office/officeart/2005/8/layout/hProcess9"/>
    <dgm:cxn modelId="{CC71E7FE-29C3-5949-8997-60A978B427B7}" srcId="{22BE56E8-28CE-D246-AA73-0E9C2A6F628A}" destId="{39C7687C-02FF-0349-B034-F5A7F9B40C61}" srcOrd="0" destOrd="0" parTransId="{69E8A49E-98C7-E34E-B737-19CC38913FCD}" sibTransId="{E7ED2A04-DDE9-7A4E-B05C-207788442650}"/>
    <dgm:cxn modelId="{9DC5D1E5-F6CB-304E-A0AC-F1A1365DC904}" type="presParOf" srcId="{76CDD5D1-6157-6647-B37F-EE7E07C5EA0C}" destId="{28BBE2F8-A125-F241-9181-F9D04AFACECF}" srcOrd="0" destOrd="0" presId="urn:microsoft.com/office/officeart/2005/8/layout/hProcess9"/>
    <dgm:cxn modelId="{51F709B7-3BAF-4242-8589-BA3AD8FC6BB3}" type="presParOf" srcId="{76CDD5D1-6157-6647-B37F-EE7E07C5EA0C}" destId="{D3D25C81-914D-B045-AE59-75ED4E3C5F68}" srcOrd="1" destOrd="0" presId="urn:microsoft.com/office/officeart/2005/8/layout/hProcess9"/>
    <dgm:cxn modelId="{A00744F6-53E3-6943-AF53-8E3F77B9B57C}" type="presParOf" srcId="{D3D25C81-914D-B045-AE59-75ED4E3C5F68}" destId="{21865DB7-22B2-5445-A8DF-84A7C7BD5523}" srcOrd="0" destOrd="0" presId="urn:microsoft.com/office/officeart/2005/8/layout/hProcess9"/>
    <dgm:cxn modelId="{24BF7111-27B5-9249-8661-6956FE73765C}" type="presParOf" srcId="{D3D25C81-914D-B045-AE59-75ED4E3C5F68}" destId="{A7A4DDF4-C9D4-9846-9000-321C50403AFA}" srcOrd="1" destOrd="0" presId="urn:microsoft.com/office/officeart/2005/8/layout/hProcess9"/>
    <dgm:cxn modelId="{4A2F5BC9-6303-2249-B422-4FD8A42A5E30}" type="presParOf" srcId="{D3D25C81-914D-B045-AE59-75ED4E3C5F68}" destId="{9169A89B-179E-984E-975D-D7374BABC52E}" srcOrd="2" destOrd="0" presId="urn:microsoft.com/office/officeart/2005/8/layout/hProcess9"/>
    <dgm:cxn modelId="{60C15124-2E97-AF48-9552-686556936ADE}" type="presParOf" srcId="{D3D25C81-914D-B045-AE59-75ED4E3C5F68}" destId="{EB0837FD-5B3B-0948-A40B-C473E4CD86DC}" srcOrd="3" destOrd="0" presId="urn:microsoft.com/office/officeart/2005/8/layout/hProcess9"/>
    <dgm:cxn modelId="{E7317481-5637-4F45-AE0A-890E65C21FDA}" type="presParOf" srcId="{D3D25C81-914D-B045-AE59-75ED4E3C5F68}" destId="{AECDAD31-32FF-D649-97D6-49A4F9557A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BE2F8-A125-F241-9181-F9D04AFACECF}">
      <dsp:nvSpPr>
        <dsp:cNvPr id="0" name=""/>
        <dsp:cNvSpPr/>
      </dsp:nvSpPr>
      <dsp:spPr>
        <a:xfrm>
          <a:off x="849917" y="0"/>
          <a:ext cx="9632404" cy="5418667"/>
        </a:xfrm>
        <a:prstGeom prst="rightArrow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65DB7-22B2-5445-A8DF-84A7C7BD5523}">
      <dsp:nvSpPr>
        <dsp:cNvPr id="0" name=""/>
        <dsp:cNvSpPr/>
      </dsp:nvSpPr>
      <dsp:spPr>
        <a:xfrm>
          <a:off x="12173" y="1625600"/>
          <a:ext cx="3647564" cy="2167466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Develop and Test with Local Blockchain</a:t>
          </a:r>
        </a:p>
      </dsp:txBody>
      <dsp:txXfrm>
        <a:off x="117980" y="1731407"/>
        <a:ext cx="3435950" cy="1955852"/>
      </dsp:txXfrm>
    </dsp:sp>
    <dsp:sp modelId="{9169A89B-179E-984E-975D-D7374BABC52E}">
      <dsp:nvSpPr>
        <dsp:cNvPr id="0" name=""/>
        <dsp:cNvSpPr/>
      </dsp:nvSpPr>
      <dsp:spPr>
        <a:xfrm>
          <a:off x="3842337" y="1625600"/>
          <a:ext cx="3647564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Deploy and Test with </a:t>
          </a:r>
          <a:r>
            <a:rPr lang="en-US" sz="3800" kern="1200" dirty="0" err="1"/>
            <a:t>Ropsten</a:t>
          </a:r>
          <a:r>
            <a:rPr lang="en-US" sz="3800" kern="1200" dirty="0"/>
            <a:t> Blockchain</a:t>
          </a:r>
        </a:p>
      </dsp:txBody>
      <dsp:txXfrm>
        <a:off x="3948144" y="1731407"/>
        <a:ext cx="3435950" cy="1955852"/>
      </dsp:txXfrm>
    </dsp:sp>
    <dsp:sp modelId="{AECDAD31-32FF-D649-97D6-49A4F9557A45}">
      <dsp:nvSpPr>
        <dsp:cNvPr id="0" name=""/>
        <dsp:cNvSpPr/>
      </dsp:nvSpPr>
      <dsp:spPr>
        <a:xfrm>
          <a:off x="7672501" y="1625600"/>
          <a:ext cx="3647564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Deploy and Test with </a:t>
          </a:r>
          <a:r>
            <a:rPr lang="en-US" sz="3800" kern="1200" dirty="0" err="1"/>
            <a:t>Mainnet</a:t>
          </a:r>
          <a:r>
            <a:rPr lang="en-US" sz="3800" kern="1200" dirty="0"/>
            <a:t> Blockchain</a:t>
          </a:r>
        </a:p>
      </dsp:txBody>
      <dsp:txXfrm>
        <a:off x="7778308" y="1731407"/>
        <a:ext cx="3435950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79712" y="2246993"/>
            <a:ext cx="9144000" cy="1257300"/>
          </a:xfrm>
        </p:spPr>
        <p:txBody>
          <a:bodyPr anchor="ctr"/>
          <a:lstStyle>
            <a:lvl1pPr algn="l"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Session Title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03300" y="3802407"/>
            <a:ext cx="9144000" cy="1602350"/>
          </a:xfrm>
        </p:spPr>
        <p:txBody>
          <a:bodyPr>
            <a:normAutofit/>
          </a:bodyPr>
          <a:lstStyle>
            <a:lvl1pPr marL="0" indent="0" algn="l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Company</a:t>
            </a:r>
          </a:p>
          <a:p>
            <a:r>
              <a:rPr lang="en-US" noProof="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47880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the Slide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69900" y="901700"/>
            <a:ext cx="10769600" cy="5170885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</p:spTree>
    <p:extLst>
      <p:ext uri="{BB962C8B-B14F-4D97-AF65-F5344CB8AC3E}">
        <p14:creationId xmlns:p14="http://schemas.microsoft.com/office/powerpoint/2010/main" val="14602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69900" y="901700"/>
            <a:ext cx="5549900" cy="5275263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901700"/>
            <a:ext cx="5664200" cy="5275263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</p:spTree>
    <p:extLst>
      <p:ext uri="{BB962C8B-B14F-4D97-AF65-F5344CB8AC3E}">
        <p14:creationId xmlns:p14="http://schemas.microsoft.com/office/powerpoint/2010/main" val="5629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6" name="CuadroTexto 5"/>
          <p:cNvSpPr txBox="1"/>
          <p:nvPr userDrawn="1"/>
        </p:nvSpPr>
        <p:spPr>
          <a:xfrm>
            <a:off x="3346450" y="2631678"/>
            <a:ext cx="59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noProof="0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7" name="CuadroTexto 6"/>
          <p:cNvSpPr txBox="1"/>
          <p:nvPr userDrawn="1"/>
        </p:nvSpPr>
        <p:spPr>
          <a:xfrm>
            <a:off x="469900" y="5294650"/>
            <a:ext cx="1172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chemeClr val="accent2"/>
                </a:solidFill>
              </a:rPr>
              <a:t>Please remember to evaluate the session</a:t>
            </a:r>
            <a:r>
              <a:rPr lang="en-US" sz="2400" baseline="0" noProof="0" dirty="0">
                <a:solidFill>
                  <a:schemeClr val="accent2"/>
                </a:solidFill>
              </a:rPr>
              <a:t> online</a:t>
            </a:r>
            <a:endParaRPr lang="en-US" sz="2400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4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lo el títul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6375796"/>
            <a:ext cx="12192000" cy="500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636814"/>
          </a:xfrm>
          <a:prstGeom prst="rect">
            <a:avLst/>
          </a:prstGeom>
          <a:solidFill>
            <a:srgbClr val="2C4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9900" y="971550"/>
            <a:ext cx="10769600" cy="510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point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  <a:p>
            <a:pPr lvl="3"/>
            <a:r>
              <a:rPr lang="es-ES" dirty="0" err="1"/>
              <a:t>Some</a:t>
            </a:r>
            <a:r>
              <a:rPr lang="es-ES" dirty="0"/>
              <a:t> more </a:t>
            </a:r>
            <a:r>
              <a:rPr lang="es-ES" dirty="0" err="1"/>
              <a:t>text</a:t>
            </a:r>
            <a:endParaRPr lang="es-ES" dirty="0"/>
          </a:p>
          <a:p>
            <a:pPr lvl="4"/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important</a:t>
            </a:r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69900" y="73476"/>
            <a:ext cx="11722100" cy="50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Slide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0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face.whenhu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Smart Contract Development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Nik Kalyani</a:t>
            </a:r>
          </a:p>
        </p:txBody>
      </p:sp>
    </p:spTree>
    <p:extLst>
      <p:ext uri="{BB962C8B-B14F-4D97-AF65-F5344CB8AC3E}">
        <p14:creationId xmlns:p14="http://schemas.microsoft.com/office/powerpoint/2010/main" val="197297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4C5-1108-CE43-B40C-35F7C35B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 (DECENTRALIZED APP)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18E4B-17BA-7A47-A84D-5DE9282ABC65}"/>
              </a:ext>
            </a:extLst>
          </p:cNvPr>
          <p:cNvSpPr/>
          <p:nvPr/>
        </p:nvSpPr>
        <p:spPr>
          <a:xfrm>
            <a:off x="648586" y="1616148"/>
            <a:ext cx="4859079" cy="41785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190C2-FE5E-764F-A6F4-7658619D461F}"/>
              </a:ext>
            </a:extLst>
          </p:cNvPr>
          <p:cNvSpPr txBox="1"/>
          <p:nvPr/>
        </p:nvSpPr>
        <p:spPr>
          <a:xfrm>
            <a:off x="563525" y="1031373"/>
            <a:ext cx="214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METAMASK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E6EDA5-CE4F-1849-98D8-17C6A5803E29}"/>
              </a:ext>
            </a:extLst>
          </p:cNvPr>
          <p:cNvSpPr/>
          <p:nvPr/>
        </p:nvSpPr>
        <p:spPr>
          <a:xfrm>
            <a:off x="822251" y="1892435"/>
            <a:ext cx="4483395" cy="2229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HTML/CSS/JS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B31B1-5E45-EA4F-A80B-FBB53C04614D}"/>
              </a:ext>
            </a:extLst>
          </p:cNvPr>
          <p:cNvSpPr/>
          <p:nvPr/>
        </p:nvSpPr>
        <p:spPr>
          <a:xfrm>
            <a:off x="822250" y="4298938"/>
            <a:ext cx="4483396" cy="1283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Web3JS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ABFA3-F5D0-3C41-9B1A-BEE407FF1E1A}"/>
              </a:ext>
            </a:extLst>
          </p:cNvPr>
          <p:cNvSpPr/>
          <p:nvPr/>
        </p:nvSpPr>
        <p:spPr>
          <a:xfrm>
            <a:off x="7814930" y="2452656"/>
            <a:ext cx="3597349" cy="25055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Ganache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F6AF5E28-4F45-504E-A176-BD5D31ABD3AD}"/>
              </a:ext>
            </a:extLst>
          </p:cNvPr>
          <p:cNvSpPr/>
          <p:nvPr/>
        </p:nvSpPr>
        <p:spPr>
          <a:xfrm>
            <a:off x="5831958" y="3349255"/>
            <a:ext cx="1658679" cy="7123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9391-7406-EA41-841D-E60BEE8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NIK KALYANI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1B56-E0DB-F845-9DC7-EA6ECA23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565" y="1830371"/>
            <a:ext cx="4537435" cy="4537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19415-6A27-1B4C-8C1F-5C046C355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00" y="1501810"/>
            <a:ext cx="5050785" cy="1010157"/>
          </a:xfrm>
          <a:prstGeom prst="rect">
            <a:avLst/>
          </a:prstGeom>
        </p:spPr>
      </p:pic>
      <p:pic>
        <p:nvPicPr>
          <p:cNvPr id="2050" name="Picture 2" descr="Image result for dnn logo">
            <a:extLst>
              <a:ext uri="{FF2B5EF4-FFF2-40B4-BE49-F238E27FC236}">
                <a16:creationId xmlns:a16="http://schemas.microsoft.com/office/drawing/2014/main" id="{81D601FC-7BEB-C243-A98D-BFDB7DD0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4" y="5014132"/>
            <a:ext cx="1916500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3531CA-64B2-5541-8E64-6F4F0B98AF9B}"/>
              </a:ext>
            </a:extLst>
          </p:cNvPr>
          <p:cNvSpPr/>
          <p:nvPr/>
        </p:nvSpPr>
        <p:spPr>
          <a:xfrm>
            <a:off x="5943600" y="171112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1696A8"/>
                </a:solidFill>
                <a:latin typeface="FS Joey" panose="02000506040000020004" pitchFamily="2" charset="77"/>
              </a:rPr>
              <a:t>Co-founder/CTO</a:t>
            </a:r>
          </a:p>
        </p:txBody>
      </p:sp>
      <p:pic>
        <p:nvPicPr>
          <p:cNvPr id="2052" name="Picture 4" descr="http://www.walkstarter.org/assets/images/logo-small-top.png">
            <a:extLst>
              <a:ext uri="{FF2B5EF4-FFF2-40B4-BE49-F238E27FC236}">
                <a16:creationId xmlns:a16="http://schemas.microsoft.com/office/drawing/2014/main" id="{E5C6A6A2-9994-9C49-B97C-CD211F97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429000"/>
            <a:ext cx="5334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Image result for codeforfun">
            <a:extLst>
              <a:ext uri="{FF2B5EF4-FFF2-40B4-BE49-F238E27FC236}">
                <a16:creationId xmlns:a16="http://schemas.microsoft.com/office/drawing/2014/main" id="{9ABD2D63-86DC-4B47-8988-4E5F37AF24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microsoft mvp logo">
            <a:extLst>
              <a:ext uri="{FF2B5EF4-FFF2-40B4-BE49-F238E27FC236}">
                <a16:creationId xmlns:a16="http://schemas.microsoft.com/office/drawing/2014/main" id="{038471D3-62A4-A64A-A059-562DF6BC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76" y="4951709"/>
            <a:ext cx="2197112" cy="8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9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0E5C4-1B24-C74D-ADE8-35FD297B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9683496" cy="6867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DC3FDE-06CB-2841-8977-E6867A81CCB7}"/>
              </a:ext>
            </a:extLst>
          </p:cNvPr>
          <p:cNvSpPr/>
          <p:nvPr/>
        </p:nvSpPr>
        <p:spPr>
          <a:xfrm>
            <a:off x="6540831" y="616082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S Joey" panose="02000506040000020004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interface.whenhub.com</a:t>
            </a: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FS Joey" panose="0200050604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815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979A-6D05-5A46-B74D-D18549A4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&amp; SOCIAL MEDIA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B225B-C434-F643-AF63-F6C4B2D13083}"/>
              </a:ext>
            </a:extLst>
          </p:cNvPr>
          <p:cNvSpPr/>
          <p:nvPr/>
        </p:nvSpPr>
        <p:spPr>
          <a:xfrm>
            <a:off x="363689" y="2283022"/>
            <a:ext cx="11415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FS Joey" panose="02000506040000020004" pitchFamily="2" charset="77"/>
              </a:rPr>
              <a:t>https://</a:t>
            </a:r>
            <a:r>
              <a:rPr lang="en-US" sz="4800" b="1" dirty="0" err="1">
                <a:solidFill>
                  <a:schemeClr val="accent4"/>
                </a:solidFill>
                <a:latin typeface="FS Joey" panose="02000506040000020004" pitchFamily="2" charset="77"/>
              </a:rPr>
              <a:t>github.com</a:t>
            </a:r>
            <a:r>
              <a:rPr lang="en-US" sz="4800" b="1" dirty="0">
                <a:solidFill>
                  <a:schemeClr val="accent4"/>
                </a:solidFill>
                <a:latin typeface="FS Joey" panose="02000506040000020004" pitchFamily="2" charset="77"/>
              </a:rPr>
              <a:t>/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  <a:latin typeface="FS Joey" panose="02000506040000020004" pitchFamily="2" charset="77"/>
              </a:rPr>
              <a:t>techbubble</a:t>
            </a:r>
            <a:r>
              <a:rPr lang="en-US" sz="4800" b="1" dirty="0">
                <a:solidFill>
                  <a:schemeClr val="accent4"/>
                </a:solidFill>
                <a:latin typeface="FS Joey" panose="02000506040000020004" pitchFamily="2" charset="77"/>
              </a:rPr>
              <a:t>/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FS Joey" panose="02000506040000020004" pitchFamily="2" charset="77"/>
              </a:rPr>
              <a:t>buildstarter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FS Joey" panose="02000506040000020004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A14C8-520A-5045-B9FD-21538CC1DB97}"/>
              </a:ext>
            </a:extLst>
          </p:cNvPr>
          <p:cNvSpPr/>
          <p:nvPr/>
        </p:nvSpPr>
        <p:spPr>
          <a:xfrm>
            <a:off x="675075" y="4949043"/>
            <a:ext cx="33382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solidFill>
                  <a:schemeClr val="accent1"/>
                </a:solidFill>
              </a:rPr>
              <a:t>#</a:t>
            </a:r>
            <a:r>
              <a:rPr lang="en-US" sz="4400" b="1" dirty="0" err="1">
                <a:solidFill>
                  <a:schemeClr val="accent1"/>
                </a:solidFill>
              </a:rPr>
              <a:t>buildstarter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DA3F2-B394-1C47-942F-B74D4EB84C19}"/>
              </a:ext>
            </a:extLst>
          </p:cNvPr>
          <p:cNvSpPr/>
          <p:nvPr/>
        </p:nvSpPr>
        <p:spPr>
          <a:xfrm>
            <a:off x="576378" y="3841047"/>
            <a:ext cx="45720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6"/>
                </a:solidFill>
                <a:latin typeface="FS Joey" panose="02000506040000020004" pitchFamily="2" charset="77"/>
              </a:rPr>
              <a:t>@</a:t>
            </a:r>
            <a:r>
              <a:rPr lang="en-US" sz="6600" dirty="0" err="1">
                <a:solidFill>
                  <a:schemeClr val="accent6"/>
                </a:solidFill>
                <a:latin typeface="FS Joey" panose="02000506040000020004" pitchFamily="2" charset="77"/>
              </a:rPr>
              <a:t>techbubble</a:t>
            </a:r>
            <a:endParaRPr lang="en-US" sz="6600" dirty="0">
              <a:solidFill>
                <a:schemeClr val="accent6"/>
              </a:solidFill>
              <a:latin typeface="FS Joey" panose="0200050604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705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491E5-6EDA-FA4A-A28B-E5A31489A9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1" b="7764"/>
          <a:stretch/>
        </p:blipFill>
        <p:spPr>
          <a:xfrm>
            <a:off x="0" y="838985"/>
            <a:ext cx="12192000" cy="51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74C-DE56-394F-93C9-65DFC7EF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58B33-6A3B-7C46-B427-261D0097D0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9414"/>
          <a:stretch/>
        </p:blipFill>
        <p:spPr>
          <a:xfrm>
            <a:off x="0" y="772998"/>
            <a:ext cx="12192000" cy="51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830E-99A4-7049-B6A6-B6C5C0D7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CF8C-2D31-994A-A977-A07C3BB99E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Like Kickstarter, but for Open Source where the community funds features with cryptocurrency that that team should </a:t>
            </a:r>
            <a:r>
              <a:rPr lang="en-US" b="1" dirty="0"/>
              <a:t>build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Anyone can propose a feature for a small registration fee by calling  “register”</a:t>
            </a:r>
          </a:p>
          <a:p>
            <a:pPr lvl="1"/>
            <a:r>
              <a:rPr lang="en-US" dirty="0"/>
              <a:t>Features have a funding goal and funding deadline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Anyone can call “fund” and contribute toward the funding goal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DA619D5-30BB-534B-8615-613A8D14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1284" y="901700"/>
            <a:ext cx="4755116" cy="5275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funding deadline passes, two possibilities exist: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Funding goal met or exceeded </a:t>
            </a:r>
            <a:r>
              <a:rPr lang="en-US" dirty="0"/>
              <a:t>– Anyone can call “settle” and transfer funds to the owner of the feature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/>
              <a:t>Funding goal not met</a:t>
            </a:r>
            <a:r>
              <a:rPr lang="en-US" dirty="0"/>
              <a:t> – Anyone who contributed can call “refund” and get their funds 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240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27C8-5929-3040-A59D-928C73B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675CA34-1CC2-9B40-992E-1DD64783B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683522"/>
              </p:ext>
            </p:extLst>
          </p:nvPr>
        </p:nvGraphicFramePr>
        <p:xfrm>
          <a:off x="469900" y="719666"/>
          <a:ext cx="113322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44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4C5-1108-CE43-B40C-35F7C35B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18E4B-17BA-7A47-A84D-5DE9282ABC65}"/>
              </a:ext>
            </a:extLst>
          </p:cNvPr>
          <p:cNvSpPr/>
          <p:nvPr/>
        </p:nvSpPr>
        <p:spPr>
          <a:xfrm>
            <a:off x="648586" y="1616148"/>
            <a:ext cx="4859079" cy="41785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190C2-FE5E-764F-A6F4-7658619D461F}"/>
              </a:ext>
            </a:extLst>
          </p:cNvPr>
          <p:cNvSpPr txBox="1"/>
          <p:nvPr/>
        </p:nvSpPr>
        <p:spPr>
          <a:xfrm>
            <a:off x="563525" y="1031373"/>
            <a:ext cx="214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TRUFFLE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E6EDA5-CE4F-1849-98D8-17C6A5803E29}"/>
              </a:ext>
            </a:extLst>
          </p:cNvPr>
          <p:cNvSpPr/>
          <p:nvPr/>
        </p:nvSpPr>
        <p:spPr>
          <a:xfrm>
            <a:off x="822251" y="1892435"/>
            <a:ext cx="4483395" cy="2229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Solidity Source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B31B1-5E45-EA4F-A80B-FBB53C04614D}"/>
              </a:ext>
            </a:extLst>
          </p:cNvPr>
          <p:cNvSpPr/>
          <p:nvPr/>
        </p:nvSpPr>
        <p:spPr>
          <a:xfrm>
            <a:off x="822250" y="4298938"/>
            <a:ext cx="2133601" cy="1283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Mocha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6012E-8A0D-4449-994A-C19D081733E1}"/>
              </a:ext>
            </a:extLst>
          </p:cNvPr>
          <p:cNvSpPr/>
          <p:nvPr/>
        </p:nvSpPr>
        <p:spPr>
          <a:xfrm>
            <a:off x="3246473" y="4316658"/>
            <a:ext cx="2059173" cy="1283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Chai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ABFA3-F5D0-3C41-9B1A-BEE407FF1E1A}"/>
              </a:ext>
            </a:extLst>
          </p:cNvPr>
          <p:cNvSpPr/>
          <p:nvPr/>
        </p:nvSpPr>
        <p:spPr>
          <a:xfrm>
            <a:off x="7814930" y="2452656"/>
            <a:ext cx="3597349" cy="25055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Ganache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F6AF5E28-4F45-504E-A176-BD5D31ABD3AD}"/>
              </a:ext>
            </a:extLst>
          </p:cNvPr>
          <p:cNvSpPr/>
          <p:nvPr/>
        </p:nvSpPr>
        <p:spPr>
          <a:xfrm>
            <a:off x="5831958" y="3349255"/>
            <a:ext cx="1658679" cy="7123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2355"/>
      </p:ext>
    </p:extLst>
  </p:cSld>
  <p:clrMapOvr>
    <a:masterClrMapping/>
  </p:clrMapOvr>
</p:sld>
</file>

<file path=ppt/theme/theme1.xml><?xml version="1.0" encoding="utf-8"?>
<a:theme xmlns:a="http://schemas.openxmlformats.org/drawingml/2006/main" name="v2 - DNNConnect2016">
  <a:themeElements>
    <a:clrScheme name="DNN-Connect">
      <a:dk1>
        <a:srgbClr val="AEC7DC"/>
      </a:dk1>
      <a:lt1>
        <a:srgbClr val="FFFFFF"/>
      </a:lt1>
      <a:dk2>
        <a:srgbClr val="2C4D68"/>
      </a:dk2>
      <a:lt2>
        <a:srgbClr val="AEC7DC"/>
      </a:lt2>
      <a:accent1>
        <a:srgbClr val="C1181F"/>
      </a:accent1>
      <a:accent2>
        <a:srgbClr val="009CDB"/>
      </a:accent2>
      <a:accent3>
        <a:srgbClr val="C1181F"/>
      </a:accent3>
      <a:accent4>
        <a:srgbClr val="009CDB"/>
      </a:accent4>
      <a:accent5>
        <a:srgbClr val="C1181F"/>
      </a:accent5>
      <a:accent6>
        <a:srgbClr val="009CDB"/>
      </a:accent6>
      <a:hlink>
        <a:srgbClr val="C1181F"/>
      </a:hlink>
      <a:folHlink>
        <a:srgbClr val="D8D8D8"/>
      </a:folHlink>
    </a:clrScheme>
    <a:fontScheme name="DNNConnec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D1A06D-B506-498B-854A-9C2209356ACC}" vid="{5987BAE6-5762-43B9-A112-C1EEE456E1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v2 - DNNConnect2016</Template>
  <TotalTime>372</TotalTime>
  <Words>125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FS Joey</vt:lpstr>
      <vt:lpstr>Segoe UI</vt:lpstr>
      <vt:lpstr>Segoe UI Light</vt:lpstr>
      <vt:lpstr>v2 - DNNConnect2016</vt:lpstr>
      <vt:lpstr>Introduction to  Smart Contract Development</vt:lpstr>
      <vt:lpstr>NIK KALYANI</vt:lpstr>
      <vt:lpstr>PowerPoint Presentation</vt:lpstr>
      <vt:lpstr>CODE &amp; SOCIAL MEDIA</vt:lpstr>
      <vt:lpstr>BLOCKCHAIN</vt:lpstr>
      <vt:lpstr>ETHEREUM</vt:lpstr>
      <vt:lpstr>BUILDSTARTER</vt:lpstr>
      <vt:lpstr>WORKFLOW</vt:lpstr>
      <vt:lpstr>SMART CONTRACT</vt:lpstr>
      <vt:lpstr>DAPP (DECENTRALIZED APP)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Module, meet Blockchain</dc:title>
  <dc:creator>Nik Kalyani</dc:creator>
  <cp:lastModifiedBy>Nik Kalyani</cp:lastModifiedBy>
  <cp:revision>14</cp:revision>
  <dcterms:created xsi:type="dcterms:W3CDTF">2018-05-29T20:30:20Z</dcterms:created>
  <dcterms:modified xsi:type="dcterms:W3CDTF">2018-10-14T06:28:21Z</dcterms:modified>
</cp:coreProperties>
</file>