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65" r:id="rId5"/>
    <p:sldId id="272" r:id="rId6"/>
    <p:sldId id="273" r:id="rId7"/>
    <p:sldId id="274" r:id="rId8"/>
    <p:sldId id="276" r:id="rId9"/>
    <p:sldId id="278" r:id="rId10"/>
    <p:sldId id="277" r:id="rId11"/>
    <p:sldId id="266" r:id="rId12"/>
    <p:sldId id="262" r:id="rId13"/>
    <p:sldId id="258" r:id="rId14"/>
    <p:sldId id="269" r:id="rId15"/>
    <p:sldId id="275" r:id="rId16"/>
    <p:sldId id="259" r:id="rId17"/>
    <p:sldId id="260" r:id="rId18"/>
    <p:sldId id="263" r:id="rId19"/>
    <p:sldId id="26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5485E7-0765-750D-1CAE-3BA5A03B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628B2B3-02FA-1122-C57A-9144E2318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de-DE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C1D499B-29E5-4763-B992-EBF6A8AC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6614E11-2A82-7E55-D8E7-30A319F6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492713C-147D-7D93-FB21-FE7E635C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36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786B51-20FD-A411-D4C9-B1B8EEDE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0E8EA7E0-8A05-99FE-CA3A-BF739E3A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C1BB75C-BA0D-C509-CCBE-F870B7B9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4DF10AD-F94E-1FA6-123C-DA7ED6A4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36E0D56-63C4-C362-D65A-2EF0E444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FF786950-0457-4529-E569-12FE5A51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AF4BFDD-7A24-4B76-4577-718D9F35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0AAC008-AE53-E835-47E6-D1A9E1A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611439D-9564-A905-A9E2-F15C6654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BA3AEF3-7D42-3EF9-C37F-4D72C5C0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C63E8A-9762-C035-44F4-64B047AA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ACB0188-73E6-5A83-37C3-2AEB04F3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BA81D20-24A9-1EE6-DDB3-A04A6DB9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BF97EF0-22E6-FF58-4032-AD441632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C25984C-5BA4-3DFE-1A15-FAC809C3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63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5C2948-E33D-34A1-B0A8-BF227C63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20305A99-7FB2-C1C8-475A-2FF31865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0FC7D4E-20CE-EA00-F848-EB5581A8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0E72D73-B0AB-D2B7-42B4-340F5B49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F4C9CFA-598C-503A-298C-ACC4305E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2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2A28D9-9BA8-9242-61C0-076E8288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5D82923-BC03-A357-BA03-3CE943FEA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794FC3E-F0B6-2183-7585-97CD0377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06B8014-8399-A06D-9112-D7B6EC6C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8116D88-6DEA-BA44-2BBB-4FF7DA27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6FD443C-876A-1603-CD72-B1D970DD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91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0FEF2A-E267-63B2-C936-A2FFFD7A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49924D1-36B5-B60F-8709-CE3CAF86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D450D7D-0376-D37F-AC60-8D62E142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7C0FA45B-ED37-B6BA-91A6-141D7C1A4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0F64BB92-576E-E6CC-76E8-7B401F744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053477C-A92E-B529-0802-308F4538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B78F27A-BECA-C2B3-2FAA-165F10E0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D184C1B-CD9E-940A-282F-4F68AD6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3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CB5A39-F090-DF05-BB40-BEE20B38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6258AACB-86E8-1C28-7307-51963DCF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4E2D265C-C393-8440-773E-7E5A4030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9F2B86C9-8052-ADE1-4EDE-9F6A74C0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CDF1A7CD-1C2E-CEBE-60B3-63B4978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7657AF29-6830-E684-CFB7-BC0525F3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AF53042-C1BC-5946-4F7F-2D75D88B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2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B622B1-CB08-B827-349C-12EED28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8067BEF-E08E-B26D-2E58-5382CE8C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1A6A966-5478-30ED-AEB5-C808673B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F243466D-8EC8-B4C9-5CC6-00FA798C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3117694-E2FC-1395-143E-30090779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69B0C03-19A3-6AC1-09A2-E9002D8F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2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F33A05-727A-73A9-DB21-8A90133E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E689B70A-A85B-1A09-337F-39365726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B23A54B-F518-A88A-0118-157A0F576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712DEF81-59E7-DCCA-7D60-B4916F83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7503BD9-2D2B-185A-8156-09E2F672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E03A042-C0C4-227C-DD30-A66D93E5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16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0FA47940-4343-6516-4DD0-9B424983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de-DE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26210532-3606-772C-15AA-7F533998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de-DE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B25A521-9E9A-FB93-C43C-84DA92039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549D-2298-4D6B-98BE-D85D1D4B8887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9086028-02A0-BCEF-A1DD-172AC8D6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73FF26D-CF3D-B043-506E-2B121C389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9C1A-D60F-43B7-8088-98CA88B91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8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B32310F-054E-EDD8-95C0-4BA53523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sl-SI" sz="7200" dirty="0" err="1"/>
              <a:t>Company</a:t>
            </a:r>
            <a:r>
              <a:rPr lang="sl-SI" sz="7200" dirty="0"/>
              <a:t>-Hub</a:t>
            </a:r>
            <a:endParaRPr lang="de-DE" sz="7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FE12C66-28CB-571E-1B6E-4A74CD56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sl-SI" sz="2800" dirty="0"/>
              <a:t>Ekipa </a:t>
            </a:r>
            <a:r>
              <a:rPr lang="sl-SI" sz="2800" dirty="0" err="1"/>
              <a:t>TechBuild</a:t>
            </a:r>
            <a:endParaRPr lang="de-D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6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A171006-5181-AA94-B68B-01B06D2F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Ciljni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uporabniki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17E97D5C-DDD0-AEB9-99BF-27129289C7F2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Persona 3: </a:t>
            </a:r>
            <a:r>
              <a:rPr lang="en-US" sz="2200" dirty="0"/>
              <a:t>Marko, </a:t>
            </a:r>
            <a:r>
              <a:rPr lang="en-US" sz="2200" dirty="0" err="1"/>
              <a:t>razvijalec</a:t>
            </a:r>
            <a:r>
              <a:rPr lang="en-US" sz="2200" dirty="0"/>
              <a:t> v </a:t>
            </a:r>
            <a:r>
              <a:rPr lang="en-US" sz="2200" dirty="0" err="1"/>
              <a:t>manjšem</a:t>
            </a:r>
            <a:r>
              <a:rPr lang="en-US" sz="2200" dirty="0"/>
              <a:t> IT </a:t>
            </a:r>
            <a:r>
              <a:rPr lang="en-US" sz="2200" dirty="0" err="1"/>
              <a:t>podjetju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User Story: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/>
              <a:t>Kot</a:t>
            </a:r>
            <a:r>
              <a:rPr lang="en-US" sz="2200" dirty="0"/>
              <a:t> Marko </a:t>
            </a:r>
            <a:r>
              <a:rPr lang="en-US" sz="2200" dirty="0" err="1"/>
              <a:t>želim</a:t>
            </a:r>
            <a:r>
              <a:rPr lang="en-US" sz="2200" dirty="0"/>
              <a:t> </a:t>
            </a:r>
            <a:r>
              <a:rPr lang="en-US" sz="2200" dirty="0" err="1"/>
              <a:t>imeti</a:t>
            </a:r>
            <a:r>
              <a:rPr lang="en-US" sz="2200" dirty="0"/>
              <a:t> </a:t>
            </a:r>
            <a:r>
              <a:rPr lang="en-US" sz="2200" dirty="0" err="1"/>
              <a:t>enostaven</a:t>
            </a:r>
            <a:r>
              <a:rPr lang="en-US" sz="2200" dirty="0"/>
              <a:t> </a:t>
            </a:r>
            <a:r>
              <a:rPr lang="en-US" sz="2200" dirty="0" err="1"/>
              <a:t>način</a:t>
            </a:r>
            <a:r>
              <a:rPr lang="en-US" sz="2200" dirty="0"/>
              <a:t> za </a:t>
            </a:r>
            <a:r>
              <a:rPr lang="en-US" sz="2200" dirty="0" err="1"/>
              <a:t>sledenje</a:t>
            </a:r>
            <a:r>
              <a:rPr lang="en-US" sz="2200" dirty="0"/>
              <a:t> </a:t>
            </a:r>
            <a:r>
              <a:rPr lang="en-US" sz="2200" dirty="0" err="1"/>
              <a:t>mojim</a:t>
            </a:r>
            <a:r>
              <a:rPr lang="en-US" sz="2200" dirty="0"/>
              <a:t> </a:t>
            </a:r>
            <a:r>
              <a:rPr lang="en-US" sz="2200" dirty="0" err="1"/>
              <a:t>opravilom</a:t>
            </a:r>
            <a:r>
              <a:rPr lang="en-US" sz="2200" dirty="0"/>
              <a:t>, ki </a:t>
            </a:r>
            <a:r>
              <a:rPr lang="en-US" sz="2200" dirty="0" err="1"/>
              <a:t>jih</a:t>
            </a:r>
            <a:r>
              <a:rPr lang="en-US" sz="2200" dirty="0"/>
              <a:t> </a:t>
            </a:r>
            <a:r>
              <a:rPr lang="en-US" sz="2200" dirty="0" err="1"/>
              <a:t>moram</a:t>
            </a:r>
            <a:r>
              <a:rPr lang="en-US" sz="2200" dirty="0"/>
              <a:t> </a:t>
            </a:r>
            <a:r>
              <a:rPr lang="en-US" sz="2200" dirty="0" err="1"/>
              <a:t>opraviti</a:t>
            </a:r>
            <a:r>
              <a:rPr lang="en-US" sz="2200" dirty="0"/>
              <a:t>. </a:t>
            </a:r>
            <a:r>
              <a:rPr lang="en-US" sz="2200" dirty="0" err="1"/>
              <a:t>Želim</a:t>
            </a:r>
            <a:r>
              <a:rPr lang="en-US" sz="2200" dirty="0"/>
              <a:t>, da </a:t>
            </a:r>
            <a:r>
              <a:rPr lang="en-US" sz="2200" dirty="0" err="1"/>
              <a:t>lahko</a:t>
            </a:r>
            <a:r>
              <a:rPr lang="en-US" sz="2200" dirty="0"/>
              <a:t> </a:t>
            </a:r>
            <a:r>
              <a:rPr lang="en-US" sz="2200" dirty="0" err="1"/>
              <a:t>enostavno</a:t>
            </a:r>
            <a:r>
              <a:rPr lang="en-US" sz="2200" dirty="0"/>
              <a:t> </a:t>
            </a:r>
            <a:r>
              <a:rPr lang="en-US" sz="2200" dirty="0" err="1"/>
              <a:t>preklapljam</a:t>
            </a:r>
            <a:r>
              <a:rPr lang="en-US" sz="2200" dirty="0"/>
              <a:t> med </a:t>
            </a:r>
            <a:r>
              <a:rPr lang="en-US" sz="2200" dirty="0" err="1"/>
              <a:t>opravili</a:t>
            </a:r>
            <a:r>
              <a:rPr lang="en-US" sz="2200" dirty="0"/>
              <a:t> in </a:t>
            </a:r>
            <a:r>
              <a:rPr lang="en-US" sz="2200" dirty="0" err="1"/>
              <a:t>spremljam</a:t>
            </a:r>
            <a:r>
              <a:rPr lang="en-US" sz="2200" dirty="0"/>
              <a:t> </a:t>
            </a:r>
            <a:r>
              <a:rPr lang="en-US" sz="2200" dirty="0" err="1"/>
              <a:t>roke</a:t>
            </a:r>
            <a:r>
              <a:rPr lang="en-US" sz="2200" dirty="0"/>
              <a:t> za </a:t>
            </a:r>
            <a:r>
              <a:rPr lang="en-US" sz="2200" dirty="0" err="1"/>
              <a:t>zaključitev</a:t>
            </a:r>
            <a:r>
              <a:rPr lang="en-US" sz="2200" dirty="0"/>
              <a:t> </a:t>
            </a:r>
            <a:r>
              <a:rPr lang="en-US" sz="2200" dirty="0" err="1"/>
              <a:t>opravila</a:t>
            </a:r>
            <a:r>
              <a:rPr lang="en-US" sz="2200" dirty="0"/>
              <a:t>. </a:t>
            </a:r>
            <a:r>
              <a:rPr lang="en-US" sz="2200" dirty="0" err="1"/>
              <a:t>Prav</a:t>
            </a:r>
            <a:r>
              <a:rPr lang="en-US" sz="2200" dirty="0"/>
              <a:t> </a:t>
            </a:r>
            <a:r>
              <a:rPr lang="en-US" sz="2200" dirty="0" err="1"/>
              <a:t>tako</a:t>
            </a:r>
            <a:r>
              <a:rPr lang="en-US" sz="2200" dirty="0"/>
              <a:t> bi rad </a:t>
            </a:r>
            <a:r>
              <a:rPr lang="en-US" sz="2200" dirty="0" err="1"/>
              <a:t>imel</a:t>
            </a:r>
            <a:r>
              <a:rPr lang="en-US" sz="2200" dirty="0"/>
              <a:t> </a:t>
            </a:r>
            <a:r>
              <a:rPr lang="en-US" sz="2200" dirty="0" err="1"/>
              <a:t>dostop</a:t>
            </a:r>
            <a:r>
              <a:rPr lang="en-US" sz="2200" dirty="0"/>
              <a:t> do </a:t>
            </a:r>
            <a:r>
              <a:rPr lang="en-US" sz="2200" dirty="0" err="1"/>
              <a:t>baze</a:t>
            </a:r>
            <a:r>
              <a:rPr lang="en-US" sz="2200" dirty="0"/>
              <a:t> </a:t>
            </a:r>
            <a:r>
              <a:rPr lang="en-US" sz="2200" dirty="0" err="1"/>
              <a:t>znanja</a:t>
            </a:r>
            <a:r>
              <a:rPr lang="en-US" sz="2200" dirty="0"/>
              <a:t>, </a:t>
            </a:r>
            <a:r>
              <a:rPr lang="en-US" sz="2200" dirty="0" err="1"/>
              <a:t>kjer</a:t>
            </a:r>
            <a:r>
              <a:rPr lang="en-US" sz="2200" dirty="0"/>
              <a:t> </a:t>
            </a:r>
            <a:r>
              <a:rPr lang="en-US" sz="2200" dirty="0" err="1"/>
              <a:t>lahko</a:t>
            </a:r>
            <a:r>
              <a:rPr lang="en-US" sz="2200" dirty="0"/>
              <a:t> </a:t>
            </a:r>
            <a:r>
              <a:rPr lang="en-US" sz="2200" dirty="0" err="1"/>
              <a:t>iščem</a:t>
            </a:r>
            <a:r>
              <a:rPr lang="en-US" sz="2200" dirty="0"/>
              <a:t> </a:t>
            </a:r>
            <a:r>
              <a:rPr lang="en-US" sz="2200" dirty="0" err="1"/>
              <a:t>rešitve</a:t>
            </a:r>
            <a:r>
              <a:rPr lang="en-US" sz="2200" dirty="0"/>
              <a:t> za </a:t>
            </a:r>
            <a:r>
              <a:rPr lang="en-US" sz="2200" dirty="0" err="1"/>
              <a:t>težave</a:t>
            </a:r>
            <a:r>
              <a:rPr lang="en-US" sz="2200" dirty="0"/>
              <a:t>, s </a:t>
            </a:r>
            <a:r>
              <a:rPr lang="en-US" sz="2200" dirty="0" err="1"/>
              <a:t>katerimi</a:t>
            </a:r>
            <a:r>
              <a:rPr lang="en-US" sz="2200" dirty="0"/>
              <a:t> se </a:t>
            </a:r>
            <a:r>
              <a:rPr lang="en-US" sz="2200" dirty="0" err="1"/>
              <a:t>srečujem</a:t>
            </a:r>
            <a:r>
              <a:rPr lang="en-US" sz="2200" dirty="0"/>
              <a:t>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razvoju</a:t>
            </a:r>
            <a:r>
              <a:rPr lang="en-US" sz="2200" dirty="0"/>
              <a:t>. Moja </a:t>
            </a:r>
            <a:r>
              <a:rPr lang="en-US" sz="2200" dirty="0" err="1"/>
              <a:t>prioriteta</a:t>
            </a:r>
            <a:r>
              <a:rPr lang="en-US" sz="2200" dirty="0"/>
              <a:t> je </a:t>
            </a:r>
            <a:r>
              <a:rPr lang="en-US" sz="2200" dirty="0" err="1"/>
              <a:t>učinkovitost</a:t>
            </a:r>
            <a:r>
              <a:rPr lang="en-US" sz="2200" dirty="0"/>
              <a:t> in </a:t>
            </a:r>
            <a:r>
              <a:rPr lang="en-US" sz="2200" dirty="0" err="1"/>
              <a:t>hitro</a:t>
            </a:r>
            <a:r>
              <a:rPr lang="en-US" sz="2200" dirty="0"/>
              <a:t> </a:t>
            </a:r>
            <a:r>
              <a:rPr lang="en-US" sz="2200" dirty="0" err="1"/>
              <a:t>iskanje</a:t>
            </a:r>
            <a:r>
              <a:rPr lang="en-US" sz="2200" dirty="0"/>
              <a:t> </a:t>
            </a:r>
            <a:r>
              <a:rPr lang="en-US" sz="2200" dirty="0" err="1"/>
              <a:t>informacij</a:t>
            </a:r>
            <a:r>
              <a:rPr lang="en-US" sz="2200" dirty="0"/>
              <a:t>, </a:t>
            </a:r>
            <a:r>
              <a:rPr lang="en-US" sz="2200" dirty="0" err="1"/>
              <a:t>zato</a:t>
            </a:r>
            <a:r>
              <a:rPr lang="en-US" sz="2200" dirty="0"/>
              <a:t> bi rad </a:t>
            </a:r>
            <a:r>
              <a:rPr lang="en-US" sz="2200" dirty="0" err="1"/>
              <a:t>imel</a:t>
            </a:r>
            <a:r>
              <a:rPr lang="en-US" sz="2200" dirty="0"/>
              <a:t> </a:t>
            </a:r>
            <a:r>
              <a:rPr lang="en-US" sz="2200" dirty="0" err="1"/>
              <a:t>podporo</a:t>
            </a:r>
            <a:r>
              <a:rPr lang="en-US" sz="2200" dirty="0"/>
              <a:t> </a:t>
            </a:r>
            <a:r>
              <a:rPr lang="en-US" sz="2200" dirty="0" err="1"/>
              <a:t>umetne</a:t>
            </a:r>
            <a:r>
              <a:rPr lang="en-US" sz="2200" dirty="0"/>
              <a:t> </a:t>
            </a:r>
            <a:r>
              <a:rPr lang="en-US" sz="2200" dirty="0" err="1"/>
              <a:t>inteligence</a:t>
            </a:r>
            <a:r>
              <a:rPr lang="en-US" sz="2200" dirty="0"/>
              <a:t>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iskanju</a:t>
            </a:r>
            <a:r>
              <a:rPr lang="en-US" sz="2200" dirty="0"/>
              <a:t> </a:t>
            </a:r>
            <a:r>
              <a:rPr lang="en-US" sz="2200" dirty="0" err="1"/>
              <a:t>internih</a:t>
            </a:r>
            <a:r>
              <a:rPr lang="en-US" sz="2200" dirty="0"/>
              <a:t> </a:t>
            </a:r>
            <a:r>
              <a:rPr lang="en-US" sz="2200" dirty="0" err="1"/>
              <a:t>problemov</a:t>
            </a:r>
            <a:r>
              <a:rPr lang="en-US" sz="2200" dirty="0"/>
              <a:t>. V </a:t>
            </a:r>
            <a:r>
              <a:rPr lang="en-US" sz="2200" dirty="0" err="1"/>
              <a:t>tej</a:t>
            </a:r>
            <a:r>
              <a:rPr lang="en-US" sz="2200" dirty="0"/>
              <a:t> </a:t>
            </a:r>
            <a:r>
              <a:rPr lang="en-US" sz="2200" dirty="0" err="1"/>
              <a:t>aplikaciji</a:t>
            </a:r>
            <a:r>
              <a:rPr lang="en-US" sz="2200" dirty="0"/>
              <a:t> bi </a:t>
            </a:r>
            <a:r>
              <a:rPr lang="en-US" sz="2200" dirty="0" err="1"/>
              <a:t>imeli</a:t>
            </a:r>
            <a:r>
              <a:rPr lang="en-US" sz="2200" dirty="0"/>
              <a:t> </a:t>
            </a:r>
            <a:r>
              <a:rPr lang="en-US" sz="2200" dirty="0" err="1"/>
              <a:t>tudi</a:t>
            </a:r>
            <a:r>
              <a:rPr lang="en-US" sz="2200" dirty="0"/>
              <a:t> </a:t>
            </a:r>
            <a:r>
              <a:rPr lang="en-US" sz="2200" dirty="0" err="1"/>
              <a:t>koledar</a:t>
            </a:r>
            <a:r>
              <a:rPr lang="en-US" sz="2200" dirty="0"/>
              <a:t> za </a:t>
            </a:r>
            <a:r>
              <a:rPr lang="en-US" sz="2200" dirty="0" err="1"/>
              <a:t>sledenje</a:t>
            </a:r>
            <a:r>
              <a:rPr lang="en-US" sz="2200" dirty="0"/>
              <a:t> </a:t>
            </a:r>
            <a:r>
              <a:rPr lang="en-US" sz="2200" dirty="0" err="1"/>
              <a:t>sestankom</a:t>
            </a:r>
            <a:r>
              <a:rPr lang="en-US" sz="2200" dirty="0"/>
              <a:t> in </a:t>
            </a:r>
            <a:r>
              <a:rPr lang="en-US" sz="2200" dirty="0" err="1"/>
              <a:t>rokom</a:t>
            </a:r>
            <a:r>
              <a:rPr lang="en-US" sz="2200" dirty="0"/>
              <a:t> </a:t>
            </a:r>
            <a:r>
              <a:rPr lang="en-US" sz="2200" dirty="0" err="1"/>
              <a:t>opravil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53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90295EC-ADE2-33FC-8C86-B5020659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Wireframe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828C682-CF44-3FF3-70EB-7949CCE3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13" y="239005"/>
            <a:ext cx="8053220" cy="269782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CB75950-6EAA-736B-3D2C-3384EE39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" y="1806167"/>
            <a:ext cx="7391310" cy="26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7DCBE2B-C5C9-FC5B-7C8A-36C11D90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sl-SI" sz="4800" dirty="0"/>
              <a:t>Organizacija dela</a:t>
            </a:r>
            <a:endParaRPr lang="de-DE" sz="4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3F8CF67-4B5A-418A-0C1A-8ED635DE9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 b="1651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4A38C30-5AD0-926E-24F1-18A94CF2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sl-SI" sz="2200" dirty="0" err="1"/>
              <a:t>Discord</a:t>
            </a:r>
            <a:endParaRPr lang="sl-SI" sz="2200" dirty="0"/>
          </a:p>
          <a:p>
            <a:r>
              <a:rPr lang="sl-SI" sz="2200" dirty="0" err="1"/>
              <a:t>Scrum</a:t>
            </a:r>
            <a:endParaRPr lang="sl-SI" sz="2200" dirty="0"/>
          </a:p>
          <a:p>
            <a:r>
              <a:rPr lang="sl-SI" sz="2200" dirty="0"/>
              <a:t>Tedenski sprinti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3704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43EDC046-F671-AA82-8A5C-E1592D250430}"/>
              </a:ext>
            </a:extLst>
          </p:cNvPr>
          <p:cNvSpPr txBox="1"/>
          <p:nvPr/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Arhitektura</a:t>
            </a: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80A7F6-EA24-CFC8-8EEA-A22034A3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037" y="317501"/>
            <a:ext cx="10506797" cy="46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C43A99BC-4435-868B-2FF9-9051DCEC14A2}"/>
              </a:ext>
            </a:extLst>
          </p:cNvPr>
          <p:cNvSpPr txBox="1"/>
          <p:nvPr/>
        </p:nvSpPr>
        <p:spPr>
          <a:xfrm>
            <a:off x="741485" y="138111"/>
            <a:ext cx="7649239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Iskanje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dokumentih</a:t>
            </a:r>
            <a:r>
              <a:rPr lang="sl-SI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AI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1465E68-737E-F8FE-3CE2-01B26202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5" y="928624"/>
            <a:ext cx="10673566" cy="56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4ED102A-4777-82C6-E2EA-2899F327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0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62DDD9D-ADB4-2CAE-DCA6-27EDBE1E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sl-SI" dirty="0"/>
              <a:t>Izdelki</a:t>
            </a:r>
            <a:endParaRPr lang="de-DE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7F65077-0994-4EC9-9829-8F46234D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sl-SI" sz="2000" dirty="0"/>
              <a:t>Vizija projekta</a:t>
            </a:r>
            <a:endParaRPr lang="de-DE" sz="2000" dirty="0"/>
          </a:p>
          <a:p>
            <a:r>
              <a:rPr lang="sl-SI" sz="2000" dirty="0"/>
              <a:t>P</a:t>
            </a:r>
            <a:r>
              <a:rPr lang="de-DE" sz="2000" dirty="0" err="1"/>
              <a:t>ovzetek</a:t>
            </a:r>
            <a:r>
              <a:rPr lang="de-DE" sz="2000" dirty="0"/>
              <a:t> </a:t>
            </a:r>
            <a:r>
              <a:rPr lang="de-DE" sz="2000" dirty="0" err="1"/>
              <a:t>projekta</a:t>
            </a:r>
            <a:endParaRPr lang="sl-SI" sz="2000" dirty="0"/>
          </a:p>
          <a:p>
            <a:r>
              <a:rPr lang="sl-SI" sz="2000" dirty="0"/>
              <a:t>Tehnične odločitve</a:t>
            </a:r>
          </a:p>
          <a:p>
            <a:r>
              <a:rPr lang="sl-SI" sz="2000" dirty="0"/>
              <a:t>ER model</a:t>
            </a:r>
          </a:p>
          <a:p>
            <a:r>
              <a:rPr lang="sl-SI" sz="2000" dirty="0"/>
              <a:t>Diagram primerov uporabe</a:t>
            </a:r>
          </a:p>
          <a:p>
            <a:r>
              <a:rPr lang="sl-SI" sz="2000" dirty="0"/>
              <a:t>Arhitektura aplikacije</a:t>
            </a:r>
          </a:p>
          <a:p>
            <a:r>
              <a:rPr lang="sl-SI" sz="2000" dirty="0"/>
              <a:t>Uporabniški priročnik</a:t>
            </a:r>
          </a:p>
        </p:txBody>
      </p:sp>
    </p:spTree>
    <p:extLst>
      <p:ext uri="{BB962C8B-B14F-4D97-AF65-F5344CB8AC3E}">
        <p14:creationId xmlns:p14="http://schemas.microsoft.com/office/powerpoint/2010/main" val="2977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F00CBD2-A165-B513-F7DD-E2A6CEEB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sl-SI" sz="4800" dirty="0"/>
              <a:t>Zagotavljanje kakovosti</a:t>
            </a:r>
            <a:endParaRPr lang="de-DE" sz="48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D21C8C1-EC51-709A-E725-2D982DA3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sl-SI" sz="2200" dirty="0"/>
              <a:t>Testiranje enot (</a:t>
            </a:r>
            <a:r>
              <a:rPr lang="sl-SI" sz="2200" dirty="0" err="1"/>
              <a:t>Vitest</a:t>
            </a:r>
            <a:r>
              <a:rPr lang="sl-SI" sz="2200" dirty="0"/>
              <a:t>)</a:t>
            </a:r>
          </a:p>
          <a:p>
            <a:r>
              <a:rPr lang="sl-SI" sz="2200" dirty="0"/>
              <a:t>Spremljanje napak (</a:t>
            </a:r>
            <a:r>
              <a:rPr lang="sl-SI" sz="2200" dirty="0" err="1"/>
              <a:t>Axiom</a:t>
            </a:r>
            <a:r>
              <a:rPr lang="sl-SI" sz="2200" dirty="0"/>
              <a:t>)</a:t>
            </a:r>
          </a:p>
          <a:p>
            <a:r>
              <a:rPr lang="sl-SI" sz="2200" dirty="0"/>
              <a:t>Tehnični dolg (</a:t>
            </a:r>
            <a:r>
              <a:rPr lang="sl-SI" sz="2200" dirty="0" err="1"/>
              <a:t>SonarCloud</a:t>
            </a:r>
            <a:r>
              <a:rPr lang="sl-SI" sz="2200" dirty="0"/>
              <a:t>)</a:t>
            </a:r>
            <a:endParaRPr lang="de-DE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57B1D-40AE-1C65-EEDD-7EBE5C121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177" y="2602337"/>
            <a:ext cx="6788471" cy="385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AC5DB03D-8906-72E7-1249-EBAA42860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0"/>
          <a:stretch/>
        </p:blipFill>
        <p:spPr>
          <a:xfrm>
            <a:off x="5400136" y="3988280"/>
            <a:ext cx="6575687" cy="20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9D30CAB-B61E-068A-0E42-060F994B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1391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4ED102A-4777-82C6-E2EA-2899F327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Poslovna priložnost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>
            <a:extLst>
              <a:ext uri="{FF2B5EF4-FFF2-40B4-BE49-F238E27FC236}">
                <a16:creationId xmlns:a16="http://schemas.microsoft.com/office/drawing/2014/main" id="{8C10F8CC-46AF-CBD1-9CF1-2B5380733272}"/>
              </a:ext>
            </a:extLst>
          </p:cNvPr>
          <p:cNvGrpSpPr/>
          <p:nvPr/>
        </p:nvGrpSpPr>
        <p:grpSpPr>
          <a:xfrm>
            <a:off x="8409434" y="3010419"/>
            <a:ext cx="3132080" cy="1714993"/>
            <a:chOff x="1462694" y="2858019"/>
            <a:chExt cx="3132080" cy="1714993"/>
          </a:xfrm>
        </p:grpSpPr>
        <p:sp>
          <p:nvSpPr>
            <p:cNvPr id="3" name="PoljeZBesedilom 2">
              <a:extLst>
                <a:ext uri="{FF2B5EF4-FFF2-40B4-BE49-F238E27FC236}">
                  <a16:creationId xmlns:a16="http://schemas.microsoft.com/office/drawing/2014/main" id="{3D800D1A-6342-E125-2BF4-62AC819FA262}"/>
                </a:ext>
              </a:extLst>
            </p:cNvPr>
            <p:cNvSpPr txBox="1"/>
            <p:nvPr/>
          </p:nvSpPr>
          <p:spPr>
            <a:xfrm>
              <a:off x="1462694" y="2858019"/>
              <a:ext cx="3045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400" b="1" dirty="0"/>
                <a:t>Veliko rešitev</a:t>
              </a:r>
              <a:endParaRPr lang="de-DE" sz="2400" b="1" dirty="0"/>
            </a:p>
          </p:txBody>
        </p:sp>
        <p:sp>
          <p:nvSpPr>
            <p:cNvPr id="4" name="PoljeZBesedilom 3">
              <a:extLst>
                <a:ext uri="{FF2B5EF4-FFF2-40B4-BE49-F238E27FC236}">
                  <a16:creationId xmlns:a16="http://schemas.microsoft.com/office/drawing/2014/main" id="{98982565-3E6F-710F-3418-2F8D497F5715}"/>
                </a:ext>
              </a:extLst>
            </p:cNvPr>
            <p:cNvSpPr txBox="1"/>
            <p:nvPr/>
          </p:nvSpPr>
          <p:spPr>
            <a:xfrm>
              <a:off x="1549649" y="3865126"/>
              <a:ext cx="3045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000" dirty="0"/>
                <a:t>Veliko različnih platform in aplikacij</a:t>
              </a:r>
              <a:endParaRPr lang="de-DE" sz="2000" dirty="0"/>
            </a:p>
          </p:txBody>
        </p:sp>
        <p:cxnSp>
          <p:nvCxnSpPr>
            <p:cNvPr id="6" name="Raven povezovalnik 5">
              <a:extLst>
                <a:ext uri="{FF2B5EF4-FFF2-40B4-BE49-F238E27FC236}">
                  <a16:creationId xmlns:a16="http://schemas.microsoft.com/office/drawing/2014/main" id="{08104043-CB1B-B038-6B12-A9BEEE62783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346" y="3646242"/>
              <a:ext cx="1289822" cy="0"/>
            </a:xfrm>
            <a:prstGeom prst="line">
              <a:avLst/>
            </a:prstGeom>
            <a:ln w="666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0F63BE0A-DC9E-C44E-A686-D1239059213E}"/>
              </a:ext>
            </a:extLst>
          </p:cNvPr>
          <p:cNvGrpSpPr/>
          <p:nvPr/>
        </p:nvGrpSpPr>
        <p:grpSpPr>
          <a:xfrm>
            <a:off x="650487" y="3000719"/>
            <a:ext cx="3132080" cy="1714993"/>
            <a:chOff x="1462694" y="2858019"/>
            <a:chExt cx="3132080" cy="1714993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A28C8450-89B8-72FD-81EB-067504AC5F2F}"/>
                </a:ext>
              </a:extLst>
            </p:cNvPr>
            <p:cNvSpPr txBox="1"/>
            <p:nvPr/>
          </p:nvSpPr>
          <p:spPr>
            <a:xfrm>
              <a:off x="1462694" y="2858019"/>
              <a:ext cx="3045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400" b="1" dirty="0"/>
                <a:t>Kompleksnost</a:t>
              </a:r>
              <a:endParaRPr lang="de-DE" sz="2400" b="1" dirty="0"/>
            </a:p>
          </p:txBody>
        </p:sp>
        <p:sp>
          <p:nvSpPr>
            <p:cNvPr id="13" name="PoljeZBesedilom 12">
              <a:extLst>
                <a:ext uri="{FF2B5EF4-FFF2-40B4-BE49-F238E27FC236}">
                  <a16:creationId xmlns:a16="http://schemas.microsoft.com/office/drawing/2014/main" id="{A43CA224-EAAF-C4F9-F5E8-5BE00BD21EF7}"/>
                </a:ext>
              </a:extLst>
            </p:cNvPr>
            <p:cNvSpPr txBox="1"/>
            <p:nvPr/>
          </p:nvSpPr>
          <p:spPr>
            <a:xfrm>
              <a:off x="1549649" y="3865126"/>
              <a:ext cx="3045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2000" dirty="0"/>
                <a:t>Vodenja projektov za manjša IT podjetja</a:t>
              </a:r>
              <a:endParaRPr lang="de-DE" sz="2000" dirty="0"/>
            </a:p>
          </p:txBody>
        </p:sp>
        <p:cxnSp>
          <p:nvCxnSpPr>
            <p:cNvPr id="14" name="Raven povezovalnik 13">
              <a:extLst>
                <a:ext uri="{FF2B5EF4-FFF2-40B4-BE49-F238E27FC236}">
                  <a16:creationId xmlns:a16="http://schemas.microsoft.com/office/drawing/2014/main" id="{B6C11505-7FBE-0F3F-8FD0-3E63B0A8CCE5}"/>
                </a:ext>
              </a:extLst>
            </p:cNvPr>
            <p:cNvCxnSpPr>
              <a:cxnSpLocks/>
            </p:cNvCxnSpPr>
            <p:nvPr/>
          </p:nvCxnSpPr>
          <p:spPr>
            <a:xfrm>
              <a:off x="2340346" y="3646242"/>
              <a:ext cx="1289822" cy="0"/>
            </a:xfrm>
            <a:prstGeom prst="line">
              <a:avLst/>
            </a:prstGeom>
            <a:ln w="666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5E2EE5D-5545-5616-F771-CF0F372C50FA}"/>
              </a:ext>
            </a:extLst>
          </p:cNvPr>
          <p:cNvGrpSpPr/>
          <p:nvPr/>
        </p:nvGrpSpPr>
        <p:grpSpPr>
          <a:xfrm>
            <a:off x="3982510" y="1407724"/>
            <a:ext cx="4140025" cy="3667054"/>
            <a:chOff x="1462694" y="2858019"/>
            <a:chExt cx="3088602" cy="1715909"/>
          </a:xfrm>
          <a:solidFill>
            <a:schemeClr val="bg2"/>
          </a:solidFill>
        </p:grpSpPr>
        <p:sp>
          <p:nvSpPr>
            <p:cNvPr id="16" name="PoljeZBesedilom 15">
              <a:extLst>
                <a:ext uri="{FF2B5EF4-FFF2-40B4-BE49-F238E27FC236}">
                  <a16:creationId xmlns:a16="http://schemas.microsoft.com/office/drawing/2014/main" id="{3CC503A0-BE19-6355-2A62-719D0F71B0E1}"/>
                </a:ext>
              </a:extLst>
            </p:cNvPr>
            <p:cNvSpPr txBox="1"/>
            <p:nvPr/>
          </p:nvSpPr>
          <p:spPr>
            <a:xfrm>
              <a:off x="1462694" y="2858019"/>
              <a:ext cx="3045125" cy="382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4000" b="1" dirty="0" err="1"/>
                <a:t>Company</a:t>
              </a:r>
              <a:r>
                <a:rPr lang="sl-SI" sz="4000" b="1" dirty="0"/>
                <a:t>-Hub</a:t>
              </a:r>
              <a:endParaRPr lang="de-DE" sz="4000" b="1" dirty="0"/>
            </a:p>
          </p:txBody>
        </p:sp>
        <p:sp>
          <p:nvSpPr>
            <p:cNvPr id="17" name="PoljeZBesedilom 16">
              <a:extLst>
                <a:ext uri="{FF2B5EF4-FFF2-40B4-BE49-F238E27FC236}">
                  <a16:creationId xmlns:a16="http://schemas.microsoft.com/office/drawing/2014/main" id="{E85EA5AB-FC6D-4632-8F27-43A4AD756AF3}"/>
                </a:ext>
              </a:extLst>
            </p:cNvPr>
            <p:cNvSpPr txBox="1"/>
            <p:nvPr/>
          </p:nvSpPr>
          <p:spPr>
            <a:xfrm>
              <a:off x="1506171" y="3865126"/>
              <a:ext cx="3045125" cy="7088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l-SI" sz="3200" dirty="0"/>
                <a:t>Centralizirana platforma</a:t>
              </a:r>
              <a:endParaRPr lang="de-DE" sz="3200" dirty="0"/>
            </a:p>
          </p:txBody>
        </p:sp>
        <p:cxnSp>
          <p:nvCxnSpPr>
            <p:cNvPr id="18" name="Raven povezovalnik 17">
              <a:extLst>
                <a:ext uri="{FF2B5EF4-FFF2-40B4-BE49-F238E27FC236}">
                  <a16:creationId xmlns:a16="http://schemas.microsoft.com/office/drawing/2014/main" id="{A64ED460-5350-25A8-DD73-857153F34CB4}"/>
                </a:ext>
              </a:extLst>
            </p:cNvPr>
            <p:cNvCxnSpPr>
              <a:cxnSpLocks/>
            </p:cNvCxnSpPr>
            <p:nvPr/>
          </p:nvCxnSpPr>
          <p:spPr>
            <a:xfrm>
              <a:off x="2340346" y="3650937"/>
              <a:ext cx="1289822" cy="0"/>
            </a:xfrm>
            <a:prstGeom prst="line">
              <a:avLst/>
            </a:prstGeom>
            <a:grpFill/>
            <a:ln w="666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2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4ED102A-4777-82C6-E2EA-2899F327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Glavne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funkcionalnosti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74816667-4398-8869-8AF1-B908E21C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2" y="251879"/>
            <a:ext cx="11559315" cy="5588929"/>
          </a:xfrm>
          <a:prstGeom prst="rect">
            <a:avLst/>
          </a:prstGeom>
        </p:spPr>
      </p:pic>
      <p:grpSp>
        <p:nvGrpSpPr>
          <p:cNvPr id="7" name="Skupina 6">
            <a:extLst>
              <a:ext uri="{FF2B5EF4-FFF2-40B4-BE49-F238E27FC236}">
                <a16:creationId xmlns:a16="http://schemas.microsoft.com/office/drawing/2014/main" id="{199B6E16-9AC8-4AA6-0486-B6AAE15E22BC}"/>
              </a:ext>
            </a:extLst>
          </p:cNvPr>
          <p:cNvGrpSpPr/>
          <p:nvPr/>
        </p:nvGrpSpPr>
        <p:grpSpPr>
          <a:xfrm>
            <a:off x="8314549" y="3672874"/>
            <a:ext cx="4098543" cy="1222131"/>
            <a:chOff x="8479141" y="4376809"/>
            <a:chExt cx="4098543" cy="1222131"/>
          </a:xfrm>
        </p:grpSpPr>
        <p:sp>
          <p:nvSpPr>
            <p:cNvPr id="4" name="Pravokotnik: zaokroženi vogali 3">
              <a:extLst>
                <a:ext uri="{FF2B5EF4-FFF2-40B4-BE49-F238E27FC236}">
                  <a16:creationId xmlns:a16="http://schemas.microsoft.com/office/drawing/2014/main" id="{1CF5CBE6-2C46-5591-3BDD-7F64E56A3614}"/>
                </a:ext>
              </a:extLst>
            </p:cNvPr>
            <p:cNvSpPr/>
            <p:nvPr/>
          </p:nvSpPr>
          <p:spPr>
            <a:xfrm>
              <a:off x="8479141" y="4376809"/>
              <a:ext cx="4098543" cy="122213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Naslov 1">
              <a:extLst>
                <a:ext uri="{FF2B5EF4-FFF2-40B4-BE49-F238E27FC236}">
                  <a16:creationId xmlns:a16="http://schemas.microsoft.com/office/drawing/2014/main" id="{C9863749-3AAE-9F4B-6173-F6D5BAD3658B}"/>
                </a:ext>
              </a:extLst>
            </p:cNvPr>
            <p:cNvSpPr txBox="1">
              <a:spLocks/>
            </p:cNvSpPr>
            <p:nvPr/>
          </p:nvSpPr>
          <p:spPr>
            <a:xfrm>
              <a:off x="8906568" y="4711544"/>
              <a:ext cx="3049299" cy="55265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0"/>
                </a:spcBef>
              </a:pPr>
              <a:r>
                <a:rPr lang="sl-SI" sz="22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AGILNA TABLA</a:t>
              </a:r>
              <a:endParaRPr lang="en-US" sz="2200" b="1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0B664BCA-F92C-A594-B6B1-5068D23A14B0}"/>
              </a:ext>
            </a:extLst>
          </p:cNvPr>
          <p:cNvGrpSpPr/>
          <p:nvPr/>
        </p:nvGrpSpPr>
        <p:grpSpPr>
          <a:xfrm>
            <a:off x="8832709" y="5229740"/>
            <a:ext cx="4098543" cy="1222131"/>
            <a:chOff x="8479141" y="4376809"/>
            <a:chExt cx="4098543" cy="1222131"/>
          </a:xfrm>
        </p:grpSpPr>
        <p:sp>
          <p:nvSpPr>
            <p:cNvPr id="9" name="Pravokotnik: zaokroženi vogali 8">
              <a:extLst>
                <a:ext uri="{FF2B5EF4-FFF2-40B4-BE49-F238E27FC236}">
                  <a16:creationId xmlns:a16="http://schemas.microsoft.com/office/drawing/2014/main" id="{9983F1E5-81D3-E947-A65C-08CC55CAE8F9}"/>
                </a:ext>
              </a:extLst>
            </p:cNvPr>
            <p:cNvSpPr/>
            <p:nvPr/>
          </p:nvSpPr>
          <p:spPr>
            <a:xfrm>
              <a:off x="8479141" y="4376809"/>
              <a:ext cx="4098543" cy="12221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Naslov 1">
              <a:extLst>
                <a:ext uri="{FF2B5EF4-FFF2-40B4-BE49-F238E27FC236}">
                  <a16:creationId xmlns:a16="http://schemas.microsoft.com/office/drawing/2014/main" id="{744C621E-8B7B-8C1E-330C-517DFC28731D}"/>
                </a:ext>
              </a:extLst>
            </p:cNvPr>
            <p:cNvSpPr txBox="1">
              <a:spLocks/>
            </p:cNvSpPr>
            <p:nvPr/>
          </p:nvSpPr>
          <p:spPr>
            <a:xfrm>
              <a:off x="8906568" y="4711544"/>
              <a:ext cx="3049299" cy="55265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0"/>
                </a:spcBef>
              </a:pPr>
              <a:r>
                <a:rPr lang="sl-SI" sz="24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Integracija z </a:t>
              </a:r>
              <a:r>
                <a:rPr lang="sl-SI" sz="2400" b="1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Github</a:t>
              </a:r>
              <a:r>
                <a:rPr lang="sl-SI" sz="24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-om </a:t>
              </a:r>
              <a:endPara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3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6A563720-58DA-0246-9915-6D28E253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7" y="198679"/>
            <a:ext cx="11791275" cy="5642125"/>
          </a:xfrm>
          <a:prstGeom prst="rect">
            <a:avLst/>
          </a:prstGeom>
        </p:spPr>
      </p:pic>
      <p:grpSp>
        <p:nvGrpSpPr>
          <p:cNvPr id="7" name="Skupina 6">
            <a:extLst>
              <a:ext uri="{FF2B5EF4-FFF2-40B4-BE49-F238E27FC236}">
                <a16:creationId xmlns:a16="http://schemas.microsoft.com/office/drawing/2014/main" id="{199B6E16-9AC8-4AA6-0486-B6AAE15E22BC}"/>
              </a:ext>
            </a:extLst>
          </p:cNvPr>
          <p:cNvGrpSpPr/>
          <p:nvPr/>
        </p:nvGrpSpPr>
        <p:grpSpPr>
          <a:xfrm>
            <a:off x="8314549" y="3672874"/>
            <a:ext cx="4098543" cy="1222131"/>
            <a:chOff x="8479141" y="4376809"/>
            <a:chExt cx="4098543" cy="1222131"/>
          </a:xfrm>
        </p:grpSpPr>
        <p:sp>
          <p:nvSpPr>
            <p:cNvPr id="4" name="Pravokotnik: zaokroženi vogali 3">
              <a:extLst>
                <a:ext uri="{FF2B5EF4-FFF2-40B4-BE49-F238E27FC236}">
                  <a16:creationId xmlns:a16="http://schemas.microsoft.com/office/drawing/2014/main" id="{1CF5CBE6-2C46-5591-3BDD-7F64E56A3614}"/>
                </a:ext>
              </a:extLst>
            </p:cNvPr>
            <p:cNvSpPr/>
            <p:nvPr/>
          </p:nvSpPr>
          <p:spPr>
            <a:xfrm>
              <a:off x="8479141" y="4376809"/>
              <a:ext cx="4098543" cy="122213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Naslov 1">
              <a:extLst>
                <a:ext uri="{FF2B5EF4-FFF2-40B4-BE49-F238E27FC236}">
                  <a16:creationId xmlns:a16="http://schemas.microsoft.com/office/drawing/2014/main" id="{C9863749-3AAE-9F4B-6173-F6D5BAD3658B}"/>
                </a:ext>
              </a:extLst>
            </p:cNvPr>
            <p:cNvSpPr txBox="1">
              <a:spLocks/>
            </p:cNvSpPr>
            <p:nvPr/>
          </p:nvSpPr>
          <p:spPr>
            <a:xfrm>
              <a:off x="8906568" y="4711544"/>
              <a:ext cx="3049299" cy="55265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0"/>
                </a:spcBef>
              </a:pPr>
              <a:r>
                <a:rPr lang="sl-SI" sz="2200" b="1" dirty="0">
                  <a:solidFill>
                    <a:schemeClr val="bg1"/>
                  </a:solidFill>
                  <a:latin typeface="+mn-lt"/>
                </a:rPr>
                <a:t>BAZA ZNANJA</a:t>
              </a:r>
              <a:endParaRPr lang="en-US" sz="2200" b="1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0B664BCA-F92C-A594-B6B1-5068D23A14B0}"/>
              </a:ext>
            </a:extLst>
          </p:cNvPr>
          <p:cNvGrpSpPr/>
          <p:nvPr/>
        </p:nvGrpSpPr>
        <p:grpSpPr>
          <a:xfrm>
            <a:off x="8832709" y="5229740"/>
            <a:ext cx="4098543" cy="1222131"/>
            <a:chOff x="8479141" y="4376809"/>
            <a:chExt cx="4098543" cy="1222131"/>
          </a:xfrm>
        </p:grpSpPr>
        <p:sp>
          <p:nvSpPr>
            <p:cNvPr id="9" name="Pravokotnik: zaokroženi vogali 8">
              <a:extLst>
                <a:ext uri="{FF2B5EF4-FFF2-40B4-BE49-F238E27FC236}">
                  <a16:creationId xmlns:a16="http://schemas.microsoft.com/office/drawing/2014/main" id="{9983F1E5-81D3-E947-A65C-08CC55CAE8F9}"/>
                </a:ext>
              </a:extLst>
            </p:cNvPr>
            <p:cNvSpPr/>
            <p:nvPr/>
          </p:nvSpPr>
          <p:spPr>
            <a:xfrm>
              <a:off x="8479141" y="4376809"/>
              <a:ext cx="4098543" cy="12221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Naslov 1">
              <a:extLst>
                <a:ext uri="{FF2B5EF4-FFF2-40B4-BE49-F238E27FC236}">
                  <a16:creationId xmlns:a16="http://schemas.microsoft.com/office/drawing/2014/main" id="{744C621E-8B7B-8C1E-330C-517DFC28731D}"/>
                </a:ext>
              </a:extLst>
            </p:cNvPr>
            <p:cNvSpPr txBox="1">
              <a:spLocks/>
            </p:cNvSpPr>
            <p:nvPr/>
          </p:nvSpPr>
          <p:spPr>
            <a:xfrm>
              <a:off x="8906568" y="4711544"/>
              <a:ext cx="2531139" cy="55265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0"/>
                </a:spcBef>
              </a:pPr>
              <a:r>
                <a:rPr lang="sl-SI" sz="24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Podprta z umetno inteligenco</a:t>
              </a:r>
              <a:endPara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4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D51C265F-0E33-C322-7CB5-6EBC8B3C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138772"/>
            <a:ext cx="11398928" cy="5631070"/>
          </a:xfrm>
          <a:prstGeom prst="rect">
            <a:avLst/>
          </a:prstGeom>
        </p:spPr>
      </p:pic>
      <p:grpSp>
        <p:nvGrpSpPr>
          <p:cNvPr id="7" name="Skupina 6">
            <a:extLst>
              <a:ext uri="{FF2B5EF4-FFF2-40B4-BE49-F238E27FC236}">
                <a16:creationId xmlns:a16="http://schemas.microsoft.com/office/drawing/2014/main" id="{199B6E16-9AC8-4AA6-0486-B6AAE15E22BC}"/>
              </a:ext>
            </a:extLst>
          </p:cNvPr>
          <p:cNvGrpSpPr/>
          <p:nvPr/>
        </p:nvGrpSpPr>
        <p:grpSpPr>
          <a:xfrm>
            <a:off x="8314549" y="3672874"/>
            <a:ext cx="4098543" cy="1222131"/>
            <a:chOff x="8479141" y="4376809"/>
            <a:chExt cx="4098543" cy="1222131"/>
          </a:xfrm>
        </p:grpSpPr>
        <p:sp>
          <p:nvSpPr>
            <p:cNvPr id="4" name="Pravokotnik: zaokroženi vogali 3">
              <a:extLst>
                <a:ext uri="{FF2B5EF4-FFF2-40B4-BE49-F238E27FC236}">
                  <a16:creationId xmlns:a16="http://schemas.microsoft.com/office/drawing/2014/main" id="{1CF5CBE6-2C46-5591-3BDD-7F64E56A3614}"/>
                </a:ext>
              </a:extLst>
            </p:cNvPr>
            <p:cNvSpPr/>
            <p:nvPr/>
          </p:nvSpPr>
          <p:spPr>
            <a:xfrm>
              <a:off x="8479141" y="4376809"/>
              <a:ext cx="4098543" cy="122213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Naslov 1">
              <a:extLst>
                <a:ext uri="{FF2B5EF4-FFF2-40B4-BE49-F238E27FC236}">
                  <a16:creationId xmlns:a16="http://schemas.microsoft.com/office/drawing/2014/main" id="{C9863749-3AAE-9F4B-6173-F6D5BAD3658B}"/>
                </a:ext>
              </a:extLst>
            </p:cNvPr>
            <p:cNvSpPr txBox="1">
              <a:spLocks/>
            </p:cNvSpPr>
            <p:nvPr/>
          </p:nvSpPr>
          <p:spPr>
            <a:xfrm>
              <a:off x="8906568" y="4711544"/>
              <a:ext cx="3049299" cy="55265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0"/>
                </a:spcBef>
              </a:pPr>
              <a:r>
                <a:rPr lang="sl-SI" sz="2200" b="1" dirty="0">
                  <a:solidFill>
                    <a:schemeClr val="bg1"/>
                  </a:solidFill>
                  <a:latin typeface="+mn-lt"/>
                </a:rPr>
                <a:t>KOLEDAR</a:t>
              </a:r>
              <a:endParaRPr lang="en-US" sz="2200" b="1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0B664BCA-F92C-A594-B6B1-5068D23A14B0}"/>
              </a:ext>
            </a:extLst>
          </p:cNvPr>
          <p:cNvGrpSpPr/>
          <p:nvPr/>
        </p:nvGrpSpPr>
        <p:grpSpPr>
          <a:xfrm>
            <a:off x="8832710" y="5229740"/>
            <a:ext cx="3684806" cy="1222131"/>
            <a:chOff x="8479141" y="4376809"/>
            <a:chExt cx="4098543" cy="1222131"/>
          </a:xfrm>
        </p:grpSpPr>
        <p:sp>
          <p:nvSpPr>
            <p:cNvPr id="9" name="Pravokotnik: zaokroženi vogali 8">
              <a:extLst>
                <a:ext uri="{FF2B5EF4-FFF2-40B4-BE49-F238E27FC236}">
                  <a16:creationId xmlns:a16="http://schemas.microsoft.com/office/drawing/2014/main" id="{9983F1E5-81D3-E947-A65C-08CC55CAE8F9}"/>
                </a:ext>
              </a:extLst>
            </p:cNvPr>
            <p:cNvSpPr/>
            <p:nvPr/>
          </p:nvSpPr>
          <p:spPr>
            <a:xfrm>
              <a:off x="8479141" y="4376809"/>
              <a:ext cx="4098543" cy="122213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Naslov 1">
              <a:extLst>
                <a:ext uri="{FF2B5EF4-FFF2-40B4-BE49-F238E27FC236}">
                  <a16:creationId xmlns:a16="http://schemas.microsoft.com/office/drawing/2014/main" id="{744C621E-8B7B-8C1E-330C-517DFC28731D}"/>
                </a:ext>
              </a:extLst>
            </p:cNvPr>
            <p:cNvSpPr txBox="1">
              <a:spLocks/>
            </p:cNvSpPr>
            <p:nvPr/>
          </p:nvSpPr>
          <p:spPr>
            <a:xfrm>
              <a:off x="8906568" y="4711544"/>
              <a:ext cx="2531139" cy="55265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1000"/>
                </a:spcBef>
              </a:pPr>
              <a:r>
                <a:rPr lang="sl-SI" sz="24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Povezan z agilno tablo</a:t>
              </a:r>
              <a:endPara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6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A171006-5181-AA94-B68B-01B06D2F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Ciljni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uporabniki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17E97D5C-DDD0-AEB9-99BF-27129289C7F2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Persona 1: </a:t>
            </a:r>
            <a:r>
              <a:rPr lang="en-US" sz="2200" dirty="0">
                <a:effectLst/>
              </a:rPr>
              <a:t>Jure, </a:t>
            </a:r>
            <a:r>
              <a:rPr lang="en-US" sz="2200" dirty="0" err="1">
                <a:effectLst/>
              </a:rPr>
              <a:t>ustanovitelj</a:t>
            </a:r>
            <a:r>
              <a:rPr lang="en-US" sz="2200" dirty="0">
                <a:effectLst/>
              </a:rPr>
              <a:t> IT </a:t>
            </a:r>
            <a:r>
              <a:rPr lang="en-US" sz="2200" dirty="0" err="1">
                <a:effectLst/>
              </a:rPr>
              <a:t>startupa</a:t>
            </a:r>
            <a:endParaRPr lang="en-US" sz="22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User Story: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>
                <a:effectLst/>
              </a:rPr>
              <a:t>Kot</a:t>
            </a:r>
            <a:r>
              <a:rPr lang="en-US" sz="2200" dirty="0">
                <a:effectLst/>
              </a:rPr>
              <a:t> Jure </a:t>
            </a:r>
            <a:r>
              <a:rPr lang="en-US" sz="2200" dirty="0" err="1">
                <a:effectLst/>
              </a:rPr>
              <a:t>želim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imeti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centraliziran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enostaven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pregleden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sistem</a:t>
            </a:r>
            <a:r>
              <a:rPr lang="en-US" sz="2200" dirty="0">
                <a:effectLst/>
              </a:rPr>
              <a:t> za </a:t>
            </a:r>
            <a:r>
              <a:rPr lang="en-US" sz="2200" dirty="0" err="1">
                <a:effectLst/>
              </a:rPr>
              <a:t>vodenje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projektov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opravil</a:t>
            </a:r>
            <a:r>
              <a:rPr lang="en-US" sz="2200" dirty="0">
                <a:effectLst/>
              </a:rPr>
              <a:t> v </a:t>
            </a:r>
            <a:r>
              <a:rPr lang="en-US" sz="2200" dirty="0" err="1">
                <a:effectLst/>
              </a:rPr>
              <a:t>mojem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podjetju</a:t>
            </a:r>
            <a:r>
              <a:rPr lang="en-US" sz="2200" dirty="0">
                <a:effectLst/>
              </a:rPr>
              <a:t>. </a:t>
            </a:r>
            <a:r>
              <a:rPr lang="en-US" sz="2200" dirty="0" err="1">
                <a:effectLst/>
              </a:rPr>
              <a:t>Želim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ustvariti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projekte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dodati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opravila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dodeliti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člane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moje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ekipe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posameznim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opravilom</a:t>
            </a:r>
            <a:r>
              <a:rPr lang="en-US" sz="2200" dirty="0">
                <a:effectLst/>
              </a:rPr>
              <a:t>. </a:t>
            </a:r>
            <a:r>
              <a:rPr lang="en-US" sz="2200" dirty="0" err="1">
                <a:effectLst/>
              </a:rPr>
              <a:t>Prav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tako</a:t>
            </a:r>
            <a:r>
              <a:rPr lang="en-US" sz="2200" dirty="0">
                <a:effectLst/>
              </a:rPr>
              <a:t> bi </a:t>
            </a:r>
            <a:r>
              <a:rPr lang="en-US" sz="2200" dirty="0" err="1">
                <a:effectLst/>
              </a:rPr>
              <a:t>želel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imeti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bazo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znanj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kjer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lahko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zaposleni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hitro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iščejo</a:t>
            </a:r>
            <a:r>
              <a:rPr lang="en-US" sz="2200" dirty="0">
                <a:effectLst/>
              </a:rPr>
              <a:t> po </a:t>
            </a:r>
            <a:r>
              <a:rPr lang="en-US" sz="2200" dirty="0" err="1">
                <a:effectLst/>
              </a:rPr>
              <a:t>naših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dokumentih</a:t>
            </a:r>
            <a:r>
              <a:rPr lang="en-US" sz="2200" dirty="0">
                <a:effectLst/>
              </a:rPr>
              <a:t> s </a:t>
            </a:r>
            <a:r>
              <a:rPr lang="en-US" sz="2200" dirty="0" err="1">
                <a:effectLst/>
              </a:rPr>
              <a:t>pomočjo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umetne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inteligence</a:t>
            </a:r>
            <a:r>
              <a:rPr lang="en-US" sz="2200" dirty="0">
                <a:effectLst/>
              </a:rPr>
              <a:t>. Za </a:t>
            </a:r>
            <a:r>
              <a:rPr lang="en-US" sz="2200" dirty="0" err="1">
                <a:effectLst/>
              </a:rPr>
              <a:t>načrtovanje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sestankov</a:t>
            </a:r>
            <a:r>
              <a:rPr lang="en-US" sz="2200" dirty="0">
                <a:effectLst/>
              </a:rPr>
              <a:t> in </a:t>
            </a:r>
            <a:r>
              <a:rPr lang="en-US" sz="2200" dirty="0" err="1">
                <a:effectLst/>
              </a:rPr>
              <a:t>pregled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rokov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opravil</a:t>
            </a:r>
            <a:r>
              <a:rPr lang="en-US" sz="2200" dirty="0">
                <a:effectLst/>
              </a:rPr>
              <a:t> bi rad </a:t>
            </a:r>
            <a:r>
              <a:rPr lang="en-US" sz="2200" dirty="0" err="1">
                <a:effectLst/>
              </a:rPr>
              <a:t>imel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enostaven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koledar</a:t>
            </a:r>
            <a:r>
              <a:rPr lang="en-US" sz="22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26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A171006-5181-AA94-B68B-01B06D2F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Ciljni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uporabniki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17E97D5C-DDD0-AEB9-99BF-27129289C7F2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Persona 2: </a:t>
            </a:r>
            <a:r>
              <a:rPr lang="en-US" sz="2200" dirty="0"/>
              <a:t>Ana, </a:t>
            </a:r>
            <a:r>
              <a:rPr lang="en-US" sz="2200" dirty="0" err="1"/>
              <a:t>projektna</a:t>
            </a:r>
            <a:r>
              <a:rPr lang="en-US" sz="2200" dirty="0"/>
              <a:t> </a:t>
            </a:r>
            <a:r>
              <a:rPr lang="en-US" sz="2200" dirty="0" err="1"/>
              <a:t>vodja</a:t>
            </a:r>
            <a:r>
              <a:rPr lang="en-US" sz="2200" dirty="0"/>
              <a:t> v </a:t>
            </a:r>
            <a:r>
              <a:rPr lang="en-US" sz="2200" dirty="0" err="1"/>
              <a:t>majhnem</a:t>
            </a:r>
            <a:r>
              <a:rPr lang="en-US" sz="2200" dirty="0"/>
              <a:t> IT </a:t>
            </a:r>
            <a:r>
              <a:rPr lang="en-US" sz="2200" dirty="0" err="1"/>
              <a:t>podjetju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User Story: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/>
              <a:t>Kot</a:t>
            </a:r>
            <a:r>
              <a:rPr lang="en-US" sz="2200" dirty="0"/>
              <a:t> Ana </a:t>
            </a:r>
            <a:r>
              <a:rPr lang="en-US" sz="2200" dirty="0" err="1"/>
              <a:t>želim</a:t>
            </a:r>
            <a:r>
              <a:rPr lang="en-US" sz="2200" dirty="0"/>
              <a:t> </a:t>
            </a:r>
            <a:r>
              <a:rPr lang="en-US" sz="2200" dirty="0" err="1"/>
              <a:t>imeti</a:t>
            </a:r>
            <a:r>
              <a:rPr lang="en-US" sz="2200" dirty="0"/>
              <a:t> </a:t>
            </a:r>
            <a:r>
              <a:rPr lang="en-US" sz="2200" dirty="0" err="1"/>
              <a:t>pregled</a:t>
            </a:r>
            <a:r>
              <a:rPr lang="en-US" sz="2200" dirty="0"/>
              <a:t> </a:t>
            </a:r>
            <a:r>
              <a:rPr lang="en-US" sz="2200" dirty="0" err="1"/>
              <a:t>nad</a:t>
            </a:r>
            <a:r>
              <a:rPr lang="en-US" sz="2200" dirty="0"/>
              <a:t> </a:t>
            </a:r>
            <a:r>
              <a:rPr lang="en-US" sz="2200" dirty="0" err="1"/>
              <a:t>vsemi</a:t>
            </a:r>
            <a:r>
              <a:rPr lang="en-US" sz="2200" dirty="0"/>
              <a:t> </a:t>
            </a:r>
            <a:r>
              <a:rPr lang="en-US" sz="2200" dirty="0" err="1"/>
              <a:t>projekti</a:t>
            </a:r>
            <a:r>
              <a:rPr lang="en-US" sz="2200" dirty="0"/>
              <a:t>, ki </a:t>
            </a:r>
            <a:r>
              <a:rPr lang="en-US" sz="2200" dirty="0" err="1"/>
              <a:t>jih</a:t>
            </a:r>
            <a:r>
              <a:rPr lang="en-US" sz="2200" dirty="0"/>
              <a:t> </a:t>
            </a:r>
            <a:r>
              <a:rPr lang="en-US" sz="2200" dirty="0" err="1"/>
              <a:t>vodim</a:t>
            </a:r>
            <a:r>
              <a:rPr lang="en-US" sz="2200" dirty="0"/>
              <a:t>, in </a:t>
            </a:r>
            <a:r>
              <a:rPr lang="en-US" sz="2200" dirty="0" err="1"/>
              <a:t>enostaven</a:t>
            </a:r>
            <a:r>
              <a:rPr lang="en-US" sz="2200" dirty="0"/>
              <a:t> </a:t>
            </a:r>
            <a:r>
              <a:rPr lang="en-US" sz="2200" dirty="0" err="1"/>
              <a:t>način</a:t>
            </a:r>
            <a:r>
              <a:rPr lang="en-US" sz="2200" dirty="0"/>
              <a:t> za </a:t>
            </a:r>
            <a:r>
              <a:rPr lang="en-US" sz="2200" dirty="0" err="1"/>
              <a:t>upravljanje</a:t>
            </a:r>
            <a:r>
              <a:rPr lang="en-US" sz="2200" dirty="0"/>
              <a:t> z </a:t>
            </a:r>
            <a:r>
              <a:rPr lang="en-US" sz="2200" dirty="0" err="1"/>
              <a:t>opravili</a:t>
            </a:r>
            <a:r>
              <a:rPr lang="en-US" sz="2200" dirty="0"/>
              <a:t>. </a:t>
            </a:r>
            <a:r>
              <a:rPr lang="en-US" sz="2200" dirty="0" err="1"/>
              <a:t>Želim</a:t>
            </a:r>
            <a:r>
              <a:rPr lang="en-US" sz="2200" dirty="0"/>
              <a:t> </a:t>
            </a:r>
            <a:r>
              <a:rPr lang="en-US" sz="2200" dirty="0" err="1"/>
              <a:t>ustvariti</a:t>
            </a:r>
            <a:r>
              <a:rPr lang="en-US" sz="2200" dirty="0"/>
              <a:t> </a:t>
            </a:r>
            <a:r>
              <a:rPr lang="en-US" sz="2200" dirty="0" err="1"/>
              <a:t>agilne</a:t>
            </a:r>
            <a:r>
              <a:rPr lang="en-US" sz="2200" dirty="0"/>
              <a:t> table za </a:t>
            </a:r>
            <a:r>
              <a:rPr lang="en-US" sz="2200" dirty="0" err="1"/>
              <a:t>vsak</a:t>
            </a:r>
            <a:r>
              <a:rPr lang="en-US" sz="2200" dirty="0"/>
              <a:t> </a:t>
            </a:r>
            <a:r>
              <a:rPr lang="en-US" sz="2200" dirty="0" err="1"/>
              <a:t>projekt</a:t>
            </a:r>
            <a:r>
              <a:rPr lang="en-US" sz="2200" dirty="0"/>
              <a:t>, </a:t>
            </a:r>
            <a:r>
              <a:rPr lang="en-US" sz="2200" dirty="0" err="1"/>
              <a:t>kjer</a:t>
            </a:r>
            <a:r>
              <a:rPr lang="en-US" sz="2200" dirty="0"/>
              <a:t> </a:t>
            </a:r>
            <a:r>
              <a:rPr lang="en-US" sz="2200" dirty="0" err="1"/>
              <a:t>lahko</a:t>
            </a:r>
            <a:r>
              <a:rPr lang="en-US" sz="2200" dirty="0"/>
              <a:t> </a:t>
            </a:r>
            <a:r>
              <a:rPr lang="en-US" sz="2200" dirty="0" err="1"/>
              <a:t>vizualno</a:t>
            </a:r>
            <a:r>
              <a:rPr lang="en-US" sz="2200" dirty="0"/>
              <a:t> </a:t>
            </a:r>
            <a:r>
              <a:rPr lang="en-US" sz="2200" dirty="0" err="1"/>
              <a:t>sledim</a:t>
            </a:r>
            <a:r>
              <a:rPr lang="en-US" sz="2200" dirty="0"/>
              <a:t> </a:t>
            </a:r>
            <a:r>
              <a:rPr lang="en-US" sz="2200" dirty="0" err="1"/>
              <a:t>napredku</a:t>
            </a:r>
            <a:r>
              <a:rPr lang="en-US" sz="2200" dirty="0"/>
              <a:t> in </a:t>
            </a:r>
            <a:r>
              <a:rPr lang="en-US" sz="2200" dirty="0" err="1"/>
              <a:t>preuredim</a:t>
            </a:r>
            <a:r>
              <a:rPr lang="en-US" sz="2200" dirty="0"/>
              <a:t> </a:t>
            </a:r>
            <a:r>
              <a:rPr lang="en-US" sz="2200" dirty="0" err="1"/>
              <a:t>opravila</a:t>
            </a:r>
            <a:r>
              <a:rPr lang="en-US" sz="2200" dirty="0"/>
              <a:t>, ko se </a:t>
            </a:r>
            <a:r>
              <a:rPr lang="en-US" sz="2200" dirty="0" err="1"/>
              <a:t>prioritete</a:t>
            </a:r>
            <a:r>
              <a:rPr lang="en-US" sz="2200" dirty="0"/>
              <a:t> </a:t>
            </a:r>
            <a:r>
              <a:rPr lang="en-US" sz="2200" dirty="0" err="1"/>
              <a:t>spremenijo</a:t>
            </a:r>
            <a:r>
              <a:rPr lang="en-US" sz="2200" dirty="0"/>
              <a:t>. </a:t>
            </a:r>
            <a:r>
              <a:rPr lang="en-US" sz="2200" dirty="0" err="1"/>
              <a:t>Prav</a:t>
            </a:r>
            <a:r>
              <a:rPr lang="en-US" sz="2200" dirty="0"/>
              <a:t> </a:t>
            </a:r>
            <a:r>
              <a:rPr lang="en-US" sz="2200" dirty="0" err="1"/>
              <a:t>tako</a:t>
            </a:r>
            <a:r>
              <a:rPr lang="en-US" sz="2200" dirty="0"/>
              <a:t> bi </a:t>
            </a:r>
            <a:r>
              <a:rPr lang="en-US" sz="2200" dirty="0" err="1"/>
              <a:t>rada</a:t>
            </a:r>
            <a:r>
              <a:rPr lang="en-US" sz="2200" dirty="0"/>
              <a:t> </a:t>
            </a:r>
            <a:r>
              <a:rPr lang="en-US" sz="2200" dirty="0" err="1"/>
              <a:t>imela</a:t>
            </a:r>
            <a:r>
              <a:rPr lang="en-US" sz="2200" dirty="0"/>
              <a:t> </a:t>
            </a:r>
            <a:r>
              <a:rPr lang="en-US" sz="2200" dirty="0" err="1"/>
              <a:t>možnost</a:t>
            </a:r>
            <a:r>
              <a:rPr lang="en-US" sz="2200" dirty="0"/>
              <a:t>, da </a:t>
            </a:r>
            <a:r>
              <a:rPr lang="en-US" sz="2200" dirty="0" err="1"/>
              <a:t>naše</a:t>
            </a:r>
            <a:r>
              <a:rPr lang="en-US" sz="2200" dirty="0"/>
              <a:t> </a:t>
            </a:r>
            <a:r>
              <a:rPr lang="en-US" sz="2200" dirty="0" err="1"/>
              <a:t>dokumente</a:t>
            </a:r>
            <a:r>
              <a:rPr lang="en-US" sz="2200" dirty="0"/>
              <a:t> </a:t>
            </a:r>
            <a:r>
              <a:rPr lang="en-US" sz="2200" dirty="0" err="1"/>
              <a:t>podjetja</a:t>
            </a:r>
            <a:r>
              <a:rPr lang="en-US" sz="2200" dirty="0"/>
              <a:t> </a:t>
            </a:r>
            <a:r>
              <a:rPr lang="en-US" sz="2200" dirty="0" err="1"/>
              <a:t>naložim</a:t>
            </a:r>
            <a:r>
              <a:rPr lang="en-US" sz="2200" dirty="0"/>
              <a:t> v </a:t>
            </a:r>
            <a:r>
              <a:rPr lang="en-US" sz="2200" dirty="0" err="1"/>
              <a:t>bazo</a:t>
            </a:r>
            <a:r>
              <a:rPr lang="en-US" sz="2200" dirty="0"/>
              <a:t> </a:t>
            </a:r>
            <a:r>
              <a:rPr lang="en-US" sz="2200" dirty="0" err="1"/>
              <a:t>znanj</a:t>
            </a:r>
            <a:r>
              <a:rPr lang="en-US" sz="2200" dirty="0"/>
              <a:t>, </a:t>
            </a:r>
            <a:r>
              <a:rPr lang="en-US" sz="2200" dirty="0" err="1"/>
              <a:t>kjer</a:t>
            </a:r>
            <a:r>
              <a:rPr lang="en-US" sz="2200" dirty="0"/>
              <a:t> </a:t>
            </a:r>
            <a:r>
              <a:rPr lang="en-US" sz="2200" dirty="0" err="1"/>
              <a:t>bodo</a:t>
            </a:r>
            <a:r>
              <a:rPr lang="en-US" sz="2200" dirty="0"/>
              <a:t> </a:t>
            </a:r>
            <a:r>
              <a:rPr lang="en-US" sz="2200" dirty="0" err="1"/>
              <a:t>lahko</a:t>
            </a:r>
            <a:r>
              <a:rPr lang="en-US" sz="2200" dirty="0"/>
              <a:t> </a:t>
            </a:r>
            <a:r>
              <a:rPr lang="en-US" sz="2200" dirty="0" err="1"/>
              <a:t>ostali</a:t>
            </a:r>
            <a:r>
              <a:rPr lang="en-US" sz="2200" dirty="0"/>
              <a:t> </a:t>
            </a:r>
            <a:r>
              <a:rPr lang="en-US" sz="2200" dirty="0" err="1"/>
              <a:t>zaposleni</a:t>
            </a:r>
            <a:r>
              <a:rPr lang="en-US" sz="2200" dirty="0"/>
              <a:t> </a:t>
            </a:r>
            <a:r>
              <a:rPr lang="en-US" sz="2200" dirty="0" err="1"/>
              <a:t>iskali</a:t>
            </a:r>
            <a:r>
              <a:rPr lang="en-US" sz="2200" dirty="0"/>
              <a:t> po </a:t>
            </a:r>
            <a:r>
              <a:rPr lang="en-US" sz="2200" dirty="0" err="1"/>
              <a:t>teh</a:t>
            </a:r>
            <a:r>
              <a:rPr lang="en-US" sz="2200" dirty="0"/>
              <a:t> </a:t>
            </a:r>
            <a:r>
              <a:rPr lang="en-US" sz="2200" dirty="0" err="1"/>
              <a:t>dokumentih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27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Officeova tema">
  <a:themeElements>
    <a:clrScheme name="Modra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Širokozaslonsko</PresentationFormat>
  <Paragraphs>49</Paragraphs>
  <Slides>19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Officeova tema</vt:lpstr>
      <vt:lpstr>Company-Hub</vt:lpstr>
      <vt:lpstr>Poslovna priložnost</vt:lpstr>
      <vt:lpstr>PowerPointova predstavitev</vt:lpstr>
      <vt:lpstr>Glavne funkcionalnosti</vt:lpstr>
      <vt:lpstr>PowerPointova predstavitev</vt:lpstr>
      <vt:lpstr>PowerPointova predstavitev</vt:lpstr>
      <vt:lpstr>PowerPointova predstavitev</vt:lpstr>
      <vt:lpstr>Ciljni uporabniki</vt:lpstr>
      <vt:lpstr>Ciljni uporabniki</vt:lpstr>
      <vt:lpstr>Ciljni uporabniki</vt:lpstr>
      <vt:lpstr>Wireframe</vt:lpstr>
      <vt:lpstr>Organizacija dela</vt:lpstr>
      <vt:lpstr>PowerPointova predstavitev</vt:lpstr>
      <vt:lpstr>PowerPointova predstavitev</vt:lpstr>
      <vt:lpstr>Video</vt:lpstr>
      <vt:lpstr>PowerPointova predstavitev</vt:lpstr>
      <vt:lpstr>Izdelki</vt:lpstr>
      <vt:lpstr>Zagotavljanje kakovosti</vt:lpstr>
      <vt:lpstr>Hvala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Company-Hub</dc:title>
  <dc:creator>Jernej Ofič</dc:creator>
  <cp:lastModifiedBy>Jernej Ofič</cp:lastModifiedBy>
  <cp:revision>9</cp:revision>
  <dcterms:created xsi:type="dcterms:W3CDTF">2023-05-30T08:41:26Z</dcterms:created>
  <dcterms:modified xsi:type="dcterms:W3CDTF">2023-06-01T10:42:17Z</dcterms:modified>
</cp:coreProperties>
</file>