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1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ntarell" charset="0"/>
                <a:cs typeface="Cantarell" charset="0"/>
              </a:rPr>
              <a:t>AI </a:t>
            </a:r>
            <a:r>
              <a:rPr lang="" altLang="en-US">
                <a:effectLst/>
                <a:latin typeface="Cantarell" charset="0"/>
                <a:cs typeface="Cantarell" charset="0"/>
              </a:rPr>
              <a:t>Deep Dive I</a:t>
            </a:r>
            <a:endParaRPr lang="" altLang="en-US">
              <a:effectLst/>
              <a:latin typeface="Cantarell" charset="0"/>
              <a:cs typeface="Cantarell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 altLang="en-US" sz="2400">
                <a:solidFill>
                  <a:schemeClr val="accent2"/>
                </a:solidFill>
                <a:latin typeface="Cantarell" charset="0"/>
                <a:cs typeface="Cantarell" charset="0"/>
              </a:rPr>
              <a:t>Tech Bytes</a:t>
            </a:r>
            <a:endParaRPr lang="en-US" altLang="en-US">
              <a:latin typeface="Cantarell" charset="0"/>
              <a:cs typeface="Cantarell" charset="0"/>
            </a:endParaRPr>
          </a:p>
          <a:p>
            <a:r>
              <a:rPr lang="en-US" altLang="en-US">
                <a:latin typeface="Cantarell" charset="0"/>
                <a:cs typeface="Cantarell" charset="0"/>
              </a:rPr>
              <a:t>Summer 2021</a:t>
            </a:r>
            <a:endParaRPr lang="en-US" altLang="en-US">
              <a:latin typeface="Cantarell" charset="0"/>
              <a:cs typeface="Cantarel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0815" y="186690"/>
            <a:ext cx="11848465" cy="6487160"/>
            <a:chOff x="269" y="294"/>
            <a:chExt cx="18659" cy="10216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69" y="294"/>
              <a:ext cx="0" cy="10217"/>
            </a:xfrm>
            <a:prstGeom prst="line">
              <a:avLst/>
            </a:prstGeom>
            <a:ln w="63500" cmpd="sng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928" y="294"/>
              <a:ext cx="0" cy="10217"/>
            </a:xfrm>
            <a:prstGeom prst="line">
              <a:avLst/>
            </a:prstGeom>
            <a:ln w="63500" cmpd="sng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44805" y="258445"/>
            <a:ext cx="11500485" cy="1160145"/>
          </a:xfrm>
        </p:spPr>
        <p:txBody>
          <a:bodyPr/>
          <a:p>
            <a:r>
              <a:rPr lang="en-US" altLang="en-US" sz="4000">
                <a:effectLst/>
                <a:latin typeface="Cantarell" charset="0"/>
                <a:cs typeface="Cantarell" charset="0"/>
              </a:rPr>
              <a:t>What is AI?</a:t>
            </a:r>
            <a:endParaRPr lang="en-US" altLang="en-US" sz="4000">
              <a:effectLst/>
              <a:latin typeface="Cantarell" charset="0"/>
              <a:cs typeface="Cantarell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6069965" cy="182943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400">
                <a:latin typeface="Cantarell" charset="0"/>
                <a:cs typeface="Cantarell" charset="0"/>
              </a:rPr>
              <a:t>Artificial Intelligence:</a:t>
            </a:r>
            <a:endParaRPr lang="en-US" altLang="en-US"/>
          </a:p>
          <a:p>
            <a:pPr marL="0" indent="0">
              <a:buNone/>
            </a:pPr>
            <a:r>
              <a:rPr lang="en-US" altLang="en-US" sz="1600" i="1">
                <a:solidFill>
                  <a:schemeClr val="bg1">
                    <a:lumMod val="65000"/>
                  </a:schemeClr>
                </a:solidFill>
                <a:latin typeface="Cantarell" charset="0"/>
                <a:cs typeface="Cantarell" charset="0"/>
              </a:rPr>
              <a:t>noun</a:t>
            </a:r>
            <a:endParaRPr lang="en-US" altLang="en-US" sz="1600" i="1">
              <a:solidFill>
                <a:schemeClr val="bg1">
                  <a:lumMod val="75000"/>
                </a:schemeClr>
              </a:solidFill>
              <a:latin typeface="Cantarell" charset="0"/>
              <a:cs typeface="Cantarel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800">
                <a:latin typeface="Cantarell" charset="0"/>
                <a:cs typeface="Cantarell" charset="0"/>
                <a:sym typeface="+mn-ea"/>
              </a:rPr>
              <a:t>The study of computer systems that can creatively or adaptively solve problems 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170815" y="186690"/>
            <a:ext cx="11848465" cy="6487160"/>
            <a:chOff x="269" y="294"/>
            <a:chExt cx="18659" cy="10216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69" y="294"/>
              <a:ext cx="0" cy="10217"/>
            </a:xfrm>
            <a:prstGeom prst="line">
              <a:avLst/>
            </a:prstGeom>
            <a:ln w="63500" cmpd="sng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928" y="294"/>
              <a:ext cx="0" cy="10217"/>
            </a:xfrm>
            <a:prstGeom prst="line">
              <a:avLst/>
            </a:prstGeom>
            <a:ln w="63500" cmpd="sng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 Box 7"/>
          <p:cNvSpPr txBox="true"/>
          <p:nvPr/>
        </p:nvSpPr>
        <p:spPr>
          <a:xfrm>
            <a:off x="647700" y="4001135"/>
            <a:ext cx="6071870" cy="1649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en-US" sz="2400">
                <a:latin typeface="Cantarell" charset="0"/>
                <a:cs typeface="Cantarell" charset="0"/>
              </a:rPr>
              <a:t>Examples: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latin typeface="Cantarell" charset="0"/>
                <a:cs typeface="Cantarell" charset="0"/>
              </a:rPr>
              <a:t>Video Game Agents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latin typeface="Cantarell" charset="0"/>
                <a:cs typeface="Cantarell" charset="0"/>
              </a:rPr>
              <a:t>Self driving cars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latin typeface="Cantarell" charset="0"/>
                <a:cs typeface="Cantarell" charset="0"/>
              </a:rPr>
              <a:t>Google Assistant / Siri</a:t>
            </a:r>
            <a:endParaRPr lang="en-US" altLang="en-US">
              <a:latin typeface="Cantarell" charset="0"/>
              <a:cs typeface="Cantarell" charset="0"/>
            </a:endParaRPr>
          </a:p>
        </p:txBody>
      </p:sp>
      <p:pic>
        <p:nvPicPr>
          <p:cNvPr id="9" name="Picture 8" descr="slim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36230" y="490220"/>
            <a:ext cx="3340735" cy="1878965"/>
          </a:xfrm>
          <a:prstGeom prst="rect">
            <a:avLst/>
          </a:prstGeom>
        </p:spPr>
      </p:pic>
      <p:pic>
        <p:nvPicPr>
          <p:cNvPr id="10" name="Picture 9" descr="tesla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30" y="2588895"/>
            <a:ext cx="3340735" cy="1900555"/>
          </a:xfrm>
          <a:prstGeom prst="rect">
            <a:avLst/>
          </a:prstGeom>
        </p:spPr>
      </p:pic>
      <p:pic>
        <p:nvPicPr>
          <p:cNvPr id="11" name="Picture 10" descr="google-assistant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20" y="4742815"/>
            <a:ext cx="2701925" cy="1520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44805" y="258445"/>
            <a:ext cx="11500485" cy="1160145"/>
          </a:xfrm>
        </p:spPr>
        <p:txBody>
          <a:bodyPr/>
          <a:p>
            <a:r>
              <a:rPr lang="en-US" altLang="en-US" sz="4000">
                <a:effectLst/>
                <a:latin typeface="Cantarell" charset="0"/>
                <a:cs typeface="Cantarell" charset="0"/>
              </a:rPr>
              <a:t>What is ML?</a:t>
            </a:r>
            <a:endParaRPr lang="en-US" altLang="en-US" sz="4000">
              <a:effectLst/>
              <a:latin typeface="Cantarell" charset="0"/>
              <a:cs typeface="Cantarell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6069965" cy="182943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400">
                <a:latin typeface="Cantarell" charset="0"/>
                <a:cs typeface="Cantarell" charset="0"/>
              </a:rPr>
              <a:t>Machine Learning:</a:t>
            </a:r>
            <a:endParaRPr lang="en-US" altLang="en-US"/>
          </a:p>
          <a:p>
            <a:pPr marL="0" indent="0">
              <a:buNone/>
            </a:pPr>
            <a:r>
              <a:rPr lang="en-US" altLang="en-US" sz="1600" i="1">
                <a:solidFill>
                  <a:schemeClr val="bg1">
                    <a:lumMod val="65000"/>
                  </a:schemeClr>
                </a:solidFill>
                <a:latin typeface="Cantarell" charset="0"/>
                <a:cs typeface="Cantarell" charset="0"/>
              </a:rPr>
              <a:t>noun</a:t>
            </a:r>
            <a:endParaRPr lang="en-US" altLang="en-US" sz="1600" i="1">
              <a:solidFill>
                <a:schemeClr val="bg1">
                  <a:lumMod val="75000"/>
                </a:schemeClr>
              </a:solidFill>
              <a:latin typeface="Cantarell" charset="0"/>
              <a:cs typeface="Cantarel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800">
                <a:latin typeface="Cantarell" charset="0"/>
                <a:cs typeface="Cantarell" charset="0"/>
                <a:sym typeface="+mn-ea"/>
              </a:rPr>
              <a:t>The study of computer algorithms that can optimize themselves without explicitly programmed to solve a problem. 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170815" y="186690"/>
            <a:ext cx="11848465" cy="6487160"/>
            <a:chOff x="269" y="294"/>
            <a:chExt cx="18659" cy="10216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69" y="294"/>
              <a:ext cx="0" cy="10217"/>
            </a:xfrm>
            <a:prstGeom prst="line">
              <a:avLst/>
            </a:prstGeom>
            <a:ln w="63500" cmpd="sng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928" y="294"/>
              <a:ext cx="0" cy="10217"/>
            </a:xfrm>
            <a:prstGeom prst="line">
              <a:avLst/>
            </a:prstGeom>
            <a:ln w="63500" cmpd="sng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 Box 7"/>
          <p:cNvSpPr txBox="true"/>
          <p:nvPr/>
        </p:nvSpPr>
        <p:spPr>
          <a:xfrm>
            <a:off x="645795" y="3756025"/>
            <a:ext cx="6071870" cy="2369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en-US" sz="2400">
                <a:latin typeface="Cantarell" charset="0"/>
                <a:cs typeface="Cantarell" charset="0"/>
              </a:rPr>
              <a:t>Subsets of Machine Learning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latin typeface="Cantarell" charset="0"/>
                <a:cs typeface="Cantarell" charset="0"/>
              </a:rPr>
              <a:t>Deep Learning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latin typeface="Cantarell" charset="0"/>
                <a:cs typeface="Cantarell" charset="0"/>
              </a:rPr>
              <a:t>Reinforcement Learning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latin typeface="Cantarell" charset="0"/>
                <a:cs typeface="Cantarell" charset="0"/>
              </a:rPr>
              <a:t>Unsupervised / Clustering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latin typeface="Cantarell" charset="0"/>
                <a:cs typeface="Cantarell" charset="0"/>
              </a:rPr>
              <a:t>Supervised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latin typeface="Cantarell" charset="0"/>
                <a:cs typeface="Cantarell" charset="0"/>
              </a:rPr>
              <a:t>etc.</a:t>
            </a:r>
            <a:endParaRPr lang="en-US" altLang="en-US">
              <a:latin typeface="Cantarell" charset="0"/>
              <a:cs typeface="Cantarel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44805" y="258445"/>
            <a:ext cx="11500485" cy="1160145"/>
          </a:xfrm>
        </p:spPr>
        <p:txBody>
          <a:bodyPr/>
          <a:p>
            <a:r>
              <a:rPr lang="en-US" altLang="en-US" sz="4000">
                <a:effectLst/>
                <a:latin typeface="Cantarell" charset="0"/>
                <a:cs typeface="Cantarell" charset="0"/>
              </a:rPr>
              <a:t>Supervised vs Unsupervised Learning</a:t>
            </a:r>
            <a:endParaRPr lang="en-US" altLang="en-US" sz="4000">
              <a:effectLst/>
              <a:latin typeface="Cantarell" charset="0"/>
              <a:cs typeface="Cantarell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6069965" cy="2206625"/>
          </a:xfrm>
        </p:spPr>
        <p:txBody>
          <a:bodyPr>
            <a:norm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en-US" sz="2400">
                <a:latin typeface="Cantarell" charset="0"/>
                <a:cs typeface="Cantarell" charset="0"/>
              </a:rPr>
              <a:t>Supervised Learning:</a:t>
            </a:r>
            <a:endParaRPr lang="en-US" altLang="en-US" sz="2400" i="1">
              <a:solidFill>
                <a:schemeClr val="bg1">
                  <a:lumMod val="75000"/>
                </a:schemeClr>
              </a:solidFill>
              <a:latin typeface="Cantarell" charset="0"/>
              <a:cs typeface="Cantarel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800">
                <a:latin typeface="Cantarell" charset="0"/>
                <a:cs typeface="Cantarell" charset="0"/>
              </a:rPr>
              <a:t>Training set contains </a:t>
            </a:r>
            <a:r>
              <a:rPr lang="en-US" altLang="en-US" sz="1800" b="1">
                <a:latin typeface="Cantarell" charset="0"/>
                <a:cs typeface="Cantarell" charset="0"/>
              </a:rPr>
              <a:t>training data</a:t>
            </a:r>
            <a:r>
              <a:rPr lang="en-US" altLang="en-US" sz="1800">
                <a:latin typeface="Cantarell" charset="0"/>
                <a:cs typeface="Cantarell" charset="0"/>
              </a:rPr>
              <a:t> and </a:t>
            </a:r>
            <a:r>
              <a:rPr lang="en-US" altLang="en-US" sz="1800" b="1">
                <a:latin typeface="Cantarell" charset="0"/>
                <a:cs typeface="Cantarell" charset="0"/>
              </a:rPr>
              <a:t>label</a:t>
            </a:r>
            <a:endParaRPr lang="en-US" altLang="en-US" sz="1800" b="1">
              <a:latin typeface="Cantarell" charset="0"/>
              <a:cs typeface="Cantarel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800">
                <a:latin typeface="Cantarell" charset="0"/>
                <a:cs typeface="Cantarell" charset="0"/>
              </a:rPr>
              <a:t>ML model tries to learn features that correlate training data to label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170815" y="186690"/>
            <a:ext cx="11848465" cy="6487160"/>
            <a:chOff x="269" y="294"/>
            <a:chExt cx="18659" cy="10216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69" y="294"/>
              <a:ext cx="0" cy="10217"/>
            </a:xfrm>
            <a:prstGeom prst="line">
              <a:avLst/>
            </a:prstGeom>
            <a:ln w="63500" cmpd="sng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928" y="294"/>
              <a:ext cx="0" cy="10217"/>
            </a:xfrm>
            <a:prstGeom prst="line">
              <a:avLst/>
            </a:prstGeom>
            <a:ln w="63500" cmpd="sng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 Box 7"/>
          <p:cNvSpPr txBox="true"/>
          <p:nvPr/>
        </p:nvSpPr>
        <p:spPr>
          <a:xfrm>
            <a:off x="645795" y="3966845"/>
            <a:ext cx="6071870" cy="1649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en-US" sz="2400">
                <a:latin typeface="Cantarell" charset="0"/>
                <a:cs typeface="Cantarell" charset="0"/>
              </a:rPr>
              <a:t>Unsupervised Learning: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latin typeface="Cantarell" charset="0"/>
                <a:cs typeface="Cantarell" charset="0"/>
              </a:rPr>
              <a:t>Training set contains </a:t>
            </a:r>
            <a:r>
              <a:rPr lang="en-US" altLang="en-US" b="1">
                <a:latin typeface="Cantarell" charset="0"/>
                <a:cs typeface="Cantarell" charset="0"/>
              </a:rPr>
              <a:t>only </a:t>
            </a:r>
            <a:r>
              <a:rPr lang="en-US" altLang="en-US">
                <a:latin typeface="Cantarell" charset="0"/>
                <a:cs typeface="Cantarell" charset="0"/>
              </a:rPr>
              <a:t>training data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latin typeface="Cantarell" charset="0"/>
                <a:cs typeface="Cantarell" charset="0"/>
              </a:rPr>
              <a:t>ML algorithm tries to group training data with similar features together</a:t>
            </a:r>
            <a:endParaRPr lang="en-US" altLang="en-US">
              <a:latin typeface="Cantarell" charset="0"/>
              <a:cs typeface="Cantarell" charset="0"/>
            </a:endParaRPr>
          </a:p>
        </p:txBody>
      </p:sp>
      <p:pic>
        <p:nvPicPr>
          <p:cNvPr id="7" name="Picture 6" descr="ca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265" y="1280795"/>
            <a:ext cx="2305050" cy="230505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8509000" y="3598545"/>
            <a:ext cx="171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accent2"/>
                </a:solidFill>
                <a:latin typeface="Nimbus Mono PS" panose="00000509000000000000" charset="0"/>
                <a:cs typeface="Nimbus Mono PS" panose="00000509000000000000" charset="0"/>
              </a:rPr>
              <a:t>“cat”</a:t>
            </a:r>
            <a:endParaRPr lang="en-US" altLang="en-US">
              <a:solidFill>
                <a:schemeClr val="accent2"/>
              </a:solidFill>
              <a:latin typeface="Nimbus Mono PS" panose="00000509000000000000" charset="0"/>
              <a:cs typeface="Nimbus Mono PS" panose="00000509000000000000" charset="0"/>
            </a:endParaRPr>
          </a:p>
        </p:txBody>
      </p:sp>
      <p:pic>
        <p:nvPicPr>
          <p:cNvPr id="10" name="Picture 9" descr="clusterin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0" y="4032250"/>
            <a:ext cx="3091180" cy="2318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44805" y="258445"/>
            <a:ext cx="11500485" cy="1160145"/>
          </a:xfrm>
        </p:spPr>
        <p:txBody>
          <a:bodyPr/>
          <a:p>
            <a:r>
              <a:rPr lang="en-US" altLang="en-US" sz="4000">
                <a:effectLst/>
                <a:latin typeface="Cantarell" charset="0"/>
                <a:cs typeface="Cantarell" charset="0"/>
              </a:rPr>
              <a:t>Types of Supervised Learning</a:t>
            </a:r>
            <a:endParaRPr lang="en-US" altLang="en-US" sz="4000">
              <a:effectLst/>
              <a:latin typeface="Cantarell" charset="0"/>
              <a:cs typeface="Cantarell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6069965" cy="2206625"/>
          </a:xfrm>
        </p:spPr>
        <p:txBody>
          <a:bodyPr>
            <a:norm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en-US" sz="2400">
                <a:latin typeface="Cantarell" charset="0"/>
                <a:cs typeface="Cantarell" charset="0"/>
              </a:rPr>
              <a:t>Regression:</a:t>
            </a:r>
            <a:endParaRPr lang="en-US" altLang="en-US" sz="2400" i="1">
              <a:solidFill>
                <a:schemeClr val="bg1">
                  <a:lumMod val="75000"/>
                </a:schemeClr>
              </a:solidFill>
              <a:latin typeface="Cantarell" charset="0"/>
              <a:cs typeface="Cantarel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800">
                <a:latin typeface="Cantarell" charset="0"/>
                <a:cs typeface="Cantarell" charset="0"/>
              </a:rPr>
              <a:t>Your model predicts on a </a:t>
            </a:r>
            <a:r>
              <a:rPr lang="en-US" altLang="en-US" sz="1800" b="1">
                <a:latin typeface="Cantarell" charset="0"/>
                <a:cs typeface="Cantarell" charset="0"/>
              </a:rPr>
              <a:t>continuous </a:t>
            </a:r>
            <a:r>
              <a:rPr lang="en-US" altLang="en-US" sz="1800">
                <a:latin typeface="Cantarell" charset="0"/>
                <a:cs typeface="Cantarell" charset="0"/>
              </a:rPr>
              <a:t>output space</a:t>
            </a:r>
            <a:endParaRPr lang="en-US" altLang="en-US" sz="1800" b="1">
              <a:latin typeface="Cantarell" charset="0"/>
              <a:cs typeface="Cantarell" charset="0"/>
            </a:endParaRPr>
          </a:p>
          <a:p>
            <a:pPr>
              <a:lnSpc>
                <a:spcPct val="110000"/>
              </a:lnSpc>
            </a:pPr>
            <a:r>
              <a:rPr lang="en-US" altLang="en-US">
                <a:latin typeface="Cantarell" charset="0"/>
                <a:cs typeface="Cantarell" charset="0"/>
              </a:rPr>
              <a:t>Examples: Height, Population, Coordinates, etc.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170815" y="186690"/>
            <a:ext cx="11848465" cy="6487160"/>
            <a:chOff x="269" y="294"/>
            <a:chExt cx="18659" cy="10216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69" y="294"/>
              <a:ext cx="0" cy="10217"/>
            </a:xfrm>
            <a:prstGeom prst="line">
              <a:avLst/>
            </a:prstGeom>
            <a:ln w="63500" cmpd="sng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928" y="294"/>
              <a:ext cx="0" cy="10217"/>
            </a:xfrm>
            <a:prstGeom prst="line">
              <a:avLst/>
            </a:prstGeom>
            <a:ln w="63500" cmpd="sng"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 Box 7"/>
          <p:cNvSpPr txBox="true"/>
          <p:nvPr/>
        </p:nvSpPr>
        <p:spPr>
          <a:xfrm>
            <a:off x="645795" y="3966845"/>
            <a:ext cx="6071870" cy="1649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en-US" sz="2400">
                <a:latin typeface="Cantarell" charset="0"/>
                <a:cs typeface="Cantarell" charset="0"/>
              </a:rPr>
              <a:t>Classification: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latin typeface="Cantarell" charset="0"/>
                <a:cs typeface="Cantarell" charset="0"/>
              </a:rPr>
              <a:t>Your model predicts on a </a:t>
            </a:r>
            <a:r>
              <a:rPr lang="en-US" altLang="en-US" b="1">
                <a:latin typeface="Cantarell" charset="0"/>
                <a:cs typeface="Cantarell" charset="0"/>
              </a:rPr>
              <a:t>discrete </a:t>
            </a:r>
            <a:r>
              <a:rPr lang="en-US" altLang="en-US">
                <a:latin typeface="Cantarell" charset="0"/>
                <a:cs typeface="Cantarell" charset="0"/>
              </a:rPr>
              <a:t>output space</a:t>
            </a:r>
            <a:endParaRPr lang="en-US" altLang="en-US">
              <a:latin typeface="Cantarell" charset="0"/>
              <a:cs typeface="Cantarell" charset="0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latin typeface="Cantarell" charset="0"/>
                <a:cs typeface="Cantarell" charset="0"/>
              </a:rPr>
              <a:t>Examples: Animal type, Hand written digits classification, Scene classification</a:t>
            </a:r>
            <a:endParaRPr lang="en-US" altLang="en-US">
              <a:latin typeface="Cantarell" charset="0"/>
              <a:cs typeface="Cantarell" charset="0"/>
            </a:endParaRPr>
          </a:p>
        </p:txBody>
      </p:sp>
      <p:pic>
        <p:nvPicPr>
          <p:cNvPr id="11" name="Picture 10" descr="linre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15225" y="1236980"/>
            <a:ext cx="3524250" cy="2643505"/>
          </a:xfrm>
          <a:prstGeom prst="rect">
            <a:avLst/>
          </a:prstGeom>
        </p:spPr>
      </p:pic>
      <p:pic>
        <p:nvPicPr>
          <p:cNvPr id="12" name="Picture 11" descr="logre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10" y="3846830"/>
            <a:ext cx="3035935" cy="2436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sz="4000">
                <a:effectLst/>
                <a:latin typeface="Cantarell" charset="0"/>
                <a:cs typeface="Cantarell" charset="0"/>
              </a:rPr>
              <a:t>References</a:t>
            </a:r>
            <a:endParaRPr lang="" altLang="en-US" sz="4000">
              <a:effectLst/>
              <a:latin typeface="Cantarell" charset="0"/>
              <a:cs typeface="Cantarell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https://en.wikipedia.org/wiki/Van_cat#/media/File:VAN_CAT.png</a:t>
            </a:r>
            <a:endParaRPr lang="en-US"/>
          </a:p>
          <a:p>
            <a:r>
              <a:rPr lang="en-US"/>
              <a:t>https://medium.com/@uriitai/clustering-in-metric-spaces-42e830b0ded2</a:t>
            </a:r>
            <a:endParaRPr lang="en-US"/>
          </a:p>
          <a:p>
            <a:r>
              <a:rPr lang="en-US"/>
              <a:t>https://upload.wikimedia.org/wikipedia/commons/c/cb/Google_Assistant_logo.svg</a:t>
            </a:r>
            <a:endParaRPr lang="en-US"/>
          </a:p>
          <a:p>
            <a:r>
              <a:rPr lang="en-US"/>
              <a:t>https://imgs.developpaper.com/imgs/a97e0c2063fc11ea83daff02656c39f6.png</a:t>
            </a:r>
            <a:endParaRPr lang="en-US"/>
          </a:p>
          <a:p>
            <a:r>
              <a:rPr lang="en-US"/>
              <a:t>https://blog.csdn.net/tianyaleixiaowu/article/details/80608943</a:t>
            </a:r>
            <a:endParaRPr lang="en-US"/>
          </a:p>
          <a:p>
            <a:r>
              <a:rPr lang="en-US"/>
              <a:t>https://oyster.ignimgs.com/mediawiki/apis.ign.com/genshin-impact/a/a2/Genshin_Impact_20201013085252.jpg?width=960</a:t>
            </a:r>
            <a:endParaRPr lang="en-US"/>
          </a:p>
          <a:p>
            <a:r>
              <a:rPr lang="en-US"/>
              <a:t>https://cdn.mos.cms.futurecdn.net/My5FvfDGne9p4kRsiNcQEP-1024-80.jpg.webp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WPS Presentation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Liberation Sans</vt:lpstr>
      <vt:lpstr>Cantarell</vt:lpstr>
      <vt:lpstr>Nimbus Mono PS</vt:lpstr>
      <vt:lpstr>微软雅黑</vt:lpstr>
      <vt:lpstr>Arial Unicode MS</vt:lpstr>
      <vt:lpstr>Arial Black</vt:lpstr>
      <vt:lpstr>SimSun</vt:lpstr>
      <vt:lpstr>URW Bookman</vt:lpstr>
      <vt:lpstr>Standard Symbols PS</vt:lpstr>
      <vt:lpstr>Office Theme</vt:lpstr>
      <vt:lpstr>Beginner AI Course</vt:lpstr>
      <vt:lpstr>What is AI?</vt:lpstr>
      <vt:lpstr>What is ML?</vt:lpstr>
      <vt:lpstr>Supervised vs Unsupervised Learning</vt:lpstr>
      <vt:lpstr>Types of Supervised Learning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zonyyu</dc:creator>
  <cp:lastModifiedBy>zonyyu</cp:lastModifiedBy>
  <cp:revision>12</cp:revision>
  <dcterms:created xsi:type="dcterms:W3CDTF">2021-07-05T16:17:16Z</dcterms:created>
  <dcterms:modified xsi:type="dcterms:W3CDTF">2021-07-05T16:17:16Z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