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9"/>
          </p14:sldIdLst>
        </p14:section>
        <p14:section name="Design, Impress, Work Together" id="{B9B51309-D148-4332-87C2-07BE32FBCA3B}">
          <p14:sldIdLst>
            <p14:sldId id="262"/>
            <p14:sldId id="263"/>
            <p14:sldId id="264"/>
            <p14:sldId id="265"/>
            <p14:sldId id="266"/>
            <p14:sldId id="267"/>
            <p14:sldId id="26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B33"/>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89" d="100"/>
          <a:sy n="89" d="100"/>
        </p:scale>
        <p:origin x="46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C4B3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0C4B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C4B33"/>
              </a:solidFill>
            </a:endParaRPr>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0C4B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3/26/2021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Django Ecommer</a:t>
            </a:r>
            <a:r>
              <a:rPr lang="en-US" dirty="0" smtClean="0"/>
              <a:t>ce Project</a:t>
            </a:r>
            <a:endParaRPr lang="en-US" b="1" dirty="0"/>
          </a:p>
        </p:txBody>
      </p:sp>
      <p:sp>
        <p:nvSpPr>
          <p:cNvPr id="3" name="Subtitle 2"/>
          <p:cNvSpPr>
            <a:spLocks noGrp="1"/>
          </p:cNvSpPr>
          <p:nvPr>
            <p:ph type="subTitle" idx="1"/>
          </p:nvPr>
        </p:nvSpPr>
        <p:spPr>
          <a:xfrm>
            <a:off x="838202" y="5110609"/>
            <a:ext cx="10238115" cy="1137793"/>
          </a:xfrm>
        </p:spPr>
        <p:txBody>
          <a:bodyPr>
            <a:normAutofit fontScale="85000" lnSpcReduction="20000"/>
          </a:bodyPr>
          <a:lstStyle/>
          <a:p>
            <a:r>
              <a:rPr lang="en-US" dirty="0" smtClean="0"/>
              <a:t>Django Ecommerce Crash Course Tutorial from Beginners to PRO </a:t>
            </a:r>
          </a:p>
          <a:p>
            <a:r>
              <a:rPr lang="en-US" dirty="0" smtClean="0"/>
              <a:t>With Almost Everything About Django </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t>SUBSCRIBE</a:t>
            </a:r>
            <a:endParaRPr lang="en-IN" sz="6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16" y="1537658"/>
            <a:ext cx="6515819" cy="4886864"/>
          </a:xfrm>
          <a:prstGeom prst="rect">
            <a:avLst/>
          </a:prstGeom>
        </p:spPr>
      </p:pic>
      <p:sp>
        <p:nvSpPr>
          <p:cNvPr id="6" name="Rectangle 5"/>
          <p:cNvSpPr/>
          <p:nvPr/>
        </p:nvSpPr>
        <p:spPr>
          <a:xfrm>
            <a:off x="3598226" y="1425515"/>
            <a:ext cx="4761781" cy="116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414195" y="5695590"/>
            <a:ext cx="4761781" cy="1162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IN" dirty="0"/>
          </a:p>
        </p:txBody>
      </p:sp>
    </p:spTree>
    <p:extLst>
      <p:ext uri="{BB962C8B-B14F-4D97-AF65-F5344CB8AC3E}">
        <p14:creationId xmlns:p14="http://schemas.microsoft.com/office/powerpoint/2010/main" val="3687509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 Project</a:t>
            </a:r>
            <a:endParaRPr lang="en-US" dirty="0"/>
          </a:p>
        </p:txBody>
      </p:sp>
      <p:sp>
        <p:nvSpPr>
          <p:cNvPr id="3" name="Content Placeholder 2"/>
          <p:cNvSpPr>
            <a:spLocks noGrp="1"/>
          </p:cNvSpPr>
          <p:nvPr>
            <p:ph idx="1"/>
          </p:nvPr>
        </p:nvSpPr>
        <p:spPr>
          <a:xfrm>
            <a:off x="543464" y="1825624"/>
            <a:ext cx="11266098" cy="4833968"/>
          </a:xfrm>
        </p:spPr>
        <p:txBody>
          <a:bodyPr>
            <a:normAutofit lnSpcReduction="10000"/>
          </a:bodyPr>
          <a:lstStyle/>
          <a:p>
            <a:r>
              <a:rPr lang="en-US" b="1" u="sng" dirty="0" smtClean="0">
                <a:solidFill>
                  <a:srgbClr val="0C4B33"/>
                </a:solidFill>
              </a:rPr>
              <a:t>Project </a:t>
            </a:r>
            <a:r>
              <a:rPr lang="en-US" b="1" u="sng" dirty="0">
                <a:solidFill>
                  <a:srgbClr val="0C4B33"/>
                </a:solidFill>
              </a:rPr>
              <a:t>Title :</a:t>
            </a:r>
            <a:r>
              <a:rPr lang="en-US" b="1" dirty="0"/>
              <a:t> </a:t>
            </a:r>
            <a:r>
              <a:rPr lang="en-US" b="1" dirty="0" err="1">
                <a:solidFill>
                  <a:srgbClr val="7030A0"/>
                </a:solidFill>
              </a:rPr>
              <a:t>SuperCodersStore</a:t>
            </a:r>
            <a:r>
              <a:rPr lang="en-US" b="1" dirty="0"/>
              <a:t> </a:t>
            </a:r>
          </a:p>
          <a:p>
            <a:r>
              <a:rPr lang="en-US" b="1" dirty="0" smtClean="0"/>
              <a:t> </a:t>
            </a:r>
            <a:r>
              <a:rPr lang="en-US" b="1" u="sng" dirty="0" smtClean="0">
                <a:solidFill>
                  <a:srgbClr val="0070C0"/>
                </a:solidFill>
              </a:rPr>
              <a:t>About Course :</a:t>
            </a:r>
          </a:p>
          <a:p>
            <a:r>
              <a:rPr lang="en-US" b="1" dirty="0" smtClean="0"/>
              <a:t>So Finally I Started the Django Ecommerce Project as I Commit Earlier.</a:t>
            </a:r>
          </a:p>
          <a:p>
            <a:r>
              <a:rPr lang="en-US" b="1" dirty="0" smtClean="0"/>
              <a:t>So What is the Reason for Making Ecommerce Project Django Because I Already Some Django Project ?</a:t>
            </a:r>
          </a:p>
          <a:p>
            <a:r>
              <a:rPr lang="en-US" b="1" dirty="0" smtClean="0"/>
              <a:t>Well the Reason is Very Simple This Ecommerce Project Cover Everything About Django and Clear all your Doubts in Django and Make You Complete Pro Developer in Django if You Follow Each </a:t>
            </a:r>
            <a:r>
              <a:rPr lang="en-US" b="1" dirty="0" smtClean="0">
                <a:solidFill>
                  <a:srgbClr val="FF0000"/>
                </a:solidFill>
              </a:rPr>
              <a:t>Steps and Without Skipping</a:t>
            </a:r>
            <a:r>
              <a:rPr lang="en-US" b="1" dirty="0" smtClean="0"/>
              <a:t> any Part at Sometime </a:t>
            </a:r>
            <a:r>
              <a:rPr lang="en-US" b="1" dirty="0" smtClean="0">
                <a:solidFill>
                  <a:srgbClr val="FF0000"/>
                </a:solidFill>
              </a:rPr>
              <a:t>if You Stuck you Can do Comments Or Share your Problems in Our Telegram Group</a:t>
            </a:r>
            <a:r>
              <a:rPr lang="en-US" b="1" dirty="0" smtClean="0"/>
              <a:t>. </a:t>
            </a:r>
          </a:p>
          <a:p>
            <a:r>
              <a:rPr lang="en-US" b="1" dirty="0" smtClean="0">
                <a:solidFill>
                  <a:srgbClr val="7030A0"/>
                </a:solidFill>
              </a:rPr>
              <a:t>Now My Final Words  to all Users</a:t>
            </a:r>
            <a:r>
              <a:rPr lang="en-US" b="1" dirty="0" smtClean="0"/>
              <a:t> : </a:t>
            </a:r>
            <a:r>
              <a:rPr lang="en-US" b="1" i="1" dirty="0" smtClean="0">
                <a:solidFill>
                  <a:srgbClr val="0C4B33"/>
                </a:solidFill>
              </a:rPr>
              <a:t>If You are new to Channel Please Subscribe the Channel and like the Videos as I See Lots of User Watching the Tutorial But they didn’t Subscribe Please do Subscribe so it Motivate me to Make More Powerful Contents Like this.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513" y="1578303"/>
            <a:ext cx="5403048" cy="975445"/>
          </a:xfrm>
          <a:prstGeom prst="rect">
            <a:avLst/>
          </a:prstGeom>
          <a:ln>
            <a:solidFill>
              <a:srgbClr val="7030A0"/>
            </a:solidFill>
          </a:ln>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80">
                                          <p:stCondLst>
                                            <p:cond delay="0"/>
                                          </p:stCondLst>
                                        </p:cTn>
                                        <p:tgtEl>
                                          <p:spTgt spid="7"/>
                                        </p:tgtEl>
                                      </p:cBhvr>
                                    </p:animEffect>
                                    <p:anim calcmode="lin" valueType="num">
                                      <p:cBhvr>
                                        <p:cTn id="4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0" dur="26">
                                          <p:stCondLst>
                                            <p:cond delay="650"/>
                                          </p:stCondLst>
                                        </p:cTn>
                                        <p:tgtEl>
                                          <p:spTgt spid="7"/>
                                        </p:tgtEl>
                                      </p:cBhvr>
                                      <p:to x="100000" y="60000"/>
                                    </p:animScale>
                                    <p:animScale>
                                      <p:cBhvr>
                                        <p:cTn id="51" dur="166" decel="50000">
                                          <p:stCondLst>
                                            <p:cond delay="676"/>
                                          </p:stCondLst>
                                        </p:cTn>
                                        <p:tgtEl>
                                          <p:spTgt spid="7"/>
                                        </p:tgtEl>
                                      </p:cBhvr>
                                      <p:to x="100000" y="100000"/>
                                    </p:animScale>
                                    <p:animScale>
                                      <p:cBhvr>
                                        <p:cTn id="52" dur="26">
                                          <p:stCondLst>
                                            <p:cond delay="1312"/>
                                          </p:stCondLst>
                                        </p:cTn>
                                        <p:tgtEl>
                                          <p:spTgt spid="7"/>
                                        </p:tgtEl>
                                      </p:cBhvr>
                                      <p:to x="100000" y="80000"/>
                                    </p:animScale>
                                    <p:animScale>
                                      <p:cBhvr>
                                        <p:cTn id="53" dur="166" decel="50000">
                                          <p:stCondLst>
                                            <p:cond delay="1338"/>
                                          </p:stCondLst>
                                        </p:cTn>
                                        <p:tgtEl>
                                          <p:spTgt spid="7"/>
                                        </p:tgtEl>
                                      </p:cBhvr>
                                      <p:to x="100000" y="100000"/>
                                    </p:animScale>
                                    <p:animScale>
                                      <p:cBhvr>
                                        <p:cTn id="54" dur="26">
                                          <p:stCondLst>
                                            <p:cond delay="1642"/>
                                          </p:stCondLst>
                                        </p:cTn>
                                        <p:tgtEl>
                                          <p:spTgt spid="7"/>
                                        </p:tgtEl>
                                      </p:cBhvr>
                                      <p:to x="100000" y="90000"/>
                                    </p:animScale>
                                    <p:animScale>
                                      <p:cBhvr>
                                        <p:cTn id="55" dur="166" decel="50000">
                                          <p:stCondLst>
                                            <p:cond delay="1668"/>
                                          </p:stCondLst>
                                        </p:cTn>
                                        <p:tgtEl>
                                          <p:spTgt spid="7"/>
                                        </p:tgtEl>
                                      </p:cBhvr>
                                      <p:to x="100000" y="100000"/>
                                    </p:animScale>
                                    <p:animScale>
                                      <p:cBhvr>
                                        <p:cTn id="56" dur="26">
                                          <p:stCondLst>
                                            <p:cond delay="1808"/>
                                          </p:stCondLst>
                                        </p:cTn>
                                        <p:tgtEl>
                                          <p:spTgt spid="7"/>
                                        </p:tgtEl>
                                      </p:cBhvr>
                                      <p:to x="100000" y="95000"/>
                                    </p:animScale>
                                    <p:animScale>
                                      <p:cBhvr>
                                        <p:cTn id="5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43464" y="1825624"/>
            <a:ext cx="5719313" cy="2056263"/>
          </a:xfrm>
        </p:spPr>
        <p:txBody>
          <a:bodyPr>
            <a:normAutofit/>
          </a:bodyPr>
          <a:lstStyle/>
          <a:p>
            <a:r>
              <a:rPr lang="en-US" b="1" dirty="0" smtClean="0">
                <a:solidFill>
                  <a:srgbClr val="0070C0"/>
                </a:solidFill>
              </a:rPr>
              <a:t>So What I Cover in this Project?</a:t>
            </a:r>
          </a:p>
          <a:p>
            <a:r>
              <a:rPr lang="en-US" b="1" dirty="0" smtClean="0"/>
              <a:t>Well I Cover Everything in this Project from Zero Level Like How to Create </a:t>
            </a:r>
            <a:r>
              <a:rPr lang="en-US" b="1" dirty="0" smtClean="0">
                <a:solidFill>
                  <a:srgbClr val="0C4B33"/>
                </a:solidFill>
              </a:rPr>
              <a:t>Project</a:t>
            </a:r>
            <a:r>
              <a:rPr lang="en-US" b="1" dirty="0" smtClean="0"/>
              <a:t>, </a:t>
            </a:r>
            <a:r>
              <a:rPr lang="en-US" b="1" dirty="0" smtClean="0">
                <a:solidFill>
                  <a:srgbClr val="0C4B33"/>
                </a:solidFill>
              </a:rPr>
              <a:t>Routing</a:t>
            </a:r>
            <a:r>
              <a:rPr lang="en-US" b="1" dirty="0" smtClean="0"/>
              <a:t>, </a:t>
            </a:r>
            <a:r>
              <a:rPr lang="en-US" b="1" dirty="0" smtClean="0">
                <a:solidFill>
                  <a:srgbClr val="0C4B33"/>
                </a:solidFill>
              </a:rPr>
              <a:t>Templates</a:t>
            </a:r>
            <a:r>
              <a:rPr lang="en-US" b="1" dirty="0" smtClean="0"/>
              <a:t> to </a:t>
            </a:r>
            <a:r>
              <a:rPr lang="en-US" b="1" dirty="0" smtClean="0">
                <a:solidFill>
                  <a:srgbClr val="0C4B33"/>
                </a:solidFill>
              </a:rPr>
              <a:t>Rest Framework</a:t>
            </a:r>
            <a:r>
              <a:rPr lang="en-US" b="1" dirty="0" smtClean="0"/>
              <a:t> and </a:t>
            </a:r>
            <a:r>
              <a:rPr lang="en-US" b="1" dirty="0" smtClean="0">
                <a:solidFill>
                  <a:srgbClr val="0C4B33"/>
                </a:solidFill>
              </a:rPr>
              <a:t>Analytics</a:t>
            </a:r>
          </a:p>
          <a:p>
            <a:endParaRPr lang="en-US" b="1" dirty="0" smtClean="0"/>
          </a:p>
          <a:p>
            <a:endParaRPr lang="en-US" b="1" dirty="0" smtClean="0"/>
          </a:p>
        </p:txBody>
      </p:sp>
      <p:sp>
        <p:nvSpPr>
          <p:cNvPr id="4" name="TextBox 3"/>
          <p:cNvSpPr txBox="1"/>
          <p:nvPr/>
        </p:nvSpPr>
        <p:spPr>
          <a:xfrm>
            <a:off x="543464" y="3881887"/>
            <a:ext cx="11326483" cy="3000821"/>
          </a:xfrm>
          <a:prstGeom prst="rect">
            <a:avLst/>
          </a:prstGeom>
          <a:noFill/>
        </p:spPr>
        <p:txBody>
          <a:bodyPr wrap="square" rtlCol="0">
            <a:spAutoFit/>
          </a:bodyPr>
          <a:lstStyle/>
          <a:p>
            <a:r>
              <a:rPr lang="en-US" b="1" u="sng" dirty="0">
                <a:solidFill>
                  <a:srgbClr val="0070C0"/>
                </a:solidFill>
              </a:rPr>
              <a:t>About </a:t>
            </a:r>
            <a:r>
              <a:rPr lang="en-US" b="1" u="sng" dirty="0" smtClean="0">
                <a:solidFill>
                  <a:srgbClr val="0070C0"/>
                </a:solidFill>
              </a:rPr>
              <a:t>Project</a:t>
            </a:r>
          </a:p>
          <a:p>
            <a:endParaRPr lang="en-US" b="1" u="sng" dirty="0">
              <a:solidFill>
                <a:srgbClr val="0070C0"/>
              </a:solidFill>
            </a:endParaRPr>
          </a:p>
          <a:p>
            <a:pPr>
              <a:lnSpc>
                <a:spcPct val="150000"/>
              </a:lnSpc>
            </a:pPr>
            <a:r>
              <a:rPr lang="en-US" dirty="0">
                <a:solidFill>
                  <a:srgbClr val="0C4B33"/>
                </a:solidFill>
              </a:rPr>
              <a:t>In This Project of Ecommerce it Includes </a:t>
            </a:r>
            <a:r>
              <a:rPr lang="en-US" b="1" dirty="0">
                <a:solidFill>
                  <a:srgbClr val="FF0000"/>
                </a:solidFill>
              </a:rPr>
              <a:t>Categories</a:t>
            </a:r>
            <a:r>
              <a:rPr lang="en-US" dirty="0">
                <a:solidFill>
                  <a:srgbClr val="0C4B33"/>
                </a:solidFill>
              </a:rPr>
              <a:t>, </a:t>
            </a:r>
            <a:r>
              <a:rPr lang="en-US" b="1" dirty="0">
                <a:solidFill>
                  <a:srgbClr val="FF0000"/>
                </a:solidFill>
              </a:rPr>
              <a:t>Sub Categories</a:t>
            </a:r>
            <a:r>
              <a:rPr lang="en-US" dirty="0">
                <a:solidFill>
                  <a:srgbClr val="0C4B33"/>
                </a:solidFill>
              </a:rPr>
              <a:t>, </a:t>
            </a:r>
            <a:r>
              <a:rPr lang="en-US" b="1" dirty="0">
                <a:solidFill>
                  <a:srgbClr val="FF0000"/>
                </a:solidFill>
              </a:rPr>
              <a:t>Products</a:t>
            </a:r>
            <a:r>
              <a:rPr lang="en-US" dirty="0">
                <a:solidFill>
                  <a:srgbClr val="0C4B33"/>
                </a:solidFill>
              </a:rPr>
              <a:t>, Different Types of </a:t>
            </a:r>
            <a:r>
              <a:rPr lang="en-US" b="1" dirty="0">
                <a:solidFill>
                  <a:srgbClr val="FF0000"/>
                </a:solidFill>
              </a:rPr>
              <a:t>Users</a:t>
            </a:r>
            <a:r>
              <a:rPr lang="en-US" dirty="0">
                <a:solidFill>
                  <a:srgbClr val="FF0000"/>
                </a:solidFill>
              </a:rPr>
              <a:t> </a:t>
            </a:r>
            <a:r>
              <a:rPr lang="en-US" dirty="0">
                <a:solidFill>
                  <a:srgbClr val="0C4B33"/>
                </a:solidFill>
              </a:rPr>
              <a:t>( </a:t>
            </a:r>
            <a:r>
              <a:rPr lang="en-US" b="1" dirty="0">
                <a:solidFill>
                  <a:srgbClr val="FF0000"/>
                </a:solidFill>
              </a:rPr>
              <a:t>Admin , Merchant , Users , Support Staff </a:t>
            </a:r>
            <a:r>
              <a:rPr lang="en-US" dirty="0">
                <a:solidFill>
                  <a:srgbClr val="0C4B33"/>
                </a:solidFill>
              </a:rPr>
              <a:t>) , </a:t>
            </a:r>
            <a:r>
              <a:rPr lang="en-US" b="1" dirty="0">
                <a:solidFill>
                  <a:srgbClr val="FF0000"/>
                </a:solidFill>
              </a:rPr>
              <a:t>Orders</a:t>
            </a:r>
            <a:r>
              <a:rPr lang="en-US" dirty="0">
                <a:solidFill>
                  <a:srgbClr val="0C4B33"/>
                </a:solidFill>
              </a:rPr>
              <a:t>, </a:t>
            </a:r>
            <a:r>
              <a:rPr lang="en-US" b="1" dirty="0">
                <a:solidFill>
                  <a:srgbClr val="FF0000"/>
                </a:solidFill>
              </a:rPr>
              <a:t>Order Analytics</a:t>
            </a:r>
            <a:r>
              <a:rPr lang="en-US" dirty="0">
                <a:solidFill>
                  <a:srgbClr val="0C4B33"/>
                </a:solidFill>
              </a:rPr>
              <a:t>, </a:t>
            </a:r>
            <a:r>
              <a:rPr lang="en-US" b="1" dirty="0">
                <a:solidFill>
                  <a:srgbClr val="FF0000"/>
                </a:solidFill>
              </a:rPr>
              <a:t>Company Profit</a:t>
            </a:r>
            <a:r>
              <a:rPr lang="en-US" dirty="0">
                <a:solidFill>
                  <a:srgbClr val="0C4B33"/>
                </a:solidFill>
              </a:rPr>
              <a:t>, </a:t>
            </a:r>
            <a:r>
              <a:rPr lang="en-US" b="1" dirty="0">
                <a:solidFill>
                  <a:srgbClr val="FF0000"/>
                </a:solidFill>
              </a:rPr>
              <a:t>Merchant Profit</a:t>
            </a:r>
            <a:r>
              <a:rPr lang="en-US" dirty="0">
                <a:solidFill>
                  <a:srgbClr val="0C4B33"/>
                </a:solidFill>
              </a:rPr>
              <a:t>, Admin </a:t>
            </a:r>
            <a:r>
              <a:rPr lang="en-US" b="1" dirty="0">
                <a:solidFill>
                  <a:srgbClr val="FF0000"/>
                </a:solidFill>
              </a:rPr>
              <a:t>Panel</a:t>
            </a:r>
            <a:r>
              <a:rPr lang="en-US" dirty="0">
                <a:solidFill>
                  <a:srgbClr val="0C4B33"/>
                </a:solidFill>
              </a:rPr>
              <a:t> for Admin and Merchant , </a:t>
            </a:r>
            <a:r>
              <a:rPr lang="en-US" b="1" dirty="0">
                <a:solidFill>
                  <a:srgbClr val="FF0000"/>
                </a:solidFill>
              </a:rPr>
              <a:t>Order Status</a:t>
            </a:r>
            <a:r>
              <a:rPr lang="en-US" dirty="0">
                <a:solidFill>
                  <a:srgbClr val="0C4B33"/>
                </a:solidFill>
              </a:rPr>
              <a:t>, </a:t>
            </a:r>
            <a:r>
              <a:rPr lang="en-US" b="1" dirty="0">
                <a:solidFill>
                  <a:srgbClr val="FF0000"/>
                </a:solidFill>
              </a:rPr>
              <a:t>Payment Gateway</a:t>
            </a:r>
            <a:r>
              <a:rPr lang="en-US" dirty="0">
                <a:solidFill>
                  <a:srgbClr val="0C4B33"/>
                </a:solidFill>
              </a:rPr>
              <a:t> ( </a:t>
            </a:r>
            <a:r>
              <a:rPr lang="en-US" b="1" dirty="0" err="1" smtClean="0">
                <a:solidFill>
                  <a:srgbClr val="FF0000"/>
                </a:solidFill>
              </a:rPr>
              <a:t>Paypal</a:t>
            </a:r>
            <a:r>
              <a:rPr lang="en-US" b="1" dirty="0" smtClean="0">
                <a:solidFill>
                  <a:srgbClr val="FF0000"/>
                </a:solidFill>
              </a:rPr>
              <a:t> </a:t>
            </a:r>
            <a:r>
              <a:rPr lang="en-US" dirty="0" smtClean="0">
                <a:solidFill>
                  <a:srgbClr val="0C4B33"/>
                </a:solidFill>
              </a:rPr>
              <a:t>[International</a:t>
            </a:r>
            <a:r>
              <a:rPr lang="en-US" dirty="0">
                <a:solidFill>
                  <a:srgbClr val="0C4B33"/>
                </a:solidFill>
              </a:rPr>
              <a:t>] and </a:t>
            </a:r>
            <a:r>
              <a:rPr lang="en-US" b="1" dirty="0" err="1">
                <a:solidFill>
                  <a:srgbClr val="FF0000"/>
                </a:solidFill>
              </a:rPr>
              <a:t>Paytm</a:t>
            </a:r>
            <a:r>
              <a:rPr lang="en-US" dirty="0">
                <a:solidFill>
                  <a:srgbClr val="FF0000"/>
                </a:solidFill>
              </a:rPr>
              <a:t> </a:t>
            </a:r>
            <a:r>
              <a:rPr lang="en-US" dirty="0">
                <a:solidFill>
                  <a:srgbClr val="0C4B33"/>
                </a:solidFill>
              </a:rPr>
              <a:t>[Indian] ), </a:t>
            </a:r>
            <a:r>
              <a:rPr lang="en-US" b="1" dirty="0">
                <a:solidFill>
                  <a:srgbClr val="FF0000"/>
                </a:solidFill>
              </a:rPr>
              <a:t>CART</a:t>
            </a:r>
            <a:r>
              <a:rPr lang="en-US" dirty="0">
                <a:solidFill>
                  <a:srgbClr val="0C4B33"/>
                </a:solidFill>
              </a:rPr>
              <a:t>, Product </a:t>
            </a:r>
            <a:r>
              <a:rPr lang="en-US" b="1" dirty="0">
                <a:solidFill>
                  <a:srgbClr val="FF0000"/>
                </a:solidFill>
              </a:rPr>
              <a:t>Rating</a:t>
            </a:r>
            <a:r>
              <a:rPr lang="en-US" dirty="0">
                <a:solidFill>
                  <a:srgbClr val="0C4B33"/>
                </a:solidFill>
              </a:rPr>
              <a:t>, </a:t>
            </a:r>
            <a:r>
              <a:rPr lang="en-US" b="1" dirty="0">
                <a:solidFill>
                  <a:srgbClr val="FF0000"/>
                </a:solidFill>
              </a:rPr>
              <a:t>Feedback</a:t>
            </a:r>
            <a:r>
              <a:rPr lang="en-US" dirty="0">
                <a:solidFill>
                  <a:srgbClr val="0C4B33"/>
                </a:solidFill>
              </a:rPr>
              <a:t> Merchant, Feedback Customer, Product </a:t>
            </a:r>
            <a:r>
              <a:rPr lang="en-US" b="1" dirty="0">
                <a:solidFill>
                  <a:srgbClr val="FF0000"/>
                </a:solidFill>
              </a:rPr>
              <a:t>Stocks</a:t>
            </a:r>
            <a:r>
              <a:rPr lang="en-US" dirty="0">
                <a:solidFill>
                  <a:srgbClr val="0C4B33"/>
                </a:solidFill>
              </a:rPr>
              <a:t>, Product </a:t>
            </a:r>
            <a:r>
              <a:rPr lang="en-US" b="1" dirty="0">
                <a:solidFill>
                  <a:srgbClr val="FF0000"/>
                </a:solidFill>
              </a:rPr>
              <a:t>Transactions</a:t>
            </a:r>
            <a:r>
              <a:rPr lang="en-US" dirty="0">
                <a:solidFill>
                  <a:srgbClr val="0C4B33"/>
                </a:solidFill>
              </a:rPr>
              <a:t>, </a:t>
            </a:r>
            <a:r>
              <a:rPr lang="en-US" b="1" dirty="0">
                <a:solidFill>
                  <a:srgbClr val="FF0000"/>
                </a:solidFill>
              </a:rPr>
              <a:t>Coupons</a:t>
            </a:r>
            <a:r>
              <a:rPr lang="en-US" dirty="0">
                <a:solidFill>
                  <a:srgbClr val="0C4B33"/>
                </a:solidFill>
              </a:rPr>
              <a:t>, </a:t>
            </a:r>
            <a:r>
              <a:rPr lang="en-US" b="1" dirty="0" smtClean="0">
                <a:solidFill>
                  <a:srgbClr val="FF0000"/>
                </a:solidFill>
              </a:rPr>
              <a:t>Notifications</a:t>
            </a:r>
            <a:r>
              <a:rPr lang="en-US" dirty="0" smtClean="0">
                <a:solidFill>
                  <a:srgbClr val="0C4B33"/>
                </a:solidFill>
              </a:rPr>
              <a:t>,</a:t>
            </a:r>
            <a:r>
              <a:rPr lang="en-US" b="1" dirty="0" smtClean="0">
                <a:solidFill>
                  <a:srgbClr val="FF0000"/>
                </a:solidFill>
              </a:rPr>
              <a:t> Customer Support CHAT</a:t>
            </a:r>
            <a:endParaRPr lang="en-US" b="1" dirty="0">
              <a:solidFill>
                <a:srgbClr val="FF0000"/>
              </a:solidFill>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385" y="1510796"/>
            <a:ext cx="4796287" cy="2685920"/>
          </a:xfrm>
          <a:prstGeom prst="rect">
            <a:avLst/>
          </a:prstGeom>
        </p:spPr>
      </p:pic>
    </p:spTree>
    <p:extLst>
      <p:ext uri="{BB962C8B-B14F-4D97-AF65-F5344CB8AC3E}">
        <p14:creationId xmlns:p14="http://schemas.microsoft.com/office/powerpoint/2010/main" val="3211185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a:t>
            </a:r>
            <a:r>
              <a:rPr lang="en-US" dirty="0" smtClean="0"/>
              <a:t>les For Admin</a:t>
            </a:r>
            <a:endParaRPr lang="en-US" dirty="0"/>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ADMIN</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Category</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Sub</a:t>
            </a:r>
          </a:p>
          <a:p>
            <a:pPr algn="ctr"/>
            <a:r>
              <a:rPr lang="en-US" b="1" dirty="0" smtClean="0">
                <a:solidFill>
                  <a:schemeClr val="bg1"/>
                </a:solidFill>
              </a:rPr>
              <a:t>Category</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Products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16833" y="5417447"/>
            <a:ext cx="1475117" cy="984885"/>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Customer</a:t>
            </a:r>
          </a:p>
          <a:p>
            <a:pPr algn="ctr"/>
            <a:endParaRPr lang="en-IN" sz="1100" dirty="0"/>
          </a:p>
        </p:txBody>
      </p:sp>
      <p:cxnSp>
        <p:nvCxnSpPr>
          <p:cNvPr id="23" name="Straight Arrow Connector 22"/>
          <p:cNvCxnSpPr>
            <a:endCxn id="22" idx="0"/>
          </p:cNvCxnSpPr>
          <p:nvPr/>
        </p:nvCxnSpPr>
        <p:spPr>
          <a:xfrm flipH="1">
            <a:off x="3154392" y="2388173"/>
            <a:ext cx="1945251" cy="30292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03847" y="5308019"/>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Merchant</a:t>
            </a:r>
          </a:p>
          <a:p>
            <a:pPr algn="ctr"/>
            <a:endParaRPr lang="en-IN" sz="1100" dirty="0"/>
          </a:p>
        </p:txBody>
      </p:sp>
      <p:cxnSp>
        <p:nvCxnSpPr>
          <p:cNvPr id="27" name="Straight Arrow Connector 26"/>
          <p:cNvCxnSpPr>
            <a:endCxn id="26" idx="0"/>
          </p:cNvCxnSpPr>
          <p:nvPr/>
        </p:nvCxnSpPr>
        <p:spPr>
          <a:xfrm>
            <a:off x="5896154" y="2388173"/>
            <a:ext cx="1945252" cy="291984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87064" y="2388173"/>
            <a:ext cx="3620215" cy="27876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07279" y="4959691"/>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Staff</a:t>
            </a:r>
          </a:p>
          <a:p>
            <a:pPr algn="ctr"/>
            <a:endParaRPr lang="en-IN" sz="1100" dirty="0"/>
          </a:p>
        </p:txBody>
      </p:sp>
      <p:sp>
        <p:nvSpPr>
          <p:cNvPr id="32" name="TextBox 31"/>
          <p:cNvSpPr txBox="1"/>
          <p:nvPr/>
        </p:nvSpPr>
        <p:spPr>
          <a:xfrm>
            <a:off x="10095779" y="3555404"/>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Feedback</a:t>
            </a:r>
          </a:p>
          <a:p>
            <a:pPr algn="ctr"/>
            <a:endParaRPr lang="en-IN" sz="1100" dirty="0"/>
          </a:p>
        </p:txBody>
      </p:sp>
      <p:cxnSp>
        <p:nvCxnSpPr>
          <p:cNvPr id="33" name="Straight Arrow Connector 32"/>
          <p:cNvCxnSpPr>
            <a:stCxn id="8" idx="3"/>
          </p:cNvCxnSpPr>
          <p:nvPr/>
        </p:nvCxnSpPr>
        <p:spPr>
          <a:xfrm>
            <a:off x="6487064" y="2061041"/>
            <a:ext cx="3608714" cy="181358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095779" y="1658674"/>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Notification</a:t>
            </a:r>
          </a:p>
          <a:p>
            <a:pPr algn="ctr"/>
            <a:endParaRPr lang="en-IN" sz="1100" dirty="0"/>
          </a:p>
        </p:txBody>
      </p:sp>
      <p:cxnSp>
        <p:nvCxnSpPr>
          <p:cNvPr id="36" name="Straight Arrow Connector 35"/>
          <p:cNvCxnSpPr/>
          <p:nvPr/>
        </p:nvCxnSpPr>
        <p:spPr>
          <a:xfrm>
            <a:off x="6513662" y="1877981"/>
            <a:ext cx="3582116" cy="302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70247" y="5409332"/>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ORDER</a:t>
            </a:r>
          </a:p>
          <a:p>
            <a:pPr algn="ctr"/>
            <a:endParaRPr lang="en-IN" sz="1100" dirty="0"/>
          </a:p>
        </p:txBody>
      </p:sp>
      <p:cxnSp>
        <p:nvCxnSpPr>
          <p:cNvPr id="48" name="Straight Arrow Connector 47"/>
          <p:cNvCxnSpPr>
            <a:stCxn id="22" idx="3"/>
            <a:endCxn id="42" idx="1"/>
          </p:cNvCxnSpPr>
          <p:nvPr/>
        </p:nvCxnSpPr>
        <p:spPr>
          <a:xfrm flipV="1">
            <a:off x="3891950" y="5901775"/>
            <a:ext cx="1078297" cy="811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0496" y="3217967"/>
            <a:ext cx="1475117" cy="984885"/>
          </a:xfrm>
          <a:prstGeom prst="rect">
            <a:avLst/>
          </a:prstGeom>
          <a:solidFill>
            <a:schemeClr val="accent1">
              <a:lumMod val="7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PRODUCT</a:t>
            </a:r>
          </a:p>
          <a:p>
            <a:pPr algn="ctr"/>
            <a:r>
              <a:rPr lang="en-US" b="1" dirty="0" smtClean="0">
                <a:solidFill>
                  <a:schemeClr val="bg1"/>
                </a:solidFill>
              </a:rPr>
              <a:t>Q/A</a:t>
            </a:r>
          </a:p>
          <a:p>
            <a:pPr algn="ctr"/>
            <a:endParaRPr lang="en-IN" sz="1100" dirty="0"/>
          </a:p>
        </p:txBody>
      </p:sp>
      <p:cxnSp>
        <p:nvCxnSpPr>
          <p:cNvPr id="54" name="Straight Arrow Connector 53"/>
          <p:cNvCxnSpPr>
            <a:stCxn id="20" idx="0"/>
            <a:endCxn id="53" idx="2"/>
          </p:cNvCxnSpPr>
          <p:nvPr/>
        </p:nvCxnSpPr>
        <p:spPr>
          <a:xfrm flipV="1">
            <a:off x="1071112" y="4202852"/>
            <a:ext cx="1986943" cy="119143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32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31" grpId="0" animBg="1"/>
      <p:bldP spid="32" grpId="0" animBg="1"/>
      <p:bldP spid="35" grpId="0" animBg="1"/>
      <p:bldP spid="4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a:t>
            </a:r>
            <a:r>
              <a:rPr lang="en-US" dirty="0" smtClean="0"/>
              <a:t>les For Merchant</a:t>
            </a:r>
            <a:endParaRPr lang="en-US" dirty="0"/>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Merchant</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1261884"/>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a:t>
            </a:r>
          </a:p>
          <a:p>
            <a:pPr algn="ctr"/>
            <a:r>
              <a:rPr lang="en-US" b="1" dirty="0" smtClean="0">
                <a:solidFill>
                  <a:schemeClr val="bg1"/>
                </a:solidFill>
              </a:rPr>
              <a:t>Product Stocks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Orders</a:t>
            </a:r>
          </a:p>
          <a:p>
            <a:pPr algn="ctr"/>
            <a:endParaRPr lang="en-IN" sz="1100" dirty="0"/>
          </a:p>
        </p:txBody>
      </p:sp>
      <p:cxnSp>
        <p:nvCxnSpPr>
          <p:cNvPr id="21" name="Straight Arrow Connector 20"/>
          <p:cNvCxnSpPr/>
          <p:nvPr/>
        </p:nvCxnSpPr>
        <p:spPr>
          <a:xfrm flipH="1">
            <a:off x="1071110" y="4607153"/>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08109" y="4670171"/>
            <a:ext cx="1475117" cy="1815882"/>
          </a:xfrm>
          <a:prstGeom prst="rect">
            <a:avLst/>
          </a:prstGeom>
          <a:solidFill>
            <a:srgbClr val="92D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Customer</a:t>
            </a:r>
          </a:p>
          <a:p>
            <a:pPr algn="ctr"/>
            <a:r>
              <a:rPr lang="en-US" b="1" dirty="0" smtClean="0">
                <a:solidFill>
                  <a:schemeClr val="bg1"/>
                </a:solidFill>
              </a:rPr>
              <a:t>ORDER Delivery Status</a:t>
            </a:r>
          </a:p>
          <a:p>
            <a:pPr algn="ctr"/>
            <a:endParaRPr lang="en-IN" sz="1100" dirty="0"/>
          </a:p>
        </p:txBody>
      </p:sp>
      <p:cxnSp>
        <p:nvCxnSpPr>
          <p:cNvPr id="23" name="Straight Arrow Connector 22"/>
          <p:cNvCxnSpPr>
            <a:endCxn id="22" idx="0"/>
          </p:cNvCxnSpPr>
          <p:nvPr/>
        </p:nvCxnSpPr>
        <p:spPr>
          <a:xfrm>
            <a:off x="6262777" y="2388173"/>
            <a:ext cx="2582891" cy="228199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Manage </a:t>
            </a:r>
          </a:p>
          <a:p>
            <a:pPr algn="ctr"/>
            <a:r>
              <a:rPr lang="en-US" b="1" dirty="0" smtClean="0">
                <a:solidFill>
                  <a:schemeClr val="bg1"/>
                </a:solidFill>
              </a:rPr>
              <a:t>Profits</a:t>
            </a:r>
          </a:p>
          <a:p>
            <a:pPr algn="ctr"/>
            <a:endParaRPr lang="en-IN" sz="1100" dirty="0"/>
          </a:p>
        </p:txBody>
      </p:sp>
      <p:cxnSp>
        <p:nvCxnSpPr>
          <p:cNvPr id="27" name="Straight Arrow Connector 26"/>
          <p:cNvCxnSpPr>
            <a:stCxn id="8" idx="3"/>
            <a:endCxn id="26" idx="1"/>
          </p:cNvCxnSpPr>
          <p:nvPr/>
        </p:nvCxnSpPr>
        <p:spPr>
          <a:xfrm>
            <a:off x="6487064" y="2026536"/>
            <a:ext cx="3571334" cy="13080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Product</a:t>
            </a:r>
          </a:p>
          <a:p>
            <a:pPr algn="ctr"/>
            <a:r>
              <a:rPr lang="en-US" b="1" dirty="0" smtClean="0">
                <a:solidFill>
                  <a:schemeClr val="bg1"/>
                </a:solidFill>
              </a:rPr>
              <a:t>Analytics</a:t>
            </a:r>
          </a:p>
          <a:p>
            <a:pPr algn="ctr"/>
            <a:endParaRPr lang="en-IN" sz="1100" dirty="0"/>
          </a:p>
        </p:txBody>
      </p:sp>
      <p:cxnSp>
        <p:nvCxnSpPr>
          <p:cNvPr id="28" name="Straight Arrow Connector 27"/>
          <p:cNvCxnSpPr>
            <a:stCxn id="17" idx="3"/>
          </p:cNvCxnSpPr>
          <p:nvPr/>
        </p:nvCxnSpPr>
        <p:spPr>
          <a:xfrm>
            <a:off x="1808671" y="3976211"/>
            <a:ext cx="2582889" cy="11834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81055" y="5205570"/>
            <a:ext cx="1475117" cy="984885"/>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Feedback</a:t>
            </a:r>
          </a:p>
          <a:p>
            <a:pPr algn="ctr"/>
            <a:r>
              <a:rPr lang="en-US" b="1" dirty="0" smtClean="0">
                <a:solidFill>
                  <a:schemeClr val="bg1"/>
                </a:solidFill>
              </a:rPr>
              <a:t>Module</a:t>
            </a:r>
          </a:p>
          <a:p>
            <a:pPr algn="ctr"/>
            <a:endParaRPr lang="en-IN" sz="1100" dirty="0"/>
          </a:p>
        </p:txBody>
      </p:sp>
      <p:cxnSp>
        <p:nvCxnSpPr>
          <p:cNvPr id="34" name="Straight Arrow Connector 33"/>
          <p:cNvCxnSpPr>
            <a:stCxn id="8" idx="2"/>
            <a:endCxn id="30" idx="0"/>
          </p:cNvCxnSpPr>
          <p:nvPr/>
        </p:nvCxnSpPr>
        <p:spPr>
          <a:xfrm>
            <a:off x="5749506" y="2388173"/>
            <a:ext cx="869108" cy="281739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182761" y="3327008"/>
            <a:ext cx="1475117" cy="984885"/>
          </a:xfrm>
          <a:prstGeom prst="rect">
            <a:avLst/>
          </a:prstGeom>
          <a:solidFill>
            <a:srgbClr val="00206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SUPPORT</a:t>
            </a:r>
          </a:p>
          <a:p>
            <a:pPr algn="ctr"/>
            <a:r>
              <a:rPr lang="en-US" b="1" dirty="0" smtClean="0">
                <a:solidFill>
                  <a:schemeClr val="bg1"/>
                </a:solidFill>
              </a:rPr>
              <a:t>CHAT</a:t>
            </a:r>
          </a:p>
          <a:p>
            <a:pPr algn="ctr"/>
            <a:endParaRPr lang="en-IN" sz="1100" dirty="0"/>
          </a:p>
        </p:txBody>
      </p:sp>
      <p:cxnSp>
        <p:nvCxnSpPr>
          <p:cNvPr id="38" name="Straight Arrow Connector 37"/>
          <p:cNvCxnSpPr>
            <a:endCxn id="37" idx="1"/>
          </p:cNvCxnSpPr>
          <p:nvPr/>
        </p:nvCxnSpPr>
        <p:spPr>
          <a:xfrm>
            <a:off x="6487064" y="2325932"/>
            <a:ext cx="3695697" cy="149351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64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2" grpId="0" animBg="1"/>
      <p:bldP spid="26" grpId="0" animBg="1"/>
      <p:bldP spid="25" grpId="0" animBg="1"/>
      <p:bldP spid="30"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a:t>
            </a:r>
            <a:r>
              <a:rPr lang="en-US" dirty="0" smtClean="0"/>
              <a:t>les For Customer</a:t>
            </a:r>
            <a:endParaRPr lang="en-US" dirty="0"/>
          </a:p>
        </p:txBody>
      </p:sp>
      <p:sp>
        <p:nvSpPr>
          <p:cNvPr id="8" name="TextBox 7"/>
          <p:cNvSpPr txBox="1"/>
          <p:nvPr/>
        </p:nvSpPr>
        <p:spPr>
          <a:xfrm>
            <a:off x="5011947" y="1699403"/>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Customer</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View</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345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Products</a:t>
            </a:r>
          </a:p>
          <a:p>
            <a:pPr algn="ctr"/>
            <a:endParaRPr lang="en-IN" sz="1100" dirty="0"/>
          </a:p>
        </p:txBody>
      </p:sp>
      <p:cxnSp>
        <p:nvCxnSpPr>
          <p:cNvPr id="18" name="Straight Arrow Connector 17"/>
          <p:cNvCxnSpPr>
            <a:stCxn id="9" idx="2"/>
          </p:cNvCxnSpPr>
          <p:nvPr/>
        </p:nvCxnSpPr>
        <p:spPr>
          <a:xfrm flipH="1">
            <a:off x="1071112" y="2518977"/>
            <a:ext cx="1" cy="80803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3553" y="5394284"/>
            <a:ext cx="1475117" cy="984885"/>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Payment</a:t>
            </a:r>
          </a:p>
          <a:p>
            <a:pPr algn="ctr"/>
            <a:r>
              <a:rPr lang="en-US" b="1" dirty="0" smtClean="0">
                <a:solidFill>
                  <a:schemeClr val="bg1"/>
                </a:solidFill>
              </a:rPr>
              <a:t>Module</a:t>
            </a:r>
          </a:p>
          <a:p>
            <a:pPr algn="ctr"/>
            <a:endParaRPr lang="en-IN" sz="1100" dirty="0"/>
          </a:p>
        </p:txBody>
      </p:sp>
      <p:cxnSp>
        <p:nvCxnSpPr>
          <p:cNvPr id="21" name="Straight Arrow Connector 20"/>
          <p:cNvCxnSpPr>
            <a:stCxn id="17" idx="2"/>
          </p:cNvCxnSpPr>
          <p:nvPr/>
        </p:nvCxnSpPr>
        <p:spPr>
          <a:xfrm flipH="1">
            <a:off x="1071111" y="4330154"/>
            <a:ext cx="2" cy="10850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058398" y="1664898"/>
            <a:ext cx="1475117" cy="984885"/>
          </a:xfrm>
          <a:prstGeom prst="rect">
            <a:avLst/>
          </a:prstGeom>
          <a:solidFill>
            <a:srgbClr val="00B05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Support</a:t>
            </a:r>
          </a:p>
          <a:p>
            <a:pPr algn="ctr"/>
            <a:r>
              <a:rPr lang="en-US" b="1" dirty="0" smtClean="0">
                <a:solidFill>
                  <a:schemeClr val="bg1"/>
                </a:solidFill>
              </a:rPr>
              <a:t>Chat</a:t>
            </a:r>
          </a:p>
          <a:p>
            <a:pPr algn="ctr"/>
            <a:endParaRPr lang="en-IN" sz="1100" dirty="0"/>
          </a:p>
        </p:txBody>
      </p:sp>
      <p:cxnSp>
        <p:nvCxnSpPr>
          <p:cNvPr id="27" name="Straight Arrow Connector 26"/>
          <p:cNvCxnSpPr>
            <a:stCxn id="8" idx="3"/>
            <a:endCxn id="26" idx="1"/>
          </p:cNvCxnSpPr>
          <p:nvPr/>
        </p:nvCxnSpPr>
        <p:spPr>
          <a:xfrm>
            <a:off x="6487064" y="2061041"/>
            <a:ext cx="3571334" cy="9630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54001" y="5170110"/>
            <a:ext cx="1475117" cy="984885"/>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Status</a:t>
            </a:r>
          </a:p>
          <a:p>
            <a:pPr algn="ctr"/>
            <a:endParaRPr lang="en-IN" sz="1100" dirty="0"/>
          </a:p>
        </p:txBody>
      </p:sp>
      <p:cxnSp>
        <p:nvCxnSpPr>
          <p:cNvPr id="28" name="Straight Arrow Connector 27"/>
          <p:cNvCxnSpPr>
            <a:stCxn id="17" idx="3"/>
          </p:cNvCxnSpPr>
          <p:nvPr/>
        </p:nvCxnSpPr>
        <p:spPr>
          <a:xfrm>
            <a:off x="1808671" y="3837712"/>
            <a:ext cx="2582889" cy="13219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058398" y="3766868"/>
            <a:ext cx="1475117" cy="707886"/>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Feedback</a:t>
            </a:r>
          </a:p>
          <a:p>
            <a:pPr algn="ctr"/>
            <a:endParaRPr lang="en-IN" sz="1100" dirty="0"/>
          </a:p>
        </p:txBody>
      </p:sp>
      <p:cxnSp>
        <p:nvCxnSpPr>
          <p:cNvPr id="24" name="Straight Arrow Connector 23"/>
          <p:cNvCxnSpPr>
            <a:endCxn id="19" idx="1"/>
          </p:cNvCxnSpPr>
          <p:nvPr/>
        </p:nvCxnSpPr>
        <p:spPr>
          <a:xfrm>
            <a:off x="6487064" y="2372783"/>
            <a:ext cx="3571334" cy="174802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3161" y="5145298"/>
            <a:ext cx="1475117" cy="984885"/>
          </a:xfrm>
          <a:prstGeom prst="rect">
            <a:avLst/>
          </a:prstGeom>
          <a:solidFill>
            <a:schemeClr val="tx1">
              <a:lumMod val="75000"/>
              <a:lumOff val="25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ORDER</a:t>
            </a:r>
          </a:p>
          <a:p>
            <a:pPr algn="ctr"/>
            <a:r>
              <a:rPr lang="en-US" b="1" dirty="0" smtClean="0">
                <a:solidFill>
                  <a:schemeClr val="bg1"/>
                </a:solidFill>
              </a:rPr>
              <a:t>RATING</a:t>
            </a:r>
          </a:p>
          <a:p>
            <a:pPr algn="ctr"/>
            <a:endParaRPr lang="en-IN" sz="1100" dirty="0"/>
          </a:p>
        </p:txBody>
      </p:sp>
      <p:cxnSp>
        <p:nvCxnSpPr>
          <p:cNvPr id="30" name="Straight Arrow Connector 29"/>
          <p:cNvCxnSpPr>
            <a:endCxn id="29" idx="1"/>
          </p:cNvCxnSpPr>
          <p:nvPr/>
        </p:nvCxnSpPr>
        <p:spPr>
          <a:xfrm flipV="1">
            <a:off x="5129117" y="5637741"/>
            <a:ext cx="2764044" cy="3324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779088" y="3105880"/>
            <a:ext cx="1475117" cy="984885"/>
          </a:xfrm>
          <a:prstGeom prst="rect">
            <a:avLst/>
          </a:prstGeom>
          <a:solidFill>
            <a:schemeClr val="bg1">
              <a:lumMod val="50000"/>
            </a:schemeClr>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ASK</a:t>
            </a:r>
          </a:p>
          <a:p>
            <a:pPr algn="ctr"/>
            <a:r>
              <a:rPr lang="en-US" b="1" dirty="0" smtClean="0">
                <a:solidFill>
                  <a:schemeClr val="bg1"/>
                </a:solidFill>
              </a:rPr>
              <a:t>QUESTIONS</a:t>
            </a:r>
          </a:p>
          <a:p>
            <a:pPr algn="ctr"/>
            <a:endParaRPr lang="en-IN" sz="1100" dirty="0"/>
          </a:p>
        </p:txBody>
      </p:sp>
      <p:cxnSp>
        <p:nvCxnSpPr>
          <p:cNvPr id="32" name="Straight Arrow Connector 31"/>
          <p:cNvCxnSpPr/>
          <p:nvPr/>
        </p:nvCxnSpPr>
        <p:spPr>
          <a:xfrm>
            <a:off x="1750085" y="2506630"/>
            <a:ext cx="2029003" cy="66097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48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6" grpId="0" animBg="1"/>
      <p:bldP spid="25" grpId="0" animBg="1"/>
      <p:bldP spid="19" grpId="0" animBg="1"/>
      <p:bldP spid="29"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Modu</a:t>
            </a:r>
            <a:r>
              <a:rPr lang="en-US" dirty="0" smtClean="0"/>
              <a:t>les For Support Staff</a:t>
            </a:r>
            <a:endParaRPr lang="en-US" dirty="0"/>
          </a:p>
        </p:txBody>
      </p:sp>
      <p:sp>
        <p:nvSpPr>
          <p:cNvPr id="8" name="TextBox 7"/>
          <p:cNvSpPr txBox="1"/>
          <p:nvPr/>
        </p:nvSpPr>
        <p:spPr>
          <a:xfrm>
            <a:off x="5011947" y="1664898"/>
            <a:ext cx="1475117" cy="723275"/>
          </a:xfrm>
          <a:prstGeom prst="rect">
            <a:avLst/>
          </a:prstGeom>
          <a:solidFill>
            <a:srgbClr val="7030A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STAFF</a:t>
            </a:r>
          </a:p>
          <a:p>
            <a:pPr algn="ctr"/>
            <a:endParaRPr lang="en-IN" sz="1100" dirty="0"/>
          </a:p>
        </p:txBody>
      </p:sp>
      <p:sp>
        <p:nvSpPr>
          <p:cNvPr id="9" name="TextBox 8"/>
          <p:cNvSpPr txBox="1"/>
          <p:nvPr/>
        </p:nvSpPr>
        <p:spPr>
          <a:xfrm>
            <a:off x="333554" y="1534092"/>
            <a:ext cx="1475117" cy="984885"/>
          </a:xfrm>
          <a:prstGeom prst="rect">
            <a:avLst/>
          </a:prstGeom>
          <a:solidFill>
            <a:srgbClr val="C0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View</a:t>
            </a:r>
          </a:p>
          <a:p>
            <a:pPr algn="ctr"/>
            <a:r>
              <a:rPr lang="en-US" b="1" dirty="0" smtClean="0">
                <a:solidFill>
                  <a:schemeClr val="bg1"/>
                </a:solidFill>
              </a:rPr>
              <a:t>Products</a:t>
            </a:r>
          </a:p>
          <a:p>
            <a:pPr algn="ctr"/>
            <a:endParaRPr lang="en-IN" sz="1100" dirty="0"/>
          </a:p>
        </p:txBody>
      </p:sp>
      <p:cxnSp>
        <p:nvCxnSpPr>
          <p:cNvPr id="11" name="Straight Arrow Connector 10"/>
          <p:cNvCxnSpPr>
            <a:stCxn id="8" idx="1"/>
            <a:endCxn id="9" idx="3"/>
          </p:cNvCxnSpPr>
          <p:nvPr/>
        </p:nvCxnSpPr>
        <p:spPr>
          <a:xfrm flipH="1" flipV="1">
            <a:off x="1808671" y="2026535"/>
            <a:ext cx="3203276" cy="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3554" y="3345269"/>
            <a:ext cx="1475117" cy="984885"/>
          </a:xfrm>
          <a:prstGeom prst="rect">
            <a:avLst/>
          </a:prstGeom>
          <a:solidFill>
            <a:srgbClr val="FF0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Customer</a:t>
            </a:r>
          </a:p>
          <a:p>
            <a:pPr algn="ctr"/>
            <a:r>
              <a:rPr lang="en-US" b="1" dirty="0" smtClean="0">
                <a:solidFill>
                  <a:schemeClr val="bg1"/>
                </a:solidFill>
              </a:rPr>
              <a:t>Order</a:t>
            </a:r>
          </a:p>
          <a:p>
            <a:pPr algn="ctr"/>
            <a:endParaRPr lang="en-IN" sz="1100" dirty="0"/>
          </a:p>
        </p:txBody>
      </p:sp>
      <p:cxnSp>
        <p:nvCxnSpPr>
          <p:cNvPr id="18" name="Straight Arrow Connector 17"/>
          <p:cNvCxnSpPr/>
          <p:nvPr/>
        </p:nvCxnSpPr>
        <p:spPr>
          <a:xfrm flipH="1">
            <a:off x="1071113" y="2388173"/>
            <a:ext cx="3940834" cy="9388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1138" y="5319272"/>
            <a:ext cx="1475117" cy="1261884"/>
          </a:xfrm>
          <a:prstGeom prst="rect">
            <a:avLst/>
          </a:prstGeom>
          <a:solidFill>
            <a:srgbClr val="FFC00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Live</a:t>
            </a:r>
          </a:p>
          <a:p>
            <a:pPr algn="ctr"/>
            <a:r>
              <a:rPr lang="en-US" b="1" dirty="0" smtClean="0">
                <a:solidFill>
                  <a:schemeClr val="bg1"/>
                </a:solidFill>
              </a:rPr>
              <a:t> CHAT</a:t>
            </a:r>
          </a:p>
          <a:p>
            <a:pPr algn="ctr"/>
            <a:r>
              <a:rPr lang="en-US" b="1" dirty="0" smtClean="0">
                <a:solidFill>
                  <a:schemeClr val="bg1"/>
                </a:solidFill>
              </a:rPr>
              <a:t>CUSTOMER</a:t>
            </a:r>
          </a:p>
          <a:p>
            <a:pPr algn="ctr"/>
            <a:endParaRPr lang="en-IN" sz="1100" dirty="0"/>
          </a:p>
        </p:txBody>
      </p:sp>
      <p:cxnSp>
        <p:nvCxnSpPr>
          <p:cNvPr id="21" name="Straight Arrow Connector 20"/>
          <p:cNvCxnSpPr>
            <a:endCxn id="20" idx="0"/>
          </p:cNvCxnSpPr>
          <p:nvPr/>
        </p:nvCxnSpPr>
        <p:spPr>
          <a:xfrm flipH="1">
            <a:off x="1588697" y="2388173"/>
            <a:ext cx="3931196" cy="293109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41558" y="5325125"/>
            <a:ext cx="1475117" cy="1261884"/>
          </a:xfrm>
          <a:prstGeom prst="rect">
            <a:avLst/>
          </a:prstGeom>
          <a:solidFill>
            <a:srgbClr val="00B0F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Live</a:t>
            </a:r>
          </a:p>
          <a:p>
            <a:pPr algn="ctr"/>
            <a:r>
              <a:rPr lang="en-US" b="1" dirty="0" smtClean="0">
                <a:solidFill>
                  <a:schemeClr val="bg1"/>
                </a:solidFill>
              </a:rPr>
              <a:t>CHAT</a:t>
            </a:r>
          </a:p>
          <a:p>
            <a:pPr algn="ctr"/>
            <a:r>
              <a:rPr lang="en-US" b="1" dirty="0" smtClean="0">
                <a:solidFill>
                  <a:schemeClr val="bg1"/>
                </a:solidFill>
              </a:rPr>
              <a:t>Merchant</a:t>
            </a:r>
          </a:p>
          <a:p>
            <a:pPr algn="ctr"/>
            <a:endParaRPr lang="en-IN" sz="1100" dirty="0"/>
          </a:p>
        </p:txBody>
      </p:sp>
      <p:sp>
        <p:nvSpPr>
          <p:cNvPr id="19" name="TextBox 18"/>
          <p:cNvSpPr txBox="1"/>
          <p:nvPr/>
        </p:nvSpPr>
        <p:spPr>
          <a:xfrm>
            <a:off x="9461442" y="4624842"/>
            <a:ext cx="1475117" cy="1538883"/>
          </a:xfrm>
          <a:prstGeom prst="rect">
            <a:avLst/>
          </a:prstGeom>
          <a:solidFill>
            <a:srgbClr val="0070C0"/>
          </a:solidFill>
          <a:ln w="19050">
            <a:solidFill>
              <a:schemeClr val="tx1"/>
            </a:solidFill>
          </a:ln>
          <a:effectLst>
            <a:outerShdw blurRad="50800" dist="38100" dir="5400000" algn="t" rotWithShape="0">
              <a:prstClr val="black">
                <a:alpha val="40000"/>
              </a:prstClr>
            </a:outerShdw>
          </a:effectLst>
        </p:spPr>
        <p:txBody>
          <a:bodyPr wrap="square" rtlCol="0">
            <a:spAutoFit/>
          </a:bodyPr>
          <a:lstStyle/>
          <a:p>
            <a:pPr algn="ctr"/>
            <a:endParaRPr lang="en-US" sz="1100" dirty="0" smtClean="0"/>
          </a:p>
          <a:p>
            <a:pPr algn="ctr"/>
            <a:r>
              <a:rPr lang="en-US" b="1" dirty="0" smtClean="0">
                <a:solidFill>
                  <a:schemeClr val="bg1"/>
                </a:solidFill>
              </a:rPr>
              <a:t>OPEN</a:t>
            </a:r>
          </a:p>
          <a:p>
            <a:pPr algn="ctr"/>
            <a:r>
              <a:rPr lang="en-US" b="1" dirty="0" smtClean="0">
                <a:solidFill>
                  <a:schemeClr val="bg1"/>
                </a:solidFill>
              </a:rPr>
              <a:t>ISSUES</a:t>
            </a:r>
          </a:p>
          <a:p>
            <a:pPr algn="ctr"/>
            <a:r>
              <a:rPr lang="en-US" b="1" dirty="0" smtClean="0">
                <a:solidFill>
                  <a:schemeClr val="bg1"/>
                </a:solidFill>
              </a:rPr>
              <a:t>FOR ADMIN</a:t>
            </a:r>
          </a:p>
          <a:p>
            <a:pPr algn="ctr"/>
            <a:endParaRPr lang="en-IN" sz="1100" dirty="0"/>
          </a:p>
        </p:txBody>
      </p:sp>
      <p:cxnSp>
        <p:nvCxnSpPr>
          <p:cNvPr id="24" name="Straight Arrow Connector 23"/>
          <p:cNvCxnSpPr>
            <a:endCxn id="19" idx="0"/>
          </p:cNvCxnSpPr>
          <p:nvPr/>
        </p:nvCxnSpPr>
        <p:spPr>
          <a:xfrm>
            <a:off x="6487063" y="2388173"/>
            <a:ext cx="3711938" cy="223666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0"/>
          </p:cNvCxnSpPr>
          <p:nvPr/>
        </p:nvCxnSpPr>
        <p:spPr>
          <a:xfrm>
            <a:off x="5891842" y="2388173"/>
            <a:ext cx="87275" cy="29369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24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7" grpId="0" animBg="1"/>
      <p:bldP spid="20" grpId="0" animBg="1"/>
      <p:bldP spid="25"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7252"/>
            <a:ext cx="10749367" cy="1208868"/>
          </a:xfrm>
        </p:spPr>
        <p:txBody>
          <a:bodyPr/>
          <a:lstStyle/>
          <a:p>
            <a:r>
              <a:rPr lang="en-US" dirty="0" smtClean="0"/>
              <a:t>Final Words</a:t>
            </a:r>
            <a:endParaRPr lang="en-US" dirty="0"/>
          </a:p>
        </p:txBody>
      </p:sp>
      <p:sp>
        <p:nvSpPr>
          <p:cNvPr id="5" name="Rectangle 4"/>
          <p:cNvSpPr/>
          <p:nvPr/>
        </p:nvSpPr>
        <p:spPr>
          <a:xfrm>
            <a:off x="405442" y="3656957"/>
            <a:ext cx="11151079" cy="1477328"/>
          </a:xfrm>
          <a:prstGeom prst="rect">
            <a:avLst/>
          </a:prstGeom>
        </p:spPr>
        <p:txBody>
          <a:bodyPr wrap="square">
            <a:spAutoFit/>
          </a:bodyPr>
          <a:lstStyle/>
          <a:p>
            <a:r>
              <a:rPr lang="en-US" b="1" dirty="0" smtClean="0">
                <a:solidFill>
                  <a:srgbClr val="7030A0"/>
                </a:solidFill>
              </a:rPr>
              <a:t>Remember This : </a:t>
            </a:r>
          </a:p>
          <a:p>
            <a:endParaRPr lang="en-US" b="1" dirty="0" smtClean="0">
              <a:solidFill>
                <a:srgbClr val="7030A0"/>
              </a:solidFill>
            </a:endParaRPr>
          </a:p>
          <a:p>
            <a:r>
              <a:rPr lang="en-US" b="1" dirty="0" smtClean="0">
                <a:solidFill>
                  <a:srgbClr val="7030A0"/>
                </a:solidFill>
              </a:rPr>
              <a:t>Now </a:t>
            </a:r>
            <a:r>
              <a:rPr lang="en-US" b="1" dirty="0">
                <a:solidFill>
                  <a:srgbClr val="7030A0"/>
                </a:solidFill>
              </a:rPr>
              <a:t>My Final Words  to all Users</a:t>
            </a:r>
            <a:r>
              <a:rPr lang="en-US" b="1" dirty="0"/>
              <a:t> : </a:t>
            </a:r>
            <a:r>
              <a:rPr lang="en-US" b="1" i="1" dirty="0">
                <a:solidFill>
                  <a:srgbClr val="0C4B33"/>
                </a:solidFill>
              </a:rPr>
              <a:t>If You are new to Channel Please Subscribe the Channel and like the Videos as I See Lots of User Watching the Tutorial But they didn’t Subscribe Please do Subscribe so it Motivate me to Make More Powerful Contents Like this.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830" y="5710356"/>
            <a:ext cx="5403048" cy="975445"/>
          </a:xfrm>
          <a:prstGeom prst="rect">
            <a:avLst/>
          </a:prstGeom>
          <a:ln>
            <a:solidFill>
              <a:srgbClr val="7030A0"/>
            </a:solidFill>
          </a:ln>
        </p:spPr>
      </p:pic>
      <p:sp>
        <p:nvSpPr>
          <p:cNvPr id="6" name="TextBox 5"/>
          <p:cNvSpPr txBox="1"/>
          <p:nvPr/>
        </p:nvSpPr>
        <p:spPr>
          <a:xfrm>
            <a:off x="405442" y="1880558"/>
            <a:ext cx="11283350" cy="1200329"/>
          </a:xfrm>
          <a:prstGeom prst="rect">
            <a:avLst/>
          </a:prstGeom>
          <a:noFill/>
        </p:spPr>
        <p:txBody>
          <a:bodyPr wrap="square" rtlCol="0">
            <a:spAutoFit/>
          </a:bodyPr>
          <a:lstStyle/>
          <a:p>
            <a:r>
              <a:rPr lang="en-US" dirty="0" smtClean="0"/>
              <a:t>So this Are the Modules if You Have Questions or Want to Add Some Modules Please Do Comment So I Can add that too.</a:t>
            </a:r>
          </a:p>
          <a:p>
            <a:endParaRPr lang="en-US" dirty="0"/>
          </a:p>
          <a:p>
            <a:r>
              <a:rPr lang="en-US" dirty="0" smtClean="0"/>
              <a:t>Now From Next Part am Going to Start Coding Part.</a:t>
            </a:r>
            <a:endParaRPr lang="en-IN" dirty="0"/>
          </a:p>
        </p:txBody>
      </p:sp>
    </p:spTree>
    <p:extLst>
      <p:ext uri="{BB962C8B-B14F-4D97-AF65-F5344CB8AC3E}">
        <p14:creationId xmlns:p14="http://schemas.microsoft.com/office/powerpoint/2010/main" val="143194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80">
                                          <p:stCondLst>
                                            <p:cond delay="0"/>
                                          </p:stCondLst>
                                        </p:cTn>
                                        <p:tgtEl>
                                          <p:spTgt spid="23"/>
                                        </p:tgtEl>
                                      </p:cBhvr>
                                    </p:animEffect>
                                    <p:anim calcmode="lin" valueType="num">
                                      <p:cBhvr>
                                        <p:cTn id="3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38" dur="26">
                                          <p:stCondLst>
                                            <p:cond delay="650"/>
                                          </p:stCondLst>
                                        </p:cTn>
                                        <p:tgtEl>
                                          <p:spTgt spid="23"/>
                                        </p:tgtEl>
                                      </p:cBhvr>
                                      <p:to x="100000" y="60000"/>
                                    </p:animScale>
                                    <p:animScale>
                                      <p:cBhvr>
                                        <p:cTn id="39" dur="166" decel="50000">
                                          <p:stCondLst>
                                            <p:cond delay="676"/>
                                          </p:stCondLst>
                                        </p:cTn>
                                        <p:tgtEl>
                                          <p:spTgt spid="23"/>
                                        </p:tgtEl>
                                      </p:cBhvr>
                                      <p:to x="100000" y="100000"/>
                                    </p:animScale>
                                    <p:animScale>
                                      <p:cBhvr>
                                        <p:cTn id="40" dur="26">
                                          <p:stCondLst>
                                            <p:cond delay="1312"/>
                                          </p:stCondLst>
                                        </p:cTn>
                                        <p:tgtEl>
                                          <p:spTgt spid="23"/>
                                        </p:tgtEl>
                                      </p:cBhvr>
                                      <p:to x="100000" y="80000"/>
                                    </p:animScale>
                                    <p:animScale>
                                      <p:cBhvr>
                                        <p:cTn id="41" dur="166" decel="50000">
                                          <p:stCondLst>
                                            <p:cond delay="1338"/>
                                          </p:stCondLst>
                                        </p:cTn>
                                        <p:tgtEl>
                                          <p:spTgt spid="23"/>
                                        </p:tgtEl>
                                      </p:cBhvr>
                                      <p:to x="100000" y="100000"/>
                                    </p:animScale>
                                    <p:animScale>
                                      <p:cBhvr>
                                        <p:cTn id="42" dur="26">
                                          <p:stCondLst>
                                            <p:cond delay="1642"/>
                                          </p:stCondLst>
                                        </p:cTn>
                                        <p:tgtEl>
                                          <p:spTgt spid="23"/>
                                        </p:tgtEl>
                                      </p:cBhvr>
                                      <p:to x="100000" y="90000"/>
                                    </p:animScale>
                                    <p:animScale>
                                      <p:cBhvr>
                                        <p:cTn id="43" dur="166" decel="50000">
                                          <p:stCondLst>
                                            <p:cond delay="1668"/>
                                          </p:stCondLst>
                                        </p:cTn>
                                        <p:tgtEl>
                                          <p:spTgt spid="23"/>
                                        </p:tgtEl>
                                      </p:cBhvr>
                                      <p:to x="100000" y="100000"/>
                                    </p:animScale>
                                    <p:animScale>
                                      <p:cBhvr>
                                        <p:cTn id="44" dur="26">
                                          <p:stCondLst>
                                            <p:cond delay="1808"/>
                                          </p:stCondLst>
                                        </p:cTn>
                                        <p:tgtEl>
                                          <p:spTgt spid="23"/>
                                        </p:tgtEl>
                                      </p:cBhvr>
                                      <p:to x="100000" y="95000"/>
                                    </p:animScale>
                                    <p:animScale>
                                      <p:cBhvr>
                                        <p:cTn id="45"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1380</TotalTime>
  <Words>468</Words>
  <Application>Microsoft Office PowerPoint</Application>
  <PresentationFormat>Widescreen</PresentationFormat>
  <Paragraphs>133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Django Ecommerce Project</vt:lpstr>
      <vt:lpstr>SUBSCRIBE</vt:lpstr>
      <vt:lpstr>Before Start Project</vt:lpstr>
      <vt:lpstr>Introduction</vt:lpstr>
      <vt:lpstr>Modules For Admin</vt:lpstr>
      <vt:lpstr>Modules For Merchant</vt:lpstr>
      <vt:lpstr>Modules For Customer</vt:lpstr>
      <vt:lpstr>Modules For Support Staff</vt:lpstr>
      <vt:lpstr>Final 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Project   [ Project Title : SuperCodersStore ]</dc:title>
  <dc:creator>Sksanjeev362@gmail.com</dc:creator>
  <cp:keywords/>
  <cp:lastModifiedBy>Sksanjeev362@gmail.com</cp:lastModifiedBy>
  <cp:revision>40</cp:revision>
  <dcterms:created xsi:type="dcterms:W3CDTF">2021-03-26T08:20:09Z</dcterms:created>
  <dcterms:modified xsi:type="dcterms:W3CDTF">2021-03-27T07:20:10Z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