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0" r:id="rId3"/>
    <p:sldId id="262" r:id="rId4"/>
    <p:sldId id="263" r:id="rId5"/>
    <p:sldId id="264" r:id="rId6"/>
    <p:sldId id="265" r:id="rId7"/>
    <p:sldId id="257" r:id="rId8"/>
    <p:sldId id="258" r:id="rId9"/>
    <p:sldId id="267" r:id="rId10"/>
    <p:sldId id="268" r:id="rId11"/>
    <p:sldId id="259"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0997017-8BEB-4B05-9FD4-0D74A972AF4F}" type="datetimeFigureOut">
              <a:rPr lang="en-IN" smtClean="0"/>
              <a:t>04-04-2024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99AAEABF-386B-44B8-A848-D427E67B30A9}" type="slidenum">
              <a:rPr lang="en-IN" smtClean="0"/>
              <a:t>‹#›</a:t>
            </a:fld>
            <a:endParaRPr lang="en-IN"/>
          </a:p>
        </p:txBody>
      </p:sp>
    </p:spTree>
    <p:extLst>
      <p:ext uri="{BB962C8B-B14F-4D97-AF65-F5344CB8AC3E}">
        <p14:creationId xmlns:p14="http://schemas.microsoft.com/office/powerpoint/2010/main" val="630060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997017-8BEB-4B05-9FD4-0D74A972AF4F}"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AAEABF-386B-44B8-A848-D427E67B30A9}" type="slidenum">
              <a:rPr lang="en-IN" smtClean="0"/>
              <a:t>‹#›</a:t>
            </a:fld>
            <a:endParaRPr lang="en-IN"/>
          </a:p>
        </p:txBody>
      </p:sp>
    </p:spTree>
    <p:extLst>
      <p:ext uri="{BB962C8B-B14F-4D97-AF65-F5344CB8AC3E}">
        <p14:creationId xmlns:p14="http://schemas.microsoft.com/office/powerpoint/2010/main" val="261290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997017-8BEB-4B05-9FD4-0D74A972AF4F}"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AAEABF-386B-44B8-A848-D427E67B30A9}" type="slidenum">
              <a:rPr lang="en-IN" smtClean="0"/>
              <a:t>‹#›</a:t>
            </a:fld>
            <a:endParaRPr lang="en-IN"/>
          </a:p>
        </p:txBody>
      </p:sp>
    </p:spTree>
    <p:extLst>
      <p:ext uri="{BB962C8B-B14F-4D97-AF65-F5344CB8AC3E}">
        <p14:creationId xmlns:p14="http://schemas.microsoft.com/office/powerpoint/2010/main" val="3068903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997017-8BEB-4B05-9FD4-0D74A972AF4F}"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AAEABF-386B-44B8-A848-D427E67B30A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24576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997017-8BEB-4B05-9FD4-0D74A972AF4F}"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AAEABF-386B-44B8-A848-D427E67B30A9}" type="slidenum">
              <a:rPr lang="en-IN" smtClean="0"/>
              <a:t>‹#›</a:t>
            </a:fld>
            <a:endParaRPr lang="en-IN"/>
          </a:p>
        </p:txBody>
      </p:sp>
    </p:spTree>
    <p:extLst>
      <p:ext uri="{BB962C8B-B14F-4D97-AF65-F5344CB8AC3E}">
        <p14:creationId xmlns:p14="http://schemas.microsoft.com/office/powerpoint/2010/main" val="3079724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0997017-8BEB-4B05-9FD4-0D74A972AF4F}"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AAEABF-386B-44B8-A848-D427E67B30A9}" type="slidenum">
              <a:rPr lang="en-IN" smtClean="0"/>
              <a:t>‹#›</a:t>
            </a:fld>
            <a:endParaRPr lang="en-IN"/>
          </a:p>
        </p:txBody>
      </p:sp>
    </p:spTree>
    <p:extLst>
      <p:ext uri="{BB962C8B-B14F-4D97-AF65-F5344CB8AC3E}">
        <p14:creationId xmlns:p14="http://schemas.microsoft.com/office/powerpoint/2010/main" val="2522432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0997017-8BEB-4B05-9FD4-0D74A972AF4F}"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AAEABF-386B-44B8-A848-D427E67B30A9}" type="slidenum">
              <a:rPr lang="en-IN" smtClean="0"/>
              <a:t>‹#›</a:t>
            </a:fld>
            <a:endParaRPr lang="en-IN"/>
          </a:p>
        </p:txBody>
      </p:sp>
    </p:spTree>
    <p:extLst>
      <p:ext uri="{BB962C8B-B14F-4D97-AF65-F5344CB8AC3E}">
        <p14:creationId xmlns:p14="http://schemas.microsoft.com/office/powerpoint/2010/main" val="1277038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97017-8BEB-4B05-9FD4-0D74A972AF4F}"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AAEABF-386B-44B8-A848-D427E67B30A9}" type="slidenum">
              <a:rPr lang="en-IN" smtClean="0"/>
              <a:t>‹#›</a:t>
            </a:fld>
            <a:endParaRPr lang="en-IN"/>
          </a:p>
        </p:txBody>
      </p:sp>
    </p:spTree>
    <p:extLst>
      <p:ext uri="{BB962C8B-B14F-4D97-AF65-F5344CB8AC3E}">
        <p14:creationId xmlns:p14="http://schemas.microsoft.com/office/powerpoint/2010/main" val="3048586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97017-8BEB-4B05-9FD4-0D74A972AF4F}"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AAEABF-386B-44B8-A848-D427E67B30A9}" type="slidenum">
              <a:rPr lang="en-IN" smtClean="0"/>
              <a:t>‹#›</a:t>
            </a:fld>
            <a:endParaRPr lang="en-IN"/>
          </a:p>
        </p:txBody>
      </p:sp>
    </p:spTree>
    <p:extLst>
      <p:ext uri="{BB962C8B-B14F-4D97-AF65-F5344CB8AC3E}">
        <p14:creationId xmlns:p14="http://schemas.microsoft.com/office/powerpoint/2010/main" val="1042368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97017-8BEB-4B05-9FD4-0D74A972AF4F}"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AAEABF-386B-44B8-A848-D427E67B30A9}" type="slidenum">
              <a:rPr lang="en-IN" smtClean="0"/>
              <a:t>‹#›</a:t>
            </a:fld>
            <a:endParaRPr lang="en-IN"/>
          </a:p>
        </p:txBody>
      </p:sp>
    </p:spTree>
    <p:extLst>
      <p:ext uri="{BB962C8B-B14F-4D97-AF65-F5344CB8AC3E}">
        <p14:creationId xmlns:p14="http://schemas.microsoft.com/office/powerpoint/2010/main" val="112029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997017-8BEB-4B05-9FD4-0D74A972AF4F}"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AAEABF-386B-44B8-A848-D427E67B30A9}" type="slidenum">
              <a:rPr lang="en-IN" smtClean="0"/>
              <a:t>‹#›</a:t>
            </a:fld>
            <a:endParaRPr lang="en-IN"/>
          </a:p>
        </p:txBody>
      </p:sp>
    </p:spTree>
    <p:extLst>
      <p:ext uri="{BB962C8B-B14F-4D97-AF65-F5344CB8AC3E}">
        <p14:creationId xmlns:p14="http://schemas.microsoft.com/office/powerpoint/2010/main" val="125853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997017-8BEB-4B05-9FD4-0D74A972AF4F}"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AAEABF-386B-44B8-A848-D427E67B30A9}" type="slidenum">
              <a:rPr lang="en-IN" smtClean="0"/>
              <a:t>‹#›</a:t>
            </a:fld>
            <a:endParaRPr lang="en-IN"/>
          </a:p>
        </p:txBody>
      </p:sp>
    </p:spTree>
    <p:extLst>
      <p:ext uri="{BB962C8B-B14F-4D97-AF65-F5344CB8AC3E}">
        <p14:creationId xmlns:p14="http://schemas.microsoft.com/office/powerpoint/2010/main" val="3265918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997017-8BEB-4B05-9FD4-0D74A972AF4F}"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AAEABF-386B-44B8-A848-D427E67B30A9}" type="slidenum">
              <a:rPr lang="en-IN" smtClean="0"/>
              <a:t>‹#›</a:t>
            </a:fld>
            <a:endParaRPr lang="en-IN"/>
          </a:p>
        </p:txBody>
      </p:sp>
    </p:spTree>
    <p:extLst>
      <p:ext uri="{BB962C8B-B14F-4D97-AF65-F5344CB8AC3E}">
        <p14:creationId xmlns:p14="http://schemas.microsoft.com/office/powerpoint/2010/main" val="2314762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997017-8BEB-4B05-9FD4-0D74A972AF4F}"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AAEABF-386B-44B8-A848-D427E67B30A9}" type="slidenum">
              <a:rPr lang="en-IN" smtClean="0"/>
              <a:t>‹#›</a:t>
            </a:fld>
            <a:endParaRPr lang="en-IN"/>
          </a:p>
        </p:txBody>
      </p:sp>
    </p:spTree>
    <p:extLst>
      <p:ext uri="{BB962C8B-B14F-4D97-AF65-F5344CB8AC3E}">
        <p14:creationId xmlns:p14="http://schemas.microsoft.com/office/powerpoint/2010/main" val="3421036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97017-8BEB-4B05-9FD4-0D74A972AF4F}"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AAEABF-386B-44B8-A848-D427E67B30A9}" type="slidenum">
              <a:rPr lang="en-IN" smtClean="0"/>
              <a:t>‹#›</a:t>
            </a:fld>
            <a:endParaRPr lang="en-IN"/>
          </a:p>
        </p:txBody>
      </p:sp>
    </p:spTree>
    <p:extLst>
      <p:ext uri="{BB962C8B-B14F-4D97-AF65-F5344CB8AC3E}">
        <p14:creationId xmlns:p14="http://schemas.microsoft.com/office/powerpoint/2010/main" val="237280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997017-8BEB-4B05-9FD4-0D74A972AF4F}"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AAEABF-386B-44B8-A848-D427E67B30A9}" type="slidenum">
              <a:rPr lang="en-IN" smtClean="0"/>
              <a:t>‹#›</a:t>
            </a:fld>
            <a:endParaRPr lang="en-IN"/>
          </a:p>
        </p:txBody>
      </p:sp>
    </p:spTree>
    <p:extLst>
      <p:ext uri="{BB962C8B-B14F-4D97-AF65-F5344CB8AC3E}">
        <p14:creationId xmlns:p14="http://schemas.microsoft.com/office/powerpoint/2010/main" val="2807972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997017-8BEB-4B05-9FD4-0D74A972AF4F}"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AAEABF-386B-44B8-A848-D427E67B30A9}" type="slidenum">
              <a:rPr lang="en-IN" smtClean="0"/>
              <a:t>‹#›</a:t>
            </a:fld>
            <a:endParaRPr lang="en-IN"/>
          </a:p>
        </p:txBody>
      </p:sp>
    </p:spTree>
    <p:extLst>
      <p:ext uri="{BB962C8B-B14F-4D97-AF65-F5344CB8AC3E}">
        <p14:creationId xmlns:p14="http://schemas.microsoft.com/office/powerpoint/2010/main" val="18129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0997017-8BEB-4B05-9FD4-0D74A972AF4F}" type="datetimeFigureOut">
              <a:rPr lang="en-IN" smtClean="0"/>
              <a:t>04-04-2024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AAEABF-386B-44B8-A848-D427E67B30A9}" type="slidenum">
              <a:rPr lang="en-IN" smtClean="0"/>
              <a:t>‹#›</a:t>
            </a:fld>
            <a:endParaRPr lang="en-IN"/>
          </a:p>
        </p:txBody>
      </p:sp>
    </p:spTree>
    <p:extLst>
      <p:ext uri="{BB962C8B-B14F-4D97-AF65-F5344CB8AC3E}">
        <p14:creationId xmlns:p14="http://schemas.microsoft.com/office/powerpoint/2010/main" val="428455329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ieee-standard-754-floating-point-numb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F384-1D01-F13E-6DE5-BA643ECC49AF}"/>
              </a:ext>
            </a:extLst>
          </p:cNvPr>
          <p:cNvSpPr>
            <a:spLocks noGrp="1"/>
          </p:cNvSpPr>
          <p:nvPr>
            <p:ph type="ctrTitle"/>
          </p:nvPr>
        </p:nvSpPr>
        <p:spPr/>
        <p:txBody>
          <a:bodyPr/>
          <a:lstStyle/>
          <a:p>
            <a:r>
              <a:rPr lang="en-US" dirty="0"/>
              <a:t>DATAPATH AND Pipelining</a:t>
            </a:r>
            <a:endParaRPr lang="en-IN" dirty="0"/>
          </a:p>
        </p:txBody>
      </p:sp>
      <p:sp>
        <p:nvSpPr>
          <p:cNvPr id="3" name="Subtitle 2">
            <a:extLst>
              <a:ext uri="{FF2B5EF4-FFF2-40B4-BE49-F238E27FC236}">
                <a16:creationId xmlns:a16="http://schemas.microsoft.com/office/drawing/2014/main" id="{C3A03814-1E9E-8AB4-C7A6-60F01460A896}"/>
              </a:ext>
            </a:extLst>
          </p:cNvPr>
          <p:cNvSpPr>
            <a:spLocks noGrp="1"/>
          </p:cNvSpPr>
          <p:nvPr>
            <p:ph type="subTitle" idx="1"/>
          </p:nvPr>
        </p:nvSpPr>
        <p:spPr/>
        <p:txBody>
          <a:bodyPr/>
          <a:lstStyle/>
          <a:p>
            <a:r>
              <a:rPr lang="en-US" dirty="0"/>
              <a:t>By</a:t>
            </a:r>
          </a:p>
          <a:p>
            <a:r>
              <a:rPr lang="en-US" dirty="0"/>
              <a:t>Balaji S</a:t>
            </a:r>
            <a:endParaRPr lang="en-IN" dirty="0"/>
          </a:p>
        </p:txBody>
      </p:sp>
    </p:spTree>
    <p:extLst>
      <p:ext uri="{BB962C8B-B14F-4D97-AF65-F5344CB8AC3E}">
        <p14:creationId xmlns:p14="http://schemas.microsoft.com/office/powerpoint/2010/main" val="3688227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5AE68-6F01-AB73-0EB3-0F37C8E12FAB}"/>
              </a:ext>
            </a:extLst>
          </p:cNvPr>
          <p:cNvSpPr>
            <a:spLocks noGrp="1"/>
          </p:cNvSpPr>
          <p:nvPr>
            <p:ph type="title"/>
          </p:nvPr>
        </p:nvSpPr>
        <p:spPr/>
        <p:txBody>
          <a:bodyPr/>
          <a:lstStyle/>
          <a:p>
            <a:r>
              <a:rPr lang="en-US" dirty="0"/>
              <a:t>Five-stage pipeline</a:t>
            </a:r>
            <a:endParaRPr lang="en-IN" dirty="0"/>
          </a:p>
        </p:txBody>
      </p:sp>
      <p:sp>
        <p:nvSpPr>
          <p:cNvPr id="4" name="TextBox 3">
            <a:extLst>
              <a:ext uri="{FF2B5EF4-FFF2-40B4-BE49-F238E27FC236}">
                <a16:creationId xmlns:a16="http://schemas.microsoft.com/office/drawing/2014/main" id="{82DDD6DE-51D1-33D1-0453-6109BEC48052}"/>
              </a:ext>
            </a:extLst>
          </p:cNvPr>
          <p:cNvSpPr txBox="1"/>
          <p:nvPr/>
        </p:nvSpPr>
        <p:spPr>
          <a:xfrm>
            <a:off x="4890107" y="5943600"/>
            <a:ext cx="2408608" cy="369332"/>
          </a:xfrm>
          <a:prstGeom prst="rect">
            <a:avLst/>
          </a:prstGeom>
          <a:noFill/>
        </p:spPr>
        <p:txBody>
          <a:bodyPr wrap="none" rtlCol="0">
            <a:spAutoFit/>
          </a:bodyPr>
          <a:lstStyle/>
          <a:p>
            <a:r>
              <a:rPr lang="en-US" dirty="0"/>
              <a:t>Courtesy: ResearchGate</a:t>
            </a:r>
            <a:endParaRPr lang="en-IN" dirty="0"/>
          </a:p>
        </p:txBody>
      </p:sp>
      <p:sp>
        <p:nvSpPr>
          <p:cNvPr id="5" name="Content Placeholder 4">
            <a:extLst>
              <a:ext uri="{FF2B5EF4-FFF2-40B4-BE49-F238E27FC236}">
                <a16:creationId xmlns:a16="http://schemas.microsoft.com/office/drawing/2014/main" id="{DC99EF4D-43F9-D1C1-7292-A9BBA365B595}"/>
              </a:ext>
            </a:extLst>
          </p:cNvPr>
          <p:cNvSpPr>
            <a:spLocks noGrp="1"/>
          </p:cNvSpPr>
          <p:nvPr>
            <p:ph idx="1"/>
          </p:nvPr>
        </p:nvSpPr>
        <p:spPr/>
        <p:txBody>
          <a:bodyPr/>
          <a:lstStyle/>
          <a:p>
            <a:r>
              <a:rPr lang="en-US" dirty="0"/>
              <a:t>A typical five-stage pipeline</a:t>
            </a:r>
            <a:endParaRPr lang="en-IN" dirty="0"/>
          </a:p>
        </p:txBody>
      </p:sp>
      <p:pic>
        <p:nvPicPr>
          <p:cNvPr id="6" name="Picture 2" descr="The RISC-V ISA compliant RV32IM 5-Stage fully pipelined datapath... |  Download Scientific Diagram">
            <a:extLst>
              <a:ext uri="{FF2B5EF4-FFF2-40B4-BE49-F238E27FC236}">
                <a16:creationId xmlns:a16="http://schemas.microsoft.com/office/drawing/2014/main" id="{C0325E24-9462-1972-918E-C9B2ACA23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334" y="2929403"/>
            <a:ext cx="6066154" cy="2861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948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EC329-9AF8-716E-47B7-1DAEBCDA6B11}"/>
              </a:ext>
            </a:extLst>
          </p:cNvPr>
          <p:cNvSpPr>
            <a:spLocks noGrp="1"/>
          </p:cNvSpPr>
          <p:nvPr>
            <p:ph type="title"/>
          </p:nvPr>
        </p:nvSpPr>
        <p:spPr/>
        <p:txBody>
          <a:bodyPr/>
          <a:lstStyle/>
          <a:p>
            <a:r>
              <a:rPr lang="en-US" dirty="0"/>
              <a:t>Hazards in pipelining</a:t>
            </a:r>
            <a:endParaRPr lang="en-IN" dirty="0"/>
          </a:p>
        </p:txBody>
      </p:sp>
      <p:sp>
        <p:nvSpPr>
          <p:cNvPr id="3" name="Content Placeholder 2">
            <a:extLst>
              <a:ext uri="{FF2B5EF4-FFF2-40B4-BE49-F238E27FC236}">
                <a16:creationId xmlns:a16="http://schemas.microsoft.com/office/drawing/2014/main" id="{A0F058D9-7E09-6AAF-F306-A4C3F6168867}"/>
              </a:ext>
            </a:extLst>
          </p:cNvPr>
          <p:cNvSpPr>
            <a:spLocks noGrp="1"/>
          </p:cNvSpPr>
          <p:nvPr>
            <p:ph idx="1"/>
          </p:nvPr>
        </p:nvSpPr>
        <p:spPr/>
        <p:txBody>
          <a:bodyPr>
            <a:normAutofit/>
          </a:bodyPr>
          <a:lstStyle/>
          <a:p>
            <a:r>
              <a:rPr lang="en-US" dirty="0"/>
              <a:t>Hazards in pipelining occur when there is a dependency across stages</a:t>
            </a:r>
          </a:p>
          <a:p>
            <a:r>
              <a:rPr lang="en-US" dirty="0"/>
              <a:t>Hazards in processor pipeline architectures are widely classified as</a:t>
            </a:r>
          </a:p>
          <a:p>
            <a:pPr lvl="1"/>
            <a:r>
              <a:rPr lang="en-US" dirty="0"/>
              <a:t>Structural Hazards</a:t>
            </a:r>
          </a:p>
          <a:p>
            <a:pPr lvl="1"/>
            <a:r>
              <a:rPr lang="en-US" dirty="0"/>
              <a:t>Data Hazards</a:t>
            </a:r>
          </a:p>
          <a:p>
            <a:pPr lvl="1"/>
            <a:r>
              <a:rPr lang="en-US" dirty="0"/>
              <a:t>Control Hazards</a:t>
            </a:r>
          </a:p>
          <a:p>
            <a:r>
              <a:rPr lang="en-US" dirty="0"/>
              <a:t>Hazards hamper the throughput of the processor system, by breaking the rule of “one instruction completely out of the pipeline every clock cycle”</a:t>
            </a:r>
          </a:p>
          <a:p>
            <a:pPr marL="457200" lvl="1" indent="0">
              <a:buNone/>
            </a:pPr>
            <a:endParaRPr lang="en-US" sz="2400" dirty="0"/>
          </a:p>
        </p:txBody>
      </p:sp>
    </p:spTree>
    <p:extLst>
      <p:ext uri="{BB962C8B-B14F-4D97-AF65-F5344CB8AC3E}">
        <p14:creationId xmlns:p14="http://schemas.microsoft.com/office/powerpoint/2010/main" val="3433571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BC42-82FA-747F-220E-7F0E0C56778C}"/>
              </a:ext>
            </a:extLst>
          </p:cNvPr>
          <p:cNvSpPr>
            <a:spLocks noGrp="1"/>
          </p:cNvSpPr>
          <p:nvPr>
            <p:ph type="title"/>
          </p:nvPr>
        </p:nvSpPr>
        <p:spPr>
          <a:xfrm>
            <a:off x="1141412" y="2842520"/>
            <a:ext cx="9905998" cy="1478570"/>
          </a:xfrm>
        </p:spPr>
        <p:txBody>
          <a:bodyPr/>
          <a:lstStyle/>
          <a:p>
            <a:pPr algn="ctr"/>
            <a:r>
              <a:rPr lang="en-US" dirty="0"/>
              <a:t>Thank you</a:t>
            </a:r>
            <a:endParaRPr lang="en-IN" dirty="0"/>
          </a:p>
        </p:txBody>
      </p:sp>
      <p:sp>
        <p:nvSpPr>
          <p:cNvPr id="3" name="Content Placeholder 2">
            <a:extLst>
              <a:ext uri="{FF2B5EF4-FFF2-40B4-BE49-F238E27FC236}">
                <a16:creationId xmlns:a16="http://schemas.microsoft.com/office/drawing/2014/main" id="{24A0D546-E94F-98DC-CE88-73ABA37A5D09}"/>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23084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D8CC-4BC1-3EE6-A53E-6A6D48DEB793}"/>
              </a:ext>
            </a:extLst>
          </p:cNvPr>
          <p:cNvSpPr>
            <a:spLocks noGrp="1"/>
          </p:cNvSpPr>
          <p:nvPr>
            <p:ph type="title"/>
          </p:nvPr>
        </p:nvSpPr>
        <p:spPr/>
        <p:txBody>
          <a:bodyPr/>
          <a:lstStyle/>
          <a:p>
            <a:r>
              <a:rPr lang="en-US" dirty="0"/>
              <a:t>DATA PROCESSING CIRCUITS</a:t>
            </a:r>
            <a:endParaRPr lang="en-IN" dirty="0"/>
          </a:p>
        </p:txBody>
      </p:sp>
      <p:sp>
        <p:nvSpPr>
          <p:cNvPr id="3" name="Content Placeholder 2">
            <a:extLst>
              <a:ext uri="{FF2B5EF4-FFF2-40B4-BE49-F238E27FC236}">
                <a16:creationId xmlns:a16="http://schemas.microsoft.com/office/drawing/2014/main" id="{4D25F441-3986-9CF0-F2FA-6502153DE2CD}"/>
              </a:ext>
            </a:extLst>
          </p:cNvPr>
          <p:cNvSpPr>
            <a:spLocks noGrp="1"/>
          </p:cNvSpPr>
          <p:nvPr>
            <p:ph idx="1"/>
          </p:nvPr>
        </p:nvSpPr>
        <p:spPr/>
        <p:txBody>
          <a:bodyPr>
            <a:normAutofit fontScale="92500" lnSpcReduction="20000"/>
          </a:bodyPr>
          <a:lstStyle/>
          <a:p>
            <a:r>
              <a:rPr lang="en-US" dirty="0"/>
              <a:t>Flip-flops (memory elements) are used to store a single bit, and multiple bits can be stored using registers.</a:t>
            </a:r>
          </a:p>
          <a:p>
            <a:r>
              <a:rPr lang="en-US" dirty="0"/>
              <a:t>Data stored, can be of several types, say character, integer, floating point etc., with their corresponding sizes. Signed-2’s complement system is used for handling signed numbers.</a:t>
            </a:r>
          </a:p>
          <a:p>
            <a:r>
              <a:rPr lang="en-US" dirty="0"/>
              <a:t>Data processing digital circuits perform a certain operation on data operands. They include circuits such as Arithmetic and Logic Units (ALUs).</a:t>
            </a:r>
          </a:p>
          <a:p>
            <a:r>
              <a:rPr lang="en-US" dirty="0"/>
              <a:t>Reference: </a:t>
            </a:r>
            <a:r>
              <a:rPr lang="en-US" dirty="0">
                <a:hlinkClick r:id="rId2"/>
              </a:rPr>
              <a:t>https://www.geeksforgeeks.org/ieee-standard-754-floating-point-numbers/</a:t>
            </a:r>
            <a:r>
              <a:rPr lang="en-US" dirty="0"/>
              <a:t>, IEEE-754 Floating Point Standard</a:t>
            </a:r>
            <a:endParaRPr lang="en-IN" dirty="0"/>
          </a:p>
        </p:txBody>
      </p:sp>
    </p:spTree>
    <p:extLst>
      <p:ext uri="{BB962C8B-B14F-4D97-AF65-F5344CB8AC3E}">
        <p14:creationId xmlns:p14="http://schemas.microsoft.com/office/powerpoint/2010/main" val="425512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1E5B-4C72-407C-9954-6541D9DCAF8F}"/>
              </a:ext>
            </a:extLst>
          </p:cNvPr>
          <p:cNvSpPr>
            <a:spLocks noGrp="1"/>
          </p:cNvSpPr>
          <p:nvPr>
            <p:ph type="title"/>
          </p:nvPr>
        </p:nvSpPr>
        <p:spPr/>
        <p:txBody>
          <a:bodyPr/>
          <a:lstStyle/>
          <a:p>
            <a:r>
              <a:rPr lang="en-US" dirty="0"/>
              <a:t>Binary multiplier</a:t>
            </a:r>
            <a:endParaRPr lang="en-IN" dirty="0"/>
          </a:p>
        </p:txBody>
      </p:sp>
      <p:sp>
        <p:nvSpPr>
          <p:cNvPr id="3" name="Content Placeholder 2">
            <a:extLst>
              <a:ext uri="{FF2B5EF4-FFF2-40B4-BE49-F238E27FC236}">
                <a16:creationId xmlns:a16="http://schemas.microsoft.com/office/drawing/2014/main" id="{AEE8C357-9978-D6DA-0BBC-4BAA79F86224}"/>
              </a:ext>
            </a:extLst>
          </p:cNvPr>
          <p:cNvSpPr>
            <a:spLocks noGrp="1"/>
          </p:cNvSpPr>
          <p:nvPr>
            <p:ph idx="1"/>
          </p:nvPr>
        </p:nvSpPr>
        <p:spPr/>
        <p:txBody>
          <a:bodyPr>
            <a:normAutofit fontScale="92500" lnSpcReduction="20000"/>
          </a:bodyPr>
          <a:lstStyle/>
          <a:p>
            <a:r>
              <a:rPr lang="en-US" dirty="0"/>
              <a:t>Lets see the case of a 4-bit x 4-bit binary multiplier, which is fed pair of inputs for a fixed interval using clock. For now let’s not consider signed numbers</a:t>
            </a:r>
          </a:p>
          <a:p>
            <a:r>
              <a:rPr lang="en-US" dirty="0"/>
              <a:t>We are going to design the multiplier in three different styles.</a:t>
            </a:r>
          </a:p>
          <a:p>
            <a:endParaRPr lang="en-US" dirty="0"/>
          </a:p>
          <a:p>
            <a:endParaRPr lang="en-US" dirty="0"/>
          </a:p>
          <a:p>
            <a:endParaRPr lang="en-US" dirty="0"/>
          </a:p>
          <a:p>
            <a:endParaRPr lang="en-US" dirty="0"/>
          </a:p>
          <a:p>
            <a:r>
              <a:rPr lang="en-US" dirty="0"/>
              <a:t>Image Courtesy: ElectronicsHub.org</a:t>
            </a:r>
          </a:p>
          <a:p>
            <a:pPr marL="0" indent="0">
              <a:buNone/>
            </a:pPr>
            <a:endParaRPr lang="en-IN" dirty="0"/>
          </a:p>
        </p:txBody>
      </p:sp>
      <p:pic>
        <p:nvPicPr>
          <p:cNvPr id="5" name="Picture 4">
            <a:extLst>
              <a:ext uri="{FF2B5EF4-FFF2-40B4-BE49-F238E27FC236}">
                <a16:creationId xmlns:a16="http://schemas.microsoft.com/office/drawing/2014/main" id="{772B3CF1-3E07-B18C-2A6D-A1154DDCB928}"/>
              </a:ext>
            </a:extLst>
          </p:cNvPr>
          <p:cNvPicPr>
            <a:picLocks noChangeAspect="1"/>
          </p:cNvPicPr>
          <p:nvPr/>
        </p:nvPicPr>
        <p:blipFill>
          <a:blip r:embed="rId2"/>
          <a:stretch>
            <a:fillRect/>
          </a:stretch>
        </p:blipFill>
        <p:spPr>
          <a:xfrm>
            <a:off x="4557907" y="3526524"/>
            <a:ext cx="3073007" cy="1779485"/>
          </a:xfrm>
          <a:prstGeom prst="rect">
            <a:avLst/>
          </a:prstGeom>
        </p:spPr>
      </p:pic>
    </p:spTree>
    <p:extLst>
      <p:ext uri="{BB962C8B-B14F-4D97-AF65-F5344CB8AC3E}">
        <p14:creationId xmlns:p14="http://schemas.microsoft.com/office/powerpoint/2010/main" val="589087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9B917-FBDD-CAD5-94A8-9F4F42558C96}"/>
              </a:ext>
            </a:extLst>
          </p:cNvPr>
          <p:cNvSpPr>
            <a:spLocks noGrp="1"/>
          </p:cNvSpPr>
          <p:nvPr>
            <p:ph type="title"/>
          </p:nvPr>
        </p:nvSpPr>
        <p:spPr/>
        <p:txBody>
          <a:bodyPr/>
          <a:lstStyle/>
          <a:p>
            <a:r>
              <a:rPr lang="en-US" dirty="0"/>
              <a:t>Method 1</a:t>
            </a:r>
            <a:endParaRPr lang="en-IN" dirty="0"/>
          </a:p>
        </p:txBody>
      </p:sp>
      <p:sp>
        <p:nvSpPr>
          <p:cNvPr id="3" name="Content Placeholder 2">
            <a:extLst>
              <a:ext uri="{FF2B5EF4-FFF2-40B4-BE49-F238E27FC236}">
                <a16:creationId xmlns:a16="http://schemas.microsoft.com/office/drawing/2014/main" id="{C69DB1C6-C2EF-BED7-D32C-09241FFFED46}"/>
              </a:ext>
            </a:extLst>
          </p:cNvPr>
          <p:cNvSpPr>
            <a:spLocks noGrp="1"/>
          </p:cNvSpPr>
          <p:nvPr>
            <p:ph idx="1"/>
          </p:nvPr>
        </p:nvSpPr>
        <p:spPr/>
        <p:txBody>
          <a:bodyPr/>
          <a:lstStyle/>
          <a:p>
            <a:r>
              <a:rPr lang="en-US" dirty="0"/>
              <a:t>Circuit is sequential </a:t>
            </a:r>
          </a:p>
          <a:p>
            <a:r>
              <a:rPr lang="en-US" dirty="0"/>
              <a:t>Design the circuit such that it receives input every 4 clock cycles, (no input shall be given during processing, and of course, output comes out once in 4 clock cycles). </a:t>
            </a:r>
            <a:endParaRPr lang="en-IN" dirty="0"/>
          </a:p>
        </p:txBody>
      </p:sp>
    </p:spTree>
    <p:extLst>
      <p:ext uri="{BB962C8B-B14F-4D97-AF65-F5344CB8AC3E}">
        <p14:creationId xmlns:p14="http://schemas.microsoft.com/office/powerpoint/2010/main" val="330475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05F6-E6E0-3A08-EDA3-224987AAEF75}"/>
              </a:ext>
            </a:extLst>
          </p:cNvPr>
          <p:cNvSpPr>
            <a:spLocks noGrp="1"/>
          </p:cNvSpPr>
          <p:nvPr>
            <p:ph type="title"/>
          </p:nvPr>
        </p:nvSpPr>
        <p:spPr/>
        <p:txBody>
          <a:bodyPr/>
          <a:lstStyle/>
          <a:p>
            <a:r>
              <a:rPr lang="en-US" dirty="0"/>
              <a:t>Method 2</a:t>
            </a:r>
            <a:endParaRPr lang="en-IN" dirty="0"/>
          </a:p>
        </p:txBody>
      </p:sp>
      <p:sp>
        <p:nvSpPr>
          <p:cNvPr id="3" name="Content Placeholder 2">
            <a:extLst>
              <a:ext uri="{FF2B5EF4-FFF2-40B4-BE49-F238E27FC236}">
                <a16:creationId xmlns:a16="http://schemas.microsoft.com/office/drawing/2014/main" id="{FC805A80-7153-2646-ABCF-61F8C27D3B68}"/>
              </a:ext>
            </a:extLst>
          </p:cNvPr>
          <p:cNvSpPr>
            <a:spLocks noGrp="1"/>
          </p:cNvSpPr>
          <p:nvPr>
            <p:ph idx="1"/>
          </p:nvPr>
        </p:nvSpPr>
        <p:spPr/>
        <p:txBody>
          <a:bodyPr/>
          <a:lstStyle/>
          <a:p>
            <a:r>
              <a:rPr lang="en-US" dirty="0"/>
              <a:t>Make the circuit entirely combinational, and feed inputs using external clock</a:t>
            </a:r>
            <a:endParaRPr lang="en-IN" dirty="0"/>
          </a:p>
        </p:txBody>
      </p:sp>
      <p:pic>
        <p:nvPicPr>
          <p:cNvPr id="5" name="Picture 4">
            <a:extLst>
              <a:ext uri="{FF2B5EF4-FFF2-40B4-BE49-F238E27FC236}">
                <a16:creationId xmlns:a16="http://schemas.microsoft.com/office/drawing/2014/main" id="{457A97E5-1F07-3A16-BBA4-270A9DFE4D7E}"/>
              </a:ext>
            </a:extLst>
          </p:cNvPr>
          <p:cNvPicPr>
            <a:picLocks noChangeAspect="1"/>
          </p:cNvPicPr>
          <p:nvPr/>
        </p:nvPicPr>
        <p:blipFill>
          <a:blip r:embed="rId2"/>
          <a:stretch>
            <a:fillRect/>
          </a:stretch>
        </p:blipFill>
        <p:spPr>
          <a:xfrm>
            <a:off x="5042799" y="2986749"/>
            <a:ext cx="2850900" cy="3320126"/>
          </a:xfrm>
          <a:prstGeom prst="rect">
            <a:avLst/>
          </a:prstGeom>
        </p:spPr>
      </p:pic>
    </p:spTree>
    <p:extLst>
      <p:ext uri="{BB962C8B-B14F-4D97-AF65-F5344CB8AC3E}">
        <p14:creationId xmlns:p14="http://schemas.microsoft.com/office/powerpoint/2010/main" val="3007697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0F959-A23A-F60A-7DDE-FB8DFF292B0A}"/>
              </a:ext>
            </a:extLst>
          </p:cNvPr>
          <p:cNvSpPr>
            <a:spLocks noGrp="1"/>
          </p:cNvSpPr>
          <p:nvPr>
            <p:ph type="title"/>
          </p:nvPr>
        </p:nvSpPr>
        <p:spPr/>
        <p:txBody>
          <a:bodyPr/>
          <a:lstStyle/>
          <a:p>
            <a:r>
              <a:rPr lang="en-US" dirty="0"/>
              <a:t>Method 3</a:t>
            </a:r>
            <a:endParaRPr lang="en-IN" dirty="0"/>
          </a:p>
        </p:txBody>
      </p:sp>
      <p:sp>
        <p:nvSpPr>
          <p:cNvPr id="3" name="Content Placeholder 2">
            <a:extLst>
              <a:ext uri="{FF2B5EF4-FFF2-40B4-BE49-F238E27FC236}">
                <a16:creationId xmlns:a16="http://schemas.microsoft.com/office/drawing/2014/main" id="{30074142-A4B4-49D2-266E-9211D0A89470}"/>
              </a:ext>
            </a:extLst>
          </p:cNvPr>
          <p:cNvSpPr>
            <a:spLocks noGrp="1"/>
          </p:cNvSpPr>
          <p:nvPr>
            <p:ph idx="1"/>
          </p:nvPr>
        </p:nvSpPr>
        <p:spPr/>
        <p:txBody>
          <a:bodyPr>
            <a:normAutofit fontScale="85000" lnSpcReduction="10000"/>
          </a:bodyPr>
          <a:lstStyle/>
          <a:p>
            <a:r>
              <a:rPr lang="en-US" dirty="0"/>
              <a:t>Follow method-1 but allow successive inputs to come inside the circuit</a:t>
            </a:r>
          </a:p>
          <a:p>
            <a:r>
              <a:rPr lang="en-US" dirty="0"/>
              <a:t>This approach is known as PIPELINING the circuit into stages, which are separated by intermediate registers (pipelining buffers).</a:t>
            </a:r>
          </a:p>
          <a:p>
            <a:r>
              <a:rPr lang="en-US" dirty="0"/>
              <a:t>Hence ideally for every clock cycle a valid output comes out.</a:t>
            </a:r>
          </a:p>
          <a:p>
            <a:r>
              <a:rPr lang="en-IN" dirty="0"/>
              <a:t>What we infer from here is pipelining can increase the throughput (related to the frequency of extracting outputs) of the unit.</a:t>
            </a:r>
          </a:p>
          <a:p>
            <a:r>
              <a:rPr lang="en-IN" dirty="0"/>
              <a:t>Also, from the other point of view, pipelining slices the total delay time of the circuit into several pieces, so that the maximum operating clock frequency of the circuit can be increased</a:t>
            </a:r>
          </a:p>
        </p:txBody>
      </p:sp>
    </p:spTree>
    <p:extLst>
      <p:ext uri="{BB962C8B-B14F-4D97-AF65-F5344CB8AC3E}">
        <p14:creationId xmlns:p14="http://schemas.microsoft.com/office/powerpoint/2010/main" val="3837882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4771-BB90-CBF1-46F5-6079113DF809}"/>
              </a:ext>
            </a:extLst>
          </p:cNvPr>
          <p:cNvSpPr>
            <a:spLocks noGrp="1"/>
          </p:cNvSpPr>
          <p:nvPr>
            <p:ph type="title"/>
          </p:nvPr>
        </p:nvSpPr>
        <p:spPr/>
        <p:txBody>
          <a:bodyPr/>
          <a:lstStyle/>
          <a:p>
            <a:r>
              <a:rPr lang="en-US" dirty="0"/>
              <a:t>Algorithmic state machines</a:t>
            </a:r>
            <a:endParaRPr lang="en-IN" dirty="0"/>
          </a:p>
        </p:txBody>
      </p:sp>
      <p:sp>
        <p:nvSpPr>
          <p:cNvPr id="3" name="Content Placeholder 2">
            <a:extLst>
              <a:ext uri="{FF2B5EF4-FFF2-40B4-BE49-F238E27FC236}">
                <a16:creationId xmlns:a16="http://schemas.microsoft.com/office/drawing/2014/main" id="{FB08EC21-B36E-D806-0EA7-88D84DE852BD}"/>
              </a:ext>
            </a:extLst>
          </p:cNvPr>
          <p:cNvSpPr>
            <a:spLocks noGrp="1"/>
          </p:cNvSpPr>
          <p:nvPr>
            <p:ph idx="1"/>
          </p:nvPr>
        </p:nvSpPr>
        <p:spPr/>
        <p:txBody>
          <a:bodyPr/>
          <a:lstStyle/>
          <a:p>
            <a:r>
              <a:rPr lang="en-US" dirty="0"/>
              <a:t>The binary information stored in a digital system can be classified as either data or control information. The several data processing operations are addition, subtraction, logic operations etc., which are accomplished using digital circuits</a:t>
            </a:r>
          </a:p>
          <a:p>
            <a:r>
              <a:rPr lang="en-IN" dirty="0"/>
              <a:t>The data processing path is known as </a:t>
            </a:r>
            <a:r>
              <a:rPr lang="en-IN" i="1" u="sng" dirty="0" err="1"/>
              <a:t>datapath</a:t>
            </a:r>
            <a:r>
              <a:rPr lang="en-IN" dirty="0"/>
              <a:t>, which manipulates data in registers according to system requirements. The </a:t>
            </a:r>
            <a:r>
              <a:rPr lang="en-IN" i="1" u="sng" dirty="0"/>
              <a:t>control unit</a:t>
            </a:r>
            <a:r>
              <a:rPr lang="en-IN" dirty="0"/>
              <a:t> issues a set of commands to the </a:t>
            </a:r>
            <a:r>
              <a:rPr lang="en-IN" dirty="0" err="1"/>
              <a:t>datapath</a:t>
            </a:r>
            <a:endParaRPr lang="en-IN" dirty="0"/>
          </a:p>
        </p:txBody>
      </p:sp>
    </p:spTree>
    <p:extLst>
      <p:ext uri="{BB962C8B-B14F-4D97-AF65-F5344CB8AC3E}">
        <p14:creationId xmlns:p14="http://schemas.microsoft.com/office/powerpoint/2010/main" val="1368715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4BB23-7C0E-A5D8-60F5-A500E8FCDF7F}"/>
              </a:ext>
            </a:extLst>
          </p:cNvPr>
          <p:cNvSpPr>
            <a:spLocks noGrp="1"/>
          </p:cNvSpPr>
          <p:nvPr>
            <p:ph type="title"/>
          </p:nvPr>
        </p:nvSpPr>
        <p:spPr/>
        <p:txBody>
          <a:bodyPr/>
          <a:lstStyle/>
          <a:p>
            <a:r>
              <a:rPr lang="en-US" dirty="0"/>
              <a:t>Control and </a:t>
            </a:r>
            <a:r>
              <a:rPr lang="en-US" dirty="0" err="1"/>
              <a:t>datapath</a:t>
            </a:r>
            <a:r>
              <a:rPr lang="en-US" dirty="0"/>
              <a:t> interaction</a:t>
            </a:r>
            <a:endParaRPr lang="en-IN" dirty="0"/>
          </a:p>
        </p:txBody>
      </p:sp>
      <p:sp>
        <p:nvSpPr>
          <p:cNvPr id="3" name="Content Placeholder 2">
            <a:extLst>
              <a:ext uri="{FF2B5EF4-FFF2-40B4-BE49-F238E27FC236}">
                <a16:creationId xmlns:a16="http://schemas.microsoft.com/office/drawing/2014/main" id="{AFFCB278-7A95-7650-DD7E-8B838755366F}"/>
              </a:ext>
            </a:extLst>
          </p:cNvPr>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endParaRPr lang="en-US" dirty="0"/>
          </a:p>
          <a:p>
            <a:pPr marL="0" indent="0">
              <a:buNone/>
            </a:pPr>
            <a:endParaRPr lang="en-US" dirty="0"/>
          </a:p>
          <a:p>
            <a:r>
              <a:rPr lang="en-IN" dirty="0"/>
              <a:t>The control sequence and </a:t>
            </a:r>
            <a:r>
              <a:rPr lang="en-IN" dirty="0" err="1"/>
              <a:t>datapath</a:t>
            </a:r>
            <a:r>
              <a:rPr lang="en-IN" dirty="0"/>
              <a:t> tasks of a digital system are specified by means of a </a:t>
            </a:r>
            <a:r>
              <a:rPr lang="en-IN"/>
              <a:t>hardware algorithm</a:t>
            </a:r>
            <a:endParaRPr lang="en-IN" dirty="0"/>
          </a:p>
        </p:txBody>
      </p:sp>
      <p:pic>
        <p:nvPicPr>
          <p:cNvPr id="13" name="Picture 12">
            <a:extLst>
              <a:ext uri="{FF2B5EF4-FFF2-40B4-BE49-F238E27FC236}">
                <a16:creationId xmlns:a16="http://schemas.microsoft.com/office/drawing/2014/main" id="{12D6F229-0251-8842-EFD4-99126454B843}"/>
              </a:ext>
            </a:extLst>
          </p:cNvPr>
          <p:cNvPicPr>
            <a:picLocks noChangeAspect="1"/>
          </p:cNvPicPr>
          <p:nvPr/>
        </p:nvPicPr>
        <p:blipFill>
          <a:blip r:embed="rId2"/>
          <a:stretch>
            <a:fillRect/>
          </a:stretch>
        </p:blipFill>
        <p:spPr>
          <a:xfrm>
            <a:off x="3322290" y="1811331"/>
            <a:ext cx="5547419" cy="3235337"/>
          </a:xfrm>
          <a:prstGeom prst="rect">
            <a:avLst/>
          </a:prstGeom>
        </p:spPr>
      </p:pic>
    </p:spTree>
    <p:extLst>
      <p:ext uri="{BB962C8B-B14F-4D97-AF65-F5344CB8AC3E}">
        <p14:creationId xmlns:p14="http://schemas.microsoft.com/office/powerpoint/2010/main" val="389258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F467-DCD6-4BE0-5B30-66FF49EF9BE9}"/>
              </a:ext>
            </a:extLst>
          </p:cNvPr>
          <p:cNvSpPr>
            <a:spLocks noGrp="1"/>
          </p:cNvSpPr>
          <p:nvPr>
            <p:ph type="title"/>
          </p:nvPr>
        </p:nvSpPr>
        <p:spPr/>
        <p:txBody>
          <a:bodyPr/>
          <a:lstStyle/>
          <a:p>
            <a:r>
              <a:rPr lang="en-US" dirty="0"/>
              <a:t>Pipelining in microprocessors</a:t>
            </a:r>
            <a:endParaRPr lang="en-IN" dirty="0"/>
          </a:p>
        </p:txBody>
      </p:sp>
      <p:sp>
        <p:nvSpPr>
          <p:cNvPr id="3" name="Content Placeholder 2">
            <a:extLst>
              <a:ext uri="{FF2B5EF4-FFF2-40B4-BE49-F238E27FC236}">
                <a16:creationId xmlns:a16="http://schemas.microsoft.com/office/drawing/2014/main" id="{1B625C60-44F9-D423-A369-B73D7A881F92}"/>
              </a:ext>
            </a:extLst>
          </p:cNvPr>
          <p:cNvSpPr>
            <a:spLocks noGrp="1"/>
          </p:cNvSpPr>
          <p:nvPr>
            <p:ph idx="1"/>
          </p:nvPr>
        </p:nvSpPr>
        <p:spPr/>
        <p:txBody>
          <a:bodyPr>
            <a:normAutofit lnSpcReduction="10000"/>
          </a:bodyPr>
          <a:lstStyle/>
          <a:p>
            <a:r>
              <a:rPr lang="en-US" dirty="0"/>
              <a:t>Functioning of a Microprocessor consists of several complex stages. A typical split is</a:t>
            </a:r>
          </a:p>
          <a:p>
            <a:pPr lvl="1"/>
            <a:r>
              <a:rPr lang="en-US" dirty="0"/>
              <a:t>Instruction Fetch</a:t>
            </a:r>
          </a:p>
          <a:p>
            <a:pPr lvl="1"/>
            <a:r>
              <a:rPr lang="en-US" dirty="0"/>
              <a:t>Instruction Decode</a:t>
            </a:r>
          </a:p>
          <a:p>
            <a:pPr lvl="1"/>
            <a:r>
              <a:rPr lang="en-US" dirty="0"/>
              <a:t>Execution</a:t>
            </a:r>
          </a:p>
          <a:p>
            <a:pPr lvl="1"/>
            <a:r>
              <a:rPr lang="en-US" dirty="0"/>
              <a:t>Memory Access</a:t>
            </a:r>
          </a:p>
          <a:p>
            <a:pPr lvl="1"/>
            <a:r>
              <a:rPr lang="en-US" dirty="0"/>
              <a:t>Write-Back</a:t>
            </a:r>
          </a:p>
          <a:p>
            <a:r>
              <a:rPr lang="en-US" dirty="0"/>
              <a:t>Pipelining is implemented in Microprocessors to increase system throughput </a:t>
            </a:r>
            <a:endParaRPr lang="en-IN" dirty="0"/>
          </a:p>
        </p:txBody>
      </p:sp>
    </p:spTree>
    <p:extLst>
      <p:ext uri="{BB962C8B-B14F-4D97-AF65-F5344CB8AC3E}">
        <p14:creationId xmlns:p14="http://schemas.microsoft.com/office/powerpoint/2010/main" val="1560755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242</TotalTime>
  <Words>508</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Circuit</vt:lpstr>
      <vt:lpstr>DATAPATH AND Pipelining</vt:lpstr>
      <vt:lpstr>DATA PROCESSING CIRCUITS</vt:lpstr>
      <vt:lpstr>Binary multiplier</vt:lpstr>
      <vt:lpstr>Method 1</vt:lpstr>
      <vt:lpstr>Method 2</vt:lpstr>
      <vt:lpstr>Method 3</vt:lpstr>
      <vt:lpstr>Algorithmic state machines</vt:lpstr>
      <vt:lpstr>Control and datapath interaction</vt:lpstr>
      <vt:lpstr>Pipelining in microprocessors</vt:lpstr>
      <vt:lpstr>Five-stage pipeline</vt:lpstr>
      <vt:lpstr>Hazards in pipelining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Pipelining</dc:title>
  <dc:creator>Balaji Srinivasan</dc:creator>
  <cp:lastModifiedBy>Balaji Srinivasan</cp:lastModifiedBy>
  <cp:revision>9</cp:revision>
  <dcterms:created xsi:type="dcterms:W3CDTF">2024-01-27T05:26:23Z</dcterms:created>
  <dcterms:modified xsi:type="dcterms:W3CDTF">2024-04-04T18:12:45Z</dcterms:modified>
</cp:coreProperties>
</file>