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63" r:id="rId1"/>
    <p:sldMasterId id="2147483962" r:id="rId2"/>
  </p:sldMasterIdLst>
  <p:notesMasterIdLst>
    <p:notesMasterId r:id="rId12"/>
  </p:notesMasterIdLst>
  <p:sldIdLst>
    <p:sldId id="256" r:id="rId3"/>
    <p:sldId id="378" r:id="rId4"/>
    <p:sldId id="379" r:id="rId5"/>
    <p:sldId id="382" r:id="rId6"/>
    <p:sldId id="385" r:id="rId7"/>
    <p:sldId id="380" r:id="rId8"/>
    <p:sldId id="383" r:id="rId9"/>
    <p:sldId id="384" r:id="rId10"/>
    <p:sldId id="38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" id="{29CE7E0A-3C3D-D041-9170-2845054E1735}">
          <p14:sldIdLst>
            <p14:sldId id="256"/>
            <p14:sldId id="378"/>
            <p14:sldId id="379"/>
            <p14:sldId id="382"/>
            <p14:sldId id="385"/>
            <p14:sldId id="380"/>
            <p14:sldId id="383"/>
            <p14:sldId id="384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404"/>
    <a:srgbClr val="AB840E"/>
    <a:srgbClr val="7EB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4"/>
    <p:restoredTop sz="96327"/>
  </p:normalViewPr>
  <p:slideViewPr>
    <p:cSldViewPr snapToGrid="0" snapToObjects="1" showGuides="1">
      <p:cViewPr varScale="1">
        <p:scale>
          <a:sx n="173" d="100"/>
          <a:sy n="173" d="100"/>
        </p:scale>
        <p:origin x="1536" y="184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B75F-031B-D94F-A832-A7A8FEAC610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522C-A00F-9F4F-A994-14DE2F72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-430619"/>
            <a:ext cx="4381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627063"/>
            <a:ext cx="4105275" cy="194468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2801679"/>
            <a:ext cx="4105275" cy="106547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6581" y="226680"/>
            <a:ext cx="1004899" cy="4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500563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2358033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4533138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1487" y="4531777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9144000" cy="4500563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4286" tIns="34286" rIns="34286" bIns="3428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525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4533138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1487" y="4531777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99" y="4673727"/>
            <a:ext cx="4143431" cy="28575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3787409" cy="392965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65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72643"/>
            <a:ext cx="3786885" cy="350162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16027"/>
            <a:ext cx="3786885" cy="214313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65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8324" cy="1715095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2582" y="213718"/>
            <a:ext cx="1855943" cy="4286845"/>
          </a:xfrm>
        </p:spPr>
        <p:txBody>
          <a:bodyPr/>
          <a:lstStyle>
            <a:lvl1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072158"/>
          </a:xfrm>
        </p:spPr>
        <p:txBody>
          <a:bodyPr rIns="457200"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75" y="157734"/>
            <a:ext cx="6427347" cy="3071813"/>
          </a:xfrm>
        </p:spPr>
        <p:txBody>
          <a:bodyPr/>
          <a:lstStyle>
            <a:lvl1pPr>
              <a:defRPr sz="645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3715457" cy="1072158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097" y="168021"/>
            <a:ext cx="4140238" cy="321528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 marL="219456" indent="-219456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 marL="411480" indent="-219456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 marL="658368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111642"/>
            <a:ext cx="8642350" cy="4404796"/>
          </a:xfrm>
        </p:spPr>
        <p:txBody>
          <a:bodyPr>
            <a:normAutofit/>
          </a:bodyPr>
          <a:lstStyle>
            <a:lvl1pPr marL="0" indent="0">
              <a:buNone/>
              <a:defRPr sz="9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57734"/>
            <a:ext cx="5497590" cy="364390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99" y="3487293"/>
            <a:ext cx="4143431" cy="132873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9675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5689" y="3486150"/>
            <a:ext cx="4142836" cy="132873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9675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6027"/>
            <a:ext cx="2857128" cy="23580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216027"/>
            <a:ext cx="2858318" cy="23580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4572000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7475" y="159930"/>
            <a:ext cx="1855943" cy="714971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1392" y="161120"/>
            <a:ext cx="1855943" cy="713780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99987" y="161163"/>
            <a:ext cx="1856538" cy="715467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4516041"/>
            <a:ext cx="1856538" cy="428625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874901"/>
            <a:ext cx="1856538" cy="362739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875495"/>
            <a:ext cx="1857133" cy="362506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874900"/>
            <a:ext cx="1857133" cy="362506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213094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475" y="150876"/>
            <a:ext cx="1855943" cy="2000846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150876"/>
            <a:ext cx="4142836" cy="200084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1pPr>
            <a:lvl2pPr marL="294894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2pPr>
            <a:lvl3pPr marL="562356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3pPr>
            <a:lvl4pPr marL="857250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475" y="2428875"/>
            <a:ext cx="1855943" cy="2000250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987" y="2428875"/>
            <a:ext cx="4142836" cy="20002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1pPr>
            <a:lvl2pPr marL="294894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2pPr>
            <a:lvl3pPr marL="562356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3pPr>
            <a:lvl4pPr marL="857250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2499987" y="3071813"/>
            <a:ext cx="64285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2499987" y="1500188"/>
            <a:ext cx="64285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99987" y="154305"/>
            <a:ext cx="1856538" cy="1072158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4516041"/>
            <a:ext cx="1856538" cy="428625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2857128" cy="107215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643062"/>
            <a:ext cx="2857128" cy="107156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3214687"/>
            <a:ext cx="2857128" cy="107156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99987" y="1570482"/>
            <a:ext cx="1856538" cy="1071565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9988" y="3151251"/>
            <a:ext cx="1856537" cy="1071565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987" y="216027"/>
            <a:ext cx="185832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7261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1285875"/>
            <a:ext cx="0" cy="32146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4570262" y="1285875"/>
            <a:ext cx="0" cy="32164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6857107" y="1285875"/>
            <a:ext cx="0" cy="32164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987" y="216027"/>
            <a:ext cx="185832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786408"/>
          </a:xfrm>
        </p:spPr>
        <p:txBody>
          <a:bodyPr/>
          <a:lstStyle>
            <a:lvl1pPr>
              <a:lnSpc>
                <a:spcPct val="110000"/>
              </a:lnSpc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1858324" cy="15001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388" y="1285875"/>
            <a:ext cx="185305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99987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90508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71392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5943" cy="428030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3785695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416" y="144018"/>
            <a:ext cx="1858324" cy="42803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50"/>
            </a:lvl2pPr>
            <a:lvl3pPr>
              <a:spcBef>
                <a:spcPts val="0"/>
              </a:spcBef>
              <a:defRPr sz="1050"/>
            </a:lvl3pPr>
            <a:lvl4pPr>
              <a:spcBef>
                <a:spcPts val="0"/>
              </a:spcBef>
              <a:defRPr sz="1050"/>
            </a:lvl4pPr>
            <a:lvl5pPr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4105275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2783985" cy="714971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3786885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1285875"/>
            <a:ext cx="3785695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1645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6027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71392" y="216027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7133" cy="1715095"/>
          </a:xfrm>
        </p:spPr>
        <p:txBody>
          <a:bodyPr/>
          <a:lstStyle>
            <a:lvl1pPr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39265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2582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5"/>
          </a:xfrm>
        </p:spPr>
        <p:txBody>
          <a:bodyPr rIns="0"/>
          <a:lstStyle>
            <a:lvl1pPr>
              <a:lnSpc>
                <a:spcPct val="10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3773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5943" cy="428030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41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2943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0606" y="144018"/>
            <a:ext cx="1858324" cy="42803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050"/>
            </a:lvl2pPr>
            <a:lvl3pPr>
              <a:lnSpc>
                <a:spcPct val="90000"/>
              </a:lnSpc>
              <a:spcBef>
                <a:spcPts val="0"/>
              </a:spcBef>
              <a:defRPr sz="1050"/>
            </a:lvl3pPr>
            <a:lvl4pPr>
              <a:lnSpc>
                <a:spcPct val="90000"/>
              </a:lnSpc>
              <a:spcBef>
                <a:spcPts val="0"/>
              </a:spcBef>
              <a:defRPr sz="1050"/>
            </a:lvl4pPr>
            <a:lvl5pPr>
              <a:lnSpc>
                <a:spcPct val="9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85689" y="216027"/>
            <a:ext cx="455998" cy="455423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071392" y="216027"/>
            <a:ext cx="456632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457026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929259"/>
            <a:ext cx="250117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928688"/>
            <a:ext cx="249998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99" y="3144393"/>
            <a:ext cx="2501178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90" y="3143250"/>
            <a:ext cx="249998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5999" y="216027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85689" y="216027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5999" y="2427732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5689" y="2428875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4571405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213094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630936"/>
            <a:ext cx="2142846" cy="853821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6261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999" y="216027"/>
            <a:ext cx="1858324" cy="42803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72643"/>
            <a:ext cx="4141050" cy="853821"/>
          </a:xfrm>
        </p:spPr>
        <p:txBody>
          <a:bodyPr rIns="457200"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371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371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999" y="216027"/>
            <a:ext cx="1858324" cy="168021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8324" cy="1715095"/>
          </a:xfrm>
        </p:spPr>
        <p:txBody>
          <a:bodyPr/>
          <a:lstStyle>
            <a:lvl1pPr>
              <a:lnSpc>
                <a:spcPct val="10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496312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8390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87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276349"/>
            <a:ext cx="1836738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438" y="4767263"/>
            <a:ext cx="1836736" cy="14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496312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0771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87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9416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00606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500063"/>
            <a:ext cx="1856538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90" y="500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1392" y="500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9987" y="2786063"/>
            <a:ext cx="1856538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5690" y="2786062"/>
            <a:ext cx="1856538" cy="142225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71392" y="2786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99987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5690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71392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499987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5690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071392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3" y="2286000"/>
            <a:ext cx="664520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39264" cy="1279922"/>
          </a:xfrm>
        </p:spPr>
        <p:txBody>
          <a:bodyPr rIns="457200"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2582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258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999" y="2499741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9987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5475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2286000"/>
            <a:ext cx="0" cy="22145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279922"/>
          </a:xfrm>
        </p:spPr>
        <p:txBody>
          <a:bodyPr rIns="0"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2582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258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753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9987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5475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2286000"/>
            <a:ext cx="0" cy="22145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85702" y="0"/>
            <a:ext cx="6858298" cy="5143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9987" y="211932"/>
            <a:ext cx="6430919" cy="471725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3094" y="213717"/>
            <a:ext cx="8715431" cy="4717851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4105275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899" y="1276350"/>
            <a:ext cx="4105275" cy="32400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5999" y="229552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5708" y="22955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5999" y="357187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5708" y="357187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15999" y="1000125"/>
            <a:ext cx="927376" cy="9286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85708" y="10001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83309" y="229552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55922" y="22955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83309" y="357187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55922" y="357187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783309" y="100012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55922" y="10001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5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499987" y="213718"/>
            <a:ext cx="6428538" cy="4286845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99" y="144018"/>
            <a:ext cx="1858324" cy="107215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643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99" y="144018"/>
            <a:ext cx="1858324" cy="107215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17856" y="4801791"/>
            <a:ext cx="1858324" cy="142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4003" y="2313173"/>
            <a:ext cx="1295993" cy="5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8648626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6502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1644" y="1851394"/>
            <a:ext cx="1440711" cy="14407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6502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A789-350A-A618-7A36-C575BD27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F85C6-1B0A-917A-03E9-FDB39D755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84791" y="3931485"/>
            <a:ext cx="224869" cy="1860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63AEA2-8827-8083-80D4-E323395BD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6370" b="21822"/>
          <a:stretch/>
        </p:blipFill>
        <p:spPr>
          <a:xfrm rot="16200000">
            <a:off x="8495498" y="3966089"/>
            <a:ext cx="578954" cy="718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6C5B71-EEF6-D93B-F35F-7112FE676C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396614" y="3728283"/>
            <a:ext cx="865415" cy="362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481DD8-F902-C043-58A4-1A3452365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0000"/>
          <a:stretch/>
        </p:blipFill>
        <p:spPr>
          <a:xfrm>
            <a:off x="8647865" y="348635"/>
            <a:ext cx="496136" cy="11529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1A3DAFB-907D-84B3-6E0B-784DB8D5B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185" y="268796"/>
            <a:ext cx="8425281" cy="1002482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73BC752-9751-C98C-48B7-D319731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794" y="4749188"/>
            <a:ext cx="2057400" cy="273844"/>
          </a:xfrm>
        </p:spPr>
        <p:txBody>
          <a:bodyPr/>
          <a:lstStyle/>
          <a:p>
            <a:fld id="{7A81EBDE-7F29-6147-9D02-0EDAEFD1461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3451815B-40C9-0037-363D-258636FE7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70879"/>
          <a:stretch/>
        </p:blipFill>
        <p:spPr>
          <a:xfrm>
            <a:off x="-419" y="726950"/>
            <a:ext cx="318982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51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40" Type="http://schemas.openxmlformats.org/officeDocument/2006/relationships/slideLayout" Target="../slideLayouts/slideLayout49.xml"/><Relationship Id="rId45" Type="http://schemas.openxmlformats.org/officeDocument/2006/relationships/slideLayout" Target="../slideLayouts/slideLayout54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5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52.xml"/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42425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6349"/>
            <a:ext cx="4105275" cy="32400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  <p:sldLayoutId id="2147483964" r:id="rId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800"/>
        </a:spcBef>
        <a:buFontTx/>
        <a:buNone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42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04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684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744" userDrawn="1">
          <p15:clr>
            <a:srgbClr val="F26B43"/>
          </p15:clr>
        </p15:guide>
        <p15:guide id="3" pos="3016" userDrawn="1">
          <p15:clr>
            <a:srgbClr val="F26B43"/>
          </p15:clr>
        </p15:guide>
        <p15:guide id="4" pos="1451" userDrawn="1">
          <p15:clr>
            <a:srgbClr val="F26B43"/>
          </p15:clr>
        </p15:guide>
        <p15:guide id="5" pos="1587" userDrawn="1">
          <p15:clr>
            <a:srgbClr val="F26B43"/>
          </p15:clr>
        </p15:guide>
        <p15:guide id="6" pos="1315" userDrawn="1">
          <p15:clr>
            <a:srgbClr val="F26B43"/>
          </p15:clr>
        </p15:guide>
        <p15:guide id="7" pos="4173" userDrawn="1">
          <p15:clr>
            <a:srgbClr val="F26B43"/>
          </p15:clr>
        </p15:guide>
        <p15:guide id="8" pos="4309" userDrawn="1">
          <p15:clr>
            <a:srgbClr val="F26B43"/>
          </p15:clr>
        </p15:guide>
        <p15:guide id="9" pos="4445" userDrawn="1">
          <p15:clr>
            <a:srgbClr val="F26B43"/>
          </p15:clr>
        </p15:guide>
        <p15:guide id="10" pos="5602" userDrawn="1">
          <p15:clr>
            <a:srgbClr val="F26B43"/>
          </p15:clr>
        </p15:guide>
        <p15:guide id="11" pos="158" userDrawn="1">
          <p15:clr>
            <a:srgbClr val="F26B43"/>
          </p15:clr>
        </p15:guide>
        <p15:guide id="12" orient="horz" pos="1620" userDrawn="1">
          <p15:clr>
            <a:srgbClr val="F26B43"/>
          </p15:clr>
        </p15:guide>
        <p15:guide id="13" orient="horz" pos="1212" userDrawn="1">
          <p15:clr>
            <a:srgbClr val="F26B43"/>
          </p15:clr>
        </p15:guide>
        <p15:guide id="14" orient="horz" pos="804" userDrawn="1">
          <p15:clr>
            <a:srgbClr val="F26B43"/>
          </p15:clr>
        </p15:guide>
        <p15:guide id="15" orient="horz" pos="395" userDrawn="1">
          <p15:clr>
            <a:srgbClr val="F26B43"/>
          </p15:clr>
        </p15:guide>
        <p15:guide id="16" orient="horz" pos="169" userDrawn="1">
          <p15:clr>
            <a:srgbClr val="F26B43"/>
          </p15:clr>
        </p15:guide>
        <p15:guide id="17" orient="horz" pos="2028" userDrawn="1">
          <p15:clr>
            <a:srgbClr val="F26B43"/>
          </p15:clr>
        </p15:guide>
        <p15:guide id="18" orient="horz" pos="2436" userDrawn="1">
          <p15:clr>
            <a:srgbClr val="F26B43"/>
          </p15:clr>
        </p15:guide>
        <p15:guide id="19" orient="horz" pos="2845" userDrawn="1">
          <p15:clr>
            <a:srgbClr val="F26B43"/>
          </p15:clr>
        </p15:guide>
        <p15:guide id="20" orient="horz" pos="30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5932" y="4852130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15999" y="216027"/>
            <a:ext cx="8470194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215475" y="1247775"/>
            <a:ext cx="8470194" cy="32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94" y="4801588"/>
            <a:ext cx="1858324" cy="14287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13596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271927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40789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543854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123444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246888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370332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428625" marR="0" indent="-171450" algn="l" defTabSz="914400" rtl="0" eaLnBrk="1" latinLnBrk="0" hangingPunct="1">
        <a:lnSpc>
          <a:spcPct val="110000"/>
        </a:lnSpc>
        <a:spcBef>
          <a:spcPts val="1088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691148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827112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963075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1099038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128622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257243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385865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514487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643109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771731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900353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028974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0F62FE"/>
          </p15:clr>
        </p15:guide>
        <p15:guide id="3" pos="136" userDrawn="1">
          <p15:clr>
            <a:srgbClr val="EE5396"/>
          </p15:clr>
        </p15:guide>
        <p15:guide id="4" pos="1440" userDrawn="1">
          <p15:clr>
            <a:srgbClr val="0F62FE"/>
          </p15:clr>
        </p15:guide>
        <p15:guide id="5" pos="718" userDrawn="1">
          <p15:clr>
            <a:srgbClr val="EE5396"/>
          </p15:clr>
        </p15:guide>
        <p15:guide id="6" pos="2158" userDrawn="1">
          <p15:clr>
            <a:srgbClr val="EE5396"/>
          </p15:clr>
        </p15:guide>
        <p15:guide id="7" pos="2744" userDrawn="1">
          <p15:clr>
            <a:srgbClr val="EE5396"/>
          </p15:clr>
        </p15:guide>
        <p15:guide id="8" pos="3015" userDrawn="1">
          <p15:clr>
            <a:srgbClr val="EE5396"/>
          </p15:clr>
        </p15:guide>
        <p15:guide id="9" pos="1575" userDrawn="1">
          <p15:clr>
            <a:srgbClr val="EE5396"/>
          </p15:clr>
        </p15:guide>
        <p15:guide id="10" pos="1305" userDrawn="1">
          <p15:clr>
            <a:srgbClr val="EE5396"/>
          </p15:clr>
        </p15:guide>
        <p15:guide id="11" pos="3597" userDrawn="1">
          <p15:clr>
            <a:srgbClr val="EE5396"/>
          </p15:clr>
        </p15:guide>
        <p15:guide id="13" pos="4184" userDrawn="1">
          <p15:clr>
            <a:srgbClr val="EE5396"/>
          </p15:clr>
        </p15:guide>
        <p15:guide id="14" pos="4454" userDrawn="1">
          <p15:clr>
            <a:srgbClr val="EE5396"/>
          </p15:clr>
        </p15:guide>
        <p15:guide id="15" pos="5039" userDrawn="1">
          <p15:clr>
            <a:srgbClr val="EE5396"/>
          </p15:clr>
        </p15:guide>
        <p15:guide id="16" pos="5622" userDrawn="1">
          <p15:clr>
            <a:srgbClr val="EE5396"/>
          </p15:clr>
        </p15:guide>
        <p15:guide id="17" orient="horz" pos="810" userDrawn="1">
          <p15:clr>
            <a:srgbClr val="0F62FE"/>
          </p15:clr>
        </p15:guide>
        <p15:guide id="19" orient="horz" pos="1215" userDrawn="1">
          <p15:clr>
            <a:srgbClr val="EE5396"/>
          </p15:clr>
        </p15:guide>
        <p15:guide id="20" orient="horz" pos="405" userDrawn="1">
          <p15:clr>
            <a:srgbClr val="EE5396"/>
          </p15:clr>
        </p15:guide>
        <p15:guide id="21" orient="horz" pos="137" userDrawn="1">
          <p15:clr>
            <a:srgbClr val="EE5396"/>
          </p15:clr>
        </p15:guide>
        <p15:guide id="22" orient="horz" pos="2025" userDrawn="1">
          <p15:clr>
            <a:srgbClr val="EE5396"/>
          </p15:clr>
        </p15:guide>
        <p15:guide id="24" orient="horz" pos="2834" userDrawn="1">
          <p15:clr>
            <a:srgbClr val="EE5396"/>
          </p15:clr>
        </p15:guide>
        <p15:guide id="25" orient="horz" pos="3102" userDrawn="1">
          <p15:clr>
            <a:srgbClr val="EE5396"/>
          </p15:clr>
        </p15:guide>
        <p15:guide id="26" pos="2880" userDrawn="1">
          <p15:clr>
            <a:srgbClr val="0F62FE"/>
          </p15:clr>
        </p15:guide>
        <p15:guide id="27" pos="4319" userDrawn="1">
          <p15:clr>
            <a:srgbClr val="0F62FE"/>
          </p15:clr>
        </p15:guide>
        <p15:guide id="28" orient="horz" pos="2430" userDrawn="1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861-A98E-B949-8B9C-799F1CFF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Galasa Openapi2Beans Tool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B2AC5-2D83-424A-B2E5-47ED6B2F7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Holly Hunt</a:t>
            </a:r>
          </a:p>
        </p:txBody>
      </p:sp>
    </p:spTree>
    <p:extLst>
      <p:ext uri="{BB962C8B-B14F-4D97-AF65-F5344CB8AC3E}">
        <p14:creationId xmlns:p14="http://schemas.microsoft.com/office/powerpoint/2010/main" val="2722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AC827-EB4E-4E27-FBA4-47A0F3C1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23" y="248489"/>
            <a:ext cx="8425281" cy="1002482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Background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71BA7-F128-A103-C147-8E84314C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650BFC7-58F5-6743-FC43-2F26F28AD518}"/>
              </a:ext>
            </a:extLst>
          </p:cNvPr>
          <p:cNvSpPr/>
          <p:nvPr/>
        </p:nvSpPr>
        <p:spPr>
          <a:xfrm>
            <a:off x="2393795" y="3895493"/>
            <a:ext cx="3969834" cy="193287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E246C-F0D1-141F-D484-94887F320D7B}"/>
              </a:ext>
            </a:extLst>
          </p:cNvPr>
          <p:cNvSpPr txBox="1"/>
          <p:nvPr/>
        </p:nvSpPr>
        <p:spPr>
          <a:xfrm>
            <a:off x="3819905" y="4088191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REST </a:t>
            </a:r>
            <a:r>
              <a:rPr lang="en-US" sz="1050" dirty="0" err="1"/>
              <a:t>api</a:t>
            </a:r>
            <a:r>
              <a:rPr lang="en-US" sz="1050" dirty="0"/>
              <a:t> traffic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B2E36-82B9-478A-AC55-274912CBFFC2}"/>
              </a:ext>
            </a:extLst>
          </p:cNvPr>
          <p:cNvCxnSpPr>
            <a:cxnSpLocks/>
          </p:cNvCxnSpPr>
          <p:nvPr/>
        </p:nvCxnSpPr>
        <p:spPr>
          <a:xfrm flipH="1">
            <a:off x="4277001" y="1979069"/>
            <a:ext cx="10849" cy="1916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EDCAC5-E25A-00AE-88C2-45D350B9CAE4}"/>
              </a:ext>
            </a:extLst>
          </p:cNvPr>
          <p:cNvSpPr txBox="1"/>
          <p:nvPr/>
        </p:nvSpPr>
        <p:spPr>
          <a:xfrm>
            <a:off x="4468395" y="2134458"/>
            <a:ext cx="19381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Describes/defines the REST </a:t>
            </a:r>
            <a:r>
              <a:rPr lang="en-US" sz="1050" dirty="0" err="1"/>
              <a:t>api</a:t>
            </a:r>
            <a:r>
              <a:rPr lang="en-US" sz="1050" dirty="0"/>
              <a:t>, commands and structures supported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C06CAE28-7597-23C1-2699-28BE67BB9EB7}"/>
              </a:ext>
            </a:extLst>
          </p:cNvPr>
          <p:cNvSpPr txBox="1">
            <a:spLocks/>
          </p:cNvSpPr>
          <p:nvPr/>
        </p:nvSpPr>
        <p:spPr>
          <a:xfrm>
            <a:off x="799612" y="3392136"/>
            <a:ext cx="1457746" cy="94997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Custom tool</a:t>
            </a:r>
            <a:endParaRPr lang="en-US" dirty="0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D5AA77D9-4F68-3364-E066-1CB8B267E7C2}"/>
              </a:ext>
            </a:extLst>
          </p:cNvPr>
          <p:cNvSpPr txBox="1">
            <a:spLocks/>
          </p:cNvSpPr>
          <p:nvPr/>
        </p:nvSpPr>
        <p:spPr>
          <a:xfrm>
            <a:off x="6456730" y="3392136"/>
            <a:ext cx="1457746" cy="94997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Galasactl</a:t>
            </a: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server</a:t>
            </a:r>
            <a:endParaRPr lang="en-US" dirty="0"/>
          </a:p>
        </p:txBody>
      </p:sp>
      <p:pic>
        <p:nvPicPr>
          <p:cNvPr id="36" name="Picture 49">
            <a:extLst>
              <a:ext uri="{FF2B5EF4-FFF2-40B4-BE49-F238E27FC236}">
                <a16:creationId xmlns:a16="http://schemas.microsoft.com/office/drawing/2014/main" id="{CD65A34B-9AA2-5CB7-B5E4-5DF883C6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25" y="1147128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BE085A6-067C-F853-CEB4-9DC7F950CA28}"/>
              </a:ext>
            </a:extLst>
          </p:cNvPr>
          <p:cNvSpPr txBox="1"/>
          <p:nvPr/>
        </p:nvSpPr>
        <p:spPr>
          <a:xfrm>
            <a:off x="4649353" y="1270301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Openapi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yaml</a:t>
            </a:r>
            <a:r>
              <a:rPr lang="en-US" sz="1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1361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AC827-EB4E-4E27-FBA4-47A0F3C1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23" y="248489"/>
            <a:ext cx="8425281" cy="1002482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generate a client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71BA7-F128-A103-C147-8E84314C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A7697-D276-4E46-D0BA-EAC58C4673D6}"/>
              </a:ext>
            </a:extLst>
          </p:cNvPr>
          <p:cNvSpPr txBox="1"/>
          <p:nvPr/>
        </p:nvSpPr>
        <p:spPr>
          <a:xfrm>
            <a:off x="2211738" y="2402684"/>
            <a:ext cx="101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D925467-857A-ED85-1A1C-5D55ECDD4EB8}"/>
              </a:ext>
            </a:extLst>
          </p:cNvPr>
          <p:cNvSpPr txBox="1">
            <a:spLocks/>
          </p:cNvSpPr>
          <p:nvPr/>
        </p:nvSpPr>
        <p:spPr>
          <a:xfrm>
            <a:off x="2350460" y="3895493"/>
            <a:ext cx="811135" cy="4450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Client library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0CFEB3A-C12C-C617-5E06-E750BCBD4EA7}"/>
              </a:ext>
            </a:extLst>
          </p:cNvPr>
          <p:cNvSpPr txBox="1">
            <a:spLocks/>
          </p:cNvSpPr>
          <p:nvPr/>
        </p:nvSpPr>
        <p:spPr>
          <a:xfrm>
            <a:off x="799612" y="3392136"/>
            <a:ext cx="1457746" cy="94997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Custom tool</a:t>
            </a:r>
            <a:endParaRPr lang="en-US" dirty="0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650BFC7-58F5-6743-FC43-2F26F28AD518}"/>
              </a:ext>
            </a:extLst>
          </p:cNvPr>
          <p:cNvSpPr/>
          <p:nvPr/>
        </p:nvSpPr>
        <p:spPr>
          <a:xfrm>
            <a:off x="3161595" y="3895493"/>
            <a:ext cx="3202033" cy="189183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59A2936-1A2C-3BAA-1C71-F923A12FCCF4}"/>
              </a:ext>
            </a:extLst>
          </p:cNvPr>
          <p:cNvSpPr txBox="1">
            <a:spLocks/>
          </p:cNvSpPr>
          <p:nvPr/>
        </p:nvSpPr>
        <p:spPr>
          <a:xfrm>
            <a:off x="2350460" y="3392136"/>
            <a:ext cx="811135" cy="4450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Beans</a:t>
            </a: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F7325E9-1F3F-D29D-1820-84FCD6E4B4F2}"/>
              </a:ext>
            </a:extLst>
          </p:cNvPr>
          <p:cNvSpPr txBox="1">
            <a:spLocks/>
          </p:cNvSpPr>
          <p:nvPr/>
        </p:nvSpPr>
        <p:spPr>
          <a:xfrm>
            <a:off x="6456730" y="3392136"/>
            <a:ext cx="1457746" cy="94997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Galasactl</a:t>
            </a: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189DC-5C05-7BA6-DC3F-845FAD23EA4E}"/>
              </a:ext>
            </a:extLst>
          </p:cNvPr>
          <p:cNvSpPr txBox="1"/>
          <p:nvPr/>
        </p:nvSpPr>
        <p:spPr>
          <a:xfrm>
            <a:off x="2084975" y="4438043"/>
            <a:ext cx="4702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support for different generators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Galasa generates clients in Java and Go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60B4346-FCC0-04B8-0555-96206BE92446}"/>
              </a:ext>
            </a:extLst>
          </p:cNvPr>
          <p:cNvSpPr/>
          <p:nvPr/>
        </p:nvSpPr>
        <p:spPr>
          <a:xfrm rot="2045555">
            <a:off x="3430814" y="1868896"/>
            <a:ext cx="157318" cy="15543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9">
            <a:extLst>
              <a:ext uri="{FF2B5EF4-FFF2-40B4-BE49-F238E27FC236}">
                <a16:creationId xmlns:a16="http://schemas.microsoft.com/office/drawing/2014/main" id="{60F6DBD9-5267-7E4A-64C1-5446D06D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25" y="1147128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C3C1DC-C8E8-004A-13AA-278CA01BD9FF}"/>
              </a:ext>
            </a:extLst>
          </p:cNvPr>
          <p:cNvSpPr txBox="1"/>
          <p:nvPr/>
        </p:nvSpPr>
        <p:spPr>
          <a:xfrm>
            <a:off x="4649353" y="1270301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Openapi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yaml</a:t>
            </a:r>
            <a:r>
              <a:rPr lang="en-US" sz="1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39813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AC827-EB4E-4E27-FBA4-47A0F3C1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8" y="125054"/>
            <a:ext cx="8425281" cy="1002482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Generate server-side beans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71BA7-F128-A103-C147-8E84314C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D925467-857A-ED85-1A1C-5D55ECDD4EB8}"/>
              </a:ext>
            </a:extLst>
          </p:cNvPr>
          <p:cNvSpPr txBox="1">
            <a:spLocks/>
          </p:cNvSpPr>
          <p:nvPr/>
        </p:nvSpPr>
        <p:spPr>
          <a:xfrm>
            <a:off x="2350460" y="3895493"/>
            <a:ext cx="811135" cy="4450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Client library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0CFEB3A-C12C-C617-5E06-E750BCBD4EA7}"/>
              </a:ext>
            </a:extLst>
          </p:cNvPr>
          <p:cNvSpPr txBox="1">
            <a:spLocks/>
          </p:cNvSpPr>
          <p:nvPr/>
        </p:nvSpPr>
        <p:spPr>
          <a:xfrm>
            <a:off x="799612" y="3392136"/>
            <a:ext cx="1457746" cy="94997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Custom tool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74C1CE1-928C-0A0A-5CF0-E3AC2B6D99AD}"/>
              </a:ext>
            </a:extLst>
          </p:cNvPr>
          <p:cNvSpPr txBox="1">
            <a:spLocks/>
          </p:cNvSpPr>
          <p:nvPr/>
        </p:nvSpPr>
        <p:spPr>
          <a:xfrm>
            <a:off x="6456730" y="3392136"/>
            <a:ext cx="1457746" cy="94997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Galasactl</a:t>
            </a: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server</a:t>
            </a:r>
            <a:endParaRPr lang="en-US" dirty="0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650BFC7-58F5-6743-FC43-2F26F28AD518}"/>
              </a:ext>
            </a:extLst>
          </p:cNvPr>
          <p:cNvSpPr/>
          <p:nvPr/>
        </p:nvSpPr>
        <p:spPr>
          <a:xfrm>
            <a:off x="3161595" y="3895493"/>
            <a:ext cx="3248584" cy="19020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59A2936-1A2C-3BAA-1C71-F923A12FCCF4}"/>
              </a:ext>
            </a:extLst>
          </p:cNvPr>
          <p:cNvSpPr txBox="1">
            <a:spLocks/>
          </p:cNvSpPr>
          <p:nvPr/>
        </p:nvSpPr>
        <p:spPr>
          <a:xfrm>
            <a:off x="2350460" y="3392136"/>
            <a:ext cx="811135" cy="4450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Beans</a:t>
            </a: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BE2DD907-4FEE-9D2C-BD22-1A935DCEE68A}"/>
              </a:ext>
            </a:extLst>
          </p:cNvPr>
          <p:cNvSpPr txBox="1">
            <a:spLocks/>
          </p:cNvSpPr>
          <p:nvPr/>
        </p:nvSpPr>
        <p:spPr>
          <a:xfrm>
            <a:off x="5599044" y="3392136"/>
            <a:ext cx="811135" cy="4450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68580" tIns="10800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Beans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833C3-8E5B-1E4D-A1AF-DD02885D8C1B}"/>
              </a:ext>
            </a:extLst>
          </p:cNvPr>
          <p:cNvSpPr txBox="1"/>
          <p:nvPr/>
        </p:nvSpPr>
        <p:spPr>
          <a:xfrm>
            <a:off x="5123200" y="2418374"/>
            <a:ext cx="378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Generated using openapi2beans generator</a:t>
            </a:r>
          </a:p>
        </p:txBody>
      </p:sp>
      <p:pic>
        <p:nvPicPr>
          <p:cNvPr id="16" name="Picture 49">
            <a:extLst>
              <a:ext uri="{FF2B5EF4-FFF2-40B4-BE49-F238E27FC236}">
                <a16:creationId xmlns:a16="http://schemas.microsoft.com/office/drawing/2014/main" id="{517B6EB5-1A21-1862-3F69-D5CC8AB4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25" y="1147128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C2744586-47D4-F468-58F3-FF96AF599A50}"/>
              </a:ext>
            </a:extLst>
          </p:cNvPr>
          <p:cNvSpPr/>
          <p:nvPr/>
        </p:nvSpPr>
        <p:spPr>
          <a:xfrm rot="19475290">
            <a:off x="4990390" y="1877610"/>
            <a:ext cx="157318" cy="15543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8D743-BE41-3394-21EF-1F9866353FE3}"/>
              </a:ext>
            </a:extLst>
          </p:cNvPr>
          <p:cNvSpPr txBox="1"/>
          <p:nvPr/>
        </p:nvSpPr>
        <p:spPr>
          <a:xfrm>
            <a:off x="4649353" y="1270301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Openapi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yaml</a:t>
            </a:r>
            <a:r>
              <a:rPr lang="en-US" sz="1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055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A912-1A3A-8D6A-1A96-29038BD2F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425281" cy="54502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1DB9C-F17D-28A6-C107-26C7B50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BDEA2-A274-4E40-A87B-30F54301F8E7}"/>
              </a:ext>
            </a:extLst>
          </p:cNvPr>
          <p:cNvSpPr/>
          <p:nvPr/>
        </p:nvSpPr>
        <p:spPr>
          <a:xfrm>
            <a:off x="608013" y="1273073"/>
            <a:ext cx="7867918" cy="267949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3E850B-A7C2-5129-EA03-9ED4CCBB2DF9}"/>
              </a:ext>
            </a:extLst>
          </p:cNvPr>
          <p:cNvSpPr/>
          <p:nvPr/>
        </p:nvSpPr>
        <p:spPr>
          <a:xfrm>
            <a:off x="1079499" y="1902022"/>
            <a:ext cx="7103975" cy="1701022"/>
          </a:xfrm>
          <a:prstGeom prst="roundRect">
            <a:avLst>
              <a:gd name="adj" fmla="val 512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dirty="0">
                <a:solidFill>
                  <a:srgbClr val="00B0F0"/>
                </a:solidFill>
                <a:latin typeface="IBM Plex Mono Medium" panose="020B0509050203000203" pitchFamily="49" charset="77"/>
                <a:ea typeface="Noto Sans Lycian" panose="020B0502040504020204" pitchFamily="34" charset="0"/>
                <a:cs typeface="Biome" panose="020B0604020202020204" pitchFamily="34" charset="0"/>
              </a:rPr>
              <a:t>openapi2beans generate</a:t>
            </a:r>
            <a:endParaRPr lang="en-US" sz="1100" dirty="0">
              <a:solidFill>
                <a:srgbClr val="00B0F0"/>
              </a:solidFill>
              <a:latin typeface="IBM Plex Mono Medium" panose="020B0509050203000203" pitchFamily="49" charset="77"/>
              <a:ea typeface="Noto Sans Lycian" panose="020B0502040504020204" pitchFamily="34" charset="0"/>
              <a:cs typeface="Biome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0D31731-4EBA-61F5-4772-4A688310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2" y="1957584"/>
            <a:ext cx="683361" cy="2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34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A912-1A3A-8D6A-1A96-29038BD2F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425281" cy="5450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1DB9C-F17D-28A6-C107-26C7B50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A912-1A3A-8D6A-1A96-29038BD2F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425281" cy="545020"/>
          </a:xfrm>
        </p:spPr>
        <p:txBody>
          <a:bodyPr/>
          <a:lstStyle/>
          <a:p>
            <a:r>
              <a:rPr lang="en-US" dirty="0"/>
              <a:t>Why write our own generator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1DB9C-F17D-28A6-C107-26C7B50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1B487-73CD-0B68-44D6-21251422E95D}"/>
              </a:ext>
            </a:extLst>
          </p:cNvPr>
          <p:cNvSpPr txBox="1"/>
          <p:nvPr/>
        </p:nvSpPr>
        <p:spPr>
          <a:xfrm>
            <a:off x="804672" y="1279088"/>
            <a:ext cx="7896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guarantee that our REST endpoints use the structures described in the </a:t>
            </a:r>
            <a:r>
              <a:rPr lang="en-US" dirty="0" err="1"/>
              <a:t>openapi.yaml</a:t>
            </a:r>
            <a:r>
              <a:rPr lang="en-US" dirty="0"/>
              <a:t> document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generators didn’t get us what we wanted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our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generated code can depend on whatever libraries we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maintain the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be upgraded whenever we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flexibility</a:t>
            </a:r>
          </a:p>
        </p:txBody>
      </p:sp>
    </p:spTree>
    <p:extLst>
      <p:ext uri="{BB962C8B-B14F-4D97-AF65-F5344CB8AC3E}">
        <p14:creationId xmlns:p14="http://schemas.microsoft.com/office/powerpoint/2010/main" val="15965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078C-CD46-7C65-3989-8AB93C0A1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8639D-F963-D6FA-933A-A665EC3B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8</a:t>
            </a:fld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0FDBB2-8831-102B-76B1-99552E71D886}"/>
              </a:ext>
            </a:extLst>
          </p:cNvPr>
          <p:cNvGrpSpPr/>
          <p:nvPr/>
        </p:nvGrpSpPr>
        <p:grpSpPr>
          <a:xfrm>
            <a:off x="6282749" y="778527"/>
            <a:ext cx="962174" cy="969955"/>
            <a:chOff x="6283571" y="619396"/>
            <a:chExt cx="962174" cy="969955"/>
          </a:xfrm>
        </p:grpSpPr>
        <p:pic>
          <p:nvPicPr>
            <p:cNvPr id="11" name="Picture 49">
              <a:extLst>
                <a:ext uri="{FF2B5EF4-FFF2-40B4-BE49-F238E27FC236}">
                  <a16:creationId xmlns:a16="http://schemas.microsoft.com/office/drawing/2014/main" id="{493628BC-473F-4965-E54D-902936DB4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270" y="619396"/>
              <a:ext cx="7524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9">
              <a:extLst>
                <a:ext uri="{FF2B5EF4-FFF2-40B4-BE49-F238E27FC236}">
                  <a16:creationId xmlns:a16="http://schemas.microsoft.com/office/drawing/2014/main" id="{63F4417F-1DB7-66B1-7F86-507F26871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571" y="760676"/>
              <a:ext cx="7524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E2951B-DCE0-CEE4-4FC7-D8F9F90FA2E4}"/>
              </a:ext>
            </a:extLst>
          </p:cNvPr>
          <p:cNvSpPr txBox="1"/>
          <p:nvPr/>
        </p:nvSpPr>
        <p:spPr>
          <a:xfrm>
            <a:off x="7210950" y="887420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Moustache </a:t>
            </a:r>
          </a:p>
          <a:p>
            <a:r>
              <a:rPr lang="en-US" sz="1400" dirty="0"/>
              <a:t>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D4E51-6AEE-7326-1A81-A8B7514600D1}"/>
              </a:ext>
            </a:extLst>
          </p:cNvPr>
          <p:cNvSpPr txBox="1"/>
          <p:nvPr/>
        </p:nvSpPr>
        <p:spPr>
          <a:xfrm>
            <a:off x="2437480" y="2938355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Schema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74F4B5-B354-ABE3-92D0-C5ADB864F7EC}"/>
              </a:ext>
            </a:extLst>
          </p:cNvPr>
          <p:cNvSpPr txBox="1"/>
          <p:nvPr/>
        </p:nvSpPr>
        <p:spPr>
          <a:xfrm>
            <a:off x="4954618" y="292179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Java model</a:t>
            </a:r>
          </a:p>
        </p:txBody>
      </p:sp>
      <p:grpSp>
        <p:nvGrpSpPr>
          <p:cNvPr id="18" name="Group 30">
            <a:extLst>
              <a:ext uri="{FF2B5EF4-FFF2-40B4-BE49-F238E27FC236}">
                <a16:creationId xmlns:a16="http://schemas.microsoft.com/office/drawing/2014/main" id="{EFB26542-D12D-F393-FFA4-78DCF9324BB6}"/>
              </a:ext>
            </a:extLst>
          </p:cNvPr>
          <p:cNvGrpSpPr>
            <a:grpSpLocks/>
          </p:cNvGrpSpPr>
          <p:nvPr/>
        </p:nvGrpSpPr>
        <p:grpSpPr bwMode="auto">
          <a:xfrm>
            <a:off x="2704651" y="1932621"/>
            <a:ext cx="914400" cy="979488"/>
            <a:chOff x="2598" y="3402"/>
            <a:chExt cx="576" cy="617"/>
          </a:xfrm>
        </p:grpSpPr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00FFB893-ADA2-C397-AA16-AFEB8CE7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666"/>
              <a:ext cx="146" cy="131"/>
            </a:xfrm>
            <a:prstGeom prst="ellipse">
              <a:avLst/>
            </a:prstGeom>
            <a:solidFill>
              <a:srgbClr val="C5000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ja-JP"/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02C3C05B-51B9-202F-7BDF-E1967B430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3522"/>
              <a:ext cx="147" cy="131"/>
            </a:xfrm>
            <a:prstGeom prst="ellipse">
              <a:avLst/>
            </a:prstGeom>
            <a:solidFill>
              <a:srgbClr val="C5000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ja-JP"/>
            </a:p>
          </p:txBody>
        </p:sp>
        <p:sp>
          <p:nvSpPr>
            <p:cNvPr id="21" name="Oval 33">
              <a:extLst>
                <a:ext uri="{FF2B5EF4-FFF2-40B4-BE49-F238E27FC236}">
                  <a16:creationId xmlns:a16="http://schemas.microsoft.com/office/drawing/2014/main" id="{B402885F-9DFA-A0C3-3500-B28528B9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402"/>
              <a:ext cx="146" cy="131"/>
            </a:xfrm>
            <a:prstGeom prst="ellipse">
              <a:avLst/>
            </a:prstGeom>
            <a:solidFill>
              <a:srgbClr val="C5000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ja-JP"/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78E6D514-663D-985A-2C53-46D750A92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540"/>
              <a:ext cx="147" cy="131"/>
            </a:xfrm>
            <a:prstGeom prst="ellipse">
              <a:avLst/>
            </a:prstGeom>
            <a:solidFill>
              <a:srgbClr val="C5000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ja-JP"/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98C1ED7F-5D34-AD7E-09DD-F6C5ADE8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3888"/>
              <a:ext cx="147" cy="131"/>
            </a:xfrm>
            <a:prstGeom prst="ellipse">
              <a:avLst/>
            </a:prstGeom>
            <a:solidFill>
              <a:srgbClr val="C5000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ja-JP"/>
            </a:p>
          </p:txBody>
        </p: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C402329B-2CCD-3B1D-1204-27D7B008C72E}"/>
                </a:ext>
              </a:extLst>
            </p:cNvPr>
            <p:cNvCxnSpPr>
              <a:cxnSpLocks noChangeShapeType="1"/>
              <a:stCxn id="21" idx="4"/>
              <a:endCxn id="19" idx="0"/>
            </p:cNvCxnSpPr>
            <p:nvPr/>
          </p:nvCxnSpPr>
          <p:spPr bwMode="auto">
            <a:xfrm>
              <a:off x="2886" y="3534"/>
              <a:ext cx="0" cy="1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C0374896-06FD-06A1-C31C-72FC0C581CB8}"/>
                </a:ext>
              </a:extLst>
            </p:cNvPr>
            <p:cNvCxnSpPr>
              <a:cxnSpLocks noChangeShapeType="1"/>
              <a:stCxn id="20" idx="4"/>
              <a:endCxn id="19" idx="6"/>
            </p:cNvCxnSpPr>
            <p:nvPr/>
          </p:nvCxnSpPr>
          <p:spPr bwMode="auto">
            <a:xfrm flipH="1">
              <a:off x="2960" y="3654"/>
              <a:ext cx="14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8">
              <a:extLst>
                <a:ext uri="{FF2B5EF4-FFF2-40B4-BE49-F238E27FC236}">
                  <a16:creationId xmlns:a16="http://schemas.microsoft.com/office/drawing/2014/main" id="{FDD2CF3A-C6E7-987E-23E8-DC845AD78DB7}"/>
                </a:ext>
              </a:extLst>
            </p:cNvPr>
            <p:cNvCxnSpPr>
              <a:cxnSpLocks noChangeShapeType="1"/>
              <a:stCxn id="23" idx="0"/>
              <a:endCxn id="19" idx="4"/>
            </p:cNvCxnSpPr>
            <p:nvPr/>
          </p:nvCxnSpPr>
          <p:spPr bwMode="auto">
            <a:xfrm flipV="1">
              <a:off x="2868" y="3798"/>
              <a:ext cx="17" cy="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9">
              <a:extLst>
                <a:ext uri="{FF2B5EF4-FFF2-40B4-BE49-F238E27FC236}">
                  <a16:creationId xmlns:a16="http://schemas.microsoft.com/office/drawing/2014/main" id="{809A6386-BD56-2BEE-2CAB-5F20064755E1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>
              <a:off x="2745" y="3606"/>
              <a:ext cx="84" cy="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Oval 31">
            <a:extLst>
              <a:ext uri="{FF2B5EF4-FFF2-40B4-BE49-F238E27FC236}">
                <a16:creationId xmlns:a16="http://schemas.microsoft.com/office/drawing/2014/main" id="{BCCA540E-AC77-7782-F488-0099672F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614" y="2301823"/>
            <a:ext cx="231775" cy="207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/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11633018-5776-226C-80BC-44E33FD2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39" y="2073223"/>
            <a:ext cx="233363" cy="207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/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41426177-60CE-DB06-D283-2EED40B1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614" y="1882723"/>
            <a:ext cx="231775" cy="207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/>
          </a:p>
        </p:txBody>
      </p:sp>
      <p:sp>
        <p:nvSpPr>
          <p:cNvPr id="32" name="Oval 34">
            <a:extLst>
              <a:ext uri="{FF2B5EF4-FFF2-40B4-BE49-F238E27FC236}">
                <a16:creationId xmlns:a16="http://schemas.microsoft.com/office/drawing/2014/main" id="{3CC1A8AF-CA51-96BB-E97F-62BBD6BB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301" y="2101798"/>
            <a:ext cx="233363" cy="207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/>
          </a:p>
        </p:txBody>
      </p:sp>
      <p:sp>
        <p:nvSpPr>
          <p:cNvPr id="33" name="Oval 35">
            <a:extLst>
              <a:ext uri="{FF2B5EF4-FFF2-40B4-BE49-F238E27FC236}">
                <a16:creationId xmlns:a16="http://schemas.microsoft.com/office/drawing/2014/main" id="{5E124B22-AB2B-B78B-1BEE-303ADD07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51" y="2654248"/>
            <a:ext cx="233363" cy="2079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ja-JP"/>
          </a:p>
        </p:txBody>
      </p:sp>
      <p:cxnSp>
        <p:nvCxnSpPr>
          <p:cNvPr id="34" name="AutoShape 36">
            <a:extLst>
              <a:ext uri="{FF2B5EF4-FFF2-40B4-BE49-F238E27FC236}">
                <a16:creationId xmlns:a16="http://schemas.microsoft.com/office/drawing/2014/main" id="{6CBB5D43-0F10-FEC6-632B-1356119505FB}"/>
              </a:ext>
            </a:extLst>
          </p:cNvPr>
          <p:cNvCxnSpPr>
            <a:cxnSpLocks noChangeShapeType="1"/>
            <a:stCxn id="31" idx="4"/>
            <a:endCxn id="29" idx="0"/>
          </p:cNvCxnSpPr>
          <p:nvPr/>
        </p:nvCxnSpPr>
        <p:spPr bwMode="auto">
          <a:xfrm>
            <a:off x="5455501" y="2092273"/>
            <a:ext cx="0" cy="207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7">
            <a:extLst>
              <a:ext uri="{FF2B5EF4-FFF2-40B4-BE49-F238E27FC236}">
                <a16:creationId xmlns:a16="http://schemas.microsoft.com/office/drawing/2014/main" id="{768F18CA-9ED2-17AD-E958-357171ED71E9}"/>
              </a:ext>
            </a:extLst>
          </p:cNvPr>
          <p:cNvCxnSpPr>
            <a:cxnSpLocks noChangeShapeType="1"/>
            <a:stCxn id="30" idx="4"/>
            <a:endCxn id="29" idx="6"/>
          </p:cNvCxnSpPr>
          <p:nvPr/>
        </p:nvCxnSpPr>
        <p:spPr bwMode="auto">
          <a:xfrm flipH="1">
            <a:off x="5572976" y="2282773"/>
            <a:ext cx="222250" cy="122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8">
            <a:extLst>
              <a:ext uri="{FF2B5EF4-FFF2-40B4-BE49-F238E27FC236}">
                <a16:creationId xmlns:a16="http://schemas.microsoft.com/office/drawing/2014/main" id="{25A3AC8B-571C-8F97-BB79-E5425D28B976}"/>
              </a:ext>
            </a:extLst>
          </p:cNvPr>
          <p:cNvCxnSpPr>
            <a:cxnSpLocks noChangeShapeType="1"/>
            <a:stCxn id="33" idx="0"/>
            <a:endCxn id="29" idx="4"/>
          </p:cNvCxnSpPr>
          <p:nvPr/>
        </p:nvCxnSpPr>
        <p:spPr bwMode="auto">
          <a:xfrm flipV="1">
            <a:off x="5426926" y="2511373"/>
            <a:ext cx="26988" cy="141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9">
            <a:extLst>
              <a:ext uri="{FF2B5EF4-FFF2-40B4-BE49-F238E27FC236}">
                <a16:creationId xmlns:a16="http://schemas.microsoft.com/office/drawing/2014/main" id="{1F520FBA-D085-723E-C1F1-26C9A8676E7B}"/>
              </a:ext>
            </a:extLst>
          </p:cNvPr>
          <p:cNvCxnSpPr>
            <a:cxnSpLocks noChangeShapeType="1"/>
            <a:stCxn id="32" idx="6"/>
          </p:cNvCxnSpPr>
          <p:nvPr/>
        </p:nvCxnSpPr>
        <p:spPr bwMode="auto">
          <a:xfrm>
            <a:off x="5231664" y="2206573"/>
            <a:ext cx="133350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Picture 49">
            <a:extLst>
              <a:ext uri="{FF2B5EF4-FFF2-40B4-BE49-F238E27FC236}">
                <a16:creationId xmlns:a16="http://schemas.microsoft.com/office/drawing/2014/main" id="{E79157EE-E745-D646-AE3E-F77FD998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11" y="1949977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9">
            <a:extLst>
              <a:ext uri="{FF2B5EF4-FFF2-40B4-BE49-F238E27FC236}">
                <a16:creationId xmlns:a16="http://schemas.microsoft.com/office/drawing/2014/main" id="{96A61431-0E35-B14C-2285-1CFB7636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64" y="2128519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372A087-EF12-6CCC-DF90-D782B7A8C3CE}"/>
              </a:ext>
            </a:extLst>
          </p:cNvPr>
          <p:cNvSpPr txBox="1"/>
          <p:nvPr/>
        </p:nvSpPr>
        <p:spPr>
          <a:xfrm>
            <a:off x="7557293" y="294660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Java files</a:t>
            </a:r>
          </a:p>
        </p:txBody>
      </p:sp>
      <p:pic>
        <p:nvPicPr>
          <p:cNvPr id="41" name="Picture 49">
            <a:extLst>
              <a:ext uri="{FF2B5EF4-FFF2-40B4-BE49-F238E27FC236}">
                <a16:creationId xmlns:a16="http://schemas.microsoft.com/office/drawing/2014/main" id="{F27185DB-E847-FEDC-9226-E12AE843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6" y="1956595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DE821-AB5C-4749-7E65-92C23EC8F77A}"/>
              </a:ext>
            </a:extLst>
          </p:cNvPr>
          <p:cNvSpPr txBox="1"/>
          <p:nvPr/>
        </p:nvSpPr>
        <p:spPr>
          <a:xfrm>
            <a:off x="348692" y="277700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Openapi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yaml</a:t>
            </a:r>
            <a:r>
              <a:rPr lang="en-US" sz="1400" dirty="0"/>
              <a:t> file</a:t>
            </a:r>
          </a:p>
        </p:txBody>
      </p:sp>
      <p:pic>
        <p:nvPicPr>
          <p:cNvPr id="43" name="Picture 27">
            <a:extLst>
              <a:ext uri="{FF2B5EF4-FFF2-40B4-BE49-F238E27FC236}">
                <a16:creationId xmlns:a16="http://schemas.microsoft.com/office/drawing/2014/main" id="{B87AAAC8-EA4C-414B-D99C-54895A18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6" y="2191891"/>
            <a:ext cx="451644" cy="42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7">
            <a:extLst>
              <a:ext uri="{FF2B5EF4-FFF2-40B4-BE49-F238E27FC236}">
                <a16:creationId xmlns:a16="http://schemas.microsoft.com/office/drawing/2014/main" id="{87363BD9-7E06-3AA8-049E-2BD0E82C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2177931"/>
            <a:ext cx="451644" cy="42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7">
            <a:extLst>
              <a:ext uri="{FF2B5EF4-FFF2-40B4-BE49-F238E27FC236}">
                <a16:creationId xmlns:a16="http://schemas.microsoft.com/office/drawing/2014/main" id="{F4A78BE5-D84F-780E-77AB-0C7654C6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51" y="2192915"/>
            <a:ext cx="451644" cy="42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70825E0B-C400-1F05-CCE5-0CE92C3E2D85}"/>
              </a:ext>
            </a:extLst>
          </p:cNvPr>
          <p:cNvSpPr/>
          <p:nvPr/>
        </p:nvSpPr>
        <p:spPr>
          <a:xfrm>
            <a:off x="1223940" y="2317247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A1DD3E0A-2FBC-A411-B6FA-C24417C50B41}"/>
              </a:ext>
            </a:extLst>
          </p:cNvPr>
          <p:cNvSpPr/>
          <p:nvPr/>
        </p:nvSpPr>
        <p:spPr>
          <a:xfrm>
            <a:off x="2134975" y="2317248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72987619-801D-6250-A5B6-BC61F334B48D}"/>
              </a:ext>
            </a:extLst>
          </p:cNvPr>
          <p:cNvSpPr/>
          <p:nvPr/>
        </p:nvSpPr>
        <p:spPr>
          <a:xfrm>
            <a:off x="3674684" y="2324446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821883E-469A-9142-FA24-73F79DF56BDD}"/>
              </a:ext>
            </a:extLst>
          </p:cNvPr>
          <p:cNvSpPr/>
          <p:nvPr/>
        </p:nvSpPr>
        <p:spPr>
          <a:xfrm>
            <a:off x="4567282" y="2317249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301D28-8ED0-5AEF-1D11-F3F9BEC99D2B}"/>
              </a:ext>
            </a:extLst>
          </p:cNvPr>
          <p:cNvSpPr/>
          <p:nvPr/>
        </p:nvSpPr>
        <p:spPr>
          <a:xfrm>
            <a:off x="6009102" y="2317248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0357CA6-9199-7A72-C232-667772EA8D2A}"/>
              </a:ext>
            </a:extLst>
          </p:cNvPr>
          <p:cNvSpPr/>
          <p:nvPr/>
        </p:nvSpPr>
        <p:spPr>
          <a:xfrm>
            <a:off x="7036046" y="2331084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5CE6E834-8B24-68FF-E376-86F753AF0378}"/>
              </a:ext>
            </a:extLst>
          </p:cNvPr>
          <p:cNvSpPr/>
          <p:nvPr/>
        </p:nvSpPr>
        <p:spPr>
          <a:xfrm rot="5400000">
            <a:off x="6516522" y="1848553"/>
            <a:ext cx="349808" cy="162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26FCB-7F1A-22ED-09D8-900707BF2EA2}"/>
              </a:ext>
            </a:extLst>
          </p:cNvPr>
          <p:cNvSpPr txBox="1"/>
          <p:nvPr/>
        </p:nvSpPr>
        <p:spPr>
          <a:xfrm>
            <a:off x="3385689" y="4205764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written in Golang)</a:t>
            </a:r>
          </a:p>
        </p:txBody>
      </p:sp>
    </p:spTree>
    <p:extLst>
      <p:ext uri="{BB962C8B-B14F-4D97-AF65-F5344CB8AC3E}">
        <p14:creationId xmlns:p14="http://schemas.microsoft.com/office/powerpoint/2010/main" val="391987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B31DD-93BC-5BE5-DA89-FCB3046D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E161FE5-D932-0E48-0B91-AEE05494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00" y="784580"/>
            <a:ext cx="3548558" cy="343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5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31453</TotalTime>
  <Words>162</Words>
  <Application>Microsoft Macintosh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IBM Plex Mono Medium</vt:lpstr>
      <vt:lpstr>IBM Plex Sans</vt:lpstr>
      <vt:lpstr>IBM Plex Sans ExtLt</vt:lpstr>
      <vt:lpstr>IBM Plex Sans Light</vt:lpstr>
      <vt:lpstr>Open Sans</vt:lpstr>
      <vt:lpstr>Times New Roman</vt:lpstr>
      <vt:lpstr>Work Sans Light</vt:lpstr>
      <vt:lpstr>Work Sans Medium</vt:lpstr>
      <vt:lpstr>WORK SANS MEDIUM ROMAN</vt:lpstr>
      <vt:lpstr>Office Theme</vt:lpstr>
      <vt:lpstr>IBM presentation template</vt:lpstr>
      <vt:lpstr>Galasa Openapi2Beans Tool</vt:lpstr>
      <vt:lpstr>Background</vt:lpstr>
      <vt:lpstr>generate a client</vt:lpstr>
      <vt:lpstr>Generate server-side beans</vt:lpstr>
      <vt:lpstr>Syntax</vt:lpstr>
      <vt:lpstr>Demo</vt:lpstr>
      <vt:lpstr>Why write our own generator ?</vt:lpstr>
      <vt:lpstr>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Cobbett</cp:lastModifiedBy>
  <cp:revision>3889</cp:revision>
  <dcterms:created xsi:type="dcterms:W3CDTF">2021-12-15T14:06:03Z</dcterms:created>
  <dcterms:modified xsi:type="dcterms:W3CDTF">2024-03-22T11:38:36Z</dcterms:modified>
</cp:coreProperties>
</file>