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F2A7D6-D977-42C3-B17B-630BFB38F2AC}">
  <a:tblStyle styleId="{FCF2A7D6-D977-42C3-B17B-630BFB38F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a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44d83ba4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g244d83ba4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ddd0e255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ddd0e255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ddd0e25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ddd0e25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ddd0e255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ddd0e255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ddd0e255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ddd0e255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ddd0e255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ddd0e255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8160" y="46886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drive.google.com/drive/folders/1El-TTY5EHIWrtRmTTaRObARZXqmxmMg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2371680" y="630360"/>
            <a:ext cx="63312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2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400" y="3238560"/>
            <a:ext cx="63312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5775" t="0"/>
          <a:stretch/>
        </p:blipFill>
        <p:spPr>
          <a:xfrm>
            <a:off x="-123480" y="0"/>
            <a:ext cx="97884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4444920" y="445320"/>
            <a:ext cx="5220000" cy="391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1320" y="1087920"/>
            <a:ext cx="2358720" cy="235872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060240" y="3525840"/>
            <a:ext cx="25404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800"/>
              <a:buFont typeface="Arial"/>
              <a:buNone/>
            </a:pPr>
            <a:r>
              <a:rPr b="0" i="0" lang="pt-BR" sz="2800" u="sng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bit.ly/inpowerbi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868360" y="687600"/>
            <a:ext cx="2924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 para os materiais de aula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3525840"/>
            <a:ext cx="3327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Lato"/>
              <a:buNone/>
            </a:pPr>
            <a:r>
              <a:rPr b="0" i="0" lang="pt-BR" sz="4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AULA </a:t>
            </a:r>
            <a:r>
              <a:rPr lang="pt-BR" sz="4200">
                <a:latin typeface="Lato"/>
                <a:ea typeface="Lato"/>
                <a:cs typeface="Lato"/>
                <a:sym typeface="Lato"/>
              </a:rPr>
              <a:t>01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841525" y="1432275"/>
            <a:ext cx="70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0" y="2164425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DADOS x INFORMAÇÃO x CONHECIMENTO x INTELIGÊNCIA</a:t>
            </a:r>
            <a:endParaRPr b="1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841525" y="1432275"/>
            <a:ext cx="70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23800" y="1275900"/>
            <a:ext cx="1236900" cy="6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30100" y="1333800"/>
            <a:ext cx="87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DADOS x INFORMAÇÃO x CONHECIMENTO x INTELIGÊNCIA</a:t>
            </a:r>
            <a:endParaRPr b="1" sz="2200"/>
          </a:p>
        </p:txBody>
      </p:sp>
      <p:sp>
        <p:nvSpPr>
          <p:cNvPr id="79" name="Google Shape;79;p16"/>
          <p:cNvSpPr/>
          <p:nvPr/>
        </p:nvSpPr>
        <p:spPr>
          <a:xfrm>
            <a:off x="523800" y="1877725"/>
            <a:ext cx="8175300" cy="198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841525" y="2331525"/>
            <a:ext cx="112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165</a:t>
            </a:r>
            <a:endParaRPr sz="1600"/>
          </a:p>
        </p:txBody>
      </p:sp>
      <p:sp>
        <p:nvSpPr>
          <p:cNvPr id="81" name="Google Shape;81;p16"/>
          <p:cNvSpPr txBox="1"/>
          <p:nvPr/>
        </p:nvSpPr>
        <p:spPr>
          <a:xfrm>
            <a:off x="841525" y="2672575"/>
            <a:ext cx="112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185</a:t>
            </a:r>
            <a:endParaRPr sz="1600"/>
          </a:p>
        </p:txBody>
      </p:sp>
      <p:sp>
        <p:nvSpPr>
          <p:cNvPr id="82" name="Google Shape;82;p16"/>
          <p:cNvSpPr txBox="1"/>
          <p:nvPr/>
        </p:nvSpPr>
        <p:spPr>
          <a:xfrm>
            <a:off x="841525" y="3072775"/>
            <a:ext cx="112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170</a:t>
            </a:r>
            <a:endParaRPr sz="1600"/>
          </a:p>
        </p:txBody>
      </p:sp>
      <p:sp>
        <p:nvSpPr>
          <p:cNvPr id="83" name="Google Shape;83;p16"/>
          <p:cNvSpPr txBox="1"/>
          <p:nvPr/>
        </p:nvSpPr>
        <p:spPr>
          <a:xfrm>
            <a:off x="4491750" y="2296525"/>
            <a:ext cx="3835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O que esses dados nos comunicam?</a:t>
            </a:r>
            <a:br>
              <a:rPr lang="pt-BR" sz="1700"/>
            </a:br>
            <a:r>
              <a:rPr lang="pt-BR" sz="1700"/>
              <a:t>Nada. Dados são símbolos, caracteres e/ou letras, em algum arquivo.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841525" y="1432275"/>
            <a:ext cx="70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23800" y="1275900"/>
            <a:ext cx="3312600" cy="6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233550" y="1333800"/>
            <a:ext cx="87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DADOS x INFORMAÇÃO x CONHECIMENTO x INTELIGÊNCIA</a:t>
            </a:r>
            <a:endParaRPr b="1" sz="2200"/>
          </a:p>
        </p:txBody>
      </p:sp>
      <p:sp>
        <p:nvSpPr>
          <p:cNvPr id="91" name="Google Shape;91;p17"/>
          <p:cNvSpPr/>
          <p:nvPr/>
        </p:nvSpPr>
        <p:spPr>
          <a:xfrm>
            <a:off x="523800" y="1877725"/>
            <a:ext cx="8175300" cy="198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23650" y="3816200"/>
            <a:ext cx="817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Quando nós dispomos de mais detalhes, novos dados correlacionados, com tipologia, nós conseguimos transformar isso em informação.</a:t>
            </a:r>
            <a:endParaRPr sz="1700"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952500" y="207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{FCF2A7D6-D977-42C3-B17B-630BFB38F2AC}</a:tableStyleId>
              </a:tblPr>
              <a:tblGrid>
                <a:gridCol w="1206500"/>
                <a:gridCol w="1511425"/>
                <a:gridCol w="901575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Altura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Sexo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Idade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Cidade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Adelaide Maria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Recife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Rogério Maia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Fortaleza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Gilvan Silva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Horizonte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841525" y="1432275"/>
            <a:ext cx="70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523800" y="1275900"/>
            <a:ext cx="5936400" cy="6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230100" y="1391700"/>
            <a:ext cx="87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DADOS x INFORMAÇÃO x CONHECIMENTO x INTELIGÊNCIA</a:t>
            </a:r>
            <a:endParaRPr b="1" sz="2200"/>
          </a:p>
        </p:txBody>
      </p:sp>
      <p:sp>
        <p:nvSpPr>
          <p:cNvPr id="101" name="Google Shape;101;p18"/>
          <p:cNvSpPr/>
          <p:nvPr/>
        </p:nvSpPr>
        <p:spPr>
          <a:xfrm>
            <a:off x="523800" y="1877725"/>
            <a:ext cx="8175300" cy="198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523650" y="3816200"/>
            <a:ext cx="8175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</a:rPr>
              <a:t>Com dados e informações podemos fazer perguntas e elaborar e testar diversas situações, como condições de causa e consequência, por exemplo.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952500" y="207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{FCF2A7D6-D977-42C3-B17B-630BFB38F2AC}</a:tableStyleId>
              </a:tblPr>
              <a:tblGrid>
                <a:gridCol w="1206500"/>
                <a:gridCol w="1511425"/>
                <a:gridCol w="901575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Altura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Sexo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Idade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Cidade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Adelaide Maria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Recife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Rogério Maia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Fortaleza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Gilvan Silva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Horizonte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841525" y="1432275"/>
            <a:ext cx="70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523800" y="1275900"/>
            <a:ext cx="8175300" cy="6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256650" y="1436850"/>
            <a:ext cx="87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DADOS x INFORMAÇÃO x CONHECIMENTO x INTELIGÊNCIA</a:t>
            </a:r>
            <a:endParaRPr b="1" sz="2200"/>
          </a:p>
        </p:txBody>
      </p:sp>
      <p:sp>
        <p:nvSpPr>
          <p:cNvPr id="111" name="Google Shape;111;p19"/>
          <p:cNvSpPr/>
          <p:nvPr/>
        </p:nvSpPr>
        <p:spPr>
          <a:xfrm>
            <a:off x="523800" y="1877725"/>
            <a:ext cx="8175300" cy="198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444875" y="1995325"/>
            <a:ext cx="3078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O uso das informações, através do conhecimento que possuímos para resolver determinado problema é entendido por inteligência. </a:t>
            </a:r>
            <a:endParaRPr sz="17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05" y="1995325"/>
            <a:ext cx="2904125" cy="294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675" y="1995325"/>
            <a:ext cx="2117196" cy="29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