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9144000" cy="5143500"/>
  <p:embeddedFontLs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X+utZWOKN1wPovNITGA21nAWD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44dfd3e06c_0_3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g244dfd3e06c_0_3:notes"/>
          <p:cNvSpPr/>
          <p:nvPr>
            <p:ph idx="2" type="sldImg"/>
          </p:nvPr>
        </p:nvSpPr>
        <p:spPr>
          <a:xfrm>
            <a:off x="1524300" y="385763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ddf1cc809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dddf1cc809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>
                <a:solidFill>
                  <a:srgbClr val="FF572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ctr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>
                <a:solidFill>
                  <a:srgbClr val="FF572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540469" y="1176350"/>
            <a:ext cx="806306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>
                <a:solidFill>
                  <a:srgbClr val="FF572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44dfd3e06c_0_6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244dfd3e06c_0_63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244dfd3e06c_0_63"/>
          <p:cNvSpPr txBox="1"/>
          <p:nvPr>
            <p:ph idx="12" type="sldNum"/>
          </p:nvPr>
        </p:nvSpPr>
        <p:spPr>
          <a:xfrm>
            <a:off x="8498160" y="46886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3675" y="88950"/>
            <a:ext cx="386401" cy="3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6"/>
          <p:cNvSpPr/>
          <p:nvPr/>
        </p:nvSpPr>
        <p:spPr>
          <a:xfrm>
            <a:off x="273675" y="459299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6"/>
          <p:cNvSpPr/>
          <p:nvPr/>
        </p:nvSpPr>
        <p:spPr>
          <a:xfrm>
            <a:off x="273675" y="4822675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6"/>
          <p:cNvSpPr txBox="1"/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FF572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540469" y="1176350"/>
            <a:ext cx="806306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hyperlink" Target="https://drive.google.com/drive/folders/1El-TTY5EHIWrtRmTTaRObARZXqmxmMg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infinityschool.com.b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infinityschool.com.b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nfinityschool.com.b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44dfd3e06c_0_3"/>
          <p:cNvSpPr txBox="1"/>
          <p:nvPr>
            <p:ph type="title"/>
          </p:nvPr>
        </p:nvSpPr>
        <p:spPr>
          <a:xfrm>
            <a:off x="2371680" y="630360"/>
            <a:ext cx="6331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2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44dfd3e06c_0_3"/>
          <p:cNvSpPr txBox="1"/>
          <p:nvPr>
            <p:ph idx="1" type="subTitle"/>
          </p:nvPr>
        </p:nvSpPr>
        <p:spPr>
          <a:xfrm>
            <a:off x="2390400" y="3238560"/>
            <a:ext cx="63312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g244dfd3e06c_0_3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480" y="0"/>
            <a:ext cx="97884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244dfd3e06c_0_3"/>
          <p:cNvSpPr/>
          <p:nvPr/>
        </p:nvSpPr>
        <p:spPr>
          <a:xfrm>
            <a:off x="4444920" y="445320"/>
            <a:ext cx="5220000" cy="391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g244dfd3e06c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1320" y="1087920"/>
            <a:ext cx="2358720" cy="235872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44dfd3e06c_0_3"/>
          <p:cNvSpPr/>
          <p:nvPr/>
        </p:nvSpPr>
        <p:spPr>
          <a:xfrm>
            <a:off x="6060240" y="3525840"/>
            <a:ext cx="25404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Font typeface="Arial"/>
              <a:buNone/>
            </a:pPr>
            <a:r>
              <a:rPr b="0" i="0" lang="pt-PT" sz="2800" u="sng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bit.ly/inpowerbi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44dfd3e06c_0_3"/>
          <p:cNvSpPr/>
          <p:nvPr/>
        </p:nvSpPr>
        <p:spPr>
          <a:xfrm>
            <a:off x="5868360" y="687600"/>
            <a:ext cx="292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para os materiais de aula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44dfd3e06c_0_3"/>
          <p:cNvSpPr/>
          <p:nvPr/>
        </p:nvSpPr>
        <p:spPr>
          <a:xfrm>
            <a:off x="0" y="3525840"/>
            <a:ext cx="3327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Lato"/>
              <a:buNone/>
            </a:pPr>
            <a:r>
              <a:rPr b="0" i="0" lang="pt-PT" sz="4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</a:t>
            </a:r>
            <a:r>
              <a:rPr lang="pt-PT" sz="4200">
                <a:latin typeface="Lato"/>
                <a:ea typeface="Lato"/>
                <a:cs typeface="Lato"/>
                <a:sym typeface="Lato"/>
              </a:rPr>
              <a:t>02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228600" y="733422"/>
            <a:ext cx="621685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95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P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Renomeando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realizar este procedimento, precisamos acessar ao Power Query, para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isso clique em “Editar Consultas”, conforme ilustra a imagem abaixo: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914400" y="2734689"/>
            <a:ext cx="3960813" cy="1165225"/>
            <a:chOff x="1134" y="218"/>
            <a:chExt cx="6237" cy="1835"/>
          </a:xfrm>
        </p:grpSpPr>
        <p:pic>
          <p:nvPicPr>
            <p:cNvPr id="131" name="Google Shape;13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34" y="218"/>
              <a:ext cx="6237" cy="1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0"/>
            <p:cNvSpPr/>
            <p:nvPr/>
          </p:nvSpPr>
          <p:spPr>
            <a:xfrm>
              <a:off x="5610" y="836"/>
              <a:ext cx="840" cy="87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0"/>
          <p:cNvSpPr/>
          <p:nvPr/>
        </p:nvSpPr>
        <p:spPr>
          <a:xfrm>
            <a:off x="533400" y="1384312"/>
            <a:ext cx="5480988" cy="1154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que o Power Query será iniciado.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renomear o nome das tabelas, vamos realizar o seguinte procedimento: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Escolha a tabela desejada, neste primeiro momento, escolheremos a tabela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“BaseDPEvolucaoMensalCisp” e clicaremos com o botão direito do mouse: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2133600" y="590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1"/>
          <p:cNvGrpSpPr/>
          <p:nvPr/>
        </p:nvGrpSpPr>
        <p:grpSpPr>
          <a:xfrm>
            <a:off x="2133600" y="590550"/>
            <a:ext cx="3294063" cy="4003675"/>
            <a:chOff x="0" y="0"/>
            <a:chExt cx="5188" cy="6306"/>
          </a:xfrm>
        </p:grpSpPr>
        <p:pic>
          <p:nvPicPr>
            <p:cNvPr id="142" name="Google Shape;142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188" cy="63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1"/>
            <p:cNvSpPr/>
            <p:nvPr/>
          </p:nvSpPr>
          <p:spPr>
            <a:xfrm>
              <a:off x="2272" y="2809"/>
              <a:ext cx="1770" cy="33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629199"/>
            <a:ext cx="5951783" cy="32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914400" y="590550"/>
            <a:ext cx="7772400" cy="38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8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Agora, basta digitar o nome desejado. Neste caso será “RegistroOcorrencias”.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Procure sempre colocar nomes e tabelas, obedecendo algumas regras: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espaços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caracteres especiais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acentuação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128270" rtl="0" algn="just">
              <a:lnSpc>
                <a:spcPct val="106000"/>
              </a:lnSpc>
              <a:spcBef>
                <a:spcPts val="90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Visto que utilizaremos o nome destas tabelas, posteriormente, para criarmos cálculos e estes itens anteriores podem (e vão) comprometer nossa produtividade.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128904" rtl="0" algn="just">
              <a:lnSpc>
                <a:spcPct val="105000"/>
              </a:lnSpc>
              <a:spcBef>
                <a:spcPts val="83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momento em que criarmos as análises, será possível apresentar os nomes na grafia desejada.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125095" rtl="0" algn="just">
              <a:lnSpc>
                <a:spcPct val="106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Agora, repita o procedimento para as demais tabelas, renomeando-as da seguinte forma: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Dim_Periodo para Periodo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DTB_2016_Municipio para Municipio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4"/>
          <p:cNvGrpSpPr/>
          <p:nvPr/>
        </p:nvGrpSpPr>
        <p:grpSpPr>
          <a:xfrm>
            <a:off x="2286000" y="2114550"/>
            <a:ext cx="3959225" cy="2041525"/>
            <a:chOff x="1134" y="178"/>
            <a:chExt cx="6237" cy="3215"/>
          </a:xfrm>
        </p:grpSpPr>
        <p:pic>
          <p:nvPicPr>
            <p:cNvPr id="165" name="Google Shape;16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34" y="178"/>
              <a:ext cx="6237" cy="3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4"/>
            <p:cNvSpPr/>
            <p:nvPr/>
          </p:nvSpPr>
          <p:spPr>
            <a:xfrm>
              <a:off x="3420" y="1586"/>
              <a:ext cx="2940" cy="97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14"/>
          <p:cNvSpPr txBox="1"/>
          <p:nvPr/>
        </p:nvSpPr>
        <p:spPr>
          <a:xfrm>
            <a:off x="2133600" y="717027"/>
            <a:ext cx="4572000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85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Removendo linhas desnecessárias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na tabela “RegistroOcorrencias”, para visualizarmos os dados da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mesma: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ddf1cc809_0_1"/>
          <p:cNvSpPr txBox="1"/>
          <p:nvPr/>
        </p:nvSpPr>
        <p:spPr>
          <a:xfrm>
            <a:off x="2747912" y="4903463"/>
            <a:ext cx="36417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dddf1cc809_0_1"/>
          <p:cNvSpPr txBox="1"/>
          <p:nvPr/>
        </p:nvSpPr>
        <p:spPr>
          <a:xfrm>
            <a:off x="1703750" y="1635025"/>
            <a:ext cx="6130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PT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https://bit.ly/bi02aula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dddf1cc809_0_1"/>
          <p:cNvSpPr txBox="1"/>
          <p:nvPr/>
        </p:nvSpPr>
        <p:spPr>
          <a:xfrm>
            <a:off x="2343125" y="2729350"/>
            <a:ext cx="457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85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o download do arquivo </a:t>
            </a:r>
            <a:endParaRPr b="0" i="0" sz="24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PT" sz="2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clientes_tratamento.csv</a:t>
            </a:r>
            <a:endParaRPr b="0" i="0" sz="24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138600" y="2651838"/>
            <a:ext cx="457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85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o Power BI Desktop iniciado, clique em “Obter Dados”.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195725" y="1820838"/>
            <a:ext cx="457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85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o download do arquivo </a:t>
            </a:r>
            <a:r>
              <a:rPr b="0" i="0" lang="pt-PT" sz="2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BaseVendas.xlsx</a:t>
            </a:r>
            <a:endParaRPr b="0" i="0" sz="24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219" y="1446187"/>
            <a:ext cx="3084195" cy="313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>
            <a:off x="2428824" y="600351"/>
            <a:ext cx="3960813" cy="749300"/>
            <a:chOff x="0" y="0"/>
            <a:chExt cx="6237" cy="1179"/>
          </a:xfrm>
        </p:grpSpPr>
        <p:pic>
          <p:nvPicPr>
            <p:cNvPr id="74" name="Google Shape;7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6237" cy="1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3"/>
            <p:cNvSpPr/>
            <p:nvPr/>
          </p:nvSpPr>
          <p:spPr>
            <a:xfrm>
              <a:off x="1536" y="362"/>
              <a:ext cx="405" cy="64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9060" y="478472"/>
            <a:ext cx="3865880" cy="418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0642" y="443547"/>
            <a:ext cx="3942715" cy="425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895350"/>
            <a:ext cx="3947160" cy="190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907592"/>
            <a:ext cx="4686617" cy="35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52550"/>
            <a:ext cx="4038600" cy="3101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442912" y="1404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pt-PT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4103637" y="724447"/>
            <a:ext cx="4572000" cy="1561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854" marR="128904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Power BI Desktop identificará automaticamente o delimitador do seu arquivo, caso acontece algum equívoco quanto a isso, é possível ajustar clicando na opção “Delimitador”.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b="0" i="0" lang="pt-PT" sz="900" u="sng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b="0" i="0" lang="pt-PT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9"/>
          <p:cNvGrpSpPr/>
          <p:nvPr/>
        </p:nvGrpSpPr>
        <p:grpSpPr>
          <a:xfrm>
            <a:off x="2209800" y="710241"/>
            <a:ext cx="3959225" cy="966788"/>
            <a:chOff x="1134" y="209"/>
            <a:chExt cx="6237" cy="1523"/>
          </a:xfrm>
        </p:grpSpPr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34" y="209"/>
              <a:ext cx="6237" cy="15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9"/>
            <p:cNvSpPr/>
            <p:nvPr/>
          </p:nvSpPr>
          <p:spPr>
            <a:xfrm>
              <a:off x="1800" y="734"/>
              <a:ext cx="480" cy="79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9"/>
          <p:cNvSpPr txBox="1"/>
          <p:nvPr/>
        </p:nvSpPr>
        <p:spPr>
          <a:xfrm>
            <a:off x="1817637" y="1966169"/>
            <a:ext cx="4572000" cy="218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85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tela   “Obter   Dados”   surgirá   novamente,   mais   uma   vez,   selecione “Texto/CSV” e clique em “Conectar”.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just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Surgirá a tela para você navegar até a pasta onde salvou os arquivos, desta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just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vez você selecionará “Dim_Periodo” e clicará em “Abrir”: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2022-09-19T13:12:57Z</dcterms:created>
  <dc:creator>Mauricio B Marcal de Carvalho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