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layfair Display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.fntdata"/><Relationship Id="rId22" Type="http://schemas.openxmlformats.org/officeDocument/2006/relationships/font" Target="fonts/PlayfairDisplay-boldItalic.fntdata"/><Relationship Id="rId21" Type="http://schemas.openxmlformats.org/officeDocument/2006/relationships/font" Target="fonts/PlayfairDisplay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layfairDispl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e19f5207b5_2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e19f5207b5_2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e19f5207b5_2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e19f5207b5_2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f9d4a4861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f9d4a4861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e19f5207b5_2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e19f5207b5_2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e1a24024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e1a24024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dfd3f82ef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dfd3f82ef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e19f5207b5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e19f5207b5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e19f5207b5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e19f5207b5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19f5207b5_2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e19f5207b5_2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e19f5207b5_2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e19f5207b5_2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19f5207b5_2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19f5207b5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e19f5207b5_2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e19f5207b5_2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hyperlink" Target="https://drive.google.com/drive/folders/1El-TTY5EHIWrtRmTTaRObARZXqmxmMgV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Relationship Id="rId4" Type="http://schemas.openxmlformats.org/officeDocument/2006/relationships/image" Target="../media/image22.png"/><Relationship Id="rId5" Type="http://schemas.openxmlformats.org/officeDocument/2006/relationships/image" Target="../media/image24.png"/><Relationship Id="rId6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6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2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5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 rotWithShape="1">
          <a:blip r:embed="rId3">
            <a:alphaModFix/>
          </a:blip>
          <a:srcRect b="0" l="0" r="5775" t="0"/>
          <a:stretch/>
        </p:blipFill>
        <p:spPr>
          <a:xfrm>
            <a:off x="-123625" y="0"/>
            <a:ext cx="978885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/>
          <p:nvPr/>
        </p:nvSpPr>
        <p:spPr>
          <a:xfrm>
            <a:off x="4444925" y="445250"/>
            <a:ext cx="5220300" cy="3915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1350" y="1087975"/>
            <a:ext cx="2358950" cy="23589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6060325" y="3525850"/>
            <a:ext cx="254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2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bit.ly/inpowerbi</a:t>
            </a:r>
            <a:endParaRPr sz="2800"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5868325" y="687775"/>
            <a:ext cx="292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Link para os materiais de aula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5" name="Google Shape;65;p13"/>
          <p:cNvSpPr txBox="1"/>
          <p:nvPr>
            <p:ph idx="4294967295" type="title"/>
          </p:nvPr>
        </p:nvSpPr>
        <p:spPr>
          <a:xfrm>
            <a:off x="84525" y="3312025"/>
            <a:ext cx="322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800"/>
              <a:t>AULA 02</a:t>
            </a:r>
            <a:endParaRPr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title"/>
          </p:nvPr>
        </p:nvSpPr>
        <p:spPr>
          <a:xfrm>
            <a:off x="0" y="445025"/>
            <a:ext cx="91440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36000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900"/>
              <a:t>FUNIL</a:t>
            </a:r>
            <a:endParaRPr sz="2700"/>
          </a:p>
        </p:txBody>
      </p:sp>
      <p:pic>
        <p:nvPicPr>
          <p:cNvPr id="165" name="Google Shape;16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725" y="1918150"/>
            <a:ext cx="3614525" cy="2831151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6" name="Google Shape;166;p22"/>
          <p:cNvSpPr txBox="1"/>
          <p:nvPr/>
        </p:nvSpPr>
        <p:spPr>
          <a:xfrm>
            <a:off x="187050" y="1143900"/>
            <a:ext cx="882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 gráfico de funil (também chamado de diagrama de funil) mostra a redução progressiva dos dados à medida que passam de uma fase para outra, demonstrando etapas de um processo.</a:t>
            </a:r>
            <a:endParaRPr/>
          </a:p>
        </p:txBody>
      </p:sp>
      <p:pic>
        <p:nvPicPr>
          <p:cNvPr id="167" name="Google Shape;16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4797" y="1772850"/>
            <a:ext cx="1261550" cy="31217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8" name="Google Shape;168;p22"/>
          <p:cNvSpPr/>
          <p:nvPr/>
        </p:nvSpPr>
        <p:spPr>
          <a:xfrm>
            <a:off x="5858175" y="3985025"/>
            <a:ext cx="1160100" cy="859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9" name="Google Shape;169;p22"/>
          <p:cNvCxnSpPr>
            <a:stCxn id="165" idx="3"/>
            <a:endCxn id="168" idx="1"/>
          </p:cNvCxnSpPr>
          <p:nvPr/>
        </p:nvCxnSpPr>
        <p:spPr>
          <a:xfrm>
            <a:off x="5002250" y="3333725"/>
            <a:ext cx="855900" cy="1081200"/>
          </a:xfrm>
          <a:prstGeom prst="bentConnector3">
            <a:avLst>
              <a:gd fmla="val 50001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p22"/>
          <p:cNvSpPr/>
          <p:nvPr/>
        </p:nvSpPr>
        <p:spPr>
          <a:xfrm>
            <a:off x="6052900" y="2938475"/>
            <a:ext cx="170400" cy="162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type="title"/>
          </p:nvPr>
        </p:nvSpPr>
        <p:spPr>
          <a:xfrm>
            <a:off x="0" y="445025"/>
            <a:ext cx="91440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36000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900"/>
              <a:t>MAPAS</a:t>
            </a:r>
            <a:endParaRPr sz="2700"/>
          </a:p>
        </p:txBody>
      </p:sp>
      <p:pic>
        <p:nvPicPr>
          <p:cNvPr id="176" name="Google Shape;176;p23"/>
          <p:cNvPicPr preferRelativeResize="0"/>
          <p:nvPr/>
        </p:nvPicPr>
        <p:blipFill rotWithShape="1">
          <a:blip r:embed="rId3">
            <a:alphaModFix/>
          </a:blip>
          <a:srcRect b="0" l="0" r="9033" t="0"/>
          <a:stretch/>
        </p:blipFill>
        <p:spPr>
          <a:xfrm>
            <a:off x="1588750" y="1418525"/>
            <a:ext cx="2614026" cy="323155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7" name="Google Shape;177;p23"/>
          <p:cNvPicPr preferRelativeResize="0"/>
          <p:nvPr/>
        </p:nvPicPr>
        <p:blipFill rotWithShape="1">
          <a:blip r:embed="rId4">
            <a:alphaModFix/>
          </a:blip>
          <a:srcRect b="0" l="0" r="15261" t="0"/>
          <a:stretch/>
        </p:blipFill>
        <p:spPr>
          <a:xfrm>
            <a:off x="4652825" y="1410625"/>
            <a:ext cx="2361625" cy="323155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8" name="Google Shape;17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0527" y="1045400"/>
            <a:ext cx="1132000" cy="39620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9" name="Google Shape;179;p23"/>
          <p:cNvSpPr txBox="1"/>
          <p:nvPr/>
        </p:nvSpPr>
        <p:spPr>
          <a:xfrm>
            <a:off x="1442325" y="4573875"/>
            <a:ext cx="2688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Mapa de Bolha</a:t>
            </a:r>
            <a:endParaRPr sz="700"/>
          </a:p>
        </p:txBody>
      </p:sp>
      <p:sp>
        <p:nvSpPr>
          <p:cNvPr id="180" name="Google Shape;180;p23"/>
          <p:cNvSpPr txBox="1"/>
          <p:nvPr/>
        </p:nvSpPr>
        <p:spPr>
          <a:xfrm>
            <a:off x="4632525" y="4573875"/>
            <a:ext cx="244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Mapa Coroplético</a:t>
            </a:r>
            <a:endParaRPr sz="700"/>
          </a:p>
        </p:txBody>
      </p:sp>
      <p:sp>
        <p:nvSpPr>
          <p:cNvPr id="181" name="Google Shape;181;p23"/>
          <p:cNvSpPr/>
          <p:nvPr/>
        </p:nvSpPr>
        <p:spPr>
          <a:xfrm>
            <a:off x="219800" y="2232675"/>
            <a:ext cx="162300" cy="1623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3"/>
          <p:cNvSpPr/>
          <p:nvPr/>
        </p:nvSpPr>
        <p:spPr>
          <a:xfrm>
            <a:off x="219800" y="2995275"/>
            <a:ext cx="1046700" cy="1938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3" name="Google Shape;183;p23"/>
          <p:cNvCxnSpPr>
            <a:stCxn id="181" idx="3"/>
            <a:endCxn id="176" idx="1"/>
          </p:cNvCxnSpPr>
          <p:nvPr/>
        </p:nvCxnSpPr>
        <p:spPr>
          <a:xfrm>
            <a:off x="382100" y="2313825"/>
            <a:ext cx="1206600" cy="720600"/>
          </a:xfrm>
          <a:prstGeom prst="bentConnector3">
            <a:avLst>
              <a:gd fmla="val 86731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4" name="Google Shape;184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24850" y="1319263"/>
            <a:ext cx="1626175" cy="343007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5" name="Google Shape;185;p23"/>
          <p:cNvSpPr/>
          <p:nvPr/>
        </p:nvSpPr>
        <p:spPr>
          <a:xfrm>
            <a:off x="7667325" y="3060175"/>
            <a:ext cx="219000" cy="22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3"/>
          <p:cNvSpPr/>
          <p:nvPr/>
        </p:nvSpPr>
        <p:spPr>
          <a:xfrm>
            <a:off x="7375275" y="4098600"/>
            <a:ext cx="1525200" cy="572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7" name="Google Shape;187;p23"/>
          <p:cNvCxnSpPr>
            <a:stCxn id="177" idx="3"/>
            <a:endCxn id="186" idx="1"/>
          </p:cNvCxnSpPr>
          <p:nvPr/>
        </p:nvCxnSpPr>
        <p:spPr>
          <a:xfrm>
            <a:off x="7014450" y="3026400"/>
            <a:ext cx="360900" cy="1358700"/>
          </a:xfrm>
          <a:prstGeom prst="bentConnector3">
            <a:avLst>
              <a:gd fmla="val 4999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>
            <p:ph type="title"/>
          </p:nvPr>
        </p:nvSpPr>
        <p:spPr>
          <a:xfrm>
            <a:off x="0" y="331450"/>
            <a:ext cx="91440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69999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/>
              <a:t>Vamos praticar juntos!</a:t>
            </a:r>
            <a:endParaRPr/>
          </a:p>
        </p:txBody>
      </p:sp>
      <p:sp>
        <p:nvSpPr>
          <p:cNvPr id="193" name="Google Shape;193;p24"/>
          <p:cNvSpPr txBox="1"/>
          <p:nvPr>
            <p:ph idx="1" type="body"/>
          </p:nvPr>
        </p:nvSpPr>
        <p:spPr>
          <a:xfrm>
            <a:off x="244150" y="1356500"/>
            <a:ext cx="8496000" cy="32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25">
                <a:latin typeface="Arial"/>
                <a:ea typeface="Arial"/>
                <a:cs typeface="Arial"/>
                <a:sym typeface="Arial"/>
              </a:rPr>
              <a:t>1- Total de faturamento</a:t>
            </a:r>
            <a:endParaRPr sz="17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25">
                <a:latin typeface="Arial"/>
                <a:ea typeface="Arial"/>
                <a:cs typeface="Arial"/>
                <a:sym typeface="Arial"/>
              </a:rPr>
              <a:t>2- Quantidade de vendas</a:t>
            </a:r>
            <a:endParaRPr sz="17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25">
                <a:latin typeface="Arial"/>
                <a:ea typeface="Arial"/>
                <a:cs typeface="Arial"/>
                <a:sym typeface="Arial"/>
              </a:rPr>
              <a:t>3- Produto mais vendido</a:t>
            </a:r>
            <a:endParaRPr sz="17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25">
                <a:latin typeface="Arial"/>
                <a:ea typeface="Arial"/>
                <a:cs typeface="Arial"/>
                <a:sym typeface="Arial"/>
              </a:rPr>
              <a:t>4- Total vendas por produto</a:t>
            </a:r>
            <a:endParaRPr sz="17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25">
                <a:latin typeface="Arial"/>
                <a:ea typeface="Arial"/>
                <a:cs typeface="Arial"/>
                <a:sym typeface="Arial"/>
              </a:rPr>
              <a:t>5- Total vendas por mês</a:t>
            </a:r>
            <a:endParaRPr sz="17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25">
                <a:latin typeface="Arial"/>
                <a:ea typeface="Arial"/>
                <a:cs typeface="Arial"/>
                <a:sym typeface="Arial"/>
              </a:rPr>
              <a:t>6- Total vendas por gênero</a:t>
            </a:r>
            <a:endParaRPr sz="17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25">
                <a:latin typeface="Arial"/>
                <a:ea typeface="Arial"/>
                <a:cs typeface="Arial"/>
                <a:sym typeface="Arial"/>
              </a:rPr>
              <a:t>7- Vendas por cidade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3595" y="1312175"/>
            <a:ext cx="5626599" cy="31785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>
            <p:ph type="title"/>
          </p:nvPr>
        </p:nvSpPr>
        <p:spPr>
          <a:xfrm>
            <a:off x="0" y="323325"/>
            <a:ext cx="91440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36000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>
                <a:highlight>
                  <a:srgbClr val="F1C232"/>
                </a:highlight>
              </a:rPr>
              <a:t>Atividade proposta</a:t>
            </a:r>
            <a:endParaRPr>
              <a:highlight>
                <a:srgbClr val="F1C232"/>
              </a:highlight>
            </a:endParaRPr>
          </a:p>
        </p:txBody>
      </p:sp>
      <p:sp>
        <p:nvSpPr>
          <p:cNvPr id="200" name="Google Shape;200;p25"/>
          <p:cNvSpPr txBox="1"/>
          <p:nvPr>
            <p:ph idx="1" type="body"/>
          </p:nvPr>
        </p:nvSpPr>
        <p:spPr>
          <a:xfrm>
            <a:off x="311700" y="1234050"/>
            <a:ext cx="85401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latin typeface="Arial"/>
                <a:ea typeface="Arial"/>
                <a:cs typeface="Arial"/>
                <a:sym typeface="Arial"/>
              </a:rPr>
              <a:t>Você recebeu uma base de dados e precisa retornar algumas informações básicas em dashboard :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latin typeface="Arial"/>
                <a:ea typeface="Arial"/>
                <a:cs typeface="Arial"/>
                <a:sym typeface="Arial"/>
              </a:rPr>
              <a:t>Quantidade de funcionários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latin typeface="Arial"/>
                <a:ea typeface="Arial"/>
                <a:cs typeface="Arial"/>
                <a:sym typeface="Arial"/>
              </a:rPr>
              <a:t>Quantidade de setores da empresa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latin typeface="Arial"/>
                <a:ea typeface="Arial"/>
                <a:cs typeface="Arial"/>
                <a:sym typeface="Arial"/>
              </a:rPr>
              <a:t>Total da folha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latin typeface="Arial"/>
                <a:ea typeface="Arial"/>
                <a:cs typeface="Arial"/>
                <a:sym typeface="Arial"/>
              </a:rPr>
              <a:t>Análise de salários por nível/cargo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latin typeface="Arial"/>
                <a:ea typeface="Arial"/>
                <a:cs typeface="Arial"/>
                <a:sym typeface="Arial"/>
              </a:rPr>
              <a:t>Quantidade de funcionários por setor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latin typeface="Arial"/>
                <a:ea typeface="Arial"/>
                <a:cs typeface="Arial"/>
                <a:sym typeface="Arial"/>
              </a:rPr>
              <a:t>Comparação de salários por sexo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8175" y="1972700"/>
            <a:ext cx="2144825" cy="219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5"/>
          <p:cNvSpPr/>
          <p:nvPr/>
        </p:nvSpPr>
        <p:spPr>
          <a:xfrm>
            <a:off x="3943575" y="4033700"/>
            <a:ext cx="4226700" cy="6246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Utilize o arquivo </a:t>
            </a:r>
            <a:r>
              <a:rPr b="1" lang="pt-BR" sz="1600">
                <a:solidFill>
                  <a:schemeClr val="lt1"/>
                </a:solidFill>
              </a:rPr>
              <a:t>base_funcionarios.xlsx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3">
            <a:alphaModFix/>
          </a:blip>
          <a:srcRect b="0" l="0" r="5775" t="0"/>
          <a:stretch/>
        </p:blipFill>
        <p:spPr>
          <a:xfrm>
            <a:off x="-123625" y="0"/>
            <a:ext cx="978885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/>
          <p:nvPr/>
        </p:nvSpPr>
        <p:spPr>
          <a:xfrm>
            <a:off x="4444925" y="445250"/>
            <a:ext cx="5220300" cy="3915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>
            <p:ph idx="4294967295" type="title"/>
          </p:nvPr>
        </p:nvSpPr>
        <p:spPr>
          <a:xfrm>
            <a:off x="84525" y="3312025"/>
            <a:ext cx="322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800"/>
              <a:t>LINK GRUPO</a:t>
            </a:r>
            <a:endParaRPr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600"/>
          </a:p>
        </p:txBody>
      </p:sp>
      <p:pic>
        <p:nvPicPr>
          <p:cNvPr id="75" name="Google Shape;75;p14"/>
          <p:cNvPicPr preferRelativeResize="0"/>
          <p:nvPr/>
        </p:nvPicPr>
        <p:blipFill rotWithShape="1">
          <a:blip r:embed="rId4">
            <a:alphaModFix/>
          </a:blip>
          <a:srcRect b="5621" l="0" r="0" t="3560"/>
          <a:stretch/>
        </p:blipFill>
        <p:spPr>
          <a:xfrm>
            <a:off x="5715000" y="559350"/>
            <a:ext cx="2908900" cy="368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33450" y="1234050"/>
            <a:ext cx="8228700" cy="3716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Que história que seus dados contam? </a:t>
            </a:r>
            <a:br>
              <a:rPr lang="pt-BR" sz="16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16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Com os visuais disponíveis dentro do Power BI podemos mostrar nossos dados de forma mais clara, deixando nosso trabalho muito mais atrativo.</a:t>
            </a:r>
            <a:endParaRPr>
              <a:solidFill>
                <a:srgbClr val="000000"/>
              </a:solidFill>
              <a:highlight>
                <a:srgbClr val="FFF2CC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5"/>
          <p:cNvSpPr txBox="1"/>
          <p:nvPr>
            <p:ph type="title"/>
          </p:nvPr>
        </p:nvSpPr>
        <p:spPr>
          <a:xfrm>
            <a:off x="0" y="445025"/>
            <a:ext cx="91440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36000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900"/>
              <a:t>GRÁFICOS E OUTROS VISUAIS</a:t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275" y="2447875"/>
            <a:ext cx="4215251" cy="2374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7050" y="2452150"/>
            <a:ext cx="4215250" cy="236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33450" y="1234050"/>
            <a:ext cx="8228700" cy="3716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5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Um único número, como vendas totais, participação de mercado ano a ano ou oportunidades totais, às vezes é o mais importante que você quer acompanhar. Um tipo de visualização no Power BI chamado de cartão pode ser a melhor forma de exibir esse número</a:t>
            </a:r>
            <a:endParaRPr sz="1300">
              <a:solidFill>
                <a:srgbClr val="000000"/>
              </a:solidFill>
              <a:highlight>
                <a:srgbClr val="FFF2CC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800" y="2265750"/>
            <a:ext cx="4083426" cy="2614175"/>
          </a:xfrm>
          <a:prstGeom prst="rect">
            <a:avLst/>
          </a:prstGeom>
          <a:noFill/>
          <a:ln cap="flat" cmpd="sng" w="19050">
            <a:solidFill>
              <a:srgbClr val="17171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0" name="Google Shape;90;p16"/>
          <p:cNvSpPr txBox="1"/>
          <p:nvPr>
            <p:ph type="title"/>
          </p:nvPr>
        </p:nvSpPr>
        <p:spPr>
          <a:xfrm>
            <a:off x="0" y="445025"/>
            <a:ext cx="91440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36000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900"/>
              <a:t>CARTÕES</a:t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sp>
        <p:nvSpPr>
          <p:cNvPr id="91" name="Google Shape;91;p16"/>
          <p:cNvSpPr/>
          <p:nvPr/>
        </p:nvSpPr>
        <p:spPr>
          <a:xfrm>
            <a:off x="683050" y="2339750"/>
            <a:ext cx="1747200" cy="1114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7125" y="2174325"/>
            <a:ext cx="1339319" cy="27970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3" name="Google Shape;93;p16"/>
          <p:cNvSpPr/>
          <p:nvPr/>
        </p:nvSpPr>
        <p:spPr>
          <a:xfrm>
            <a:off x="6831775" y="3579450"/>
            <a:ext cx="224700" cy="249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" name="Google Shape;94;p16"/>
          <p:cNvCxnSpPr>
            <a:stCxn id="91" idx="3"/>
            <a:endCxn id="93" idx="1"/>
          </p:cNvCxnSpPr>
          <p:nvPr/>
        </p:nvCxnSpPr>
        <p:spPr>
          <a:xfrm>
            <a:off x="2430250" y="2897150"/>
            <a:ext cx="4401600" cy="807000"/>
          </a:xfrm>
          <a:prstGeom prst="bentConnector3">
            <a:avLst>
              <a:gd fmla="val 64839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16"/>
          <p:cNvSpPr/>
          <p:nvPr/>
        </p:nvSpPr>
        <p:spPr>
          <a:xfrm>
            <a:off x="6241025" y="4503000"/>
            <a:ext cx="1198200" cy="376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433450" y="1017725"/>
            <a:ext cx="8228700" cy="3716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3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O gráfico de barras é um gráfico com barras retangulares e comprimento proporcional aos valores que ele apresenta. As barras podem ser desenhadas na vertical ou na horizontal.Este tipo de representação utiliza barras tanto verticais quanto horizontais para ilustrar comparações.</a:t>
            </a:r>
            <a:endParaRPr sz="13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7"/>
          <p:cNvSpPr txBox="1"/>
          <p:nvPr>
            <p:ph type="title"/>
          </p:nvPr>
        </p:nvSpPr>
        <p:spPr>
          <a:xfrm>
            <a:off x="0" y="445025"/>
            <a:ext cx="91440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36000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900"/>
              <a:t>BARRAS E COLUNAS </a:t>
            </a:r>
            <a:endParaRPr sz="2700"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2374" y="2118375"/>
            <a:ext cx="1070974" cy="255625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3" name="Google Shape;103;p17"/>
          <p:cNvSpPr/>
          <p:nvPr/>
        </p:nvSpPr>
        <p:spPr>
          <a:xfrm>
            <a:off x="3726308" y="2694512"/>
            <a:ext cx="174000" cy="184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" name="Google Shape;104;p17"/>
          <p:cNvCxnSpPr>
            <a:stCxn id="105" idx="3"/>
            <a:endCxn id="103" idx="1"/>
          </p:cNvCxnSpPr>
          <p:nvPr/>
        </p:nvCxnSpPr>
        <p:spPr>
          <a:xfrm flipH="1" rot="10800000">
            <a:off x="3132850" y="2786900"/>
            <a:ext cx="593400" cy="609600"/>
          </a:xfrm>
          <a:prstGeom prst="bentConnector3">
            <a:avLst>
              <a:gd fmla="val 50005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17"/>
          <p:cNvSpPr/>
          <p:nvPr/>
        </p:nvSpPr>
        <p:spPr>
          <a:xfrm>
            <a:off x="3415515" y="3874011"/>
            <a:ext cx="1004700" cy="756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200" y="2118375"/>
            <a:ext cx="2934650" cy="2556249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7" name="Google Shape;107;p17"/>
          <p:cNvSpPr txBox="1"/>
          <p:nvPr/>
        </p:nvSpPr>
        <p:spPr>
          <a:xfrm>
            <a:off x="1574950" y="4208700"/>
            <a:ext cx="1557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3600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VERTICAIS </a:t>
            </a:r>
            <a:endParaRPr sz="2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8" name="Google Shape;10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97436" y="2118375"/>
            <a:ext cx="2359939" cy="255625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9" name="Google Shape;109;p17"/>
          <p:cNvSpPr txBox="1"/>
          <p:nvPr/>
        </p:nvSpPr>
        <p:spPr>
          <a:xfrm>
            <a:off x="7075100" y="4208700"/>
            <a:ext cx="1817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3600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HORIZONTAIS</a:t>
            </a:r>
            <a:endParaRPr sz="2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10" name="Google Shape;110;p17"/>
          <p:cNvPicPr preferRelativeResize="0"/>
          <p:nvPr/>
        </p:nvPicPr>
        <p:blipFill rotWithShape="1">
          <a:blip r:embed="rId6">
            <a:alphaModFix/>
          </a:blip>
          <a:srcRect b="2018" l="0" r="0" t="0"/>
          <a:stretch/>
        </p:blipFill>
        <p:spPr>
          <a:xfrm>
            <a:off x="4897900" y="2118375"/>
            <a:ext cx="1004700" cy="255625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1" name="Google Shape;111;p17"/>
          <p:cNvSpPr/>
          <p:nvPr/>
        </p:nvSpPr>
        <p:spPr>
          <a:xfrm>
            <a:off x="4941450" y="3874100"/>
            <a:ext cx="924900" cy="7569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5411975" y="2695100"/>
            <a:ext cx="128400" cy="138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" name="Google Shape;113;p17"/>
          <p:cNvCxnSpPr>
            <a:stCxn id="112" idx="3"/>
            <a:endCxn id="108" idx="1"/>
          </p:cNvCxnSpPr>
          <p:nvPr/>
        </p:nvCxnSpPr>
        <p:spPr>
          <a:xfrm>
            <a:off x="5540375" y="2764100"/>
            <a:ext cx="957000" cy="632400"/>
          </a:xfrm>
          <a:prstGeom prst="bentConnector3">
            <a:avLst>
              <a:gd fmla="val 50003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457650" y="1082625"/>
            <a:ext cx="6414600" cy="3716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3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Os gráficos do tipo coluna empilhada (figura abaixo) mostram duas ou mais séries de dados em um mesmo gráfico. Usamos esse gráfico quando houver duas ou mais séries de dados.</a:t>
            </a:r>
            <a:endParaRPr sz="13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8"/>
          <p:cNvSpPr txBox="1"/>
          <p:nvPr>
            <p:ph type="title"/>
          </p:nvPr>
        </p:nvSpPr>
        <p:spPr>
          <a:xfrm>
            <a:off x="0" y="445025"/>
            <a:ext cx="91440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36000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700"/>
              <a:t>COLUNAS EMPILHADAS</a:t>
            </a:r>
            <a:endParaRPr sz="2700"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8025" y="1356500"/>
            <a:ext cx="1266175" cy="368155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1" name="Google Shape;121;p18"/>
          <p:cNvSpPr/>
          <p:nvPr/>
        </p:nvSpPr>
        <p:spPr>
          <a:xfrm>
            <a:off x="6985850" y="3492775"/>
            <a:ext cx="1127700" cy="14769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7172450" y="2142425"/>
            <a:ext cx="162300" cy="198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3" name="Google Shape;123;p18"/>
          <p:cNvCxnSpPr>
            <a:stCxn id="124" idx="3"/>
            <a:endCxn id="121" idx="1"/>
          </p:cNvCxnSpPr>
          <p:nvPr/>
        </p:nvCxnSpPr>
        <p:spPr>
          <a:xfrm>
            <a:off x="5636749" y="3556050"/>
            <a:ext cx="1349100" cy="6753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874" y="2142425"/>
            <a:ext cx="5051875" cy="282725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457650" y="1082625"/>
            <a:ext cx="6414600" cy="3716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3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Os gráficos do tipo coluna empilhada (figura abaixo) mostram duas ou mais séries de dados em um mesmo gráfico. Usamos esse gráfico quando houver duas ou mais séries de dados.</a:t>
            </a:r>
            <a:endParaRPr sz="13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9"/>
          <p:cNvSpPr txBox="1"/>
          <p:nvPr>
            <p:ph type="title"/>
          </p:nvPr>
        </p:nvSpPr>
        <p:spPr>
          <a:xfrm>
            <a:off x="0" y="445025"/>
            <a:ext cx="91440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36000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700"/>
              <a:t>COLUNAS CLUSTERIZADAS</a:t>
            </a:r>
            <a:endParaRPr sz="2700"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9950" y="1434039"/>
            <a:ext cx="1259500" cy="3620211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2" name="Google Shape;132;p19"/>
          <p:cNvSpPr/>
          <p:nvPr/>
        </p:nvSpPr>
        <p:spPr>
          <a:xfrm>
            <a:off x="6985850" y="3551700"/>
            <a:ext cx="1127700" cy="14181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7172450" y="2142425"/>
            <a:ext cx="162300" cy="198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4" name="Google Shape;134;p19"/>
          <p:cNvCxnSpPr>
            <a:stCxn id="135" idx="3"/>
            <a:endCxn id="132" idx="1"/>
          </p:cNvCxnSpPr>
          <p:nvPr/>
        </p:nvCxnSpPr>
        <p:spPr>
          <a:xfrm>
            <a:off x="5572724" y="3551698"/>
            <a:ext cx="1413000" cy="709200"/>
          </a:xfrm>
          <a:prstGeom prst="bentConnector3">
            <a:avLst>
              <a:gd fmla="val 50004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5" name="Google Shape;13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650" y="2267998"/>
            <a:ext cx="5188074" cy="2567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457650" y="1082625"/>
            <a:ext cx="6414600" cy="3716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3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Gráficos de linhas mostram como algumas alterações de dados específicos em intervalos de tempo são iguais. Um gráfico de linhas é muitas vezes usado para visualizar uma tendência nos dados em intervalos de tempo, assim, a linha é muitas vezes atraída por ordem cronológica.</a:t>
            </a:r>
            <a:endParaRPr sz="13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0"/>
          <p:cNvSpPr txBox="1"/>
          <p:nvPr>
            <p:ph type="title"/>
          </p:nvPr>
        </p:nvSpPr>
        <p:spPr>
          <a:xfrm>
            <a:off x="0" y="445025"/>
            <a:ext cx="91440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36000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900"/>
              <a:t>LINHAS</a:t>
            </a:r>
            <a:endParaRPr sz="2700"/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8523" y="1444700"/>
            <a:ext cx="1110925" cy="360735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3" name="Google Shape;143;p20"/>
          <p:cNvSpPr/>
          <p:nvPr/>
        </p:nvSpPr>
        <p:spPr>
          <a:xfrm>
            <a:off x="6985850" y="3354875"/>
            <a:ext cx="1014000" cy="9141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6985850" y="2289475"/>
            <a:ext cx="128400" cy="138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0075" y="2218200"/>
            <a:ext cx="3899799" cy="283385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46" name="Google Shape;146;p20"/>
          <p:cNvCxnSpPr>
            <a:stCxn id="145" idx="3"/>
            <a:endCxn id="143" idx="1"/>
          </p:cNvCxnSpPr>
          <p:nvPr/>
        </p:nvCxnSpPr>
        <p:spPr>
          <a:xfrm>
            <a:off x="6009875" y="3635125"/>
            <a:ext cx="975900" cy="176700"/>
          </a:xfrm>
          <a:prstGeom prst="bentConnector3">
            <a:avLst>
              <a:gd fmla="val 50004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0589" y="1328185"/>
            <a:ext cx="1451661" cy="36132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2" name="Google Shape;152;p21"/>
          <p:cNvSpPr txBox="1"/>
          <p:nvPr>
            <p:ph type="title"/>
          </p:nvPr>
        </p:nvSpPr>
        <p:spPr>
          <a:xfrm>
            <a:off x="0" y="445025"/>
            <a:ext cx="91440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36000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900"/>
              <a:t>PIZZA E ROSCA</a:t>
            </a:r>
            <a:endParaRPr sz="2700"/>
          </a:p>
        </p:txBody>
      </p:sp>
      <p:sp>
        <p:nvSpPr>
          <p:cNvPr id="153" name="Google Shape;153;p21"/>
          <p:cNvSpPr/>
          <p:nvPr/>
        </p:nvSpPr>
        <p:spPr>
          <a:xfrm>
            <a:off x="3756150" y="3779788"/>
            <a:ext cx="1362900" cy="10359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1"/>
          <p:cNvSpPr/>
          <p:nvPr/>
        </p:nvSpPr>
        <p:spPr>
          <a:xfrm>
            <a:off x="4453875" y="2665713"/>
            <a:ext cx="178500" cy="194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5" name="Google Shape;155;p21"/>
          <p:cNvCxnSpPr>
            <a:stCxn id="156" idx="3"/>
            <a:endCxn id="154" idx="1"/>
          </p:cNvCxnSpPr>
          <p:nvPr/>
        </p:nvCxnSpPr>
        <p:spPr>
          <a:xfrm flipH="1" rot="10800000">
            <a:off x="3023447" y="2763100"/>
            <a:ext cx="1430400" cy="342300"/>
          </a:xfrm>
          <a:prstGeom prst="bentConnector3">
            <a:avLst>
              <a:gd fmla="val 50001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6" name="Google Shape;15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200" y="1298800"/>
            <a:ext cx="2560247" cy="3613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7" name="Google Shape;157;p21"/>
          <p:cNvSpPr/>
          <p:nvPr/>
        </p:nvSpPr>
        <p:spPr>
          <a:xfrm>
            <a:off x="4706175" y="2662650"/>
            <a:ext cx="178500" cy="194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4050" y="1303325"/>
            <a:ext cx="2470525" cy="3662925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59" name="Google Shape;159;p21"/>
          <p:cNvCxnSpPr>
            <a:stCxn id="158" idx="1"/>
            <a:endCxn id="157" idx="3"/>
          </p:cNvCxnSpPr>
          <p:nvPr/>
        </p:nvCxnSpPr>
        <p:spPr>
          <a:xfrm rot="10800000">
            <a:off x="4884550" y="2760088"/>
            <a:ext cx="1159500" cy="374700"/>
          </a:xfrm>
          <a:prstGeom prst="bentConnector3">
            <a:avLst>
              <a:gd fmla="val 49995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