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9144000" cy="5143500"/>
  <p:embeddedFontLst>
    <p:embeddedFont>
      <p:font typeface="Lato"/>
      <p:regular r:id="rId31"/>
      <p:bold r:id="rId32"/>
      <p:italic r:id="rId33"/>
      <p:boldItalic r:id="rId34"/>
    </p:embeddedFont>
    <p:embeddedFont>
      <p:font typeface="Quattrocento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h7E8/cqLCp8+pv7C2QrizGFgXd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QuattrocentoSans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QuattrocentoSans-italic.fntdata"/><Relationship Id="rId14" Type="http://schemas.openxmlformats.org/officeDocument/2006/relationships/slide" Target="slides/slide9.xml"/><Relationship Id="rId36" Type="http://schemas.openxmlformats.org/officeDocument/2006/relationships/font" Target="fonts/QuattrocentoSans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Quattrocento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e2bc535441_0_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e2bc535441_0_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0b8944ee7_0_1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0b8944ee7_0_1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0b655e32f_0_2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0b655e32f_0_2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0b655e32f_0_3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0b655e32f_0_3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0b655e32f_0_5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0b655e32f_0_5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0b655e32f_0_2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0b655e32f_0_2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0b655e32f_0_8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e0b655e32f_0_8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0b655e32f_0_9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e0b655e32f_0_9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0b655e32f_0_11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0b655e32f_0_11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0b655e32f_0_12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0b655e32f_0_12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0b8944ee7_0_2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e0b8944ee7_0_2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0b8944ee7_0_3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0b8944ee7_0_3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0b8944ee7_0_3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e0b8944ee7_0_3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0b8944ee7_0_5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e0b8944ee7_0_5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0b8944ee7_0_6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e0b8944ee7_0_6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e0b8944ee7_0_7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e0b8944ee7_0_7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0b8944ee7_0_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e0b8944ee7_0_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0b655e32f_0_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0b655e32f_0_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8748039" y="4776197"/>
            <a:ext cx="226059" cy="180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6604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417822" y="648172"/>
            <a:ext cx="8308354" cy="6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>
                <a:solidFill>
                  <a:srgbClr val="FF572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748039" y="4776197"/>
            <a:ext cx="226059" cy="180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6604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ctrTitle"/>
          </p:nvPr>
        </p:nvSpPr>
        <p:spPr>
          <a:xfrm>
            <a:off x="384725" y="502810"/>
            <a:ext cx="8374549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748039" y="4776197"/>
            <a:ext cx="226059" cy="180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6604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417822" y="648172"/>
            <a:ext cx="8308354" cy="6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>
                <a:solidFill>
                  <a:srgbClr val="FF572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540469" y="1176350"/>
            <a:ext cx="8063060" cy="31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748039" y="4776197"/>
            <a:ext cx="226059" cy="180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6604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417822" y="648172"/>
            <a:ext cx="8308354" cy="6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>
                <a:solidFill>
                  <a:srgbClr val="FF572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8748039" y="4776197"/>
            <a:ext cx="226059" cy="180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604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6604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g1e2bc535441_0_7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g1e2bc535441_0_7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g1e2bc535441_0_7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e2bc535441_0_7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1e2bc535441_0_7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g1e2bc535441_0_74"/>
          <p:cNvSpPr txBox="1"/>
          <p:nvPr>
            <p:ph idx="12" type="sldNum"/>
          </p:nvPr>
        </p:nvSpPr>
        <p:spPr>
          <a:xfrm>
            <a:off x="8497999" y="4688759"/>
            <a:ext cx="5487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6604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73675" y="88950"/>
            <a:ext cx="386401" cy="3762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5"/>
          <p:cNvSpPr/>
          <p:nvPr/>
        </p:nvSpPr>
        <p:spPr>
          <a:xfrm>
            <a:off x="273675" y="459299"/>
            <a:ext cx="8521065" cy="0"/>
          </a:xfrm>
          <a:custGeom>
            <a:rect b="b" l="l" r="r" t="t"/>
            <a:pathLst>
              <a:path extrusionOk="0" h="120000" w="8521065">
                <a:moveTo>
                  <a:pt x="0" y="0"/>
                </a:moveTo>
                <a:lnTo>
                  <a:pt x="8520599" y="0"/>
                </a:ln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5"/>
          <p:cNvSpPr/>
          <p:nvPr/>
        </p:nvSpPr>
        <p:spPr>
          <a:xfrm>
            <a:off x="273675" y="4822675"/>
            <a:ext cx="8521065" cy="0"/>
          </a:xfrm>
          <a:custGeom>
            <a:rect b="b" l="l" r="r" t="t"/>
            <a:pathLst>
              <a:path extrusionOk="0" h="120000" w="8521065">
                <a:moveTo>
                  <a:pt x="0" y="0"/>
                </a:moveTo>
                <a:lnTo>
                  <a:pt x="8520599" y="0"/>
                </a:ln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5"/>
          <p:cNvSpPr txBox="1"/>
          <p:nvPr>
            <p:ph type="title"/>
          </p:nvPr>
        </p:nvSpPr>
        <p:spPr>
          <a:xfrm>
            <a:off x="417822" y="648172"/>
            <a:ext cx="8308354" cy="6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rgbClr val="FF572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5"/>
          <p:cNvSpPr txBox="1"/>
          <p:nvPr>
            <p:ph idx="1" type="body"/>
          </p:nvPr>
        </p:nvSpPr>
        <p:spPr>
          <a:xfrm>
            <a:off x="540469" y="1176350"/>
            <a:ext cx="8063060" cy="31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748039" y="4776197"/>
            <a:ext cx="226059" cy="180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6604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604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604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6604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6604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6604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604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604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604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6604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hyperlink" Target="https://drive.google.com/drive/folders/1El-TTY5EHIWrtRmTTaRObARZXqmxmMgV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infinityschool.com.br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hyperlink" Target="http://www.infinityschool.com.br/" TargetMode="External"/><Relationship Id="rId5" Type="http://schemas.openxmlformats.org/officeDocument/2006/relationships/image" Target="../media/image3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infinityschool.com.b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infinityschool.com.br/" TargetMode="External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infinityschool.com.br/" TargetMode="External"/><Relationship Id="rId4" Type="http://schemas.openxmlformats.org/officeDocument/2006/relationships/image" Target="../media/image24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infinityschool.com.br/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infinityschool.com.br/" TargetMode="External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infinityschool.com.br/" TargetMode="Externa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e2bc535441_0_0"/>
          <p:cNvSpPr txBox="1"/>
          <p:nvPr>
            <p:ph type="ctrTitle"/>
          </p:nvPr>
        </p:nvSpPr>
        <p:spPr>
          <a:xfrm>
            <a:off x="2371725" y="630225"/>
            <a:ext cx="63315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1e2bc535441_0_0"/>
          <p:cNvSpPr txBox="1"/>
          <p:nvPr>
            <p:ph idx="1" type="subTitle"/>
          </p:nvPr>
        </p:nvSpPr>
        <p:spPr>
          <a:xfrm>
            <a:off x="2390267" y="3238450"/>
            <a:ext cx="6331500" cy="2772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g1e2bc535441_0_0"/>
          <p:cNvPicPr preferRelativeResize="0"/>
          <p:nvPr/>
        </p:nvPicPr>
        <p:blipFill rotWithShape="1">
          <a:blip r:embed="rId3">
            <a:alphaModFix/>
          </a:blip>
          <a:srcRect b="0" l="0" r="5775" t="0"/>
          <a:stretch/>
        </p:blipFill>
        <p:spPr>
          <a:xfrm>
            <a:off x="-123625" y="0"/>
            <a:ext cx="97888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1e2bc535441_0_0"/>
          <p:cNvSpPr/>
          <p:nvPr/>
        </p:nvSpPr>
        <p:spPr>
          <a:xfrm>
            <a:off x="4444925" y="445250"/>
            <a:ext cx="5220300" cy="391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g1e2bc53544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350" y="1087975"/>
            <a:ext cx="2358950" cy="235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g1e2bc535441_0_0"/>
          <p:cNvSpPr txBox="1"/>
          <p:nvPr/>
        </p:nvSpPr>
        <p:spPr>
          <a:xfrm>
            <a:off x="6060325" y="3525850"/>
            <a:ext cx="254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202124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bit.ly/inpowerbi</a:t>
            </a:r>
            <a:endParaRPr sz="28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59" name="Google Shape;59;g1e2bc535441_0_0"/>
          <p:cNvSpPr txBox="1"/>
          <p:nvPr/>
        </p:nvSpPr>
        <p:spPr>
          <a:xfrm>
            <a:off x="5868325" y="687775"/>
            <a:ext cx="29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Link para os materiais de aula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" name="Google Shape;60;g1e2bc535441_0_0"/>
          <p:cNvSpPr txBox="1"/>
          <p:nvPr/>
        </p:nvSpPr>
        <p:spPr>
          <a:xfrm>
            <a:off x="0" y="3525850"/>
            <a:ext cx="332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latin typeface="Lato"/>
                <a:ea typeface="Lato"/>
                <a:cs typeface="Lato"/>
                <a:sym typeface="Lato"/>
              </a:rPr>
              <a:t>	AULA 05</a:t>
            </a:r>
            <a:endParaRPr sz="4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0b8944ee7_0_12"/>
          <p:cNvSpPr txBox="1"/>
          <p:nvPr/>
        </p:nvSpPr>
        <p:spPr>
          <a:xfrm>
            <a:off x="240500" y="527550"/>
            <a:ext cx="8533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função é um valor que, quando invocado com argumentos, produz um novo valor. As funções são gravadas pela listagem dos parâmetros da função entre parênteses, seguidos pelo símbolo de ir para =&gt;, seguido pela expressão que define a função.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exemplo, para criar uma função chamada "MyFunction" que tem dois parâmetros e executa um cálculo no parâmetro1 e parâmetro2:</a:t>
            </a:r>
            <a:endParaRPr/>
          </a:p>
        </p:txBody>
      </p:sp>
      <p:pic>
        <p:nvPicPr>
          <p:cNvPr id="131" name="Google Shape;131;g1e0b8944ee7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850" y="1974000"/>
            <a:ext cx="4455799" cy="10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e0b8944ee7_0_12"/>
          <p:cNvSpPr txBox="1"/>
          <p:nvPr/>
        </p:nvSpPr>
        <p:spPr>
          <a:xfrm>
            <a:off x="271550" y="3266075"/>
            <a:ext cx="84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Chamar MyFunction() retorna o resultado:</a:t>
            </a:r>
            <a:endParaRPr/>
          </a:p>
        </p:txBody>
      </p:sp>
      <p:pic>
        <p:nvPicPr>
          <p:cNvPr id="133" name="Google Shape;133;g1e0b8944ee7_0_12"/>
          <p:cNvPicPr preferRelativeResize="0"/>
          <p:nvPr/>
        </p:nvPicPr>
        <p:blipFill rotWithShape="1">
          <a:blip r:embed="rId4">
            <a:alphaModFix/>
          </a:blip>
          <a:srcRect b="0" l="0" r="18387" t="0"/>
          <a:stretch/>
        </p:blipFill>
        <p:spPr>
          <a:xfrm>
            <a:off x="2060850" y="3624725"/>
            <a:ext cx="4455799" cy="10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0b655e32f_0_22"/>
          <p:cNvSpPr txBox="1"/>
          <p:nvPr/>
        </p:nvSpPr>
        <p:spPr>
          <a:xfrm>
            <a:off x="344150" y="353675"/>
            <a:ext cx="8601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SCRAPPING AUTOMÁTICO DE MÚLTIPLAS PÁGINAS DO MESMO SITE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UTILIZANDO UMA FUNÇÃO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g1e0b655e32f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418400"/>
            <a:ext cx="2545476" cy="28440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" name="Google Shape;140;g1e0b655e32f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525" y="1418400"/>
            <a:ext cx="2545475" cy="2046497"/>
          </a:xfrm>
          <a:prstGeom prst="rect">
            <a:avLst/>
          </a:prstGeom>
          <a:noFill/>
          <a:ln cap="flat" cmpd="sng" w="1905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1" name="Google Shape;141;g1e0b655e32f_0_22"/>
          <p:cNvCxnSpPr>
            <a:endCxn id="140" idx="1"/>
          </p:cNvCxnSpPr>
          <p:nvPr/>
        </p:nvCxnSpPr>
        <p:spPr>
          <a:xfrm flipH="1" rot="10800000">
            <a:off x="3357725" y="2441648"/>
            <a:ext cx="1261800" cy="1215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g1e0b655e32f_0_22"/>
          <p:cNvSpPr txBox="1"/>
          <p:nvPr/>
        </p:nvSpPr>
        <p:spPr>
          <a:xfrm>
            <a:off x="4126600" y="3597238"/>
            <a:ext cx="841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º Passo:  Criar uma consulta nula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2º Passo: Criar uma lista na consulta nula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0b655e32f_0_39"/>
          <p:cNvSpPr txBox="1"/>
          <p:nvPr/>
        </p:nvSpPr>
        <p:spPr>
          <a:xfrm>
            <a:off x="328625" y="578650"/>
            <a:ext cx="8601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SCRAPPING AUTOMÁTICO DE MÚLTIPLAS PÁGINAS DO MESMO SITE 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e0b655e32f_0_39"/>
          <p:cNvSpPr txBox="1"/>
          <p:nvPr/>
        </p:nvSpPr>
        <p:spPr>
          <a:xfrm>
            <a:off x="1147675" y="3647238"/>
            <a:ext cx="841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º Passo:  Criar um parâmetro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g1e0b655e32f_0_39"/>
          <p:cNvPicPr preferRelativeResize="0"/>
          <p:nvPr/>
        </p:nvPicPr>
        <p:blipFill rotWithShape="1">
          <a:blip r:embed="rId3">
            <a:alphaModFix/>
          </a:blip>
          <a:srcRect b="0" l="0" r="26739" t="0"/>
          <a:stretch/>
        </p:blipFill>
        <p:spPr>
          <a:xfrm>
            <a:off x="834786" y="1630363"/>
            <a:ext cx="2862275" cy="17097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Google Shape;150;g1e0b655e32f_0_39"/>
          <p:cNvSpPr/>
          <p:nvPr/>
        </p:nvSpPr>
        <p:spPr>
          <a:xfrm>
            <a:off x="2946813" y="1835925"/>
            <a:ext cx="521400" cy="628800"/>
          </a:xfrm>
          <a:prstGeom prst="rect">
            <a:avLst/>
          </a:prstGeom>
          <a:noFill/>
          <a:ln cap="flat" cmpd="sng" w="1905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g1e0b655e32f_0_39"/>
          <p:cNvCxnSpPr>
            <a:stCxn id="150" idx="3"/>
            <a:endCxn id="152" idx="1"/>
          </p:cNvCxnSpPr>
          <p:nvPr/>
        </p:nvCxnSpPr>
        <p:spPr>
          <a:xfrm>
            <a:off x="3468213" y="2150325"/>
            <a:ext cx="1190700" cy="562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3" name="Google Shape;153;g1e0b655e32f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913" y="1630375"/>
            <a:ext cx="3650295" cy="1770062"/>
          </a:xfrm>
          <a:prstGeom prst="rect">
            <a:avLst/>
          </a:prstGeom>
          <a:noFill/>
          <a:ln cap="flat" cmpd="sng" w="1905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0b655e32f_0_50"/>
          <p:cNvSpPr txBox="1"/>
          <p:nvPr/>
        </p:nvSpPr>
        <p:spPr>
          <a:xfrm>
            <a:off x="328625" y="578650"/>
            <a:ext cx="8601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SCRAPPING AUTOMÁTICO DE MÚLTIPLAS PÁGINAS DO MESMO SITE 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e0b655e32f_0_50"/>
          <p:cNvSpPr txBox="1"/>
          <p:nvPr/>
        </p:nvSpPr>
        <p:spPr>
          <a:xfrm>
            <a:off x="1147675" y="3647238"/>
            <a:ext cx="841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3º Passo:  Criar um parâmetro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g1e0b655e32f_0_50"/>
          <p:cNvPicPr preferRelativeResize="0"/>
          <p:nvPr/>
        </p:nvPicPr>
        <p:blipFill rotWithShape="1">
          <a:blip r:embed="rId3">
            <a:alphaModFix/>
          </a:blip>
          <a:srcRect b="0" l="0" r="26739" t="0"/>
          <a:stretch/>
        </p:blipFill>
        <p:spPr>
          <a:xfrm>
            <a:off x="770476" y="1630375"/>
            <a:ext cx="2697749" cy="1709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1" name="Google Shape;161;g1e0b655e32f_0_50"/>
          <p:cNvSpPr/>
          <p:nvPr/>
        </p:nvSpPr>
        <p:spPr>
          <a:xfrm>
            <a:off x="2739638" y="1835925"/>
            <a:ext cx="521400" cy="628800"/>
          </a:xfrm>
          <a:prstGeom prst="rect">
            <a:avLst/>
          </a:prstGeom>
          <a:noFill/>
          <a:ln cap="flat" cmpd="sng" w="1905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g1e0b655e32f_0_50"/>
          <p:cNvCxnSpPr>
            <a:stCxn id="161" idx="3"/>
            <a:endCxn id="163" idx="1"/>
          </p:cNvCxnSpPr>
          <p:nvPr/>
        </p:nvCxnSpPr>
        <p:spPr>
          <a:xfrm>
            <a:off x="3261038" y="2150325"/>
            <a:ext cx="1190700" cy="562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4" name="Google Shape;164;g1e0b655e32f_0_50"/>
          <p:cNvPicPr preferRelativeResize="0"/>
          <p:nvPr/>
        </p:nvPicPr>
        <p:blipFill rotWithShape="1">
          <a:blip r:embed="rId4">
            <a:alphaModFix/>
          </a:blip>
          <a:srcRect b="0" l="46544" r="0" t="0"/>
          <a:stretch/>
        </p:blipFill>
        <p:spPr>
          <a:xfrm>
            <a:off x="3930278" y="1600200"/>
            <a:ext cx="1951251" cy="1770050"/>
          </a:xfrm>
          <a:prstGeom prst="rect">
            <a:avLst/>
          </a:prstGeom>
          <a:noFill/>
          <a:ln cap="flat" cmpd="sng" w="1905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g1e0b655e32f_0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9457" y="1600200"/>
            <a:ext cx="2860042" cy="3098775"/>
          </a:xfrm>
          <a:prstGeom prst="rect">
            <a:avLst/>
          </a:prstGeom>
          <a:noFill/>
          <a:ln cap="flat" cmpd="sng" w="1905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1e0b655e32f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200" y="495300"/>
            <a:ext cx="2977449" cy="2512225"/>
          </a:xfrm>
          <a:prstGeom prst="rect">
            <a:avLst/>
          </a:prstGeom>
          <a:noFill/>
          <a:ln cap="flat" cmpd="sng" w="1905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g1e0b655e32f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900" y="495300"/>
            <a:ext cx="1841475" cy="1519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2" name="Google Shape;172;g1e0b655e32f_0_26"/>
          <p:cNvCxnSpPr>
            <a:endCxn id="173" idx="1"/>
          </p:cNvCxnSpPr>
          <p:nvPr/>
        </p:nvCxnSpPr>
        <p:spPr>
          <a:xfrm flipH="1" rot="10800000">
            <a:off x="1071475" y="1267925"/>
            <a:ext cx="3136200" cy="375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572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g1e0b655e32f_0_26"/>
          <p:cNvSpPr/>
          <p:nvPr/>
        </p:nvSpPr>
        <p:spPr>
          <a:xfrm>
            <a:off x="4550575" y="1221575"/>
            <a:ext cx="535800" cy="92700"/>
          </a:xfrm>
          <a:prstGeom prst="rect">
            <a:avLst/>
          </a:prstGeom>
          <a:noFill/>
          <a:ln cap="flat" cmpd="sng" w="9525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e0b655e32f_0_26"/>
          <p:cNvSpPr/>
          <p:nvPr/>
        </p:nvSpPr>
        <p:spPr>
          <a:xfrm>
            <a:off x="4207675" y="1167875"/>
            <a:ext cx="971700" cy="200100"/>
          </a:xfrm>
          <a:prstGeom prst="rect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e0b655e32f_0_26"/>
          <p:cNvSpPr txBox="1"/>
          <p:nvPr/>
        </p:nvSpPr>
        <p:spPr>
          <a:xfrm>
            <a:off x="352475" y="3107575"/>
            <a:ext cx="499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º Passo:  usar o parâmetro como valor final da lista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e0b655e32f_0_26"/>
          <p:cNvSpPr txBox="1"/>
          <p:nvPr/>
        </p:nvSpPr>
        <p:spPr>
          <a:xfrm>
            <a:off x="280900" y="3469225"/>
            <a:ext cx="70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ao modificar o valor do parâmetro, a lista também será modificada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g1e0b655e32f_0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7474" y="495300"/>
            <a:ext cx="3615551" cy="2772710"/>
          </a:xfrm>
          <a:prstGeom prst="rect">
            <a:avLst/>
          </a:prstGeom>
          <a:noFill/>
          <a:ln cap="flat" cmpd="sng" w="1905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8" name="Google Shape;178;g1e0b655e32f_0_26"/>
          <p:cNvSpPr/>
          <p:nvPr/>
        </p:nvSpPr>
        <p:spPr>
          <a:xfrm>
            <a:off x="5400700" y="1400175"/>
            <a:ext cx="1057200" cy="200100"/>
          </a:xfrm>
          <a:prstGeom prst="rect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e0b655e32f_0_26"/>
          <p:cNvSpPr/>
          <p:nvPr/>
        </p:nvSpPr>
        <p:spPr>
          <a:xfrm>
            <a:off x="6788975" y="1028700"/>
            <a:ext cx="740400" cy="2016900"/>
          </a:xfrm>
          <a:prstGeom prst="rect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1e0b655e32f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475" y="638799"/>
            <a:ext cx="3878225" cy="25258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5" name="Google Shape;185;g1e0b655e32f_0_85"/>
          <p:cNvSpPr/>
          <p:nvPr/>
        </p:nvSpPr>
        <p:spPr>
          <a:xfrm>
            <a:off x="3514725" y="678650"/>
            <a:ext cx="578700" cy="378600"/>
          </a:xfrm>
          <a:prstGeom prst="rect">
            <a:avLst/>
          </a:prstGeom>
          <a:noFill/>
          <a:ln cap="flat" cmpd="sng" w="9525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e0b655e32f_0_85"/>
          <p:cNvSpPr/>
          <p:nvPr/>
        </p:nvSpPr>
        <p:spPr>
          <a:xfrm>
            <a:off x="1143100" y="900100"/>
            <a:ext cx="249900" cy="378600"/>
          </a:xfrm>
          <a:prstGeom prst="rect">
            <a:avLst/>
          </a:prstGeom>
          <a:noFill/>
          <a:ln cap="flat" cmpd="sng" w="1905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g1e0b655e32f_0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100" y="638800"/>
            <a:ext cx="2668550" cy="3090250"/>
          </a:xfrm>
          <a:prstGeom prst="rect">
            <a:avLst/>
          </a:prstGeom>
          <a:noFill/>
          <a:ln cap="flat" cmpd="sng" w="1905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88" name="Google Shape;188;g1e0b655e32f_0_85"/>
          <p:cNvCxnSpPr>
            <a:stCxn id="186" idx="3"/>
            <a:endCxn id="189" idx="1"/>
          </p:cNvCxnSpPr>
          <p:nvPr/>
        </p:nvCxnSpPr>
        <p:spPr>
          <a:xfrm>
            <a:off x="1393000" y="1089400"/>
            <a:ext cx="4172100" cy="6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FF572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g1e0b655e32f_0_85"/>
          <p:cNvSpPr/>
          <p:nvPr/>
        </p:nvSpPr>
        <p:spPr>
          <a:xfrm>
            <a:off x="5565000" y="864400"/>
            <a:ext cx="471600" cy="450000"/>
          </a:xfrm>
          <a:prstGeom prst="rect">
            <a:avLst/>
          </a:prstGeom>
          <a:noFill/>
          <a:ln cap="flat" cmpd="sng" w="9525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e0b655e32f_0_85"/>
          <p:cNvSpPr txBox="1"/>
          <p:nvPr/>
        </p:nvSpPr>
        <p:spPr>
          <a:xfrm>
            <a:off x="1097850" y="3529025"/>
            <a:ext cx="499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º Passo:Converter lista para tabela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e0b655e32f_0_85"/>
          <p:cNvSpPr txBox="1"/>
          <p:nvPr/>
        </p:nvSpPr>
        <p:spPr>
          <a:xfrm>
            <a:off x="1097850" y="3890675"/>
            <a:ext cx="694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º Passo: Renomear column 1 para id pag e adicionar coluna personalizada e colocar o tipo de dado como texto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0b655e32f_0_96"/>
          <p:cNvSpPr txBox="1"/>
          <p:nvPr/>
        </p:nvSpPr>
        <p:spPr>
          <a:xfrm>
            <a:off x="478625" y="3479025"/>
            <a:ext cx="56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º Passo:nomear coluna personalizada de URL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e0b655e32f_0_96"/>
          <p:cNvSpPr txBox="1"/>
          <p:nvPr/>
        </p:nvSpPr>
        <p:spPr>
          <a:xfrm>
            <a:off x="478625" y="3862100"/>
            <a:ext cx="756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º Passo: colar a URL entre aspas da página 1 e retirar o número 1 final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1e0b655e32f_0_96"/>
          <p:cNvSpPr txBox="1"/>
          <p:nvPr/>
        </p:nvSpPr>
        <p:spPr>
          <a:xfrm>
            <a:off x="478625" y="4202550"/>
            <a:ext cx="842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º Passo: usar &amp; para concatenar termos e passar o id pag para completar o campo da URL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1e0b655e32f_0_96"/>
          <p:cNvPicPr preferRelativeResize="0"/>
          <p:nvPr/>
        </p:nvPicPr>
        <p:blipFill rotWithShape="1">
          <a:blip r:embed="rId3">
            <a:alphaModFix/>
          </a:blip>
          <a:srcRect b="6279" l="0" r="0" t="0"/>
          <a:stretch/>
        </p:blipFill>
        <p:spPr>
          <a:xfrm>
            <a:off x="2238375" y="528025"/>
            <a:ext cx="4483901" cy="295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1e0b655e32f_0_110"/>
          <p:cNvPicPr preferRelativeResize="0"/>
          <p:nvPr/>
        </p:nvPicPr>
        <p:blipFill rotWithShape="1">
          <a:blip r:embed="rId3">
            <a:alphaModFix/>
          </a:blip>
          <a:srcRect b="27567" l="0" r="0" t="0"/>
          <a:stretch/>
        </p:blipFill>
        <p:spPr>
          <a:xfrm>
            <a:off x="497875" y="754700"/>
            <a:ext cx="8293724" cy="27028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5" name="Google Shape;205;g1e0b655e32f_0_110"/>
          <p:cNvSpPr txBox="1"/>
          <p:nvPr/>
        </p:nvSpPr>
        <p:spPr>
          <a:xfrm>
            <a:off x="675000" y="3457575"/>
            <a:ext cx="7794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Nossa lista de URLs automática está pronta, agora precisamos passar essas informações para nossa query.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Vou renomear nossa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Tabela 5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dados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 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urls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melhor compreensão.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0b655e32f_0_121"/>
          <p:cNvSpPr txBox="1"/>
          <p:nvPr/>
        </p:nvSpPr>
        <p:spPr>
          <a:xfrm>
            <a:off x="3971900" y="3813575"/>
            <a:ext cx="470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º Passo:na guia Página inicial, clicar em Editor Avançado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g1e0b655e32f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50" y="591025"/>
            <a:ext cx="3384550" cy="3961450"/>
          </a:xfrm>
          <a:prstGeom prst="rect">
            <a:avLst/>
          </a:prstGeom>
          <a:noFill/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2" name="Google Shape;212;g1e0b655e32f_0_121"/>
          <p:cNvSpPr/>
          <p:nvPr/>
        </p:nvSpPr>
        <p:spPr>
          <a:xfrm>
            <a:off x="3014675" y="907250"/>
            <a:ext cx="678600" cy="128700"/>
          </a:xfrm>
          <a:prstGeom prst="rect">
            <a:avLst/>
          </a:prstGeom>
          <a:noFill/>
          <a:ln cap="flat" cmpd="sng" w="9525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g1e0b655e32f_0_121"/>
          <p:cNvCxnSpPr>
            <a:stCxn id="212" idx="3"/>
          </p:cNvCxnSpPr>
          <p:nvPr/>
        </p:nvCxnSpPr>
        <p:spPr>
          <a:xfrm>
            <a:off x="3693275" y="971600"/>
            <a:ext cx="1443000" cy="1071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572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4" name="Google Shape;214;g1e0b655e32f_0_121"/>
          <p:cNvPicPr preferRelativeResize="0"/>
          <p:nvPr/>
        </p:nvPicPr>
        <p:blipFill rotWithShape="1">
          <a:blip r:embed="rId4">
            <a:alphaModFix/>
          </a:blip>
          <a:srcRect b="0" l="1623" r="0" t="0"/>
          <a:stretch/>
        </p:blipFill>
        <p:spPr>
          <a:xfrm>
            <a:off x="5179225" y="557950"/>
            <a:ext cx="2607474" cy="3104426"/>
          </a:xfrm>
          <a:prstGeom prst="rect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0b8944ee7_0_25"/>
          <p:cNvSpPr txBox="1"/>
          <p:nvPr/>
        </p:nvSpPr>
        <p:spPr>
          <a:xfrm>
            <a:off x="413700" y="3977575"/>
            <a:ext cx="831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11º Passo: criar uma função substitua a url marcada e  que resgate as páginas web contidas na lista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g1e0b8944ee7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50" y="694725"/>
            <a:ext cx="8046474" cy="31066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1e0b8944ee7_0_35"/>
          <p:cNvPicPr preferRelativeResize="0"/>
          <p:nvPr/>
        </p:nvPicPr>
        <p:blipFill rotWithShape="1">
          <a:blip r:embed="rId3">
            <a:alphaModFix/>
          </a:blip>
          <a:srcRect b="23141" l="0" r="0" t="0"/>
          <a:stretch/>
        </p:blipFill>
        <p:spPr>
          <a:xfrm>
            <a:off x="1479475" y="153875"/>
            <a:ext cx="5400200" cy="19717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1e0b8944ee7_0_35"/>
          <p:cNvSpPr txBox="1"/>
          <p:nvPr/>
        </p:nvSpPr>
        <p:spPr>
          <a:xfrm>
            <a:off x="1479469" y="2511951"/>
            <a:ext cx="5760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Tabela com as seguintes colunas: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produto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Avaliação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comentários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Classificação em bom, muito bom e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excelente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1e0b8944ee7_0_35"/>
          <p:cNvSpPr txBox="1"/>
          <p:nvPr/>
        </p:nvSpPr>
        <p:spPr>
          <a:xfrm>
            <a:off x="1479469" y="2181426"/>
            <a:ext cx="57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análise com os notebooks vendidos pela Amazon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g1e0b8944ee7_0_31"/>
          <p:cNvPicPr preferRelativeResize="0"/>
          <p:nvPr/>
        </p:nvPicPr>
        <p:blipFill rotWithShape="1">
          <a:blip r:embed="rId3">
            <a:alphaModFix/>
          </a:blip>
          <a:srcRect b="6191" l="0" r="0" t="0"/>
          <a:stretch/>
        </p:blipFill>
        <p:spPr>
          <a:xfrm>
            <a:off x="658050" y="470475"/>
            <a:ext cx="7827900" cy="304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e0b8944ee7_0_31"/>
          <p:cNvSpPr/>
          <p:nvPr/>
        </p:nvSpPr>
        <p:spPr>
          <a:xfrm>
            <a:off x="1210225" y="1280050"/>
            <a:ext cx="341400" cy="217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g1e0b8944ee7_0_31"/>
          <p:cNvCxnSpPr>
            <a:stCxn id="226" idx="0"/>
            <a:endCxn id="228" idx="1"/>
          </p:cNvCxnSpPr>
          <p:nvPr/>
        </p:nvCxnSpPr>
        <p:spPr>
          <a:xfrm rot="5400000">
            <a:off x="-56375" y="2201350"/>
            <a:ext cx="2358600" cy="516000"/>
          </a:xfrm>
          <a:prstGeom prst="bentConnector4">
            <a:avLst>
              <a:gd fmla="val -10096" name="adj1"/>
              <a:gd fmla="val 146139" name="adj2"/>
            </a:avLst>
          </a:prstGeom>
          <a:noFill/>
          <a:ln cap="flat" cmpd="sng" w="19050">
            <a:solidFill>
              <a:srgbClr val="FF572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g1e0b8944ee7_0_31"/>
          <p:cNvSpPr/>
          <p:nvPr/>
        </p:nvSpPr>
        <p:spPr>
          <a:xfrm>
            <a:off x="864975" y="3514450"/>
            <a:ext cx="1745700" cy="248400"/>
          </a:xfrm>
          <a:prstGeom prst="rect">
            <a:avLst/>
          </a:prstGeom>
          <a:noFill/>
          <a:ln cap="flat" cmpd="sng" w="1905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 da função</a:t>
            </a:r>
            <a:endParaRPr/>
          </a:p>
        </p:txBody>
      </p:sp>
      <p:sp>
        <p:nvSpPr>
          <p:cNvPr id="229" name="Google Shape;229;g1e0b8944ee7_0_31"/>
          <p:cNvSpPr/>
          <p:nvPr/>
        </p:nvSpPr>
        <p:spPr>
          <a:xfrm>
            <a:off x="1598175" y="1280050"/>
            <a:ext cx="240600" cy="217200"/>
          </a:xfrm>
          <a:prstGeom prst="rect">
            <a:avLst/>
          </a:prstGeom>
          <a:noFill/>
          <a:ln cap="flat" cmpd="sng" w="1905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g1e0b8944ee7_0_31"/>
          <p:cNvCxnSpPr>
            <a:stCxn id="229" idx="0"/>
            <a:endCxn id="231" idx="1"/>
          </p:cNvCxnSpPr>
          <p:nvPr/>
        </p:nvCxnSpPr>
        <p:spPr>
          <a:xfrm rot="-5400000">
            <a:off x="2175375" y="649750"/>
            <a:ext cx="173400" cy="1087200"/>
          </a:xfrm>
          <a:prstGeom prst="bentConnector2">
            <a:avLst/>
          </a:prstGeom>
          <a:noFill/>
          <a:ln cap="flat" cmpd="sng" w="19050">
            <a:solidFill>
              <a:srgbClr val="FF572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g1e0b8944ee7_0_31"/>
          <p:cNvSpPr/>
          <p:nvPr/>
        </p:nvSpPr>
        <p:spPr>
          <a:xfrm>
            <a:off x="2805525" y="982425"/>
            <a:ext cx="1026900" cy="248400"/>
          </a:xfrm>
          <a:prstGeom prst="rect">
            <a:avLst/>
          </a:prstGeom>
          <a:noFill/>
          <a:ln cap="flat" cmpd="sng" w="1905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parâmetro</a:t>
            </a:r>
            <a:endParaRPr/>
          </a:p>
        </p:txBody>
      </p:sp>
      <p:sp>
        <p:nvSpPr>
          <p:cNvPr id="232" name="Google Shape;232;g1e0b8944ee7_0_31"/>
          <p:cNvSpPr/>
          <p:nvPr/>
        </p:nvSpPr>
        <p:spPr>
          <a:xfrm>
            <a:off x="2761825" y="1551600"/>
            <a:ext cx="387900" cy="333600"/>
          </a:xfrm>
          <a:prstGeom prst="ellipse">
            <a:avLst/>
          </a:prstGeom>
          <a:noFill/>
          <a:ln cap="flat" cmpd="sng" w="1905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g1e0b8944ee7_0_31"/>
          <p:cNvCxnSpPr>
            <a:stCxn id="231" idx="2"/>
            <a:endCxn id="232" idx="7"/>
          </p:cNvCxnSpPr>
          <p:nvPr/>
        </p:nvCxnSpPr>
        <p:spPr>
          <a:xfrm rot="5400000">
            <a:off x="3021075" y="1302525"/>
            <a:ext cx="369600" cy="226200"/>
          </a:xfrm>
          <a:prstGeom prst="bentConnector3">
            <a:avLst>
              <a:gd fmla="val 43395" name="adj1"/>
            </a:avLst>
          </a:prstGeom>
          <a:noFill/>
          <a:ln cap="flat" cmpd="sng" w="19050">
            <a:solidFill>
              <a:srgbClr val="FF572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g1e0b8944ee7_0_31"/>
          <p:cNvSpPr/>
          <p:nvPr/>
        </p:nvSpPr>
        <p:spPr>
          <a:xfrm>
            <a:off x="1117150" y="1574850"/>
            <a:ext cx="7036500" cy="1109400"/>
          </a:xfrm>
          <a:prstGeom prst="rect">
            <a:avLst/>
          </a:prstGeom>
          <a:noFill/>
          <a:ln cap="flat" cmpd="sng" w="2857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" name="Google Shape;235;g1e0b8944ee7_0_31"/>
          <p:cNvCxnSpPr>
            <a:stCxn id="234" idx="3"/>
            <a:endCxn id="236" idx="3"/>
          </p:cNvCxnSpPr>
          <p:nvPr/>
        </p:nvCxnSpPr>
        <p:spPr>
          <a:xfrm flipH="1">
            <a:off x="6439150" y="2129550"/>
            <a:ext cx="1714500" cy="966000"/>
          </a:xfrm>
          <a:prstGeom prst="bentConnector3">
            <a:avLst>
              <a:gd fmla="val -138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g1e0b8944ee7_0_31"/>
          <p:cNvSpPr/>
          <p:nvPr/>
        </p:nvSpPr>
        <p:spPr>
          <a:xfrm>
            <a:off x="4693500" y="2971275"/>
            <a:ext cx="1745700" cy="248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a função faz</a:t>
            </a:r>
            <a:endParaRPr/>
          </a:p>
        </p:txBody>
      </p:sp>
      <p:sp>
        <p:nvSpPr>
          <p:cNvPr id="237" name="Google Shape;237;g1e0b8944ee7_0_31"/>
          <p:cNvSpPr/>
          <p:nvPr/>
        </p:nvSpPr>
        <p:spPr>
          <a:xfrm>
            <a:off x="1000775" y="2684250"/>
            <a:ext cx="659400" cy="21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g1e0b8944ee7_0_31"/>
          <p:cNvCxnSpPr>
            <a:stCxn id="237" idx="3"/>
          </p:cNvCxnSpPr>
          <p:nvPr/>
        </p:nvCxnSpPr>
        <p:spPr>
          <a:xfrm>
            <a:off x="1660175" y="2792850"/>
            <a:ext cx="2521500" cy="1575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g1e0b8944ee7_0_31"/>
          <p:cNvSpPr/>
          <p:nvPr/>
        </p:nvSpPr>
        <p:spPr>
          <a:xfrm>
            <a:off x="4181675" y="3987575"/>
            <a:ext cx="2660700" cy="462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atribuição do que foi calculado na função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g1e0b8944ee7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00" y="686050"/>
            <a:ext cx="4779075" cy="30494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5" name="Google Shape;245;g1e0b8944ee7_0_57"/>
          <p:cNvSpPr/>
          <p:nvPr/>
        </p:nvSpPr>
        <p:spPr>
          <a:xfrm>
            <a:off x="1178725" y="885825"/>
            <a:ext cx="435900" cy="357300"/>
          </a:xfrm>
          <a:prstGeom prst="rect">
            <a:avLst/>
          </a:prstGeom>
          <a:noFill/>
          <a:ln cap="flat" cmpd="sng" w="1905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e0b8944ee7_0_57"/>
          <p:cNvSpPr txBox="1"/>
          <p:nvPr/>
        </p:nvSpPr>
        <p:spPr>
          <a:xfrm>
            <a:off x="413700" y="3977575"/>
            <a:ext cx="831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12º Passo: na guia Adicionar colunas, selecionar Invocar Função Personalizada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13º Passo: selecionar a função buscar dados e selecionar como URL, a coluna URL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g1e0b8944ee7_0_57"/>
          <p:cNvPicPr preferRelativeResize="0"/>
          <p:nvPr/>
        </p:nvPicPr>
        <p:blipFill rotWithShape="1">
          <a:blip r:embed="rId4">
            <a:alphaModFix/>
          </a:blip>
          <a:srcRect b="7339" l="37929" r="1306" t="40975"/>
          <a:stretch/>
        </p:blipFill>
        <p:spPr>
          <a:xfrm>
            <a:off x="5464975" y="1364450"/>
            <a:ext cx="3265325" cy="1436025"/>
          </a:xfrm>
          <a:prstGeom prst="rect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48" name="Google Shape;248;g1e0b8944ee7_0_57"/>
          <p:cNvCxnSpPr>
            <a:stCxn id="245" idx="3"/>
            <a:endCxn id="247" idx="1"/>
          </p:cNvCxnSpPr>
          <p:nvPr/>
        </p:nvCxnSpPr>
        <p:spPr>
          <a:xfrm>
            <a:off x="1614625" y="1064475"/>
            <a:ext cx="3850200" cy="10179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rgbClr val="FF572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g1e0b8944ee7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50" y="474499"/>
            <a:ext cx="4158475" cy="17186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4" name="Google Shape;254;g1e0b8944ee7_0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8588" y="1788311"/>
            <a:ext cx="4861379" cy="22526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g1e0b8944ee7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313" y="792085"/>
            <a:ext cx="6415384" cy="355932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Copyright 2018-2019 </a:t>
            </a:r>
            <a:r>
              <a:rPr lang="pt-BR" sz="900" u="sng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www.infinityschool.com.br </a:t>
            </a:r>
            <a:r>
              <a:rPr lang="pt-BR" sz="9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-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0"/>
          <p:cNvSpPr/>
          <p:nvPr/>
        </p:nvSpPr>
        <p:spPr>
          <a:xfrm>
            <a:off x="1143000" y="42237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0"/>
          <p:cNvSpPr txBox="1"/>
          <p:nvPr/>
        </p:nvSpPr>
        <p:spPr>
          <a:xfrm>
            <a:off x="2086250" y="1809256"/>
            <a:ext cx="45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FUNÇÕES DAX PERSONALIZADAS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4"/>
          <p:cNvGrpSpPr/>
          <p:nvPr/>
        </p:nvGrpSpPr>
        <p:grpSpPr>
          <a:xfrm>
            <a:off x="273675" y="88950"/>
            <a:ext cx="8521065" cy="376246"/>
            <a:chOff x="273675" y="88950"/>
            <a:chExt cx="8521065" cy="376246"/>
          </a:xfrm>
        </p:grpSpPr>
        <p:pic>
          <p:nvPicPr>
            <p:cNvPr id="272" name="Google Shape;272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3675" y="88950"/>
              <a:ext cx="386401" cy="3762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14"/>
            <p:cNvSpPr/>
            <p:nvPr/>
          </p:nvSpPr>
          <p:spPr>
            <a:xfrm>
              <a:off x="273675" y="459299"/>
              <a:ext cx="8521065" cy="0"/>
            </a:xfrm>
            <a:custGeom>
              <a:rect b="b" l="l" r="r" t="t"/>
              <a:pathLst>
                <a:path extrusionOk="0" h="120000" w="8521065">
                  <a:moveTo>
                    <a:pt x="0" y="0"/>
                  </a:moveTo>
                  <a:lnTo>
                    <a:pt x="8520599" y="0"/>
                  </a:lnTo>
                </a:path>
              </a:pathLst>
            </a:cu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4" name="Google Shape;274;p14"/>
          <p:cNvSpPr txBox="1"/>
          <p:nvPr/>
        </p:nvSpPr>
        <p:spPr>
          <a:xfrm>
            <a:off x="2760612" y="4916163"/>
            <a:ext cx="3616325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Copyright 2018-2019 </a:t>
            </a:r>
            <a:r>
              <a:rPr lang="pt-BR" sz="900" u="sng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www.infinityschool.com.br </a:t>
            </a:r>
            <a:r>
              <a:rPr lang="pt-BR" sz="9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-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p14"/>
          <p:cNvGrpSpPr/>
          <p:nvPr/>
        </p:nvGrpSpPr>
        <p:grpSpPr>
          <a:xfrm>
            <a:off x="4229" y="0"/>
            <a:ext cx="9135541" cy="5143499"/>
            <a:chOff x="4229" y="0"/>
            <a:chExt cx="9135541" cy="5143499"/>
          </a:xfrm>
        </p:grpSpPr>
        <p:sp>
          <p:nvSpPr>
            <p:cNvPr id="276" name="Google Shape;276;p14"/>
            <p:cNvSpPr/>
            <p:nvPr/>
          </p:nvSpPr>
          <p:spPr>
            <a:xfrm>
              <a:off x="273675" y="4822675"/>
              <a:ext cx="8521065" cy="0"/>
            </a:xfrm>
            <a:custGeom>
              <a:rect b="b" l="l" r="r" t="t"/>
              <a:pathLst>
                <a:path extrusionOk="0" h="120000" w="8521065">
                  <a:moveTo>
                    <a:pt x="0" y="0"/>
                  </a:moveTo>
                  <a:lnTo>
                    <a:pt x="8520599" y="0"/>
                  </a:lnTo>
                </a:path>
              </a:pathLst>
            </a:cu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7" name="Google Shape;277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29" y="0"/>
              <a:ext cx="9135541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8" name="Google Shape;278;p14"/>
          <p:cNvSpPr txBox="1"/>
          <p:nvPr/>
        </p:nvSpPr>
        <p:spPr>
          <a:xfrm>
            <a:off x="4912350" y="3803631"/>
            <a:ext cx="3229610" cy="5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71 3901 1052 | 71 9 9204 0134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@inﬁnity.school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9" name="Google Shape;279;p14"/>
          <p:cNvSpPr txBox="1"/>
          <p:nvPr/>
        </p:nvSpPr>
        <p:spPr>
          <a:xfrm>
            <a:off x="4912350" y="4364005"/>
            <a:ext cx="3272154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www.inﬁnityschool.com.br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Salvador Shopping Business | Torre Europa Sala 310  Caminho das Árvores, Salvador - BA CEP: 40301-155</a:t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0b8944ee7_0_3"/>
          <p:cNvSpPr txBox="1"/>
          <p:nvPr/>
        </p:nvSpPr>
        <p:spPr>
          <a:xfrm>
            <a:off x="2747912" y="4903463"/>
            <a:ext cx="36417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Copyright 2018-2019 </a:t>
            </a:r>
            <a:r>
              <a:rPr lang="pt-BR" sz="900" u="sng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www.infinityschool.com.br </a:t>
            </a:r>
            <a:r>
              <a:rPr lang="pt-BR" sz="9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-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1e0b8944ee7_0_3"/>
          <p:cNvSpPr txBox="1"/>
          <p:nvPr/>
        </p:nvSpPr>
        <p:spPr>
          <a:xfrm>
            <a:off x="2209800" y="1123950"/>
            <a:ext cx="4572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CONECTAR-SE A UMA PÁGINA DA WEB NO POWER BI DESKTOP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Você pode se conectar a uma página da Web e importar seus dados no Power BI Desktop, para usá-los em visuais e modelos de dados.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Passo:  Acessa um site na internet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Copyright 2018-2019 </a:t>
            </a:r>
            <a:r>
              <a:rPr lang="pt-BR" sz="900" u="sng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www.infinityschool.com.br </a:t>
            </a:r>
            <a:r>
              <a:rPr lang="pt-BR" sz="9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-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1143000" y="42237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1417394" y="3365300"/>
            <a:ext cx="576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2º Passo: Faz uma busca e copia o URL para o Power Bi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3º Passo:  Página Inicial Obter Dados Web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875" y="658125"/>
            <a:ext cx="5400203" cy="2565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Copyright 2018-2019 </a:t>
            </a:r>
            <a:r>
              <a:rPr lang="pt-BR" sz="900" u="sng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www.infinityschool.com.br </a:t>
            </a:r>
            <a:r>
              <a:rPr lang="pt-BR" sz="9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-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1143000" y="42237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899" y="733425"/>
            <a:ext cx="3438600" cy="33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6700" y="883225"/>
            <a:ext cx="3787202" cy="1142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4"/>
          <p:cNvPicPr preferRelativeResize="0"/>
          <p:nvPr/>
        </p:nvPicPr>
        <p:blipFill rotWithShape="1">
          <a:blip r:embed="rId6">
            <a:alphaModFix/>
          </a:blip>
          <a:srcRect b="-2543" l="-10" r="0" t="0"/>
          <a:stretch/>
        </p:blipFill>
        <p:spPr>
          <a:xfrm>
            <a:off x="4269025" y="2185975"/>
            <a:ext cx="3641724" cy="117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Copyright 2018-2019 </a:t>
            </a:r>
            <a:r>
              <a:rPr lang="pt-BR" sz="900" u="sng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www.infinityschool.com.br </a:t>
            </a:r>
            <a:r>
              <a:rPr lang="pt-BR" sz="9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-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1143000" y="42237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25" y="635875"/>
            <a:ext cx="4260283" cy="330747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8" name="Google Shape;98;p5"/>
          <p:cNvCxnSpPr/>
          <p:nvPr/>
        </p:nvCxnSpPr>
        <p:spPr>
          <a:xfrm flipH="1" rot="10800000">
            <a:off x="1452081" y="1527063"/>
            <a:ext cx="3778800" cy="2278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572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9" name="Google Shape;9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6214" y="905679"/>
            <a:ext cx="3357661" cy="2497272"/>
          </a:xfrm>
          <a:prstGeom prst="rect">
            <a:avLst/>
          </a:prstGeom>
          <a:noFill/>
          <a:ln cap="flat" cmpd="sng" w="3810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5"/>
          <p:cNvSpPr txBox="1"/>
          <p:nvPr/>
        </p:nvSpPr>
        <p:spPr>
          <a:xfrm>
            <a:off x="364350" y="4053963"/>
            <a:ext cx="841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º Passo:  Carregar uma tabela usando exemplos, caso as tabelas carregadas automaticamente não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sirvam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seu uso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1e0b655e32f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25" y="914050"/>
            <a:ext cx="3948477" cy="3139925"/>
          </a:xfrm>
          <a:prstGeom prst="rect">
            <a:avLst/>
          </a:prstGeom>
          <a:noFill/>
          <a:ln cap="flat" cmpd="sng" w="2857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6" name="Google Shape;106;g1e0b655e32f_0_7"/>
          <p:cNvSpPr/>
          <p:nvPr/>
        </p:nvSpPr>
        <p:spPr>
          <a:xfrm>
            <a:off x="450050" y="2757500"/>
            <a:ext cx="3674700" cy="978600"/>
          </a:xfrm>
          <a:prstGeom prst="rect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e0b655e32f_0_7"/>
          <p:cNvSpPr/>
          <p:nvPr/>
        </p:nvSpPr>
        <p:spPr>
          <a:xfrm>
            <a:off x="3478075" y="3818948"/>
            <a:ext cx="345900" cy="147900"/>
          </a:xfrm>
          <a:prstGeom prst="ellipse">
            <a:avLst/>
          </a:prstGeom>
          <a:noFill/>
          <a:ln cap="flat" cmpd="sng" w="1905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g1e0b655e32f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375" y="896238"/>
            <a:ext cx="3990950" cy="3175549"/>
          </a:xfrm>
          <a:prstGeom prst="rect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9" name="Google Shape;109;g1e0b655e32f_0_7"/>
          <p:cNvCxnSpPr>
            <a:stCxn id="107" idx="6"/>
            <a:endCxn id="108" idx="1"/>
          </p:cNvCxnSpPr>
          <p:nvPr/>
        </p:nvCxnSpPr>
        <p:spPr>
          <a:xfrm flipH="1" rot="10800000">
            <a:off x="3823975" y="2484098"/>
            <a:ext cx="869400" cy="1408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572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g1e0b655e32f_0_7"/>
          <p:cNvSpPr txBox="1"/>
          <p:nvPr/>
        </p:nvSpPr>
        <p:spPr>
          <a:xfrm>
            <a:off x="364350" y="4053963"/>
            <a:ext cx="841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º Passo:  Preencher linhas e colunas utilizando com referência o texto presente na página. Para passar o padrão esperado nas suas colunas.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Copyright 2018-2019 </a:t>
            </a:r>
            <a:r>
              <a:rPr lang="pt-BR" sz="900" u="sng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www.infinityschool.com.br </a:t>
            </a:r>
            <a:r>
              <a:rPr lang="pt-BR" sz="9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-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1143000" y="42237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0147" y="511650"/>
            <a:ext cx="5286099" cy="3542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6"/>
          <p:cNvSpPr txBox="1"/>
          <p:nvPr/>
        </p:nvSpPr>
        <p:spPr>
          <a:xfrm>
            <a:off x="364350" y="4053963"/>
            <a:ext cx="841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º Passo:  Tratar os dados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Copyright 2018-2019 </a:t>
            </a:r>
            <a:r>
              <a:rPr lang="pt-BR" sz="900" u="sng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www.infinityschool.com.br </a:t>
            </a:r>
            <a:r>
              <a:rPr lang="pt-BR" sz="9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-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848763" y="580875"/>
            <a:ext cx="7440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FUNÇÕES NO POWER QUERY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Quattrocento Sans"/>
                <a:ea typeface="Quattrocento Sans"/>
                <a:cs typeface="Quattrocento Sans"/>
                <a:sym typeface="Quattrocento Sans"/>
              </a:rPr>
              <a:t>A expressão </a:t>
            </a:r>
            <a:r>
              <a:rPr b="1" i="1" lang="pt-BR" sz="1800">
                <a:latin typeface="Quattrocento Sans"/>
                <a:ea typeface="Quattrocento Sans"/>
                <a:cs typeface="Quattrocento Sans"/>
                <a:sym typeface="Quattrocento Sans"/>
              </a:rPr>
              <a:t>let</a:t>
            </a:r>
            <a:r>
              <a:rPr b="1" lang="pt-BR" sz="180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pt-BR" sz="1800">
                <a:latin typeface="Quattrocento Sans"/>
                <a:ea typeface="Quattrocento Sans"/>
                <a:cs typeface="Quattrocento Sans"/>
                <a:sym typeface="Quattrocento Sans"/>
              </a:rPr>
              <a:t>encapsula um conjunto de valores a serem computados, nomes atribuídos ou etapas de modificação, então usados em uma expressão subsequente que segue a instrução </a:t>
            </a:r>
            <a:r>
              <a:rPr b="1" i="1" lang="pt-BR" sz="1800">
                <a:latin typeface="Quattrocento Sans"/>
                <a:ea typeface="Quattrocento Sans"/>
                <a:cs typeface="Quattrocento Sans"/>
                <a:sym typeface="Quattrocento Sans"/>
              </a:rPr>
              <a:t>in.</a:t>
            </a:r>
            <a:endParaRPr b="1" i="1"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5" name="Google Shape;12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325" y="2416075"/>
            <a:ext cx="8789751" cy="17887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9999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2022-09-19T13:12:57Z</dcterms:created>
  <dc:creator>Mauricio B Marcal de Carvalho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