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4" r:id="rId3"/>
    <p:sldId id="428" r:id="rId4"/>
    <p:sldId id="429" r:id="rId5"/>
    <p:sldId id="403" r:id="rId6"/>
    <p:sldId id="404" r:id="rId7"/>
    <p:sldId id="405" r:id="rId8"/>
    <p:sldId id="406" r:id="rId9"/>
    <p:sldId id="407" r:id="rId10"/>
    <p:sldId id="427" r:id="rId11"/>
    <p:sldId id="431" r:id="rId12"/>
    <p:sldId id="432" r:id="rId13"/>
    <p:sldId id="433" r:id="rId14"/>
    <p:sldId id="430" r:id="rId15"/>
    <p:sldId id="408" r:id="rId16"/>
    <p:sldId id="409" r:id="rId17"/>
    <p:sldId id="410" r:id="rId18"/>
    <p:sldId id="413" r:id="rId19"/>
    <p:sldId id="414" r:id="rId20"/>
    <p:sldId id="434" r:id="rId21"/>
    <p:sldId id="435" r:id="rId22"/>
    <p:sldId id="415" r:id="rId23"/>
    <p:sldId id="416" r:id="rId24"/>
    <p:sldId id="417" r:id="rId25"/>
    <p:sldId id="26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B98C0-1ECA-A34A-BE93-9DD5B52BAD44}" v="95" dt="2020-05-15T10:01:05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4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16/05/20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16/05/20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16/05/20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tif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440" y="1819683"/>
            <a:ext cx="6154954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 (SVM)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Algorithm</a:t>
            </a:r>
            <a:br>
              <a:rPr lang="en-US" sz="44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0328"/>
            <a:ext cx="49714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u="sng" dirty="0"/>
              <a:t>Prepared By : Mahavir </a:t>
            </a:r>
            <a:r>
              <a:rPr lang="en-US" sz="2000" i="1" u="sng" dirty="0" err="1"/>
              <a:t>Teraiya</a:t>
            </a:r>
            <a:endParaRPr lang="en-US" sz="20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778528" y="84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8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10769-1B67-924A-94F2-7E16D13F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8" y="1454447"/>
            <a:ext cx="6565900" cy="3898900"/>
          </a:xfrm>
          <a:prstGeom prst="rect">
            <a:avLst/>
          </a:prstGeom>
        </p:spPr>
      </p:pic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72EE85F-F94A-DB41-A2A3-459C873FB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855122"/>
              </p:ext>
            </p:extLst>
          </p:nvPr>
        </p:nvGraphicFramePr>
        <p:xfrm>
          <a:off x="8098970" y="1399111"/>
          <a:ext cx="1491343" cy="62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Εξίσωση" r:id="rId4" imgW="1002960" imgH="419040" progId="Equation.3">
                  <p:embed/>
                </p:oleObj>
              </mc:Choice>
              <mc:Fallback>
                <p:oleObj name="Εξίσωση" r:id="rId4" imgW="1002960" imgH="419040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672EE85F-F94A-DB41-A2A3-459C873FB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970" y="1399111"/>
                        <a:ext cx="1491343" cy="62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F313A208-6573-3C40-BB26-87948710C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29722"/>
              </p:ext>
            </p:extLst>
          </p:nvPr>
        </p:nvGraphicFramePr>
        <p:xfrm>
          <a:off x="9590313" y="2308310"/>
          <a:ext cx="1938338" cy="80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850680" imgH="419040" progId="Equation.3">
                  <p:embed/>
                </p:oleObj>
              </mc:Choice>
              <mc:Fallback>
                <p:oleObj name="Equation" r:id="rId6" imgW="850680" imgH="41904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F313A208-6573-3C40-BB26-87948710C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0313" y="2308310"/>
                        <a:ext cx="1938338" cy="805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7A20E5-474D-7D45-9423-32AE95870532}"/>
              </a:ext>
            </a:extLst>
          </p:cNvPr>
          <p:cNvSpPr/>
          <p:nvPr/>
        </p:nvSpPr>
        <p:spPr>
          <a:xfrm>
            <a:off x="5663746" y="14544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want to </a:t>
            </a:r>
            <a:r>
              <a:rPr lang="en-US" dirty="0">
                <a:solidFill>
                  <a:srgbClr val="0070C0"/>
                </a:solidFill>
              </a:rPr>
              <a:t>maximize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is equivalent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minimizing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5EDE-2B6B-2941-B20C-4797F326FEE9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C0C77-4EBA-4C4C-A506-B1C80A85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828800"/>
            <a:ext cx="6838950" cy="4438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DB3E6-4730-C247-B6BE-A53CA9357564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0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1581E-2ABF-C04E-9050-69AC9CA5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277225" cy="4286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2BAF8F-549C-CA4C-807D-93620BCD90BD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0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0720F71F-7A08-664C-BA91-4A9A0B25EE7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59239" y="3419891"/>
                <a:ext cx="6280511" cy="2422567"/>
              </a:xfrm>
              <a:prstGeom prst="rect">
                <a:avLst/>
              </a:prstGeom>
              <a:noFill/>
              <a:ln/>
            </p:spPr>
            <p:txBody>
              <a:bodyPr>
                <a:normAutofit fontScale="2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zh-CN" sz="26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8000" dirty="0"/>
                  <a:t>Distance between lines given by solving linear equation: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8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8000" dirty="0"/>
                  <a:t>Maximize margin: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8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8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9600" dirty="0"/>
                  <a:t>Equivalent to minimize:</a:t>
                </a:r>
                <a14:m>
                  <m:oMath xmlns:m="http://schemas.openxmlformats.org/officeDocument/2006/math">
                    <m:r>
                      <a:rPr lang="en-US" altLang="zh-CN" sz="960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9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9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9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9600" dirty="0"/>
                  <a:t> ||w ||</a:t>
                </a:r>
                <a:r>
                  <a:rPr lang="en-US" altLang="zh-CN" sz="9600" baseline="30000" dirty="0"/>
                  <a:t>2</a:t>
                </a: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0720F71F-7A08-664C-BA91-4A9A0B25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39" y="3419891"/>
                <a:ext cx="6280511" cy="2422567"/>
              </a:xfrm>
              <a:prstGeom prst="rect">
                <a:avLst/>
              </a:prstGeom>
              <a:blipFill>
                <a:blip r:embed="rId2"/>
                <a:stretch>
                  <a:fillRect l="-1414" b="-104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5">
            <a:extLst>
              <a:ext uri="{FF2B5EF4-FFF2-40B4-BE49-F238E27FC236}">
                <a16:creationId xmlns:a16="http://schemas.microsoft.com/office/drawing/2014/main" id="{22BDC944-FC97-1746-8484-10433F6D797C}"/>
              </a:ext>
            </a:extLst>
          </p:cNvPr>
          <p:cNvSpPr>
            <a:spLocks noChangeShapeType="1"/>
          </p:cNvSpPr>
          <p:nvPr/>
        </p:nvSpPr>
        <p:spPr bwMode="auto">
          <a:xfrm rot="-23199335">
            <a:off x="2627247" y="1569113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FC7E8062-BB8F-2149-B837-3CF5234923D7}"/>
              </a:ext>
            </a:extLst>
          </p:cNvPr>
          <p:cNvSpPr>
            <a:spLocks noChangeShapeType="1"/>
          </p:cNvSpPr>
          <p:nvPr/>
        </p:nvSpPr>
        <p:spPr bwMode="auto">
          <a:xfrm rot="-23199335">
            <a:off x="2773297" y="18596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2228E0-48EF-EA4F-8ECA-DA32C09AA460}"/>
              </a:ext>
            </a:extLst>
          </p:cNvPr>
          <p:cNvSpPr>
            <a:spLocks noChangeShapeType="1"/>
          </p:cNvSpPr>
          <p:nvPr/>
        </p:nvSpPr>
        <p:spPr bwMode="auto">
          <a:xfrm rot="-23199335">
            <a:off x="2917760" y="2148550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F7E2C7A-BEAB-D141-9495-1AC002991CF4}"/>
              </a:ext>
            </a:extLst>
          </p:cNvPr>
          <p:cNvSpPr txBox="1">
            <a:spLocks noChangeArrowheads="1"/>
          </p:cNvSpPr>
          <p:nvPr/>
        </p:nvSpPr>
        <p:spPr bwMode="auto">
          <a:xfrm rot="-1586986">
            <a:off x="2087497" y="1078575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“Predict Class = +1” zone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1EB254D6-C4C3-EB4E-BEF6-6E60BC50E538}"/>
              </a:ext>
            </a:extLst>
          </p:cNvPr>
          <p:cNvSpPr txBox="1">
            <a:spLocks noChangeArrowheads="1"/>
          </p:cNvSpPr>
          <p:nvPr/>
        </p:nvSpPr>
        <p:spPr bwMode="auto">
          <a:xfrm rot="-1586986">
            <a:off x="3306697" y="2373975"/>
            <a:ext cx="288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33CC33"/>
                </a:solidFill>
                <a:latin typeface="Tahoma" panose="020B0604030504040204" pitchFamily="34" charset="0"/>
              </a:rPr>
              <a:t>“Predict Class = -1” zone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4306280-B9BA-4644-AB37-93E60179DA4A}"/>
              </a:ext>
            </a:extLst>
          </p:cNvPr>
          <p:cNvSpPr txBox="1">
            <a:spLocks noChangeArrowheads="1"/>
          </p:cNvSpPr>
          <p:nvPr/>
        </p:nvSpPr>
        <p:spPr bwMode="auto">
          <a:xfrm rot="-1777892">
            <a:off x="1466659" y="2250481"/>
            <a:ext cx="149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chemeClr val="hlink"/>
                </a:solidFill>
                <a:latin typeface="Tahoma" panose="020B0604030504040204" pitchFamily="34" charset="0"/>
              </a:rPr>
              <a:t>wx+b</a:t>
            </a: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=1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CC9ED12E-1CF4-F341-B3DA-137E2EE88485}"/>
              </a:ext>
            </a:extLst>
          </p:cNvPr>
          <p:cNvSpPr txBox="1">
            <a:spLocks noChangeArrowheads="1"/>
          </p:cNvSpPr>
          <p:nvPr/>
        </p:nvSpPr>
        <p:spPr bwMode="auto">
          <a:xfrm rot="-1777892">
            <a:off x="1935097" y="260257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latin typeface="Tahoma" panose="020B0604030504040204" pitchFamily="34" charset="0"/>
              </a:rPr>
              <a:t>wx+b=0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603BEBD1-20CD-3B4E-92C0-0B337AA16E4B}"/>
              </a:ext>
            </a:extLst>
          </p:cNvPr>
          <p:cNvSpPr txBox="1">
            <a:spLocks noChangeArrowheads="1"/>
          </p:cNvSpPr>
          <p:nvPr/>
        </p:nvSpPr>
        <p:spPr bwMode="auto">
          <a:xfrm rot="-1777892">
            <a:off x="2011297" y="2907375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>
                <a:solidFill>
                  <a:srgbClr val="747E26"/>
                </a:solidFill>
                <a:latin typeface="Tahoma" panose="020B0604030504040204" pitchFamily="34" charset="0"/>
              </a:rPr>
              <a:t>wx+b=-1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DB00833-6DC7-3F4E-B8E7-26523CF04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125" y="895124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6D2FBE93-C9CA-CB48-BCA8-A585BD30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697" y="2069175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04EAD777-6FA8-C547-AB34-6522F2F0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097" y="1916775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682452AD-1BAC-5147-AC0F-3AC6404F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10" y="1319875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A724DB89-E18E-0948-AC05-D4EE6AD0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60" y="871566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C4BD6E7D-A5E7-D44A-9444-1646E3A5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697" y="9261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anose="020B0604030504040204" pitchFamily="34" charset="0"/>
              </a:rPr>
              <a:t>M</a:t>
            </a:r>
            <a:r>
              <a:rPr lang="en-US" altLang="zh-CN" sz="2400">
                <a:latin typeface="Tahoma" panose="020B0604030504040204" pitchFamily="34" charset="0"/>
              </a:rPr>
              <a:t>=Margin Width</a:t>
            </a:r>
            <a:endParaRPr lang="en-US" altLang="zh-CN" sz="2400" i="1">
              <a:latin typeface="Tahoma" panose="020B060403050404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560F16A-FBDF-8947-8116-833693DB928C}"/>
              </a:ext>
            </a:extLst>
          </p:cNvPr>
          <p:cNvSpPr txBox="1">
            <a:spLocks noChangeArrowheads="1"/>
          </p:cNvSpPr>
          <p:nvPr/>
        </p:nvSpPr>
        <p:spPr>
          <a:xfrm>
            <a:off x="487297" y="3848934"/>
            <a:ext cx="3886200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600" dirty="0"/>
              <a:t>What we know:</a:t>
            </a:r>
          </a:p>
          <a:p>
            <a:pPr fontAlgn="auto">
              <a:spcAft>
                <a:spcPts val="0"/>
              </a:spcAft>
            </a:pPr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i="1" dirty="0"/>
              <a:t> + b = +1 </a:t>
            </a:r>
          </a:p>
          <a:p>
            <a:pPr fontAlgn="auto">
              <a:spcAft>
                <a:spcPts val="0"/>
              </a:spcAft>
            </a:pPr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-</a:t>
            </a:r>
            <a:r>
              <a:rPr lang="en-US" altLang="zh-CN" sz="2600" i="1" dirty="0"/>
              <a:t> + b = -1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FACA44-FDF9-3C44-818F-C3C04284DF2B}"/>
                  </a:ext>
                </a:extLst>
              </p:cNvPr>
              <p:cNvSpPr/>
              <p:nvPr/>
            </p:nvSpPr>
            <p:spPr>
              <a:xfrm>
                <a:off x="5059297" y="4021845"/>
                <a:ext cx="1985035" cy="694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000" dirty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/>
                          <m:t>||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||</m:t>
                        </m:r>
                      </m:den>
                    </m:f>
                  </m:oMath>
                </a14:m>
                <a:endParaRPr lang="en-US" altLang="zh-CN" sz="2400" baseline="30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FACA44-FDF9-3C44-818F-C3C04284D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97" y="4021845"/>
                <a:ext cx="1985035" cy="694742"/>
              </a:xfrm>
              <a:prstGeom prst="rect">
                <a:avLst/>
              </a:prstGeom>
              <a:blipFill>
                <a:blip r:embed="rId3"/>
                <a:stretch>
                  <a:fillRect l="-2532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D40483A-6F19-614D-A668-39C4EA8F69E2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3BB19-692D-E84C-A636-76AE64D78FF2}"/>
              </a:ext>
            </a:extLst>
          </p:cNvPr>
          <p:cNvSpPr txBox="1"/>
          <p:nvPr/>
        </p:nvSpPr>
        <p:spPr>
          <a:xfrm>
            <a:off x="1019605" y="2623457"/>
            <a:ext cx="2375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(H , S) =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(H , S) = 10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C082A-54E3-F84B-97CB-4D072E95D74B}"/>
              </a:ext>
            </a:extLst>
          </p:cNvPr>
          <p:cNvSpPr/>
          <p:nvPr/>
        </p:nvSpPr>
        <p:spPr>
          <a:xfrm>
            <a:off x="926503" y="1078077"/>
            <a:ext cx="4360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j-lt"/>
              </a:rPr>
              <a:t>What is Constrains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A50B90-B5B7-F949-BD9D-8A778D774C23}"/>
              </a:ext>
            </a:extLst>
          </p:cNvPr>
          <p:cNvSpPr/>
          <p:nvPr/>
        </p:nvSpPr>
        <p:spPr>
          <a:xfrm>
            <a:off x="1163522" y="4507077"/>
            <a:ext cx="687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Lagrange Multiplier helps to solve the constrain optimization problem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DF91F-F364-4144-B60A-C3204944C9DB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9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44E952E7-34B3-D14F-899A-78AC75473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44831"/>
              </p:ext>
            </p:extLst>
          </p:nvPr>
        </p:nvGraphicFramePr>
        <p:xfrm>
          <a:off x="2362200" y="1371600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44E952E7-34B3-D14F-899A-78AC75473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4">
            <a:extLst>
              <a:ext uri="{FF2B5EF4-FFF2-40B4-BE49-F238E27FC236}">
                <a16:creationId xmlns:a16="http://schemas.microsoft.com/office/drawing/2014/main" id="{3B569111-D4AD-8748-9985-52F9096BB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081212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5D0F3DA2-B98D-E24B-AEE3-AB9A2C4F7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61937"/>
              </p:ext>
            </p:extLst>
          </p:nvPr>
        </p:nvGraphicFramePr>
        <p:xfrm>
          <a:off x="304800" y="2767012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5" imgW="799920" imgH="177480" progId="Equation.3">
                  <p:embed/>
                </p:oleObj>
              </mc:Choice>
              <mc:Fallback>
                <p:oleObj name="Equation" r:id="rId5" imgW="799920" imgH="17748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5D0F3DA2-B98D-E24B-AEE3-AB9A2C4F7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67012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>
            <a:extLst>
              <a:ext uri="{FF2B5EF4-FFF2-40B4-BE49-F238E27FC236}">
                <a16:creationId xmlns:a16="http://schemas.microsoft.com/office/drawing/2014/main" id="{4FD62A82-59E4-5549-8671-947716CC1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614612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B29B58A-FCB0-944A-B989-BE8C725B2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65751"/>
              </p:ext>
            </p:extLst>
          </p:nvPr>
        </p:nvGraphicFramePr>
        <p:xfrm>
          <a:off x="236538" y="3362325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7" imgW="876240" imgH="177480" progId="Equation.3">
                  <p:embed/>
                </p:oleObj>
              </mc:Choice>
              <mc:Fallback>
                <p:oleObj name="Equation" r:id="rId7" imgW="876240" imgH="17748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EB29B58A-FCB0-944A-B989-BE8C725B2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62325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8">
            <a:extLst>
              <a:ext uri="{FF2B5EF4-FFF2-40B4-BE49-F238E27FC236}">
                <a16:creationId xmlns:a16="http://schemas.microsoft.com/office/drawing/2014/main" id="{9CE89AB3-DB39-3E4E-BFF5-ACC18C1BD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681412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66DC327-2328-EE40-9FA0-B7F94AA28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95539"/>
              </p:ext>
            </p:extLst>
          </p:nvPr>
        </p:nvGraphicFramePr>
        <p:xfrm>
          <a:off x="7267575" y="3224212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9" imgW="876240" imgH="177480" progId="Equation.3">
                  <p:embed/>
                </p:oleObj>
              </mc:Choice>
              <mc:Fallback>
                <p:oleObj name="Equation" r:id="rId9" imgW="876240" imgH="17748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C66DC327-2328-EE40-9FA0-B7F94AA28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224212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A411A555-899C-0F48-BBAF-6304D155A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75923"/>
              </p:ext>
            </p:extLst>
          </p:nvPr>
        </p:nvGraphicFramePr>
        <p:xfrm>
          <a:off x="165100" y="5738812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1" imgW="1879560" imgH="457200" progId="Equation.3">
                  <p:embed/>
                </p:oleObj>
              </mc:Choice>
              <mc:Fallback>
                <p:oleObj name="Equation" r:id="rId11" imgW="1879560" imgH="4572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A411A555-899C-0F48-BBAF-6304D155A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738812"/>
                        <a:ext cx="3937000" cy="8397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758204BC-4EF1-F344-BE82-ECB072D4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10934"/>
              </p:ext>
            </p:extLst>
          </p:nvPr>
        </p:nvGraphicFramePr>
        <p:xfrm>
          <a:off x="7050088" y="5751512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Εξίσωση" r:id="rId13" imgW="1002960" imgH="419040" progId="Equation.3">
                  <p:embed/>
                </p:oleObj>
              </mc:Choice>
              <mc:Fallback>
                <p:oleObj name="Εξίσωση" r:id="rId13" imgW="1002960" imgH="41904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758204BC-4EF1-F344-BE82-ECB072D49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751512"/>
                        <a:ext cx="17986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4562F50-55C9-884A-9019-35EA46AF7D43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771C1B-2B13-7740-AA6D-0113F6FCB4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45502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</a:t>
            </a:r>
            <a:r>
              <a:rPr lang="en-US" dirty="0">
                <a:solidFill>
                  <a:srgbClr val="0070C0"/>
                </a:solidFill>
              </a:rPr>
              <a:t>maximize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Which is equivalent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minimizing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But subjected to the following </a:t>
            </a:r>
            <a:r>
              <a:rPr lang="en-US" dirty="0">
                <a:solidFill>
                  <a:srgbClr val="0070C0"/>
                </a:solidFill>
              </a:rPr>
              <a:t>constraints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 This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constrained optimization problem</a:t>
            </a:r>
          </a:p>
          <a:p>
            <a:pPr lvl="3"/>
            <a:r>
              <a:rPr lang="en-US" dirty="0"/>
              <a:t>Numerical approaches to solve it (e.g., </a:t>
            </a:r>
            <a:r>
              <a:rPr lang="en-US" dirty="0">
                <a:solidFill>
                  <a:srgbClr val="0070C0"/>
                </a:solidFill>
              </a:rPr>
              <a:t>quadratic programming</a:t>
            </a:r>
            <a:r>
              <a:rPr lang="en-US" dirty="0"/>
              <a:t>)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FAE1ADB-72D5-8B4A-A56C-D64A61573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88898"/>
              </p:ext>
            </p:extLst>
          </p:nvPr>
        </p:nvGraphicFramePr>
        <p:xfrm>
          <a:off x="4191000" y="15240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Εξίσωση" r:id="rId3" imgW="1002960" imgH="419040" progId="Equation.3">
                  <p:embed/>
                </p:oleObj>
              </mc:Choice>
              <mc:Fallback>
                <p:oleObj name="Εξίσωση" r:id="rId3" imgW="1002960" imgH="419040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5FAE1ADB-72D5-8B4A-A56C-D64A61573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228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A4FBEA38-7D77-D84F-88DA-87CB65A9B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53854"/>
              </p:ext>
            </p:extLst>
          </p:nvPr>
        </p:nvGraphicFramePr>
        <p:xfrm>
          <a:off x="5562600" y="2438400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850680" imgH="419040" progId="Equation.3">
                  <p:embed/>
                </p:oleObj>
              </mc:Choice>
              <mc:Fallback>
                <p:oleObj name="Equation" r:id="rId5" imgW="850680" imgH="41904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A4FBEA38-7D77-D84F-88DA-87CB65A9B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B9CA33-6B06-1840-A405-54391780C481}"/>
                  </a:ext>
                </a:extLst>
              </p:cNvPr>
              <p:cNvSpPr txBox="1"/>
              <p:nvPr/>
            </p:nvSpPr>
            <p:spPr>
              <a:xfrm>
                <a:off x="3124200" y="4216959"/>
                <a:ext cx="36177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≤−1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B9CA33-6B06-1840-A405-54391780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6959"/>
                <a:ext cx="3617785" cy="830997"/>
              </a:xfrm>
              <a:prstGeom prst="rect">
                <a:avLst/>
              </a:prstGeom>
              <a:blipFill>
                <a:blip r:embed="rId7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B1C1083-6366-1E41-B40C-FAF023028B49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1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81CE696-7DF7-6743-824F-7860A8C6FC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if the problem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linearly separable</a:t>
            </a:r>
            <a:r>
              <a:rPr lang="en-US" sz="2000" dirty="0"/>
              <a:t>?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FF9BDB8-5BF9-3041-8996-2FBE7647B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14674"/>
              </p:ext>
            </p:extLst>
          </p:nvPr>
        </p:nvGraphicFramePr>
        <p:xfrm>
          <a:off x="2209800" y="22479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FF9BDB8-5BF9-3041-8996-2FBE7647B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479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>
            <a:extLst>
              <a:ext uri="{FF2B5EF4-FFF2-40B4-BE49-F238E27FC236}">
                <a16:creationId xmlns:a16="http://schemas.microsoft.com/office/drawing/2014/main" id="{0DD9B4E4-F307-EF4A-A01C-0C1E5F3F3E1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21000"/>
            <a:ext cx="4038600" cy="3124200"/>
            <a:chOff x="1584" y="1632"/>
            <a:chExt cx="2544" cy="1968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6A699DC-58E9-5D44-83F2-9AE02AE9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5218DB34-3DF7-7248-B745-5A7B301A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3B99E93-5F09-514D-ACF3-E3D97E71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F15DE516-B4CC-B74B-835C-006B770A6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2624B5BC-7E6D-AE47-AAD5-C03E3481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8CCFA27F-4593-5341-B3BA-B9EFE2AC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3931-F4A1-0F45-A0EB-216E6ACBD8D3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045974A-0C77-194A-BB4D-6F49B33EDB3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if decision boundary is not linear?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C116AF7-AA36-E645-8A49-CF47F91B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28850"/>
            <a:ext cx="6172200" cy="46291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Arc 5">
            <a:extLst>
              <a:ext uri="{FF2B5EF4-FFF2-40B4-BE49-F238E27FC236}">
                <a16:creationId xmlns:a16="http://schemas.microsoft.com/office/drawing/2014/main" id="{D957B114-A0A5-314E-8E59-4E65FF589A85}"/>
              </a:ext>
            </a:extLst>
          </p:cNvPr>
          <p:cNvSpPr>
            <a:spLocks/>
          </p:cNvSpPr>
          <p:nvPr/>
        </p:nvSpPr>
        <p:spPr bwMode="auto">
          <a:xfrm rot="13286533">
            <a:off x="2247900" y="3871319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57F8B-054E-1F4D-9153-ABC51915685B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575B7C7-6401-4A4C-BEE9-190E159FAA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Transform data into higher dimensional space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591FE48-6A74-8741-B4E7-EF83810C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46515"/>
            <a:ext cx="6172200" cy="46291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C59C6-015C-7740-836E-EB94372D145B}"/>
              </a:ext>
            </a:extLst>
          </p:cNvPr>
          <p:cNvSpPr txBox="1"/>
          <p:nvPr/>
        </p:nvSpPr>
        <p:spPr>
          <a:xfrm>
            <a:off x="5869406" y="2394857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Kernel Trick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00F7D-DE81-5742-B657-2A2F036878F2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What is SVM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SVM works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Constrains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Pros/Cons of Decision Tree 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Applications.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Quick Recap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A6ED7-A200-1244-9C40-B9B0833A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71600"/>
            <a:ext cx="7305675" cy="5048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CF557B-F2BA-0B47-8CBA-5004442A6D14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2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E0DBAA-866D-7B43-9716-937A5D09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3914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FF1142-7D69-4A48-87D7-148000FB4C08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F2392-368B-E344-BC53-7E7A5EFDE347}"/>
              </a:ext>
            </a:extLst>
          </p:cNvPr>
          <p:cNvSpPr/>
          <p:nvPr/>
        </p:nvSpPr>
        <p:spPr>
          <a:xfrm>
            <a:off x="706582" y="889338"/>
            <a:ext cx="107788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latin typeface="+mj-lt"/>
              </a:rPr>
              <a:t>Advantages:</a:t>
            </a:r>
          </a:p>
          <a:p>
            <a:endParaRPr lang="en-IN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works relatively well when there is clear margin of separation between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is more effective in high dimensional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is effective in cases where number of dimensions is greater than the number of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SVM is relatively memory efficient.</a:t>
            </a:r>
            <a:endParaRPr lang="en-IN" b="0" i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890CF-CFE7-0849-B441-55F28007C799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0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05589C-1C9C-C54E-81E4-9AF21C2AD84E}"/>
              </a:ext>
            </a:extLst>
          </p:cNvPr>
          <p:cNvSpPr/>
          <p:nvPr/>
        </p:nvSpPr>
        <p:spPr>
          <a:xfrm>
            <a:off x="831272" y="861766"/>
            <a:ext cx="10529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dirty="0">
                <a:latin typeface="+mj-lt"/>
              </a:rPr>
              <a:t>Disadvantages:</a:t>
            </a:r>
          </a:p>
          <a:p>
            <a:pPr algn="just"/>
            <a:endParaRPr lang="en-IN" sz="4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SVM algorithm is not suitable for large data 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SVM does not perform very well, when the data set has more noise i.e. target classes are overlapping.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 cases where number of features for each data point exceeds the number of training data sample , the SVM will under perform.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As the support vector classifier works by putting data points, above and below the classifying hyper plane there is no probabilistic explanation for the classification.</a:t>
            </a:r>
            <a:endParaRPr lang="en-IN" b="0" i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0B4A5-778E-3F49-AB2C-17D5CA172A45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0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9A0AA-E266-304B-9B57-50262415F5D9}"/>
              </a:ext>
            </a:extLst>
          </p:cNvPr>
          <p:cNvSpPr/>
          <p:nvPr/>
        </p:nvSpPr>
        <p:spPr>
          <a:xfrm>
            <a:off x="1019298" y="1867741"/>
            <a:ext cx="10945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Face detection</a:t>
            </a:r>
            <a:r>
              <a:rPr lang="en-IN" dirty="0">
                <a:solidFill>
                  <a:srgbClr val="444444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Text and hypertext categorization</a:t>
            </a:r>
            <a:r>
              <a:rPr lang="en-IN" dirty="0">
                <a:solidFill>
                  <a:srgbClr val="444444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Classification of images.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Bioinformatics</a:t>
            </a:r>
            <a:r>
              <a:rPr lang="en-IN" dirty="0">
                <a:solidFill>
                  <a:srgbClr val="444444"/>
                </a:solidFill>
              </a:rPr>
              <a:t> 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Protein fold and remote homology detection.</a:t>
            </a:r>
            <a:endParaRPr lang="en-IN" dirty="0">
              <a:solidFill>
                <a:srgbClr val="444444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Handwriting recognition</a:t>
            </a:r>
            <a:r>
              <a:rPr lang="en-IN" dirty="0">
                <a:solidFill>
                  <a:srgbClr val="444444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44444"/>
                </a:solidFill>
              </a:rPr>
              <a:t>Generalized predictive control(GPC)</a:t>
            </a:r>
            <a:endParaRPr lang="en-IN" b="0" i="0" dirty="0">
              <a:solidFill>
                <a:srgbClr val="444444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52218-8D04-9840-B981-7107665CD90B}"/>
              </a:ext>
            </a:extLst>
          </p:cNvPr>
          <p:cNvSpPr/>
          <p:nvPr/>
        </p:nvSpPr>
        <p:spPr>
          <a:xfrm>
            <a:off x="387927" y="628234"/>
            <a:ext cx="32305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4400" b="1" dirty="0">
                <a:solidFill>
                  <a:srgbClr val="333333"/>
                </a:solidFill>
                <a:latin typeface="+mj-lt"/>
              </a:rPr>
              <a:t>Applications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560F1-6601-5749-9674-3E0C55A2247F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1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E6DC7-B330-CC4D-B144-61F77B26A4B2}"/>
              </a:ext>
            </a:extLst>
          </p:cNvPr>
          <p:cNvSpPr/>
          <p:nvPr/>
        </p:nvSpPr>
        <p:spPr>
          <a:xfrm>
            <a:off x="789376" y="718848"/>
            <a:ext cx="3186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is SVM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887C9-69D6-AC45-9BE3-F33B9EEDB69D}"/>
              </a:ext>
            </a:extLst>
          </p:cNvPr>
          <p:cNvSpPr txBox="1"/>
          <p:nvPr/>
        </p:nvSpPr>
        <p:spPr>
          <a:xfrm>
            <a:off x="789376" y="1669873"/>
            <a:ext cx="979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stands for Support Vector Machines.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also called Maximum Margin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be called Linear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divides  data in to separate hyperplane and classify the new data points based on the hyperplane.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522579-44F6-D949-966D-73ABDB458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77120"/>
              </p:ext>
            </p:extLst>
          </p:nvPr>
        </p:nvGraphicFramePr>
        <p:xfrm>
          <a:off x="789376" y="3113342"/>
          <a:ext cx="3602635" cy="347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5522579-44F6-D949-966D-73ABDB458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76" y="3113342"/>
                        <a:ext cx="3602635" cy="347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694DBC-E5AC-904C-84BA-C2EBC9436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707494"/>
            <a:ext cx="2590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CAF43D-8230-B047-AE72-B91EE6901C18}"/>
              </a:ext>
            </a:extLst>
          </p:cNvPr>
          <p:cNvSpPr/>
          <p:nvPr/>
        </p:nvSpPr>
        <p:spPr>
          <a:xfrm>
            <a:off x="789376" y="718848"/>
            <a:ext cx="4000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How SVM Works ?</a:t>
            </a:r>
          </a:p>
        </p:txBody>
      </p:sp>
      <p:graphicFrame>
        <p:nvGraphicFramePr>
          <p:cNvPr id="4" name="Object 1028">
            <a:extLst>
              <a:ext uri="{FF2B5EF4-FFF2-40B4-BE49-F238E27FC236}">
                <a16:creationId xmlns:a16="http://schemas.microsoft.com/office/drawing/2014/main" id="{0CE78266-F4A0-B343-A9D6-45040B0E5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41649"/>
              </p:ext>
            </p:extLst>
          </p:nvPr>
        </p:nvGraphicFramePr>
        <p:xfrm>
          <a:off x="789376" y="1761445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4" name="Object 1028">
                        <a:extLst>
                          <a:ext uri="{FF2B5EF4-FFF2-40B4-BE49-F238E27FC236}">
                            <a16:creationId xmlns:a16="http://schemas.microsoft.com/office/drawing/2014/main" id="{0CE78266-F4A0-B343-A9D6-45040B0E5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76" y="1761445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C90C1A0-8A08-EB43-A41D-7A1520C9030C}"/>
              </a:ext>
            </a:extLst>
          </p:cNvPr>
          <p:cNvSpPr/>
          <p:nvPr/>
        </p:nvSpPr>
        <p:spPr>
          <a:xfrm>
            <a:off x="5431971" y="19192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linear hyperplane (decision boundary) that will separate the data</a:t>
            </a:r>
          </a:p>
        </p:txBody>
      </p:sp>
    </p:spTree>
    <p:extLst>
      <p:ext uri="{BB962C8B-B14F-4D97-AF65-F5344CB8AC3E}">
        <p14:creationId xmlns:p14="http://schemas.microsoft.com/office/powerpoint/2010/main" val="27019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9130450-6C40-3D4C-98BF-34875F6CC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68159"/>
              </p:ext>
            </p:extLst>
          </p:nvPr>
        </p:nvGraphicFramePr>
        <p:xfrm>
          <a:off x="1023793" y="1127919"/>
          <a:ext cx="476885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524090" imgH="7261824" progId="Visio.Drawing.11">
                  <p:embed/>
                </p:oleObj>
              </mc:Choice>
              <mc:Fallback>
                <p:oleObj name="Visio" r:id="rId3" imgW="7524090" imgH="7261824" progId="Visio.Drawing.11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39130450-6C40-3D4C-98BF-34875F6CC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793" y="1127919"/>
                        <a:ext cx="476885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D197B5CF-EA65-4845-807E-1A611B549673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0" y="1404257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5856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490EC60-55C1-5E42-9651-342E1A57578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545772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Another possible solution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17C9187-9885-4740-AC67-B0279B971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15896"/>
              </p:ext>
            </p:extLst>
          </p:nvPr>
        </p:nvGraphicFramePr>
        <p:xfrm>
          <a:off x="1219200" y="1374096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517C9187-9885-4740-AC67-B0279B971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4096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6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4B77109-A366-3645-A691-08ADF72744EF}"/>
              </a:ext>
            </a:extLst>
          </p:cNvPr>
          <p:cNvSpPr txBox="1">
            <a:spLocks noChangeArrowheads="1"/>
          </p:cNvSpPr>
          <p:nvPr/>
        </p:nvSpPr>
        <p:spPr>
          <a:xfrm>
            <a:off x="6368142" y="1306286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Other possible solutions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095A27B-AE49-7447-BCFE-B34E91CAF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15909"/>
              </p:ext>
            </p:extLst>
          </p:nvPr>
        </p:nvGraphicFramePr>
        <p:xfrm>
          <a:off x="947059" y="1025753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B095A27B-AE49-7447-BCFE-B34E91CAF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059" y="1025753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EA24DEA5-9043-A743-B7A0-D8D45064C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59" y="2656115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626A6350-7DF7-CE46-A8D5-43140CA18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59" y="2427515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548728A-4F6E-DA4B-81FC-1AC170D7B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59" y="2046515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F204719-6751-E548-8649-90812C2DA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59" y="2503715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EF619F42-3D99-2243-84C4-4CE95B126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1859" y="2275115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59A5BA9-AA42-7D40-A714-5FF4B21D2C2E}"/>
              </a:ext>
            </a:extLst>
          </p:cNvPr>
          <p:cNvSpPr txBox="1">
            <a:spLocks noChangeArrowheads="1"/>
          </p:cNvSpPr>
          <p:nvPr/>
        </p:nvSpPr>
        <p:spPr>
          <a:xfrm>
            <a:off x="7239000" y="1665514"/>
            <a:ext cx="8534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Which one is better? B1 or B2?</a:t>
            </a:r>
          </a:p>
          <a:p>
            <a:r>
              <a:rPr lang="en-US" sz="2000" dirty="0"/>
              <a:t>How do you define better?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1853BF9-7F97-0E43-9F5E-E4880621F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10188"/>
              </p:ext>
            </p:extLst>
          </p:nvPr>
        </p:nvGraphicFramePr>
        <p:xfrm>
          <a:off x="1534886" y="1315130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C1853BF9-7F97-0E43-9F5E-E4880621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886" y="1315130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8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40CEA29-AFEF-AC4F-900E-55EF44E2DC77}"/>
              </a:ext>
            </a:extLst>
          </p:cNvPr>
          <p:cNvSpPr txBox="1">
            <a:spLocks noChangeArrowheads="1"/>
          </p:cNvSpPr>
          <p:nvPr/>
        </p:nvSpPr>
        <p:spPr>
          <a:xfrm>
            <a:off x="5987143" y="1317171"/>
            <a:ext cx="6052457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Find hyperplane </a:t>
            </a:r>
            <a:r>
              <a:rPr lang="en-US" sz="2000" dirty="0">
                <a:solidFill>
                  <a:srgbClr val="FF0000"/>
                </a:solidFill>
              </a:rPr>
              <a:t>maximizes</a:t>
            </a:r>
            <a:r>
              <a:rPr lang="en-US" sz="2000" dirty="0"/>
              <a:t> the margin =&gt; B1 is better than B2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1390DB21-48DA-3B47-81CF-74B8BDCD2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19798"/>
              </p:ext>
            </p:extLst>
          </p:nvPr>
        </p:nvGraphicFramePr>
        <p:xfrm>
          <a:off x="1349828" y="1127919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1390DB21-48DA-3B47-81CF-74B8BDCD2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28" y="1127919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56177E-3046-8B4D-AC21-446AFD62C59E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504</Words>
  <Application>Microsoft Macintosh PowerPoint</Application>
  <PresentationFormat>Widescreen</PresentationFormat>
  <Paragraphs>108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Visio</vt:lpstr>
      <vt:lpstr>Εξίσωση</vt:lpstr>
      <vt:lpstr>Equation</vt:lpstr>
      <vt:lpstr>Support Vector Machine (SVM) Classification Algorithm  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Classification Algorithm With Example </dc:title>
  <dc:creator>Mahavir Teraiya</dc:creator>
  <cp:lastModifiedBy>Mahavir Teraiya</cp:lastModifiedBy>
  <cp:revision>2</cp:revision>
  <dcterms:created xsi:type="dcterms:W3CDTF">2020-04-03T11:38:28Z</dcterms:created>
  <dcterms:modified xsi:type="dcterms:W3CDTF">2020-05-16T12:30:12Z</dcterms:modified>
</cp:coreProperties>
</file>