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4" r:id="rId3"/>
    <p:sldId id="380" r:id="rId4"/>
    <p:sldId id="381" r:id="rId5"/>
    <p:sldId id="400" r:id="rId6"/>
    <p:sldId id="389" r:id="rId7"/>
    <p:sldId id="390" r:id="rId8"/>
    <p:sldId id="382" r:id="rId9"/>
    <p:sldId id="388" r:id="rId10"/>
    <p:sldId id="392" r:id="rId11"/>
    <p:sldId id="393" r:id="rId12"/>
    <p:sldId id="394" r:id="rId13"/>
    <p:sldId id="391" r:id="rId14"/>
    <p:sldId id="384" r:id="rId15"/>
    <p:sldId id="395" r:id="rId16"/>
    <p:sldId id="401" r:id="rId17"/>
    <p:sldId id="396" r:id="rId18"/>
    <p:sldId id="397" r:id="rId19"/>
    <p:sldId id="398" r:id="rId20"/>
    <p:sldId id="399" r:id="rId21"/>
    <p:sldId id="361" r:id="rId22"/>
    <p:sldId id="362" r:id="rId23"/>
    <p:sldId id="363" r:id="rId24"/>
    <p:sldId id="266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37F9E-7E66-4845-9FC7-5DBD25098130}" v="100" dt="2020-04-03T13:16:15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95E570-CE20-8041-920B-A82E96BC7F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1F4D7-601A-0142-8EA9-A454B20902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D9FBE-B833-E346-8519-660E39A14ED4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35048-DBD4-8E43-9379-41A59D40B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B18A-6226-2547-B140-9531236AF6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B1EE3-932D-0B48-B451-B3B1E905F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05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TechCoreEasy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AAF52-3E84-D141-9C82-B721AE6A887E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1D31B-F076-A44F-BBAC-00A4B4CB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02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F4D8-E435-8A4E-BE4D-A64686BA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99944-EFB6-CB40-BE10-B55F1552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8BE8-86AB-1843-9188-681EC546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509-F242-0846-A0DE-5A0018EAEC62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0124-ABAC-994D-8996-DFD86BE1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6C13-BC4A-724F-B6CE-D0F31722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0559-8B86-7945-A349-C17359A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14EB0-5902-E647-A782-30B22AE0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0644-9D8F-FC4D-85D9-2B10BC1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45B2-590A-A949-A01B-122AA0F3870A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97A5-DD69-7342-8C77-9EBDB97E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7D97-E515-4448-8C3B-3515FD0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85232-E92C-BB4A-A454-CDD1E7918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CEEF5-1309-D046-A372-154B73A5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599C-B788-ED46-8323-9715289C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603A-CB25-7443-B863-DBA80FB8AA2D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0D2A-9AE4-0D43-B1FC-3156DA45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1578-A495-F541-B24E-FE79A97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F6FE-7187-7D4E-BF32-295F4B2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E138-9C87-284A-BA3A-55CE5ED6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9E85-F3AF-D84B-BB2D-F3F7B0EE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170-AED5-6B43-BBBC-BECD382D4FE5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4780-EEFD-4246-BC4A-1DF97A8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6FA5-22EC-564C-B35A-8C344359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E48-829E-DC4B-967F-82506659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CB1E-9658-5648-AD6D-7CC3F380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4EB3-C9CD-3445-B428-68392170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7062-57BE-7943-9A48-288CD0FDA952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81FA-DC74-C544-8EEB-95734B08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3D28-FF61-E04F-B8AF-4AB07593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43C6-0842-D745-87F7-40E7ADAA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64FE-8109-C54C-8FD2-EFAEB3965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CC2E-96FC-8748-8122-75097471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92EA-23A0-3E4E-89CC-5432A438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8D9A-9F70-7E4A-9799-A270B1115C65}" type="datetime1">
              <a:rPr lang="en-IN" smtClean="0"/>
              <a:t>16/05/20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86F6-3027-C541-B555-9F74CBF9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1A4D-75FB-7643-97E4-D1928AB5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73A5-5357-D443-8841-4218BAAC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9644-42B7-B749-B5DB-65CB6BC9B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9D83-3755-4747-B95F-F0543AA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30CB3-8F76-BE4A-AD20-265C7E63D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3DC0A-23AB-0142-8773-7524B107D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12E9C-B42D-DE4F-990E-F62BB6D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4448-A786-B544-AAC1-D21528060139}" type="datetime1">
              <a:rPr lang="en-IN" smtClean="0"/>
              <a:t>16/05/20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7A1A1-C56E-8D47-8DA0-37BEBC20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599CF-EDA1-C541-ADFA-6BB068FF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EF88-8600-E442-A6D0-ACBDEFE5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41D2-D6C2-1645-B216-7FA8D29C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A6EA-3DCA-5846-BD0A-102E0FF9E6BA}" type="datetime1">
              <a:rPr lang="en-IN" smtClean="0"/>
              <a:t>16/05/20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897A9-00F2-4B44-9E54-CB7BAB3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91FEA-6288-CA4C-BF97-F42A273D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1E4BE-526B-4640-B85C-098E41EC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91DF-EDE6-A644-B1C7-CEB6D9CCA9AB}" type="datetime1">
              <a:rPr lang="en-IN" smtClean="0"/>
              <a:t>16/05/20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DCAC5-DC1A-5E44-B532-596A15A2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F810-7DF1-0D45-82B2-40108C7D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1682-E8E5-0A42-A2B1-961FAE37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E475-83FA-5C47-875B-66EDCA4C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248B3-C1B4-124A-9283-ABE73F8B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6E23-A5D9-5145-9B8D-5A485BE7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B04E-F396-EC40-9E86-C0659C2F963A}" type="datetime1">
              <a:rPr lang="en-IN" smtClean="0"/>
              <a:t>16/05/20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6E61F-A1AB-1D49-9CAC-DC3FCDF2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9C77-077B-BA41-9F32-95D17470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D6D4-3A01-5A42-B757-80113484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2D434-EF84-B84D-80D4-876DB1D0B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3A040-FC3F-7D4D-A8FE-60D1D93A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E9A87-3599-1B48-A723-E5813C70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3909-1D20-024E-A3CA-8B409FC7CC29}" type="datetime1">
              <a:rPr lang="en-IN" smtClean="0"/>
              <a:t>16/05/20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6357D-8380-DD46-A950-33B6DC46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TachCoreEasy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CC2C-440B-E146-A4E6-52940AB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60C6F-9AD9-6646-AE9D-9A6423CE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64F6-F2F5-884B-A8CD-1B3EEABE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E3B-68DF-F443-BD4D-D3E4E7204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92ED-63AE-E147-9795-338E73992CF4}" type="datetime1">
              <a:rPr lang="en-IN" smtClean="0"/>
              <a:t>16/05/20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89FB-2BBD-5547-B925-7AD3313F7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TachCoreEasy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E398-BC8E-C24F-87B2-BB6D36831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C829-6CDF-0D45-B3F0-93E7CF5F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BBB68-6038-544D-9DA3-D3E1A0057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3684" y="2042421"/>
            <a:ext cx="6154954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 Classification Algorithm</a:t>
            </a: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b="1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BE5A-5BAE-4441-9E64-9F004420B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10328"/>
            <a:ext cx="4971440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i="1" u="sng" dirty="0"/>
              <a:t>Prepared By : Mahavir </a:t>
            </a:r>
            <a:r>
              <a:rPr lang="en-US" sz="2000" i="1" u="sng" dirty="0" err="1"/>
              <a:t>Teraiya</a:t>
            </a:r>
            <a:endParaRPr lang="en-US" sz="2000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DC22B-292B-8045-82BF-2183264EFCF9}"/>
              </a:ext>
            </a:extLst>
          </p:cNvPr>
          <p:cNvSpPr txBox="1"/>
          <p:nvPr/>
        </p:nvSpPr>
        <p:spPr>
          <a:xfrm>
            <a:off x="9778528" y="84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8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32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607074-A0F5-FA48-9E84-EF9CF4E9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784" y="1253332"/>
            <a:ext cx="6140450" cy="97976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121C5E-D3AA-CB4D-948E-0E4F5F0C3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46936"/>
              </p:ext>
            </p:extLst>
          </p:nvPr>
        </p:nvGraphicFramePr>
        <p:xfrm>
          <a:off x="390767" y="1264304"/>
          <a:ext cx="5270017" cy="4882502"/>
        </p:xfrm>
        <a:graphic>
          <a:graphicData uri="http://schemas.openxmlformats.org/drawingml/2006/table">
            <a:tbl>
              <a:tblPr/>
              <a:tblGrid>
                <a:gridCol w="640639">
                  <a:extLst>
                    <a:ext uri="{9D8B030D-6E8A-4147-A177-3AD203B41FA5}">
                      <a16:colId xmlns:a16="http://schemas.microsoft.com/office/drawing/2014/main" val="1585230540"/>
                    </a:ext>
                  </a:extLst>
                </a:gridCol>
                <a:gridCol w="1108407">
                  <a:extLst>
                    <a:ext uri="{9D8B030D-6E8A-4147-A177-3AD203B41FA5}">
                      <a16:colId xmlns:a16="http://schemas.microsoft.com/office/drawing/2014/main" val="787204715"/>
                    </a:ext>
                  </a:extLst>
                </a:gridCol>
                <a:gridCol w="846558">
                  <a:extLst>
                    <a:ext uri="{9D8B030D-6E8A-4147-A177-3AD203B41FA5}">
                      <a16:colId xmlns:a16="http://schemas.microsoft.com/office/drawing/2014/main" val="2825327667"/>
                    </a:ext>
                  </a:extLst>
                </a:gridCol>
                <a:gridCol w="833847">
                  <a:extLst>
                    <a:ext uri="{9D8B030D-6E8A-4147-A177-3AD203B41FA5}">
                      <a16:colId xmlns:a16="http://schemas.microsoft.com/office/drawing/2014/main" val="2210149903"/>
                    </a:ext>
                  </a:extLst>
                </a:gridCol>
                <a:gridCol w="1108407">
                  <a:extLst>
                    <a:ext uri="{9D8B030D-6E8A-4147-A177-3AD203B41FA5}">
                      <a16:colId xmlns:a16="http://schemas.microsoft.com/office/drawing/2014/main" val="3979465698"/>
                    </a:ext>
                  </a:extLst>
                </a:gridCol>
                <a:gridCol w="732159">
                  <a:extLst>
                    <a:ext uri="{9D8B030D-6E8A-4147-A177-3AD203B41FA5}">
                      <a16:colId xmlns:a16="http://schemas.microsoft.com/office/drawing/2014/main" val="1430841100"/>
                    </a:ext>
                  </a:extLst>
                </a:gridCol>
              </a:tblGrid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66292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137543"/>
                  </a:ext>
                </a:extLst>
              </a:tr>
              <a:tr h="302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49320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74186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647735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59532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4622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269198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467747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63889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6077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05474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97907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987837"/>
                  </a:ext>
                </a:extLst>
              </a:tr>
              <a:tr h="327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0030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26BA07-404E-C24F-93DC-402281DE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18" y="2636886"/>
            <a:ext cx="4432300" cy="990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7538ED-A9B8-F24A-9B90-1208CE7B1AE3}"/>
              </a:ext>
            </a:extLst>
          </p:cNvPr>
          <p:cNvSpPr/>
          <p:nvPr/>
        </p:nvSpPr>
        <p:spPr>
          <a:xfrm>
            <a:off x="10275374" y="2866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90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607074-A0F5-FA48-9E84-EF9CF4E9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784" y="1253332"/>
            <a:ext cx="6140450" cy="979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26BA07-404E-C24F-93DC-402281DE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18" y="2636886"/>
            <a:ext cx="4432300" cy="9906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D6FF5A-0CEC-AD47-B775-347E2DA8D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83404"/>
              </p:ext>
            </p:extLst>
          </p:nvPr>
        </p:nvGraphicFramePr>
        <p:xfrm>
          <a:off x="390767" y="1253332"/>
          <a:ext cx="4994034" cy="4588471"/>
        </p:xfrm>
        <a:graphic>
          <a:graphicData uri="http://schemas.openxmlformats.org/drawingml/2006/table">
            <a:tbl>
              <a:tblPr/>
              <a:tblGrid>
                <a:gridCol w="607090">
                  <a:extLst>
                    <a:ext uri="{9D8B030D-6E8A-4147-A177-3AD203B41FA5}">
                      <a16:colId xmlns:a16="http://schemas.microsoft.com/office/drawing/2014/main" val="1075613486"/>
                    </a:ext>
                  </a:extLst>
                </a:gridCol>
                <a:gridCol w="1050361">
                  <a:extLst>
                    <a:ext uri="{9D8B030D-6E8A-4147-A177-3AD203B41FA5}">
                      <a16:colId xmlns:a16="http://schemas.microsoft.com/office/drawing/2014/main" val="380834660"/>
                    </a:ext>
                  </a:extLst>
                </a:gridCol>
                <a:gridCol w="802225">
                  <a:extLst>
                    <a:ext uri="{9D8B030D-6E8A-4147-A177-3AD203B41FA5}">
                      <a16:colId xmlns:a16="http://schemas.microsoft.com/office/drawing/2014/main" val="359060337"/>
                    </a:ext>
                  </a:extLst>
                </a:gridCol>
                <a:gridCol w="790180">
                  <a:extLst>
                    <a:ext uri="{9D8B030D-6E8A-4147-A177-3AD203B41FA5}">
                      <a16:colId xmlns:a16="http://schemas.microsoft.com/office/drawing/2014/main" val="2205450093"/>
                    </a:ext>
                  </a:extLst>
                </a:gridCol>
                <a:gridCol w="1050361">
                  <a:extLst>
                    <a:ext uri="{9D8B030D-6E8A-4147-A177-3AD203B41FA5}">
                      <a16:colId xmlns:a16="http://schemas.microsoft.com/office/drawing/2014/main" val="442967601"/>
                    </a:ext>
                  </a:extLst>
                </a:gridCol>
                <a:gridCol w="693817">
                  <a:extLst>
                    <a:ext uri="{9D8B030D-6E8A-4147-A177-3AD203B41FA5}">
                      <a16:colId xmlns:a16="http://schemas.microsoft.com/office/drawing/2014/main" val="69313559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6338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2352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19483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3526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44847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1659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92855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2251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808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35150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4294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35598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14011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0815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17619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81D1FEB-8D83-FD46-AC64-54A0190A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259" y="3627486"/>
            <a:ext cx="2095500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BD52E-9E41-874B-BB89-57840B8EC68F}"/>
              </a:ext>
            </a:extLst>
          </p:cNvPr>
          <p:cNvSpPr/>
          <p:nvPr/>
        </p:nvSpPr>
        <p:spPr>
          <a:xfrm>
            <a:off x="10275374" y="2866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582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607074-A0F5-FA48-9E84-EF9CF4E9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784" y="1253332"/>
            <a:ext cx="6140450" cy="979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26BA07-404E-C24F-93DC-402281DE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18" y="2636886"/>
            <a:ext cx="44323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D1FEB-8D83-FD46-AC64-54A0190A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259" y="3627486"/>
            <a:ext cx="2095500" cy="457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5D1D98-D043-3F44-B667-0F3279ED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60864"/>
              </p:ext>
            </p:extLst>
          </p:nvPr>
        </p:nvGraphicFramePr>
        <p:xfrm>
          <a:off x="390766" y="1253332"/>
          <a:ext cx="5270017" cy="4329391"/>
        </p:xfrm>
        <a:graphic>
          <a:graphicData uri="http://schemas.openxmlformats.org/drawingml/2006/table">
            <a:tbl>
              <a:tblPr/>
              <a:tblGrid>
                <a:gridCol w="640639">
                  <a:extLst>
                    <a:ext uri="{9D8B030D-6E8A-4147-A177-3AD203B41FA5}">
                      <a16:colId xmlns:a16="http://schemas.microsoft.com/office/drawing/2014/main" val="3109551421"/>
                    </a:ext>
                  </a:extLst>
                </a:gridCol>
                <a:gridCol w="1108407">
                  <a:extLst>
                    <a:ext uri="{9D8B030D-6E8A-4147-A177-3AD203B41FA5}">
                      <a16:colId xmlns:a16="http://schemas.microsoft.com/office/drawing/2014/main" val="3619071656"/>
                    </a:ext>
                  </a:extLst>
                </a:gridCol>
                <a:gridCol w="846558">
                  <a:extLst>
                    <a:ext uri="{9D8B030D-6E8A-4147-A177-3AD203B41FA5}">
                      <a16:colId xmlns:a16="http://schemas.microsoft.com/office/drawing/2014/main" val="1387679903"/>
                    </a:ext>
                  </a:extLst>
                </a:gridCol>
                <a:gridCol w="833847">
                  <a:extLst>
                    <a:ext uri="{9D8B030D-6E8A-4147-A177-3AD203B41FA5}">
                      <a16:colId xmlns:a16="http://schemas.microsoft.com/office/drawing/2014/main" val="2601167036"/>
                    </a:ext>
                  </a:extLst>
                </a:gridCol>
                <a:gridCol w="1108407">
                  <a:extLst>
                    <a:ext uri="{9D8B030D-6E8A-4147-A177-3AD203B41FA5}">
                      <a16:colId xmlns:a16="http://schemas.microsoft.com/office/drawing/2014/main" val="1367129721"/>
                    </a:ext>
                  </a:extLst>
                </a:gridCol>
                <a:gridCol w="732159">
                  <a:extLst>
                    <a:ext uri="{9D8B030D-6E8A-4147-A177-3AD203B41FA5}">
                      <a16:colId xmlns:a16="http://schemas.microsoft.com/office/drawing/2014/main" val="3507281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80611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8483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79965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4493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22604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425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0453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46498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9392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1922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26123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29313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97660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83598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8498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68275E9-D685-2F43-8749-B0C8766B9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859" y="4084686"/>
            <a:ext cx="2120900" cy="431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01DA3E-B5F8-6242-9773-A34ED1FF7441}"/>
              </a:ext>
            </a:extLst>
          </p:cNvPr>
          <p:cNvSpPr/>
          <p:nvPr/>
        </p:nvSpPr>
        <p:spPr>
          <a:xfrm>
            <a:off x="10275374" y="2866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87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D130A7-701F-CD4B-B9F0-B01B2181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1388333"/>
            <a:ext cx="5861229" cy="361546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C3AED7-D3C5-8C4E-87F6-2B64FE766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3471"/>
              </p:ext>
            </p:extLst>
          </p:nvPr>
        </p:nvGraphicFramePr>
        <p:xfrm>
          <a:off x="390766" y="1193148"/>
          <a:ext cx="5270018" cy="5055252"/>
        </p:xfrm>
        <a:graphic>
          <a:graphicData uri="http://schemas.openxmlformats.org/drawingml/2006/table">
            <a:tbl>
              <a:tblPr/>
              <a:tblGrid>
                <a:gridCol w="640639">
                  <a:extLst>
                    <a:ext uri="{9D8B030D-6E8A-4147-A177-3AD203B41FA5}">
                      <a16:colId xmlns:a16="http://schemas.microsoft.com/office/drawing/2014/main" val="934897292"/>
                    </a:ext>
                  </a:extLst>
                </a:gridCol>
                <a:gridCol w="1108407">
                  <a:extLst>
                    <a:ext uri="{9D8B030D-6E8A-4147-A177-3AD203B41FA5}">
                      <a16:colId xmlns:a16="http://schemas.microsoft.com/office/drawing/2014/main" val="805244359"/>
                    </a:ext>
                  </a:extLst>
                </a:gridCol>
                <a:gridCol w="846558">
                  <a:extLst>
                    <a:ext uri="{9D8B030D-6E8A-4147-A177-3AD203B41FA5}">
                      <a16:colId xmlns:a16="http://schemas.microsoft.com/office/drawing/2014/main" val="1039473944"/>
                    </a:ext>
                  </a:extLst>
                </a:gridCol>
                <a:gridCol w="833848">
                  <a:extLst>
                    <a:ext uri="{9D8B030D-6E8A-4147-A177-3AD203B41FA5}">
                      <a16:colId xmlns:a16="http://schemas.microsoft.com/office/drawing/2014/main" val="2692073127"/>
                    </a:ext>
                  </a:extLst>
                </a:gridCol>
                <a:gridCol w="1108407">
                  <a:extLst>
                    <a:ext uri="{9D8B030D-6E8A-4147-A177-3AD203B41FA5}">
                      <a16:colId xmlns:a16="http://schemas.microsoft.com/office/drawing/2014/main" val="3637220251"/>
                    </a:ext>
                  </a:extLst>
                </a:gridCol>
                <a:gridCol w="732159">
                  <a:extLst>
                    <a:ext uri="{9D8B030D-6E8A-4147-A177-3AD203B41FA5}">
                      <a16:colId xmlns:a16="http://schemas.microsoft.com/office/drawing/2014/main" val="1537706508"/>
                    </a:ext>
                  </a:extLst>
                </a:gridCol>
              </a:tblGrid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11827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01799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14660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86731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318752"/>
                  </a:ext>
                </a:extLst>
              </a:tr>
              <a:tr h="3131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550930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481205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505692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324071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29471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234252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98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19437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14102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540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87C17A0-670D-7548-82F5-EBC54B45E1F6}"/>
              </a:ext>
            </a:extLst>
          </p:cNvPr>
          <p:cNvSpPr/>
          <p:nvPr/>
        </p:nvSpPr>
        <p:spPr>
          <a:xfrm>
            <a:off x="10275374" y="2866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700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E64BA2-D156-3D46-8368-7EFEC7B39534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51D7D-FBC3-284C-9195-64811129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38" y="1531067"/>
            <a:ext cx="2833688" cy="127715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0FD33F-5C64-BB4C-B819-5C6449C6F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18604"/>
              </p:ext>
            </p:extLst>
          </p:nvPr>
        </p:nvGraphicFramePr>
        <p:xfrm>
          <a:off x="579446" y="1253332"/>
          <a:ext cx="6261092" cy="4351335"/>
        </p:xfrm>
        <a:graphic>
          <a:graphicData uri="http://schemas.openxmlformats.org/drawingml/2006/table">
            <a:tbl>
              <a:tblPr/>
              <a:tblGrid>
                <a:gridCol w="761117">
                  <a:extLst>
                    <a:ext uri="{9D8B030D-6E8A-4147-A177-3AD203B41FA5}">
                      <a16:colId xmlns:a16="http://schemas.microsoft.com/office/drawing/2014/main" val="3310582341"/>
                    </a:ext>
                  </a:extLst>
                </a:gridCol>
                <a:gridCol w="1316853">
                  <a:extLst>
                    <a:ext uri="{9D8B030D-6E8A-4147-A177-3AD203B41FA5}">
                      <a16:colId xmlns:a16="http://schemas.microsoft.com/office/drawing/2014/main" val="1944094932"/>
                    </a:ext>
                  </a:extLst>
                </a:gridCol>
                <a:gridCol w="1005761">
                  <a:extLst>
                    <a:ext uri="{9D8B030D-6E8A-4147-A177-3AD203B41FA5}">
                      <a16:colId xmlns:a16="http://schemas.microsoft.com/office/drawing/2014/main" val="2545440307"/>
                    </a:ext>
                  </a:extLst>
                </a:gridCol>
                <a:gridCol w="990660">
                  <a:extLst>
                    <a:ext uri="{9D8B030D-6E8A-4147-A177-3AD203B41FA5}">
                      <a16:colId xmlns:a16="http://schemas.microsoft.com/office/drawing/2014/main" val="2268319190"/>
                    </a:ext>
                  </a:extLst>
                </a:gridCol>
                <a:gridCol w="1316853">
                  <a:extLst>
                    <a:ext uri="{9D8B030D-6E8A-4147-A177-3AD203B41FA5}">
                      <a16:colId xmlns:a16="http://schemas.microsoft.com/office/drawing/2014/main" val="4231331701"/>
                    </a:ext>
                  </a:extLst>
                </a:gridCol>
                <a:gridCol w="869848">
                  <a:extLst>
                    <a:ext uri="{9D8B030D-6E8A-4147-A177-3AD203B41FA5}">
                      <a16:colId xmlns:a16="http://schemas.microsoft.com/office/drawing/2014/main" val="174066969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0098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9316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792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55531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3145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00638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798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8183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68833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32275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920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46280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826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1337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7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7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E64BA2-D156-3D46-8368-7EFEC7B39534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6300-E1CF-7841-8C47-73BB1066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73" y="1253332"/>
            <a:ext cx="4179887" cy="283892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C7B50A-8C1A-C14F-ADEE-AB620FFE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05662"/>
              </p:ext>
            </p:extLst>
          </p:nvPr>
        </p:nvGraphicFramePr>
        <p:xfrm>
          <a:off x="323854" y="1253332"/>
          <a:ext cx="6261092" cy="4351335"/>
        </p:xfrm>
        <a:graphic>
          <a:graphicData uri="http://schemas.openxmlformats.org/drawingml/2006/table">
            <a:tbl>
              <a:tblPr/>
              <a:tblGrid>
                <a:gridCol w="761117">
                  <a:extLst>
                    <a:ext uri="{9D8B030D-6E8A-4147-A177-3AD203B41FA5}">
                      <a16:colId xmlns:a16="http://schemas.microsoft.com/office/drawing/2014/main" val="3406536448"/>
                    </a:ext>
                  </a:extLst>
                </a:gridCol>
                <a:gridCol w="1316853">
                  <a:extLst>
                    <a:ext uri="{9D8B030D-6E8A-4147-A177-3AD203B41FA5}">
                      <a16:colId xmlns:a16="http://schemas.microsoft.com/office/drawing/2014/main" val="2293164665"/>
                    </a:ext>
                  </a:extLst>
                </a:gridCol>
                <a:gridCol w="1005761">
                  <a:extLst>
                    <a:ext uri="{9D8B030D-6E8A-4147-A177-3AD203B41FA5}">
                      <a16:colId xmlns:a16="http://schemas.microsoft.com/office/drawing/2014/main" val="3490014133"/>
                    </a:ext>
                  </a:extLst>
                </a:gridCol>
                <a:gridCol w="990660">
                  <a:extLst>
                    <a:ext uri="{9D8B030D-6E8A-4147-A177-3AD203B41FA5}">
                      <a16:colId xmlns:a16="http://schemas.microsoft.com/office/drawing/2014/main" val="1861899454"/>
                    </a:ext>
                  </a:extLst>
                </a:gridCol>
                <a:gridCol w="1316853">
                  <a:extLst>
                    <a:ext uri="{9D8B030D-6E8A-4147-A177-3AD203B41FA5}">
                      <a16:colId xmlns:a16="http://schemas.microsoft.com/office/drawing/2014/main" val="2107642053"/>
                    </a:ext>
                  </a:extLst>
                </a:gridCol>
                <a:gridCol w="869848">
                  <a:extLst>
                    <a:ext uri="{9D8B030D-6E8A-4147-A177-3AD203B41FA5}">
                      <a16:colId xmlns:a16="http://schemas.microsoft.com/office/drawing/2014/main" val="1234671355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58562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4357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40663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7346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1971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1000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6529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9705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1460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8687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2017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4476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6314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8240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41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E64BA2-D156-3D46-8368-7EFEC7B39534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6300-E1CF-7841-8C47-73BB1066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73" y="1253332"/>
            <a:ext cx="4179887" cy="283892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AB11B8-AA4E-4F43-8102-A9999FB25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83454"/>
              </p:ext>
            </p:extLst>
          </p:nvPr>
        </p:nvGraphicFramePr>
        <p:xfrm>
          <a:off x="327762" y="1230405"/>
          <a:ext cx="6261092" cy="4397190"/>
        </p:xfrm>
        <a:graphic>
          <a:graphicData uri="http://schemas.openxmlformats.org/drawingml/2006/table">
            <a:tbl>
              <a:tblPr/>
              <a:tblGrid>
                <a:gridCol w="761117">
                  <a:extLst>
                    <a:ext uri="{9D8B030D-6E8A-4147-A177-3AD203B41FA5}">
                      <a16:colId xmlns:a16="http://schemas.microsoft.com/office/drawing/2014/main" val="1263784696"/>
                    </a:ext>
                  </a:extLst>
                </a:gridCol>
                <a:gridCol w="1316853">
                  <a:extLst>
                    <a:ext uri="{9D8B030D-6E8A-4147-A177-3AD203B41FA5}">
                      <a16:colId xmlns:a16="http://schemas.microsoft.com/office/drawing/2014/main" val="3627026344"/>
                    </a:ext>
                  </a:extLst>
                </a:gridCol>
                <a:gridCol w="1005761">
                  <a:extLst>
                    <a:ext uri="{9D8B030D-6E8A-4147-A177-3AD203B41FA5}">
                      <a16:colId xmlns:a16="http://schemas.microsoft.com/office/drawing/2014/main" val="1563016414"/>
                    </a:ext>
                  </a:extLst>
                </a:gridCol>
                <a:gridCol w="990660">
                  <a:extLst>
                    <a:ext uri="{9D8B030D-6E8A-4147-A177-3AD203B41FA5}">
                      <a16:colId xmlns:a16="http://schemas.microsoft.com/office/drawing/2014/main" val="3584653084"/>
                    </a:ext>
                  </a:extLst>
                </a:gridCol>
                <a:gridCol w="1316853">
                  <a:extLst>
                    <a:ext uri="{9D8B030D-6E8A-4147-A177-3AD203B41FA5}">
                      <a16:colId xmlns:a16="http://schemas.microsoft.com/office/drawing/2014/main" val="1135994677"/>
                    </a:ext>
                  </a:extLst>
                </a:gridCol>
                <a:gridCol w="869848">
                  <a:extLst>
                    <a:ext uri="{9D8B030D-6E8A-4147-A177-3AD203B41FA5}">
                      <a16:colId xmlns:a16="http://schemas.microsoft.com/office/drawing/2014/main" val="1152972639"/>
                    </a:ext>
                  </a:extLst>
                </a:gridCol>
              </a:tblGrid>
              <a:tr h="3359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41919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6956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9817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6879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0038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98133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196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3980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3233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2096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7754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65521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05957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04013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10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09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E64BA2-D156-3D46-8368-7EFEC7B39534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6F7A1A-EE1B-5C41-95E0-98EC973BD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72421"/>
              </p:ext>
            </p:extLst>
          </p:nvPr>
        </p:nvGraphicFramePr>
        <p:xfrm>
          <a:off x="298454" y="1253332"/>
          <a:ext cx="5797548" cy="4351335"/>
        </p:xfrm>
        <a:graphic>
          <a:graphicData uri="http://schemas.openxmlformats.org/drawingml/2006/table">
            <a:tbl>
              <a:tblPr/>
              <a:tblGrid>
                <a:gridCol w="704767">
                  <a:extLst>
                    <a:ext uri="{9D8B030D-6E8A-4147-A177-3AD203B41FA5}">
                      <a16:colId xmlns:a16="http://schemas.microsoft.com/office/drawing/2014/main" val="1557747466"/>
                    </a:ext>
                  </a:extLst>
                </a:gridCol>
                <a:gridCol w="1219359">
                  <a:extLst>
                    <a:ext uri="{9D8B030D-6E8A-4147-A177-3AD203B41FA5}">
                      <a16:colId xmlns:a16="http://schemas.microsoft.com/office/drawing/2014/main" val="1199235157"/>
                    </a:ext>
                  </a:extLst>
                </a:gridCol>
                <a:gridCol w="931299">
                  <a:extLst>
                    <a:ext uri="{9D8B030D-6E8A-4147-A177-3AD203B41FA5}">
                      <a16:colId xmlns:a16="http://schemas.microsoft.com/office/drawing/2014/main" val="177374481"/>
                    </a:ext>
                  </a:extLst>
                </a:gridCol>
                <a:gridCol w="917316">
                  <a:extLst>
                    <a:ext uri="{9D8B030D-6E8A-4147-A177-3AD203B41FA5}">
                      <a16:colId xmlns:a16="http://schemas.microsoft.com/office/drawing/2014/main" val="3728912040"/>
                    </a:ext>
                  </a:extLst>
                </a:gridCol>
                <a:gridCol w="1219359">
                  <a:extLst>
                    <a:ext uri="{9D8B030D-6E8A-4147-A177-3AD203B41FA5}">
                      <a16:colId xmlns:a16="http://schemas.microsoft.com/office/drawing/2014/main" val="937344799"/>
                    </a:ext>
                  </a:extLst>
                </a:gridCol>
                <a:gridCol w="805448">
                  <a:extLst>
                    <a:ext uri="{9D8B030D-6E8A-4147-A177-3AD203B41FA5}">
                      <a16:colId xmlns:a16="http://schemas.microsoft.com/office/drawing/2014/main" val="1322064022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1147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30704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784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498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5170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48061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2208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36656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61578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1652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26646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8339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1760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7144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627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6700F8E-0395-6948-B707-413202DB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00" y="1828800"/>
            <a:ext cx="5797546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7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088CC2-0666-1E4B-9AE9-A58EE88C2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62711"/>
              </p:ext>
            </p:extLst>
          </p:nvPr>
        </p:nvGraphicFramePr>
        <p:xfrm>
          <a:off x="579446" y="1253332"/>
          <a:ext cx="4934663" cy="4588471"/>
        </p:xfrm>
        <a:graphic>
          <a:graphicData uri="http://schemas.openxmlformats.org/drawingml/2006/table">
            <a:tbl>
              <a:tblPr/>
              <a:tblGrid>
                <a:gridCol w="599873">
                  <a:extLst>
                    <a:ext uri="{9D8B030D-6E8A-4147-A177-3AD203B41FA5}">
                      <a16:colId xmlns:a16="http://schemas.microsoft.com/office/drawing/2014/main" val="3310582341"/>
                    </a:ext>
                  </a:extLst>
                </a:gridCol>
                <a:gridCol w="1037874">
                  <a:extLst>
                    <a:ext uri="{9D8B030D-6E8A-4147-A177-3AD203B41FA5}">
                      <a16:colId xmlns:a16="http://schemas.microsoft.com/office/drawing/2014/main" val="1944094932"/>
                    </a:ext>
                  </a:extLst>
                </a:gridCol>
                <a:gridCol w="792688">
                  <a:extLst>
                    <a:ext uri="{9D8B030D-6E8A-4147-A177-3AD203B41FA5}">
                      <a16:colId xmlns:a16="http://schemas.microsoft.com/office/drawing/2014/main" val="2545440307"/>
                    </a:ext>
                  </a:extLst>
                </a:gridCol>
                <a:gridCol w="780786">
                  <a:extLst>
                    <a:ext uri="{9D8B030D-6E8A-4147-A177-3AD203B41FA5}">
                      <a16:colId xmlns:a16="http://schemas.microsoft.com/office/drawing/2014/main" val="2268319190"/>
                    </a:ext>
                  </a:extLst>
                </a:gridCol>
                <a:gridCol w="1037874">
                  <a:extLst>
                    <a:ext uri="{9D8B030D-6E8A-4147-A177-3AD203B41FA5}">
                      <a16:colId xmlns:a16="http://schemas.microsoft.com/office/drawing/2014/main" val="4231331701"/>
                    </a:ext>
                  </a:extLst>
                </a:gridCol>
                <a:gridCol w="685568">
                  <a:extLst>
                    <a:ext uri="{9D8B030D-6E8A-4147-A177-3AD203B41FA5}">
                      <a16:colId xmlns:a16="http://schemas.microsoft.com/office/drawing/2014/main" val="174066969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0098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9316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792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55531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3145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00638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798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8183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68833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32275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920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46280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826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1337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7376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954FD61-35AC-F146-8049-83D93983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253332"/>
            <a:ext cx="6460836" cy="1673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9DDE85-F2CE-134D-BAA7-AABF02B4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3131255"/>
            <a:ext cx="3899520" cy="25686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6FDF82-3B01-2E45-8872-CB72CB023FF4}"/>
              </a:ext>
            </a:extLst>
          </p:cNvPr>
          <p:cNvSpPr/>
          <p:nvPr/>
        </p:nvSpPr>
        <p:spPr>
          <a:xfrm>
            <a:off x="10275374" y="2866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4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9B44AF-E3D8-F847-9165-92015A8FA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48537"/>
              </p:ext>
            </p:extLst>
          </p:nvPr>
        </p:nvGraphicFramePr>
        <p:xfrm>
          <a:off x="584168" y="1253328"/>
          <a:ext cx="5869772" cy="4351344"/>
        </p:xfrm>
        <a:graphic>
          <a:graphicData uri="http://schemas.openxmlformats.org/drawingml/2006/table">
            <a:tbl>
              <a:tblPr/>
              <a:tblGrid>
                <a:gridCol w="713547">
                  <a:extLst>
                    <a:ext uri="{9D8B030D-6E8A-4147-A177-3AD203B41FA5}">
                      <a16:colId xmlns:a16="http://schemas.microsoft.com/office/drawing/2014/main" val="796106219"/>
                    </a:ext>
                  </a:extLst>
                </a:gridCol>
                <a:gridCol w="1234549">
                  <a:extLst>
                    <a:ext uri="{9D8B030D-6E8A-4147-A177-3AD203B41FA5}">
                      <a16:colId xmlns:a16="http://schemas.microsoft.com/office/drawing/2014/main" val="3176989227"/>
                    </a:ext>
                  </a:extLst>
                </a:gridCol>
                <a:gridCol w="942901">
                  <a:extLst>
                    <a:ext uri="{9D8B030D-6E8A-4147-A177-3AD203B41FA5}">
                      <a16:colId xmlns:a16="http://schemas.microsoft.com/office/drawing/2014/main" val="4091310944"/>
                    </a:ext>
                  </a:extLst>
                </a:gridCol>
                <a:gridCol w="928744">
                  <a:extLst>
                    <a:ext uri="{9D8B030D-6E8A-4147-A177-3AD203B41FA5}">
                      <a16:colId xmlns:a16="http://schemas.microsoft.com/office/drawing/2014/main" val="110088032"/>
                    </a:ext>
                  </a:extLst>
                </a:gridCol>
                <a:gridCol w="1234549">
                  <a:extLst>
                    <a:ext uri="{9D8B030D-6E8A-4147-A177-3AD203B41FA5}">
                      <a16:colId xmlns:a16="http://schemas.microsoft.com/office/drawing/2014/main" val="4189096659"/>
                    </a:ext>
                  </a:extLst>
                </a:gridCol>
                <a:gridCol w="815482">
                  <a:extLst>
                    <a:ext uri="{9D8B030D-6E8A-4147-A177-3AD203B41FA5}">
                      <a16:colId xmlns:a16="http://schemas.microsoft.com/office/drawing/2014/main" val="1303787770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22585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172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60018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633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611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8252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9709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37369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23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2825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5787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59906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57274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7904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92926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90174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81D455D-9C02-5C49-9AFA-4E9FD0FA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46" y="1329528"/>
            <a:ext cx="3899520" cy="25686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9FB93B-5A5D-A34C-B77E-0B9BF6658375}"/>
              </a:ext>
            </a:extLst>
          </p:cNvPr>
          <p:cNvSpPr/>
          <p:nvPr/>
        </p:nvSpPr>
        <p:spPr>
          <a:xfrm>
            <a:off x="10275374" y="2866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5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B65-DD92-0045-AFC9-0B5AE99D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8E5A-A517-D546-909C-93083174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What is Decision Tree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How to build Decision Tree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Practical Example &amp; Calculation Behind.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What is Entropy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What is Information Gain ?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Pros/Cons of Decision Tree 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Applications.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Quick Recap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F8592-477C-FC41-9600-9DDE93C7CBDC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267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9B44AF-E3D8-F847-9165-92015A8FA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93596"/>
              </p:ext>
            </p:extLst>
          </p:nvPr>
        </p:nvGraphicFramePr>
        <p:xfrm>
          <a:off x="584168" y="1253328"/>
          <a:ext cx="5869772" cy="4351344"/>
        </p:xfrm>
        <a:graphic>
          <a:graphicData uri="http://schemas.openxmlformats.org/drawingml/2006/table">
            <a:tbl>
              <a:tblPr/>
              <a:tblGrid>
                <a:gridCol w="713547">
                  <a:extLst>
                    <a:ext uri="{9D8B030D-6E8A-4147-A177-3AD203B41FA5}">
                      <a16:colId xmlns:a16="http://schemas.microsoft.com/office/drawing/2014/main" val="796106219"/>
                    </a:ext>
                  </a:extLst>
                </a:gridCol>
                <a:gridCol w="1234549">
                  <a:extLst>
                    <a:ext uri="{9D8B030D-6E8A-4147-A177-3AD203B41FA5}">
                      <a16:colId xmlns:a16="http://schemas.microsoft.com/office/drawing/2014/main" val="3176989227"/>
                    </a:ext>
                  </a:extLst>
                </a:gridCol>
                <a:gridCol w="942901">
                  <a:extLst>
                    <a:ext uri="{9D8B030D-6E8A-4147-A177-3AD203B41FA5}">
                      <a16:colId xmlns:a16="http://schemas.microsoft.com/office/drawing/2014/main" val="4091310944"/>
                    </a:ext>
                  </a:extLst>
                </a:gridCol>
                <a:gridCol w="928744">
                  <a:extLst>
                    <a:ext uri="{9D8B030D-6E8A-4147-A177-3AD203B41FA5}">
                      <a16:colId xmlns:a16="http://schemas.microsoft.com/office/drawing/2014/main" val="110088032"/>
                    </a:ext>
                  </a:extLst>
                </a:gridCol>
                <a:gridCol w="1234549">
                  <a:extLst>
                    <a:ext uri="{9D8B030D-6E8A-4147-A177-3AD203B41FA5}">
                      <a16:colId xmlns:a16="http://schemas.microsoft.com/office/drawing/2014/main" val="4189096659"/>
                    </a:ext>
                  </a:extLst>
                </a:gridCol>
                <a:gridCol w="815482">
                  <a:extLst>
                    <a:ext uri="{9D8B030D-6E8A-4147-A177-3AD203B41FA5}">
                      <a16:colId xmlns:a16="http://schemas.microsoft.com/office/drawing/2014/main" val="1303787770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22585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172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60018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633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611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8252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9709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37369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23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2825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5787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59906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57274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7904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92926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90174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81D455D-9C02-5C49-9AFA-4E9FD0FA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46" y="1329528"/>
            <a:ext cx="3899520" cy="25686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E80E45-7198-B44D-A16F-5B294B7954D6}"/>
              </a:ext>
            </a:extLst>
          </p:cNvPr>
          <p:cNvSpPr/>
          <p:nvPr/>
        </p:nvSpPr>
        <p:spPr>
          <a:xfrm>
            <a:off x="10275374" y="2866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962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4A4153-3420-D34C-B6DF-4E614FF6BD23}"/>
              </a:ext>
            </a:extLst>
          </p:cNvPr>
          <p:cNvSpPr/>
          <p:nvPr/>
        </p:nvSpPr>
        <p:spPr>
          <a:xfrm>
            <a:off x="555586" y="765299"/>
            <a:ext cx="106950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i="1" dirty="0">
                <a:solidFill>
                  <a:srgbClr val="333333"/>
                </a:solidFill>
                <a:latin typeface="+mj-lt"/>
              </a:rPr>
              <a:t>Pros:</a:t>
            </a:r>
          </a:p>
          <a:p>
            <a:endParaRPr lang="en-IN" dirty="0">
              <a:solidFill>
                <a:srgbClr val="595858"/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Compared to other algorithms decision trees requires less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 decision tree does not require normalization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 decision tree does not require scaling of data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Missing values  Handling.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Intuitive and easy to explain to technical teams as well as stakeholders.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595858"/>
              </a:solidFill>
              <a:latin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D44D26-E2CC-F64E-BA98-5025E032E32D}"/>
              </a:ext>
            </a:extLst>
          </p:cNvPr>
          <p:cNvSpPr/>
          <p:nvPr/>
        </p:nvSpPr>
        <p:spPr>
          <a:xfrm>
            <a:off x="10134549" y="2160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508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702BC-7850-BC4E-93D4-A0046F1CFA57}"/>
              </a:ext>
            </a:extLst>
          </p:cNvPr>
          <p:cNvSpPr/>
          <p:nvPr/>
        </p:nvSpPr>
        <p:spPr>
          <a:xfrm>
            <a:off x="613459" y="761332"/>
            <a:ext cx="972203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i="1" dirty="0">
                <a:solidFill>
                  <a:srgbClr val="333333"/>
                </a:solidFill>
                <a:latin typeface="+mj-lt"/>
              </a:rPr>
              <a:t>Cons:</a:t>
            </a:r>
            <a:endParaRPr lang="en-IN" sz="4400" dirty="0">
              <a:solidFill>
                <a:srgbClr val="595858"/>
              </a:solidFill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59585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 small change in the data can cause a large change in the structure of the decision tree causing instability.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 a Decision tree sometimes calculation can go far more complex compared to other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Decision tree often involves higher time to train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Decision tree training is relatively expensive as complexity and time taken is more.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59585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558FBD-6C4C-D24A-A812-20A60B2BD35A}"/>
              </a:ext>
            </a:extLst>
          </p:cNvPr>
          <p:cNvSpPr/>
          <p:nvPr/>
        </p:nvSpPr>
        <p:spPr>
          <a:xfrm>
            <a:off x="10134549" y="2160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044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519FFC-A2A6-9348-8CAA-2B1D75372666}"/>
              </a:ext>
            </a:extLst>
          </p:cNvPr>
          <p:cNvSpPr/>
          <p:nvPr/>
        </p:nvSpPr>
        <p:spPr>
          <a:xfrm>
            <a:off x="578733" y="751344"/>
            <a:ext cx="1096122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400" b="1" dirty="0">
                <a:solidFill>
                  <a:srgbClr val="333333"/>
                </a:solidFill>
                <a:latin typeface="+mj-lt"/>
              </a:rPr>
              <a:t>Applications :</a:t>
            </a:r>
          </a:p>
          <a:p>
            <a:pPr algn="just"/>
            <a:endParaRPr lang="en-IN" sz="4400" b="1" dirty="0">
              <a:solidFill>
                <a:srgbClr val="33333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Biomedical Engineering (decision trees for identifying features to be used in implantable devices).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Financial analysis (Customer Satisfaction with a product or service).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Astronomy (classify galaxies).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System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Manufacturing and Production (Quality control, Semiconductor manufacturing, etc).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Medicines (diagnosis, cardiology, psychiatry).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Physics (Particle detection).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F1C162-482E-614D-96FB-011325239637}"/>
              </a:ext>
            </a:extLst>
          </p:cNvPr>
          <p:cNvSpPr/>
          <p:nvPr/>
        </p:nvSpPr>
        <p:spPr>
          <a:xfrm>
            <a:off x="10134549" y="2160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10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D37E56-7A2C-5146-9A37-18032807E659}"/>
              </a:ext>
            </a:extLst>
          </p:cNvPr>
          <p:cNvSpPr/>
          <p:nvPr/>
        </p:nvSpPr>
        <p:spPr>
          <a:xfrm>
            <a:off x="3962858" y="2274838"/>
            <a:ext cx="3332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7200" b="1" i="0" dirty="0">
                <a:solidFill>
                  <a:srgbClr val="222635"/>
                </a:solidFill>
                <a:effectLst/>
                <a:latin typeface="+mj-lt"/>
              </a:rPr>
              <a:t>Quick Recap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21FE01-D8ED-9845-9CB1-9BECF228FE47}"/>
              </a:ext>
            </a:extLst>
          </p:cNvPr>
          <p:cNvSpPr/>
          <p:nvPr/>
        </p:nvSpPr>
        <p:spPr>
          <a:xfrm>
            <a:off x="10645421" y="155351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7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55D4E5-0B92-7E4F-968B-E7B7D66A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78" y="1047750"/>
            <a:ext cx="8864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3C4702-530D-F841-A264-EECE3D17F1EA}"/>
              </a:ext>
            </a:extLst>
          </p:cNvPr>
          <p:cNvSpPr/>
          <p:nvPr/>
        </p:nvSpPr>
        <p:spPr>
          <a:xfrm>
            <a:off x="10484617" y="251183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5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50AE53-8296-7B4A-8A4B-21FCF1F21881}"/>
              </a:ext>
            </a:extLst>
          </p:cNvPr>
          <p:cNvSpPr/>
          <p:nvPr/>
        </p:nvSpPr>
        <p:spPr>
          <a:xfrm>
            <a:off x="1179576" y="822960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Decision Tree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42080-CED3-4441-8B35-FD5A4E5358F8}"/>
              </a:ext>
            </a:extLst>
          </p:cNvPr>
          <p:cNvSpPr txBox="1"/>
          <p:nvPr/>
        </p:nvSpPr>
        <p:spPr>
          <a:xfrm>
            <a:off x="6490675" y="2827419"/>
            <a:ext cx="48933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It is Tree Like representation of the training data like a flow chart.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rgbClr val="000000"/>
                </a:solidFill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Which helps in taking step wise decision and helps to read to the conclusion.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Classifies instances by sorting them down the tree from the root to some leaf node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C4F03-C40E-DC41-B13D-F5ADA79E9385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A3A9C-57CA-6C44-BC34-33CCA30F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2753936"/>
            <a:ext cx="5791200" cy="34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E24D29-8AF2-564D-961D-E674E3FF7A42}"/>
              </a:ext>
            </a:extLst>
          </p:cNvPr>
          <p:cNvSpPr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build Decision Tree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28E02-0D28-A549-B97C-5CFE66DBCB9E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Buy Answering Below Question.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1.From where to start 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2. How to proceed in order to reach to the final decision.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595E3-1DF7-A34B-8A12-6D51CFD2AF31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153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EAB12D-8653-3545-99ED-0DD73D119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09062"/>
              </p:ext>
            </p:extLst>
          </p:nvPr>
        </p:nvGraphicFramePr>
        <p:xfrm>
          <a:off x="607614" y="1219200"/>
          <a:ext cx="5869772" cy="4923696"/>
        </p:xfrm>
        <a:graphic>
          <a:graphicData uri="http://schemas.openxmlformats.org/drawingml/2006/table">
            <a:tbl>
              <a:tblPr/>
              <a:tblGrid>
                <a:gridCol w="713547">
                  <a:extLst>
                    <a:ext uri="{9D8B030D-6E8A-4147-A177-3AD203B41FA5}">
                      <a16:colId xmlns:a16="http://schemas.microsoft.com/office/drawing/2014/main" val="796106219"/>
                    </a:ext>
                  </a:extLst>
                </a:gridCol>
                <a:gridCol w="1234549">
                  <a:extLst>
                    <a:ext uri="{9D8B030D-6E8A-4147-A177-3AD203B41FA5}">
                      <a16:colId xmlns:a16="http://schemas.microsoft.com/office/drawing/2014/main" val="3176989227"/>
                    </a:ext>
                  </a:extLst>
                </a:gridCol>
                <a:gridCol w="942901">
                  <a:extLst>
                    <a:ext uri="{9D8B030D-6E8A-4147-A177-3AD203B41FA5}">
                      <a16:colId xmlns:a16="http://schemas.microsoft.com/office/drawing/2014/main" val="4091310944"/>
                    </a:ext>
                  </a:extLst>
                </a:gridCol>
                <a:gridCol w="928744">
                  <a:extLst>
                    <a:ext uri="{9D8B030D-6E8A-4147-A177-3AD203B41FA5}">
                      <a16:colId xmlns:a16="http://schemas.microsoft.com/office/drawing/2014/main" val="110088032"/>
                    </a:ext>
                  </a:extLst>
                </a:gridCol>
                <a:gridCol w="1234549">
                  <a:extLst>
                    <a:ext uri="{9D8B030D-6E8A-4147-A177-3AD203B41FA5}">
                      <a16:colId xmlns:a16="http://schemas.microsoft.com/office/drawing/2014/main" val="4189096659"/>
                    </a:ext>
                  </a:extLst>
                </a:gridCol>
                <a:gridCol w="815482">
                  <a:extLst>
                    <a:ext uri="{9D8B030D-6E8A-4147-A177-3AD203B41FA5}">
                      <a16:colId xmlns:a16="http://schemas.microsoft.com/office/drawing/2014/main" val="1303787770"/>
                    </a:ext>
                  </a:extLst>
                </a:gridCol>
              </a:tblGrid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499" marR="8499" marT="849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225856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1729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600180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6335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6113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82528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97098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373690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230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28257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57879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599060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572746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79048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929264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8499" marR="8499" marT="84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90174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4C816F-5FBB-7A48-9F70-C58E6C52B9C0}"/>
              </a:ext>
            </a:extLst>
          </p:cNvPr>
          <p:cNvSpPr/>
          <p:nvPr/>
        </p:nvSpPr>
        <p:spPr>
          <a:xfrm>
            <a:off x="607614" y="449759"/>
            <a:ext cx="41302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+mj-lt"/>
              </a:rPr>
              <a:t>Practical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E3AC9-2F3F-8E4D-A23F-1189CC1AEB37}"/>
              </a:ext>
            </a:extLst>
          </p:cNvPr>
          <p:cNvSpPr/>
          <p:nvPr/>
        </p:nvSpPr>
        <p:spPr>
          <a:xfrm>
            <a:off x="10275374" y="2866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074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BCB584-50D6-2145-B111-276CDDB193FA}"/>
              </a:ext>
            </a:extLst>
          </p:cNvPr>
          <p:cNvSpPr/>
          <p:nvPr/>
        </p:nvSpPr>
        <p:spPr>
          <a:xfrm>
            <a:off x="622989" y="1815209"/>
            <a:ext cx="5968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Measure of the effectiveness of an attribute in classifying the 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97F36-ABDF-CC42-91A9-DDA9F9D47C88}"/>
              </a:ext>
            </a:extLst>
          </p:cNvPr>
          <p:cNvSpPr/>
          <p:nvPr/>
        </p:nvSpPr>
        <p:spPr>
          <a:xfrm>
            <a:off x="571018" y="567785"/>
            <a:ext cx="66679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+mj-lt"/>
              </a:rPr>
              <a:t>What is Information Gain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AFDD5-17FB-4241-BA23-95F1E7C79EF2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CDD72-F8BD-9744-B941-42379105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84" y="2939523"/>
            <a:ext cx="6140450" cy="979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6C0852-E957-604A-93CD-BC781E582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84" y="4397275"/>
            <a:ext cx="3744944" cy="9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9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607074-A0F5-FA48-9E84-EF9CF4E9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784" y="1253332"/>
            <a:ext cx="6140450" cy="97976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FCFE62-6FD3-B648-B7FB-F3A8657A4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18895"/>
              </p:ext>
            </p:extLst>
          </p:nvPr>
        </p:nvGraphicFramePr>
        <p:xfrm>
          <a:off x="390766" y="1193148"/>
          <a:ext cx="5270018" cy="5055252"/>
        </p:xfrm>
        <a:graphic>
          <a:graphicData uri="http://schemas.openxmlformats.org/drawingml/2006/table">
            <a:tbl>
              <a:tblPr/>
              <a:tblGrid>
                <a:gridCol w="640639">
                  <a:extLst>
                    <a:ext uri="{9D8B030D-6E8A-4147-A177-3AD203B41FA5}">
                      <a16:colId xmlns:a16="http://schemas.microsoft.com/office/drawing/2014/main" val="934897292"/>
                    </a:ext>
                  </a:extLst>
                </a:gridCol>
                <a:gridCol w="1108407">
                  <a:extLst>
                    <a:ext uri="{9D8B030D-6E8A-4147-A177-3AD203B41FA5}">
                      <a16:colId xmlns:a16="http://schemas.microsoft.com/office/drawing/2014/main" val="805244359"/>
                    </a:ext>
                  </a:extLst>
                </a:gridCol>
                <a:gridCol w="846558">
                  <a:extLst>
                    <a:ext uri="{9D8B030D-6E8A-4147-A177-3AD203B41FA5}">
                      <a16:colId xmlns:a16="http://schemas.microsoft.com/office/drawing/2014/main" val="1039473944"/>
                    </a:ext>
                  </a:extLst>
                </a:gridCol>
                <a:gridCol w="833848">
                  <a:extLst>
                    <a:ext uri="{9D8B030D-6E8A-4147-A177-3AD203B41FA5}">
                      <a16:colId xmlns:a16="http://schemas.microsoft.com/office/drawing/2014/main" val="2692073127"/>
                    </a:ext>
                  </a:extLst>
                </a:gridCol>
                <a:gridCol w="1108407">
                  <a:extLst>
                    <a:ext uri="{9D8B030D-6E8A-4147-A177-3AD203B41FA5}">
                      <a16:colId xmlns:a16="http://schemas.microsoft.com/office/drawing/2014/main" val="3637220251"/>
                    </a:ext>
                  </a:extLst>
                </a:gridCol>
                <a:gridCol w="732159">
                  <a:extLst>
                    <a:ext uri="{9D8B030D-6E8A-4147-A177-3AD203B41FA5}">
                      <a16:colId xmlns:a16="http://schemas.microsoft.com/office/drawing/2014/main" val="1537706508"/>
                    </a:ext>
                  </a:extLst>
                </a:gridCol>
              </a:tblGrid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065" marR="9065" marT="906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11827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01799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14660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86731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318752"/>
                  </a:ext>
                </a:extLst>
              </a:tr>
              <a:tr h="3131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550930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481205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505692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324071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29471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234252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98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19437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14102"/>
                  </a:ext>
                </a:extLst>
              </a:tr>
              <a:tr h="338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5403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A795BCC-F3C1-4545-B233-E66D91F79AAA}"/>
              </a:ext>
            </a:extLst>
          </p:cNvPr>
          <p:cNvSpPr/>
          <p:nvPr/>
        </p:nvSpPr>
        <p:spPr>
          <a:xfrm>
            <a:off x="10275374" y="2866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11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BCB584-50D6-2145-B111-276CDDB193FA}"/>
              </a:ext>
            </a:extLst>
          </p:cNvPr>
          <p:cNvSpPr/>
          <p:nvPr/>
        </p:nvSpPr>
        <p:spPr>
          <a:xfrm>
            <a:off x="622989" y="1815209"/>
            <a:ext cx="5968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/>
              <a:t>Entropy</a:t>
            </a:r>
            <a:r>
              <a:rPr lang="en-IN" dirty="0"/>
              <a:t> is the measures of impurity, disorder or uncertainty in a bunch of examples.</a:t>
            </a:r>
            <a:endParaRPr lang="en-IN" dirty="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97F36-ABDF-CC42-91A9-DDA9F9D47C88}"/>
              </a:ext>
            </a:extLst>
          </p:cNvPr>
          <p:cNvSpPr/>
          <p:nvPr/>
        </p:nvSpPr>
        <p:spPr>
          <a:xfrm>
            <a:off x="571018" y="567785"/>
            <a:ext cx="58760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+mj-lt"/>
              </a:rPr>
              <a:t>What is Entropy?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AFDD5-17FB-4241-BA23-95F1E7C79EF2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58A778-A1E8-BF43-8E90-22E335AA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58" y="2850418"/>
            <a:ext cx="4951140" cy="578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7E1E44-47E7-544B-8005-4D6E75343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58" y="3477540"/>
            <a:ext cx="3744944" cy="9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7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6C7267-CD37-174B-9CAB-5A7E040BC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11752"/>
              </p:ext>
            </p:extLst>
          </p:nvPr>
        </p:nvGraphicFramePr>
        <p:xfrm>
          <a:off x="687396" y="643462"/>
          <a:ext cx="5408604" cy="5571075"/>
        </p:xfrm>
        <a:graphic>
          <a:graphicData uri="http://schemas.openxmlformats.org/drawingml/2006/table">
            <a:tbl>
              <a:tblPr/>
              <a:tblGrid>
                <a:gridCol w="579207">
                  <a:extLst>
                    <a:ext uri="{9D8B030D-6E8A-4147-A177-3AD203B41FA5}">
                      <a16:colId xmlns:a16="http://schemas.microsoft.com/office/drawing/2014/main" val="4182799657"/>
                    </a:ext>
                  </a:extLst>
                </a:gridCol>
                <a:gridCol w="1006468">
                  <a:extLst>
                    <a:ext uri="{9D8B030D-6E8A-4147-A177-3AD203B41FA5}">
                      <a16:colId xmlns:a16="http://schemas.microsoft.com/office/drawing/2014/main" val="4143912290"/>
                    </a:ext>
                  </a:extLst>
                </a:gridCol>
                <a:gridCol w="931930">
                  <a:extLst>
                    <a:ext uri="{9D8B030D-6E8A-4147-A177-3AD203B41FA5}">
                      <a16:colId xmlns:a16="http://schemas.microsoft.com/office/drawing/2014/main" val="1573517895"/>
                    </a:ext>
                  </a:extLst>
                </a:gridCol>
                <a:gridCol w="1083767">
                  <a:extLst>
                    <a:ext uri="{9D8B030D-6E8A-4147-A177-3AD203B41FA5}">
                      <a16:colId xmlns:a16="http://schemas.microsoft.com/office/drawing/2014/main" val="1558239359"/>
                    </a:ext>
                  </a:extLst>
                </a:gridCol>
                <a:gridCol w="1006468">
                  <a:extLst>
                    <a:ext uri="{9D8B030D-6E8A-4147-A177-3AD203B41FA5}">
                      <a16:colId xmlns:a16="http://schemas.microsoft.com/office/drawing/2014/main" val="3743648903"/>
                    </a:ext>
                  </a:extLst>
                </a:gridCol>
                <a:gridCol w="800764">
                  <a:extLst>
                    <a:ext uri="{9D8B030D-6E8A-4147-A177-3AD203B41FA5}">
                      <a16:colId xmlns:a16="http://schemas.microsoft.com/office/drawing/2014/main" val="1988319470"/>
                    </a:ext>
                  </a:extLst>
                </a:gridCol>
              </a:tblGrid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windy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470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37138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27101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5080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7792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209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67357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712432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71102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979511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0220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9742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38721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3725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1" marR="11041" marT="110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6946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B8C6FC9-B148-BB43-9EAB-500C4C3E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2018"/>
            <a:ext cx="4951140" cy="578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D6C3FE-F83D-6E4F-AA2D-0A266AE0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5804"/>
            <a:ext cx="5638800" cy="8813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4A6D3F-9A37-F94D-B63F-1B3CC640AA6F}"/>
              </a:ext>
            </a:extLst>
          </p:cNvPr>
          <p:cNvSpPr/>
          <p:nvPr/>
        </p:nvSpPr>
        <p:spPr>
          <a:xfrm>
            <a:off x="10122974" y="134292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TechCoreEasy</a:t>
            </a:r>
            <a:endParaRPr lang="en-US" sz="24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96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1635</Words>
  <Application>Microsoft Macintosh PowerPoint</Application>
  <PresentationFormat>Widescreen</PresentationFormat>
  <Paragraphs>1353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Times</vt:lpstr>
      <vt:lpstr>Office Theme</vt:lpstr>
      <vt:lpstr>Decision Tree Classification Algorithm With Example </vt:lpstr>
      <vt:lpstr>Agenda: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Classification Algorithm With Example </dc:title>
  <dc:creator>Mahavir Teraiya</dc:creator>
  <cp:lastModifiedBy>Mahavir Teraiya</cp:lastModifiedBy>
  <cp:revision>2</cp:revision>
  <dcterms:created xsi:type="dcterms:W3CDTF">2020-04-03T11:38:28Z</dcterms:created>
  <dcterms:modified xsi:type="dcterms:W3CDTF">2020-05-16T12:35:00Z</dcterms:modified>
</cp:coreProperties>
</file>