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35" r:id="rId2"/>
    <p:sldId id="437" r:id="rId3"/>
    <p:sldId id="438" r:id="rId4"/>
    <p:sldId id="439" r:id="rId5"/>
    <p:sldId id="440" r:id="rId6"/>
    <p:sldId id="443" r:id="rId7"/>
    <p:sldId id="442" r:id="rId8"/>
    <p:sldId id="462" r:id="rId9"/>
    <p:sldId id="463" r:id="rId10"/>
    <p:sldId id="444" r:id="rId11"/>
    <p:sldId id="445" r:id="rId12"/>
  </p:sldIdLst>
  <p:sldSz cx="9144000" cy="5143500" type="screen16x9"/>
  <p:notesSz cx="7099300" cy="102346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414"/>
    <a:srgbClr val="90D400"/>
    <a:srgbClr val="FF8125"/>
    <a:srgbClr val="9BBB59"/>
    <a:srgbClr val="16BCF8"/>
    <a:srgbClr val="2A7453"/>
    <a:srgbClr val="256548"/>
    <a:srgbClr val="0A100B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0080" autoAdjust="0"/>
  </p:normalViewPr>
  <p:slideViewPr>
    <p:cSldViewPr>
      <p:cViewPr varScale="1">
        <p:scale>
          <a:sx n="106" d="100"/>
          <a:sy n="106" d="100"/>
        </p:scale>
        <p:origin x="78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2D5C7C45-0040-4E88-8053-FD2568C6DF68}" type="datetimeFigureOut">
              <a:rPr lang="es-ES"/>
              <a:pPr>
                <a:defRPr/>
              </a:pPr>
              <a:t>19/01/2016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C437E6EB-787F-4111-8016-57D7D70E4E8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79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3DD1F8C6-600F-4D30-A7B6-B1C66ABE78BD}" type="datetimeFigureOut">
              <a:rPr lang="es-ES"/>
              <a:pPr>
                <a:defRPr/>
              </a:pPr>
              <a:t>19/01/2016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5A773F60-B91D-4137-B61E-A5819A10A49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296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53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31E3826-9ACC-4F61-B42A-8BF6CE299394}" type="slidenum">
              <a:rPr lang="es-ES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60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629E2-B4C7-4849-BF22-ED9106D1D60F}" type="datetimeFigureOut">
              <a:rPr lang="es-ES"/>
              <a:pPr>
                <a:defRPr/>
              </a:pPr>
              <a:t>19/01/2016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DEF8F-7B5F-4576-AFA2-4A70A7EFD26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00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E386E-2226-44FB-8FA1-8EE6D3A6E488}" type="datetimeFigureOut">
              <a:rPr lang="es-ES"/>
              <a:pPr>
                <a:defRPr/>
              </a:pPr>
              <a:t>19/01/2016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F4ACE-C51B-4C07-AD73-EE94B648F3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23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BB267-B8E0-4A3C-9D97-AE7459BBCCA8}" type="datetimeFigureOut">
              <a:rPr lang="es-ES"/>
              <a:pPr>
                <a:defRPr/>
              </a:pPr>
              <a:t>19/01/2016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83C1F-029C-4A6B-A377-95351DA65C9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89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4A842-F816-4998-B274-B642F54E4CAA}" type="datetimeFigureOut">
              <a:rPr lang="es-ES"/>
              <a:pPr>
                <a:defRPr/>
              </a:pPr>
              <a:t>19/01/2016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30EEF-1004-417D-8733-ADF027AED4D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86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62396-F9C1-4665-A464-F2BE0BEFB42A}" type="datetimeFigureOut">
              <a:rPr lang="es-ES"/>
              <a:pPr>
                <a:defRPr/>
              </a:pPr>
              <a:t>19/01/2016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14ACC-408A-4D9B-8D9E-298928E9D6D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778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E1928-0D35-4965-BDF2-C293259DABF1}" type="datetimeFigureOut">
              <a:rPr lang="es-ES"/>
              <a:pPr>
                <a:defRPr/>
              </a:pPr>
              <a:t>19/01/2016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0798F-18D0-44B6-8E09-EC91EE1B80B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51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4BBAC-289E-4847-A717-C910CCBAD676}" type="datetimeFigureOut">
              <a:rPr lang="es-ES"/>
              <a:pPr>
                <a:defRPr/>
              </a:pPr>
              <a:t>19/01/2016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D7F90-E4B3-4836-94BB-ED6387941DE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483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F8E84-FB13-4D91-A415-D585566F9175}" type="datetimeFigureOut">
              <a:rPr lang="es-ES"/>
              <a:pPr>
                <a:defRPr/>
              </a:pPr>
              <a:t>19/01/2016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FC4F3-74A4-4E98-A1F5-87D3AFAB456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284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BC386-C369-402D-B550-3CBCFA172768}" type="datetimeFigureOut">
              <a:rPr lang="es-ES"/>
              <a:pPr>
                <a:defRPr/>
              </a:pPr>
              <a:t>19/01/2016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412BF-D3F0-4D1C-9703-E2DB930ADBA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08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2B1D8-9235-4F0E-9015-7D2B4FE75480}" type="datetimeFigureOut">
              <a:rPr lang="es-ES"/>
              <a:pPr>
                <a:defRPr/>
              </a:pPr>
              <a:t>19/01/2016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DDD58-0562-4151-A23D-D76BD60BF39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327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2D9EB-7E7F-41F5-A984-5273255D07C8}" type="datetimeFigureOut">
              <a:rPr lang="es-ES"/>
              <a:pPr>
                <a:defRPr/>
              </a:pPr>
              <a:t>19/01/2016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B835D-4A18-4C18-8B7C-A0AD0473789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134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DD5821-21A0-4EA3-860D-9F9E02F589A8}" type="datetimeFigureOut">
              <a:rPr lang="es-ES"/>
              <a:pPr>
                <a:defRPr/>
              </a:pPr>
              <a:t>19/01/2016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41D3571-CD98-4F8D-A475-6E46C13B324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s.linkedin.com/company/pasiona?trk=ppro_cprof" TargetMode="External"/><Relationship Id="rId13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17" Type="http://schemas.openxmlformats.org/officeDocument/2006/relationships/hyperlink" Target="http://goo.gl/maps/IBnP" TargetMode="External"/><Relationship Id="rId2" Type="http://schemas.openxmlformats.org/officeDocument/2006/relationships/hyperlink" Target="http://www.pasiona.com/" TargetMode="External"/><Relationship Id="rId16" Type="http://schemas.openxmlformats.org/officeDocument/2006/relationships/hyperlink" Target="http://goo.gl/maps/Pya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pasionaconsulting" TargetMode="External"/><Relationship Id="rId11" Type="http://schemas.openxmlformats.org/officeDocument/2006/relationships/hyperlink" Target="https://twitter.com/pasiona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://goo.gl/eKMe8" TargetMode="External"/><Relationship Id="rId10" Type="http://schemas.openxmlformats.org/officeDocument/2006/relationships/hyperlink" Target="mailto:info@pasiona.com" TargetMode="External"/><Relationship Id="rId4" Type="http://schemas.openxmlformats.org/officeDocument/2006/relationships/hyperlink" Target="http://www.youtube.com/user/pasionaconsulting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://goo.gl/1GVg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D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C:\Users\Disseny\Desktop\PASIONA\[T]echdencias\imatge gràfica\logotip [T]echdencias_hortiz_blanc-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058863"/>
            <a:ext cx="31337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9 Rectángulo"/>
          <p:cNvSpPr>
            <a:spLocks noChangeArrowheads="1"/>
          </p:cNvSpPr>
          <p:nvPr/>
        </p:nvSpPr>
        <p:spPr bwMode="auto">
          <a:xfrm>
            <a:off x="3795713" y="1069975"/>
            <a:ext cx="36065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 y Apellido</a:t>
            </a:r>
            <a:endParaRPr lang="es-E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44" name="9 Rectángulo"/>
          <p:cNvSpPr>
            <a:spLocks noChangeArrowheads="1"/>
          </p:cNvSpPr>
          <p:nvPr/>
        </p:nvSpPr>
        <p:spPr bwMode="auto">
          <a:xfrm>
            <a:off x="3795713" y="1646238"/>
            <a:ext cx="333399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s-E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Título de la charla </a:t>
            </a:r>
            <a:endParaRPr lang="es-ES" dirty="0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45" name="9 Rectángulo"/>
          <p:cNvSpPr>
            <a:spLocks noChangeArrowheads="1"/>
          </p:cNvSpPr>
          <p:nvPr/>
        </p:nvSpPr>
        <p:spPr bwMode="auto">
          <a:xfrm>
            <a:off x="3795713" y="3355975"/>
            <a:ext cx="4713287" cy="65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s-ES" sz="1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LUGAR o EVENTO · </a:t>
            </a:r>
            <a:r>
              <a:rPr lang="es-ES" sz="1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FOURSESSIONS</a:t>
            </a:r>
            <a:endParaRPr lang="es-E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es-ES" sz="18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Adobe Ming Std L" panose="02020300000000000000" pitchFamily="18" charset="-128"/>
                <a:cs typeface="Segoe UI" panose="020B0502040204020203" pitchFamily="34" charset="0"/>
              </a:rPr>
              <a:t>Día </a:t>
            </a:r>
            <a:r>
              <a:rPr lang="es-ES" sz="18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Adobe Ming Std L" panose="02020300000000000000" pitchFamily="18" charset="-128"/>
                <a:cs typeface="Segoe UI" panose="020B0502040204020203" pitchFamily="34" charset="0"/>
              </a:rPr>
              <a:t>- </a:t>
            </a:r>
            <a:r>
              <a:rPr lang="es-ES" sz="18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Adobe Ming Std L" panose="02020300000000000000" pitchFamily="18" charset="-128"/>
                <a:cs typeface="Segoe UI" panose="020B0502040204020203" pitchFamily="34" charset="0"/>
              </a:rPr>
              <a:t>Mes</a:t>
            </a:r>
            <a:endParaRPr lang="es-ES" sz="1600" dirty="0">
              <a:solidFill>
                <a:schemeClr val="bg1"/>
              </a:solidFill>
              <a:latin typeface="Segoe UI Light" panose="020B0502040204020203" pitchFamily="34" charset="0"/>
              <a:ea typeface="Adobe Ming Std L" panose="02020300000000000000" pitchFamily="18" charset="-128"/>
              <a:cs typeface="Segoe UI" panose="020B0502040204020203" pitchFamily="34" charset="0"/>
            </a:endParaRPr>
          </a:p>
        </p:txBody>
      </p:sp>
      <p:cxnSp>
        <p:nvCxnSpPr>
          <p:cNvPr id="3" name="2 Conector recto"/>
          <p:cNvCxnSpPr/>
          <p:nvPr/>
        </p:nvCxnSpPr>
        <p:spPr>
          <a:xfrm>
            <a:off x="3651250" y="1173163"/>
            <a:ext cx="0" cy="13985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7" name="Picture 2" descr="http://blogs.salleurl.edu/emprendedores/files/2012/11/bcndev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7920038"/>
            <a:ext cx="5032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4" descr="C:\Users\Disseny\Desktop\PASIONA\PASIONA\Fotos d'arxiu directius pasiona\fotografies directius\logo pasiona negati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030663"/>
            <a:ext cx="2265362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D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11" name="9 Rectángulo"/>
          <p:cNvSpPr>
            <a:spLocks noChangeArrowheads="1"/>
          </p:cNvSpPr>
          <p:nvPr/>
        </p:nvSpPr>
        <p:spPr bwMode="auto">
          <a:xfrm>
            <a:off x="6443663" y="382588"/>
            <a:ext cx="22161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7200">
                <a:solidFill>
                  <a:schemeClr val="bg1"/>
                </a:solidFill>
                <a:latin typeface="Helvetica-Light"/>
              </a:rPr>
              <a:t>Q&amp;A</a:t>
            </a:r>
          </a:p>
        </p:txBody>
      </p:sp>
      <p:sp>
        <p:nvSpPr>
          <p:cNvPr id="14" name="9 Rectángulo"/>
          <p:cNvSpPr>
            <a:spLocks noChangeArrowheads="1"/>
          </p:cNvSpPr>
          <p:nvPr/>
        </p:nvSpPr>
        <p:spPr bwMode="auto">
          <a:xfrm>
            <a:off x="284586" y="690303"/>
            <a:ext cx="36065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 y Apellido</a:t>
            </a:r>
            <a:endParaRPr lang="es-E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9 Rectángulo"/>
          <p:cNvSpPr>
            <a:spLocks noChangeArrowheads="1"/>
          </p:cNvSpPr>
          <p:nvPr/>
        </p:nvSpPr>
        <p:spPr bwMode="auto">
          <a:xfrm>
            <a:off x="932336" y="2290354"/>
            <a:ext cx="1643399" cy="57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800"/>
              </a:lnSpc>
              <a:spcBef>
                <a:spcPct val="0"/>
              </a:spcBef>
              <a:buFontTx/>
              <a:buNone/>
            </a:pPr>
            <a:r>
              <a:rPr lang="es-E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@twitter</a:t>
            </a:r>
            <a:endParaRPr lang="es-ES" dirty="0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9 Rectángulo"/>
          <p:cNvSpPr>
            <a:spLocks noChangeArrowheads="1"/>
          </p:cNvSpPr>
          <p:nvPr/>
        </p:nvSpPr>
        <p:spPr bwMode="auto">
          <a:xfrm>
            <a:off x="284586" y="1252278"/>
            <a:ext cx="2654829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Cargo empresarial</a:t>
            </a:r>
            <a:endParaRPr lang="es-E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9 Rectángulo"/>
          <p:cNvSpPr>
            <a:spLocks noChangeArrowheads="1"/>
          </p:cNvSpPr>
          <p:nvPr/>
        </p:nvSpPr>
        <p:spPr bwMode="auto">
          <a:xfrm>
            <a:off x="284586" y="1612640"/>
            <a:ext cx="702371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Divulgador Tecnológico </a:t>
            </a:r>
            <a:r>
              <a:rPr lang="es-E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 Fundación Techdencias</a:t>
            </a:r>
          </a:p>
        </p:txBody>
      </p:sp>
      <p:sp>
        <p:nvSpPr>
          <p:cNvPr id="18" name="9 Rectángulo"/>
          <p:cNvSpPr>
            <a:spLocks noChangeArrowheads="1"/>
          </p:cNvSpPr>
          <p:nvPr/>
        </p:nvSpPr>
        <p:spPr bwMode="auto">
          <a:xfrm>
            <a:off x="994704" y="2961694"/>
            <a:ext cx="3938899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800"/>
              </a:lnSpc>
              <a:spcBef>
                <a:spcPct val="0"/>
              </a:spcBef>
              <a:buNone/>
            </a:pPr>
            <a:r>
              <a:rPr lang="es-E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mail@pasiona.com</a:t>
            </a:r>
            <a:endParaRPr lang="es-ES" dirty="0" smtClean="0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3800"/>
              </a:lnSpc>
              <a:spcBef>
                <a:spcPct val="0"/>
              </a:spcBef>
              <a:buNone/>
            </a:pPr>
            <a:r>
              <a:rPr lang="es-E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mail@techdencias.net</a:t>
            </a:r>
            <a:endParaRPr lang="es-ES" dirty="0" smtClean="0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3800"/>
              </a:lnSpc>
              <a:spcBef>
                <a:spcPct val="0"/>
              </a:spcBef>
              <a:buNone/>
            </a:pPr>
            <a:r>
              <a:rPr lang="es-E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mail@personal.com</a:t>
            </a:r>
            <a:endParaRPr lang="es-ES" dirty="0" smtClean="0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2" descr="C:\Users\Disseny\Desktop\twitter-bird-dark-bgs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86" y="2274479"/>
            <a:ext cx="735013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uadroTexto 19"/>
          <p:cNvSpPr txBox="1"/>
          <p:nvPr/>
        </p:nvSpPr>
        <p:spPr>
          <a:xfrm>
            <a:off x="272937" y="3384887"/>
            <a:ext cx="643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@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D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4 Rectángulo"/>
          <p:cNvSpPr>
            <a:spLocks noChangeArrowheads="1"/>
          </p:cNvSpPr>
          <p:nvPr/>
        </p:nvSpPr>
        <p:spPr bwMode="auto">
          <a:xfrm>
            <a:off x="684213" y="1122363"/>
            <a:ext cx="755967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es-E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LUGAR o EVENTO· </a:t>
            </a:r>
            <a:r>
              <a:rPr lang="es-E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FOURSESSIONS</a:t>
            </a:r>
          </a:p>
          <a:p>
            <a:pPr algn="r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s-E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 </a:t>
            </a:r>
            <a:r>
              <a:rPr lang="es-E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Día-Mes</a:t>
            </a:r>
            <a:endParaRPr lang="es-ES" sz="2000" dirty="0">
              <a:solidFill>
                <a:schemeClr val="bg1"/>
              </a:solidFill>
              <a:latin typeface="Segoe UI Light" panose="020B0502040204020203" pitchFamily="34" charset="0"/>
              <a:ea typeface="Adobe Ming Std L" panose="02020300000000000000" pitchFamily="18" charset="-128"/>
              <a:cs typeface="Segoe UI" panose="020B0502040204020203" pitchFamily="34" charset="0"/>
            </a:endParaRPr>
          </a:p>
        </p:txBody>
      </p:sp>
      <p:pic>
        <p:nvPicPr>
          <p:cNvPr id="150531" name="Picture 4" descr="C:\Users\Disseny\Desktop\PASIONA\[T]echdencias\imatge gràfica\logotip [T]echdencias horz tot blanc-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3219450"/>
            <a:ext cx="3711575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81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4 Rectángulo">
            <a:hlinkClick r:id="rId2"/>
          </p:cNvPr>
          <p:cNvSpPr>
            <a:spLocks noChangeArrowheads="1"/>
          </p:cNvSpPr>
          <p:nvPr/>
        </p:nvSpPr>
        <p:spPr bwMode="auto">
          <a:xfrm>
            <a:off x="539750" y="3440113"/>
            <a:ext cx="190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s-ES" sz="1400" b="1">
                <a:solidFill>
                  <a:schemeClr val="bg1"/>
                </a:solidFill>
                <a:latin typeface="Helvetica-Light"/>
              </a:rPr>
              <a:t>www.pasiona.com</a:t>
            </a:r>
          </a:p>
        </p:txBody>
      </p:sp>
      <p:pic>
        <p:nvPicPr>
          <p:cNvPr id="12291" name="Picture 4" descr="C:\Users\Disseny\Desktop\PASIONA\PASIONA\Fotos d'arxiu directius pasiona\fotografies directius\logo pasiona negati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00138"/>
            <a:ext cx="2265363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14 Rectángulo"/>
          <p:cNvSpPr>
            <a:spLocks noChangeArrowheads="1"/>
          </p:cNvSpPr>
          <p:nvPr/>
        </p:nvSpPr>
        <p:spPr bwMode="auto">
          <a:xfrm>
            <a:off x="539750" y="3867150"/>
            <a:ext cx="190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s-ES" sz="1400">
                <a:solidFill>
                  <a:schemeClr val="bg1"/>
                </a:solidFill>
                <a:latin typeface="Helvetica-Light"/>
              </a:rPr>
              <a:t>(+34) 669 333 333</a:t>
            </a:r>
          </a:p>
        </p:txBody>
      </p:sp>
      <p:pic>
        <p:nvPicPr>
          <p:cNvPr id="12293" name="Picture 3" descr="C:\Users\Disseny\Desktop\youtube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3082925"/>
            <a:ext cx="3190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5" descr="C:\Users\Disseny\Desktop\facebook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3082925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2" descr="C:\Users\Disseny\Desktop\PASIONA\PASIONA\PPT\3.taller\16-9\imatges suport\xarxes socials\Sin título-1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081338"/>
            <a:ext cx="3254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14 Rectángulo">
            <a:hlinkClick r:id="rId10"/>
          </p:cNvPr>
          <p:cNvSpPr>
            <a:spLocks noChangeArrowheads="1"/>
          </p:cNvSpPr>
          <p:nvPr/>
        </p:nvSpPr>
        <p:spPr bwMode="auto">
          <a:xfrm>
            <a:off x="539750" y="3652838"/>
            <a:ext cx="1906588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s-ES" sz="1400">
                <a:solidFill>
                  <a:schemeClr val="bg1"/>
                </a:solidFill>
                <a:latin typeface="Helvetica-Light"/>
              </a:rPr>
              <a:t>info@pasiona.com</a:t>
            </a:r>
          </a:p>
        </p:txBody>
      </p:sp>
      <p:pic>
        <p:nvPicPr>
          <p:cNvPr id="12297" name="Picture 2" descr="C:\Users\Disseny\Desktop\PASIONA\PASIONA\PPT\3.taller\16-9\imatges suport\xarxes socials\twitter.png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2925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8" name="Rectángulo 15"/>
          <p:cNvSpPr>
            <a:spLocks noChangeArrowheads="1"/>
          </p:cNvSpPr>
          <p:nvPr/>
        </p:nvSpPr>
        <p:spPr bwMode="auto">
          <a:xfrm>
            <a:off x="536575" y="4146550"/>
            <a:ext cx="1227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1800">
                <a:solidFill>
                  <a:schemeClr val="bg1"/>
                </a:solidFill>
                <a:latin typeface="Helvetica-Light"/>
              </a:rPr>
              <a:t>@pasiona</a:t>
            </a:r>
          </a:p>
        </p:txBody>
      </p:sp>
      <p:pic>
        <p:nvPicPr>
          <p:cNvPr id="12299" name="Picture 2" descr="C:\Users\Disseny\Desktop\portada ppt corporativa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0" t="11963" b="1382"/>
          <a:stretch>
            <a:fillRect/>
          </a:stretch>
        </p:blipFill>
        <p:spPr bwMode="auto">
          <a:xfrm>
            <a:off x="3132138" y="-4763"/>
            <a:ext cx="6011862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ángulo 16"/>
          <p:cNvSpPr/>
          <p:nvPr/>
        </p:nvSpPr>
        <p:spPr>
          <a:xfrm>
            <a:off x="3132138" y="4146550"/>
            <a:ext cx="6011862" cy="996950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8" name="4 Rectángulo">
            <a:hlinkClick r:id="rId14"/>
          </p:cNvPr>
          <p:cNvSpPr>
            <a:spLocks noChangeArrowheads="1"/>
          </p:cNvSpPr>
          <p:nvPr/>
        </p:nvSpPr>
        <p:spPr bwMode="auto">
          <a:xfrm>
            <a:off x="3132138" y="4235450"/>
            <a:ext cx="15319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1800">
                <a:solidFill>
                  <a:schemeClr val="bg1"/>
                </a:solidFill>
                <a:latin typeface="Helvetica-Light"/>
              </a:rPr>
              <a:t>Barcelona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s-ES" sz="1000">
                <a:solidFill>
                  <a:schemeClr val="bg1"/>
                </a:solidFill>
                <a:latin typeface="Helvetica-Light"/>
              </a:rPr>
              <a:t>Pujades 350, 10ª planta</a:t>
            </a:r>
            <a:br>
              <a:rPr lang="es-ES" sz="1000">
                <a:solidFill>
                  <a:schemeClr val="bg1"/>
                </a:solidFill>
                <a:latin typeface="Helvetica-Light"/>
              </a:rPr>
            </a:br>
            <a:r>
              <a:rPr lang="es-ES" sz="1000">
                <a:solidFill>
                  <a:schemeClr val="bg1"/>
                </a:solidFill>
                <a:latin typeface="Helvetica-Light"/>
              </a:rPr>
              <a:t>08019 · Barcelona</a:t>
            </a:r>
          </a:p>
        </p:txBody>
      </p:sp>
      <p:sp>
        <p:nvSpPr>
          <p:cNvPr id="19" name="13 Rectángulo">
            <a:hlinkClick r:id="rId15"/>
          </p:cNvPr>
          <p:cNvSpPr>
            <a:spLocks noChangeArrowheads="1"/>
          </p:cNvSpPr>
          <p:nvPr/>
        </p:nvSpPr>
        <p:spPr bwMode="auto">
          <a:xfrm>
            <a:off x="4711700" y="4235450"/>
            <a:ext cx="16605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1800">
                <a:solidFill>
                  <a:schemeClr val="bg1"/>
                </a:solidFill>
                <a:latin typeface="Helvetica-Light"/>
              </a:rPr>
              <a:t>Bilbao</a:t>
            </a:r>
          </a:p>
          <a:p>
            <a:pPr eaLnBrk="1" hangingPunct="1">
              <a:lnSpc>
                <a:spcPts val="1900"/>
              </a:lnSpc>
              <a:spcBef>
                <a:spcPct val="0"/>
              </a:spcBef>
              <a:buFontTx/>
              <a:buNone/>
            </a:pPr>
            <a:r>
              <a:rPr lang="es-ES" sz="1000">
                <a:solidFill>
                  <a:schemeClr val="bg1"/>
                </a:solidFill>
                <a:latin typeface="Helvetica-Light"/>
              </a:rPr>
              <a:t>Gran Vía 19-21, 2ª planta </a:t>
            </a:r>
            <a:br>
              <a:rPr lang="es-ES" sz="1000">
                <a:solidFill>
                  <a:schemeClr val="bg1"/>
                </a:solidFill>
                <a:latin typeface="Helvetica-Light"/>
              </a:rPr>
            </a:br>
            <a:r>
              <a:rPr lang="es-ES" sz="1000">
                <a:solidFill>
                  <a:schemeClr val="bg1"/>
                </a:solidFill>
                <a:latin typeface="Helvetica-Light"/>
              </a:rPr>
              <a:t>48008 · Bilbao</a:t>
            </a:r>
          </a:p>
        </p:txBody>
      </p:sp>
      <p:sp>
        <p:nvSpPr>
          <p:cNvPr id="20" name="14 Rectángulo">
            <a:hlinkClick r:id="rId16"/>
          </p:cNvPr>
          <p:cNvSpPr>
            <a:spLocks noChangeArrowheads="1"/>
          </p:cNvSpPr>
          <p:nvPr/>
        </p:nvSpPr>
        <p:spPr bwMode="auto">
          <a:xfrm>
            <a:off x="7435850" y="4232275"/>
            <a:ext cx="16732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1800">
                <a:solidFill>
                  <a:schemeClr val="bg1"/>
                </a:solidFill>
                <a:latin typeface="Helvetica-Light"/>
              </a:rPr>
              <a:t>Londres</a:t>
            </a:r>
          </a:p>
          <a:p>
            <a:pPr eaLnBrk="1" hangingPunct="1">
              <a:lnSpc>
                <a:spcPts val="1900"/>
              </a:lnSpc>
              <a:spcBef>
                <a:spcPct val="0"/>
              </a:spcBef>
              <a:buFontTx/>
              <a:buNone/>
            </a:pPr>
            <a:r>
              <a:rPr lang="es-ES" sz="1000">
                <a:solidFill>
                  <a:schemeClr val="bg1"/>
                </a:solidFill>
                <a:latin typeface="Helvetica-Light"/>
              </a:rPr>
              <a:t>1 Northumberland Avenue</a:t>
            </a:r>
            <a:br>
              <a:rPr lang="es-ES" sz="1000">
                <a:solidFill>
                  <a:schemeClr val="bg1"/>
                </a:solidFill>
                <a:latin typeface="Helvetica-Light"/>
              </a:rPr>
            </a:br>
            <a:r>
              <a:rPr lang="es-ES" sz="1000">
                <a:solidFill>
                  <a:schemeClr val="bg1"/>
                </a:solidFill>
                <a:latin typeface="Helvetica-Light"/>
              </a:rPr>
              <a:t>London · WC2N  5BW</a:t>
            </a:r>
          </a:p>
        </p:txBody>
      </p:sp>
      <p:sp>
        <p:nvSpPr>
          <p:cNvPr id="21" name="13 Rectángulo">
            <a:hlinkClick r:id="rId17"/>
          </p:cNvPr>
          <p:cNvSpPr>
            <a:spLocks noChangeArrowheads="1"/>
          </p:cNvSpPr>
          <p:nvPr/>
        </p:nvSpPr>
        <p:spPr bwMode="auto">
          <a:xfrm>
            <a:off x="6337300" y="4235450"/>
            <a:ext cx="104298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1800">
                <a:solidFill>
                  <a:schemeClr val="bg1"/>
                </a:solidFill>
                <a:latin typeface="Helvetica-Light"/>
              </a:rPr>
              <a:t>Madrid</a:t>
            </a:r>
          </a:p>
          <a:p>
            <a:pPr eaLnBrk="1" hangingPunct="1">
              <a:lnSpc>
                <a:spcPts val="1900"/>
              </a:lnSpc>
              <a:spcBef>
                <a:spcPct val="0"/>
              </a:spcBef>
              <a:buFontTx/>
              <a:buNone/>
            </a:pPr>
            <a:r>
              <a:rPr lang="es-ES" sz="1000">
                <a:solidFill>
                  <a:schemeClr val="bg1"/>
                </a:solidFill>
                <a:latin typeface="Helvetica-Light"/>
              </a:rPr>
              <a:t>Pinar 5, </a:t>
            </a:r>
            <a:br>
              <a:rPr lang="es-ES" sz="1000">
                <a:solidFill>
                  <a:schemeClr val="bg1"/>
                </a:solidFill>
                <a:latin typeface="Helvetica-Light"/>
              </a:rPr>
            </a:br>
            <a:r>
              <a:rPr lang="es-ES" sz="1000">
                <a:solidFill>
                  <a:schemeClr val="bg1"/>
                </a:solidFill>
                <a:latin typeface="Helvetica-Light"/>
              </a:rPr>
              <a:t>28006 · Madrid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0" descr="C:\Users\Disseny\Desktop\pasiona marca agu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33363"/>
            <a:ext cx="4994275" cy="598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5" name="2 Grupo"/>
          <p:cNvGrpSpPr>
            <a:grpSpLocks/>
          </p:cNvGrpSpPr>
          <p:nvPr/>
        </p:nvGrpSpPr>
        <p:grpSpPr bwMode="auto">
          <a:xfrm>
            <a:off x="3141663" y="2324100"/>
            <a:ext cx="3076575" cy="2501900"/>
            <a:chOff x="3141611" y="2323351"/>
            <a:chExt cx="3076483" cy="2503374"/>
          </a:xfrm>
        </p:grpSpPr>
        <p:sp>
          <p:nvSpPr>
            <p:cNvPr id="13326" name="18 Rectángulo"/>
            <p:cNvSpPr>
              <a:spLocks noChangeArrowheads="1"/>
            </p:cNvSpPr>
            <p:nvPr/>
          </p:nvSpPr>
          <p:spPr bwMode="auto">
            <a:xfrm>
              <a:off x="3141611" y="4042038"/>
              <a:ext cx="3076483" cy="784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ts val="3000"/>
                </a:lnSpc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FF7900"/>
                  </a:solidFill>
                  <a:latin typeface="Helvetica-Light"/>
                </a:rPr>
                <a:t>Conocimiento</a:t>
              </a:r>
            </a:p>
            <a:p>
              <a:pPr eaLnBrk="1" hangingPunct="1">
                <a:lnSpc>
                  <a:spcPts val="1200"/>
                </a:lnSpc>
                <a:spcBef>
                  <a:spcPct val="0"/>
                </a:spcBef>
                <a:buFontTx/>
                <a:buNone/>
              </a:pPr>
              <a:r>
                <a:rPr lang="es-ES" sz="1100">
                  <a:solidFill>
                    <a:srgbClr val="595959"/>
                  </a:solidFill>
                  <a:latin typeface="Helvetica-Light"/>
                </a:rPr>
                <a:t>adquirido a través de la realización de </a:t>
              </a:r>
            </a:p>
            <a:p>
              <a:pPr eaLnBrk="1" hangingPunct="1">
                <a:lnSpc>
                  <a:spcPts val="1200"/>
                </a:lnSpc>
                <a:spcBef>
                  <a:spcPct val="0"/>
                </a:spcBef>
                <a:buFontTx/>
                <a:buNone/>
              </a:pPr>
              <a:r>
                <a:rPr lang="es-ES" sz="1100">
                  <a:solidFill>
                    <a:srgbClr val="595959"/>
                  </a:solidFill>
                  <a:latin typeface="Helvetica-Light"/>
                </a:rPr>
                <a:t>proyectos, formación e innovación tecnológica</a:t>
              </a:r>
              <a:endParaRPr lang="es-ES_tradnl" sz="1100" b="1">
                <a:solidFill>
                  <a:srgbClr val="595959"/>
                </a:solidFill>
                <a:latin typeface="Helvetica-Light"/>
              </a:endParaRPr>
            </a:p>
          </p:txBody>
        </p:sp>
        <p:sp>
          <p:nvSpPr>
            <p:cNvPr id="13327" name="20 Rectángulo"/>
            <p:cNvSpPr>
              <a:spLocks noChangeArrowheads="1"/>
            </p:cNvSpPr>
            <p:nvPr/>
          </p:nvSpPr>
          <p:spPr bwMode="auto">
            <a:xfrm>
              <a:off x="3141611" y="2323351"/>
              <a:ext cx="2879639" cy="784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ts val="3000"/>
                </a:lnSpc>
                <a:spcBef>
                  <a:spcPts val="1200"/>
                </a:spcBef>
                <a:buFontTx/>
                <a:buNone/>
              </a:pPr>
              <a:r>
                <a:rPr lang="es-ES" sz="2400">
                  <a:solidFill>
                    <a:srgbClr val="FF7900"/>
                  </a:solidFill>
                  <a:latin typeface="Helvetica-Light"/>
                </a:rPr>
                <a:t>Innovación</a:t>
              </a:r>
            </a:p>
            <a:p>
              <a:pPr eaLnBrk="1" hangingPunct="1">
                <a:lnSpc>
                  <a:spcPts val="1200"/>
                </a:lnSpc>
                <a:spcBef>
                  <a:spcPct val="0"/>
                </a:spcBef>
                <a:buFontTx/>
                <a:buNone/>
              </a:pPr>
              <a:r>
                <a:rPr lang="es-ES" sz="1100">
                  <a:solidFill>
                    <a:srgbClr val="595959"/>
                  </a:solidFill>
                  <a:latin typeface="Helvetica-Light"/>
                </a:rPr>
                <a:t>ligada a la mejora continua y basada</a:t>
              </a:r>
              <a:br>
                <a:rPr lang="es-ES" sz="1100">
                  <a:solidFill>
                    <a:srgbClr val="595959"/>
                  </a:solidFill>
                  <a:latin typeface="Helvetica-Light"/>
                </a:rPr>
              </a:br>
              <a:r>
                <a:rPr lang="es-ES" sz="1100">
                  <a:solidFill>
                    <a:srgbClr val="595959"/>
                  </a:solidFill>
                  <a:latin typeface="Helvetica-Light"/>
                </a:rPr>
                <a:t>en las nuevas oportunidades tecnológicas</a:t>
              </a:r>
              <a:endParaRPr lang="es-ES" sz="1100">
                <a:solidFill>
                  <a:srgbClr val="595959"/>
                </a:solidFill>
              </a:endParaRPr>
            </a:p>
          </p:txBody>
        </p:sp>
        <p:sp>
          <p:nvSpPr>
            <p:cNvPr id="13328" name="23 Rectángulo"/>
            <p:cNvSpPr>
              <a:spLocks noChangeArrowheads="1"/>
            </p:cNvSpPr>
            <p:nvPr/>
          </p:nvSpPr>
          <p:spPr bwMode="auto">
            <a:xfrm>
              <a:off x="3141611" y="3182695"/>
              <a:ext cx="3074895" cy="784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ts val="3000"/>
                </a:lnSpc>
                <a:spcBef>
                  <a:spcPts val="1200"/>
                </a:spcBef>
                <a:buFontTx/>
                <a:buNone/>
              </a:pPr>
              <a:r>
                <a:rPr lang="es-ES" sz="2400">
                  <a:solidFill>
                    <a:srgbClr val="FF7900"/>
                  </a:solidFill>
                  <a:latin typeface="Helvetica-Light"/>
                </a:rPr>
                <a:t>Tecnología</a:t>
              </a:r>
            </a:p>
            <a:p>
              <a:pPr eaLnBrk="1" hangingPunct="1">
                <a:lnSpc>
                  <a:spcPts val="1200"/>
                </a:lnSpc>
                <a:spcBef>
                  <a:spcPct val="0"/>
                </a:spcBef>
                <a:buFontTx/>
                <a:buNone/>
              </a:pPr>
              <a:r>
                <a:rPr lang="es-ES" sz="1100">
                  <a:solidFill>
                    <a:srgbClr val="595959"/>
                  </a:solidFill>
                  <a:latin typeface="Helvetica-Light"/>
                </a:rPr>
                <a:t>soluciones a cada una de las necesidades</a:t>
              </a:r>
            </a:p>
            <a:p>
              <a:pPr eaLnBrk="1" hangingPunct="1">
                <a:lnSpc>
                  <a:spcPts val="1200"/>
                </a:lnSpc>
                <a:spcBef>
                  <a:spcPct val="0"/>
                </a:spcBef>
                <a:buFontTx/>
                <a:buNone/>
              </a:pPr>
              <a:r>
                <a:rPr lang="es-ES" sz="1100">
                  <a:solidFill>
                    <a:srgbClr val="595959"/>
                  </a:solidFill>
                  <a:latin typeface="Helvetica-Light"/>
                </a:rPr>
                <a:t>empresariales que se platean en cada ámbito </a:t>
              </a:r>
              <a:endParaRPr lang="es-ES" sz="1100">
                <a:solidFill>
                  <a:srgbClr val="595959"/>
                </a:solidFill>
              </a:endParaRPr>
            </a:p>
          </p:txBody>
        </p:sp>
      </p:grpSp>
      <p:grpSp>
        <p:nvGrpSpPr>
          <p:cNvPr id="13316" name="4 Grupo"/>
          <p:cNvGrpSpPr>
            <a:grpSpLocks/>
          </p:cNvGrpSpPr>
          <p:nvPr/>
        </p:nvGrpSpPr>
        <p:grpSpPr bwMode="auto">
          <a:xfrm>
            <a:off x="6227763" y="2322513"/>
            <a:ext cx="2881312" cy="2503487"/>
            <a:chOff x="6228184" y="2321998"/>
            <a:chExt cx="2880320" cy="2504727"/>
          </a:xfrm>
        </p:grpSpPr>
        <p:sp>
          <p:nvSpPr>
            <p:cNvPr id="13323" name="19 Rectángulo"/>
            <p:cNvSpPr>
              <a:spLocks noChangeArrowheads="1"/>
            </p:cNvSpPr>
            <p:nvPr/>
          </p:nvSpPr>
          <p:spPr bwMode="auto">
            <a:xfrm>
              <a:off x="6228184" y="4042112"/>
              <a:ext cx="2720038" cy="78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ts val="3000"/>
                </a:lnSpc>
                <a:spcBef>
                  <a:spcPts val="1200"/>
                </a:spcBef>
                <a:buFontTx/>
                <a:buNone/>
              </a:pPr>
              <a:r>
                <a:rPr lang="es-ES" sz="2400">
                  <a:solidFill>
                    <a:srgbClr val="FF7900"/>
                  </a:solidFill>
                  <a:latin typeface="Helvetica-Light"/>
                </a:rPr>
                <a:t>Valores humanos</a:t>
              </a:r>
            </a:p>
            <a:p>
              <a:pPr eaLnBrk="1" hangingPunct="1">
                <a:lnSpc>
                  <a:spcPts val="1200"/>
                </a:lnSpc>
                <a:spcBef>
                  <a:spcPct val="0"/>
                </a:spcBef>
                <a:buFontTx/>
                <a:buNone/>
              </a:pPr>
              <a:r>
                <a:rPr lang="es-ES" sz="1100">
                  <a:solidFill>
                    <a:srgbClr val="595959"/>
                  </a:solidFill>
                  <a:latin typeface="Helvetica-Light"/>
                </a:rPr>
                <a:t>guía de lo que hacemos y pretendemos</a:t>
              </a:r>
              <a:br>
                <a:rPr lang="es-ES" sz="1100">
                  <a:solidFill>
                    <a:srgbClr val="595959"/>
                  </a:solidFill>
                  <a:latin typeface="Helvetica-Light"/>
                </a:rPr>
              </a:br>
              <a:r>
                <a:rPr lang="es-ES" sz="1100">
                  <a:solidFill>
                    <a:srgbClr val="595959"/>
                  </a:solidFill>
                  <a:latin typeface="Helvetica-Light"/>
                </a:rPr>
                <a:t>que nos enseña y nos conduce día a día</a:t>
              </a:r>
              <a:endParaRPr lang="es-ES" sz="1100">
                <a:solidFill>
                  <a:srgbClr val="595959"/>
                </a:solidFill>
              </a:endParaRPr>
            </a:p>
          </p:txBody>
        </p:sp>
        <p:sp>
          <p:nvSpPr>
            <p:cNvPr id="13324" name="22 Rectángulo"/>
            <p:cNvSpPr>
              <a:spLocks noChangeArrowheads="1"/>
            </p:cNvSpPr>
            <p:nvPr/>
          </p:nvSpPr>
          <p:spPr bwMode="auto">
            <a:xfrm>
              <a:off x="6228184" y="2321998"/>
              <a:ext cx="2880320" cy="78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ts val="3000"/>
                </a:lnSpc>
                <a:spcBef>
                  <a:spcPts val="1200"/>
                </a:spcBef>
                <a:buFontTx/>
                <a:buNone/>
              </a:pPr>
              <a:r>
                <a:rPr lang="es-ES" sz="2400">
                  <a:solidFill>
                    <a:srgbClr val="FF7900"/>
                  </a:solidFill>
                  <a:latin typeface="Helvetica-Light"/>
                </a:rPr>
                <a:t>Pasión</a:t>
              </a:r>
            </a:p>
            <a:p>
              <a:pPr eaLnBrk="1" hangingPunct="1">
                <a:lnSpc>
                  <a:spcPts val="1200"/>
                </a:lnSpc>
                <a:spcBef>
                  <a:spcPct val="0"/>
                </a:spcBef>
                <a:buFontTx/>
                <a:buNone/>
              </a:pPr>
              <a:r>
                <a:rPr lang="es-ES" sz="1100">
                  <a:solidFill>
                    <a:srgbClr val="595959"/>
                  </a:solidFill>
                  <a:latin typeface="Helvetica-Light"/>
                </a:rPr>
                <a:t>somos grandes entusiastas de todo </a:t>
              </a:r>
              <a:br>
                <a:rPr lang="es-ES" sz="1100">
                  <a:solidFill>
                    <a:srgbClr val="595959"/>
                  </a:solidFill>
                  <a:latin typeface="Helvetica-Light"/>
                </a:rPr>
              </a:br>
              <a:r>
                <a:rPr lang="es-ES" sz="1100">
                  <a:solidFill>
                    <a:srgbClr val="595959"/>
                  </a:solidFill>
                  <a:latin typeface="Helvetica-Light"/>
                </a:rPr>
                <a:t>aquello que creamos y vemos crecer</a:t>
              </a:r>
            </a:p>
          </p:txBody>
        </p:sp>
        <p:sp>
          <p:nvSpPr>
            <p:cNvPr id="13325" name="24 Rectángulo"/>
            <p:cNvSpPr>
              <a:spLocks noChangeArrowheads="1"/>
            </p:cNvSpPr>
            <p:nvPr/>
          </p:nvSpPr>
          <p:spPr bwMode="auto">
            <a:xfrm>
              <a:off x="6228184" y="3181260"/>
              <a:ext cx="2481995" cy="786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ts val="3000"/>
                </a:lnSpc>
                <a:spcBef>
                  <a:spcPts val="1200"/>
                </a:spcBef>
                <a:buFontTx/>
                <a:buNone/>
              </a:pPr>
              <a:r>
                <a:rPr lang="es-ES" sz="2400">
                  <a:solidFill>
                    <a:srgbClr val="FF7900"/>
                  </a:solidFill>
                  <a:latin typeface="Helvetica-Light"/>
                </a:rPr>
                <a:t>Experiencia</a:t>
              </a:r>
            </a:p>
            <a:p>
              <a:pPr eaLnBrk="1" hangingPunct="1">
                <a:lnSpc>
                  <a:spcPts val="1200"/>
                </a:lnSpc>
                <a:spcBef>
                  <a:spcPct val="0"/>
                </a:spcBef>
                <a:buFontTx/>
                <a:buNone/>
              </a:pPr>
              <a:r>
                <a:rPr lang="es-ES" sz="1100">
                  <a:solidFill>
                    <a:srgbClr val="595959"/>
                  </a:solidFill>
                  <a:latin typeface="Helvetica-Light"/>
                </a:rPr>
                <a:t>o la garantía de la habilidad derivada </a:t>
              </a:r>
              <a:br>
                <a:rPr lang="es-ES" sz="1100">
                  <a:solidFill>
                    <a:srgbClr val="595959"/>
                  </a:solidFill>
                  <a:latin typeface="Helvetica-Light"/>
                </a:rPr>
              </a:br>
              <a:r>
                <a:rPr lang="es-ES" sz="1100">
                  <a:solidFill>
                    <a:srgbClr val="595959"/>
                  </a:solidFill>
                  <a:latin typeface="Helvetica-Light"/>
                </a:rPr>
                <a:t>de años de vivencias y observación</a:t>
              </a:r>
              <a:endParaRPr lang="es-ES" sz="1100">
                <a:solidFill>
                  <a:srgbClr val="595959"/>
                </a:solidFill>
              </a:endParaRPr>
            </a:p>
          </p:txBody>
        </p:sp>
      </p:grpSp>
      <p:grpSp>
        <p:nvGrpSpPr>
          <p:cNvPr id="13317" name="3 Grupo"/>
          <p:cNvGrpSpPr>
            <a:grpSpLocks/>
          </p:cNvGrpSpPr>
          <p:nvPr/>
        </p:nvGrpSpPr>
        <p:grpSpPr bwMode="auto">
          <a:xfrm>
            <a:off x="400050" y="2324100"/>
            <a:ext cx="2879725" cy="2501900"/>
            <a:chOff x="399558" y="2323351"/>
            <a:chExt cx="2880320" cy="2503374"/>
          </a:xfrm>
        </p:grpSpPr>
        <p:sp>
          <p:nvSpPr>
            <p:cNvPr id="22" name="21 Rectángulo"/>
            <p:cNvSpPr/>
            <p:nvPr/>
          </p:nvSpPr>
          <p:spPr>
            <a:xfrm>
              <a:off x="399558" y="2323351"/>
              <a:ext cx="2880320" cy="7846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914342" eaLnBrk="1" fontAlgn="auto" hangingPunct="1">
                <a:lnSpc>
                  <a:spcPts val="3000"/>
                </a:lnSpc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es-ES" sz="2400" dirty="0">
                  <a:solidFill>
                    <a:srgbClr val="FF7900"/>
                  </a:solidFill>
                  <a:latin typeface="Helvetica-Light" pitchFamily="34" charset="0"/>
                  <a:cs typeface="+mn-cs"/>
                </a:rPr>
                <a:t>Microsoft</a:t>
              </a:r>
            </a:p>
            <a:p>
              <a:pPr defTabSz="914342" eaLnBrk="1" fontAlgn="auto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Light" pitchFamily="34" charset="0"/>
                  <a:cs typeface="+mn-cs"/>
                </a:rPr>
                <a:t>socio 100% alineado </a:t>
              </a:r>
              <a:br>
                <a:rPr lang="es-E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Light" pitchFamily="34" charset="0"/>
                  <a:cs typeface="+mn-cs"/>
                </a:rPr>
              </a:br>
              <a:r>
                <a:rPr lang="es-E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Light" pitchFamily="34" charset="0"/>
                  <a:cs typeface="+mn-cs"/>
                </a:rPr>
                <a:t>partner</a:t>
              </a:r>
              <a:r>
                <a:rPr lang="es-E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Light" pitchFamily="34" charset="0"/>
                  <a:cs typeface="+mn-cs"/>
                </a:rPr>
                <a:t> 100% especializado</a:t>
              </a:r>
              <a:endParaRPr lang="es-ES_tradnl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-Light" pitchFamily="34" charset="0"/>
                <a:cs typeface="+mn-cs"/>
              </a:endParaRPr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399558" y="3182695"/>
              <a:ext cx="2675491" cy="7846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3000"/>
                </a:lnSpc>
                <a:spcBef>
                  <a:spcPts val="1200"/>
                </a:spcBef>
                <a:defRPr/>
              </a:pPr>
              <a:r>
                <a:rPr lang="es-ES" sz="2400" dirty="0">
                  <a:solidFill>
                    <a:srgbClr val="FF7900"/>
                  </a:solidFill>
                  <a:latin typeface="Helvetica-Light" pitchFamily="34" charset="0"/>
                  <a:cs typeface="+mn-cs"/>
                </a:rPr>
                <a:t>Desarrollo</a:t>
              </a:r>
            </a:p>
            <a:p>
              <a:pPr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Light" pitchFamily="34" charset="0"/>
                  <a:cs typeface="+mn-cs"/>
                </a:rPr>
                <a:t>capacidad para realizar proyectos de</a:t>
              </a:r>
              <a:br>
                <a:rPr lang="es-E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Light" pitchFamily="34" charset="0"/>
                  <a:cs typeface="+mn-cs"/>
                </a:rPr>
              </a:br>
              <a:r>
                <a:rPr lang="es-E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Light" pitchFamily="34" charset="0"/>
                  <a:cs typeface="+mn-cs"/>
                </a:rPr>
                <a:t>ámbito tecnológico con un fin de mejora</a:t>
              </a:r>
            </a:p>
          </p:txBody>
        </p:sp>
        <p:sp>
          <p:nvSpPr>
            <p:cNvPr id="13322" name="26 Rectángulo"/>
            <p:cNvSpPr>
              <a:spLocks noChangeArrowheads="1"/>
            </p:cNvSpPr>
            <p:nvPr/>
          </p:nvSpPr>
          <p:spPr bwMode="auto">
            <a:xfrm>
              <a:off x="399558" y="4042038"/>
              <a:ext cx="2591335" cy="784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ts val="3000"/>
                </a:lnSpc>
                <a:spcBef>
                  <a:spcPts val="1200"/>
                </a:spcBef>
                <a:buFontTx/>
                <a:buNone/>
              </a:pPr>
              <a:r>
                <a:rPr lang="es-ES" sz="2400">
                  <a:solidFill>
                    <a:srgbClr val="FF7900"/>
                  </a:solidFill>
                  <a:latin typeface="Helvetica-Light"/>
                </a:rPr>
                <a:t>Especialización</a:t>
              </a:r>
            </a:p>
            <a:p>
              <a:pPr eaLnBrk="1" hangingPunct="1">
                <a:lnSpc>
                  <a:spcPts val="1200"/>
                </a:lnSpc>
                <a:spcBef>
                  <a:spcPct val="0"/>
                </a:spcBef>
                <a:buFontTx/>
                <a:buNone/>
              </a:pPr>
              <a:r>
                <a:rPr lang="es-ES" sz="1100">
                  <a:solidFill>
                    <a:srgbClr val="595959"/>
                  </a:solidFill>
                  <a:latin typeface="Helvetica-Light"/>
                </a:rPr>
                <a:t>ofrecemos soluciones a medida con </a:t>
              </a:r>
              <a:br>
                <a:rPr lang="es-ES" sz="1100">
                  <a:solidFill>
                    <a:srgbClr val="595959"/>
                  </a:solidFill>
                  <a:latin typeface="Helvetica-Light"/>
                </a:rPr>
              </a:br>
              <a:r>
                <a:rPr lang="es-ES" sz="1100">
                  <a:solidFill>
                    <a:srgbClr val="595959"/>
                  </a:solidFill>
                  <a:latin typeface="Helvetica-Light"/>
                </a:rPr>
                <a:t>las mejores herramientas tecnológicas</a:t>
              </a:r>
              <a:endParaRPr lang="es-ES" sz="1100">
                <a:solidFill>
                  <a:srgbClr val="595959"/>
                </a:solidFill>
              </a:endParaRPr>
            </a:p>
          </p:txBody>
        </p:sp>
      </p:grpSp>
      <p:pic>
        <p:nvPicPr>
          <p:cNvPr id="13318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39725"/>
            <a:ext cx="20764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9 Rectángulo"/>
          <p:cNvSpPr>
            <a:spLocks noChangeArrowheads="1"/>
          </p:cNvSpPr>
          <p:nvPr/>
        </p:nvSpPr>
        <p:spPr bwMode="auto">
          <a:xfrm>
            <a:off x="360363" y="539750"/>
            <a:ext cx="16192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>
                <a:solidFill>
                  <a:srgbClr val="FF7900"/>
                </a:solidFill>
                <a:latin typeface="Helvetica-Light"/>
              </a:rPr>
              <a:t>Qué es 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Disseny\Desktop\PASIONA\PASIONA\PPT\3.taller\16-9\imatges suport\icones\fotos 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2363"/>
            <a:ext cx="25479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10" descr="C:\Users\Disseny\Desktop\pasiona marca agu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6063" y="233363"/>
            <a:ext cx="4994276" cy="598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3" descr="C:\Users\Disseny\Desktop\PASIONA\PASIONA\PPT\3.taller\16-9\imatges suport\icones\consultoria_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27125"/>
            <a:ext cx="1168400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2" descr="C:\Users\Disseny\Desktop\PASIONA\PASIONA\PPT\3.taller\16-9\imatges suport\icones\servicio prof_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470150"/>
            <a:ext cx="2522538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3" descr="C:\Users\Disseny\Desktop\PASIONA\PASIONA\PPT\3.taller\16-9\imatges suport\icones\proyecto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128713"/>
            <a:ext cx="115411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2" descr="C:\Users\Disseny\Desktop\PASIONA\PASIONA\PPT\3.taller\16-9\imatges suport\icones\formaci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63" y="2470150"/>
            <a:ext cx="11557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2" descr="C:\Users\Disseny\Desktop\PASIONA\PASIONA\PPT\3.taller\16-9\imatges suport\besocial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2463800"/>
            <a:ext cx="1150937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4" descr="C:\Users\Disseny\Desktop\PASIONA\PASIONA\PPT\3.taller\16-9\imatges suport\innovaci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3795713"/>
            <a:ext cx="1150937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6" name="21 Rectángulo"/>
          <p:cNvSpPr>
            <a:spLocks noChangeArrowheads="1"/>
          </p:cNvSpPr>
          <p:nvPr/>
        </p:nvSpPr>
        <p:spPr bwMode="auto">
          <a:xfrm>
            <a:off x="4716463" y="2500313"/>
            <a:ext cx="825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lang="es-ES" sz="1800" b="1">
                <a:solidFill>
                  <a:schemeClr val="bg1"/>
                </a:solidFill>
                <a:latin typeface="Helvetica-Light"/>
              </a:rPr>
              <a:t>Social</a:t>
            </a:r>
            <a:br>
              <a:rPr lang="es-ES" sz="1800" b="1">
                <a:solidFill>
                  <a:schemeClr val="bg1"/>
                </a:solidFill>
                <a:latin typeface="Helvetica-Light"/>
              </a:rPr>
            </a:br>
            <a:r>
              <a:rPr lang="es-ES" sz="1800" b="1">
                <a:solidFill>
                  <a:schemeClr val="bg1"/>
                </a:solidFill>
                <a:latin typeface="Helvetica-Light"/>
              </a:rPr>
              <a:t>Media</a:t>
            </a:r>
          </a:p>
        </p:txBody>
      </p:sp>
      <p:sp>
        <p:nvSpPr>
          <p:cNvPr id="14347" name="24 Rectángulo"/>
          <p:cNvSpPr>
            <a:spLocks noChangeArrowheads="1"/>
          </p:cNvSpPr>
          <p:nvPr/>
        </p:nvSpPr>
        <p:spPr bwMode="auto">
          <a:xfrm>
            <a:off x="1835150" y="2490788"/>
            <a:ext cx="244951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es-ES" sz="1600" b="1">
                <a:solidFill>
                  <a:schemeClr val="bg1"/>
                </a:solidFill>
                <a:latin typeface="Helvetica-Light"/>
              </a:rPr>
              <a:t>Servicios profesionales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460375" y="1203325"/>
            <a:ext cx="1250950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42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550" b="1" dirty="0">
                <a:solidFill>
                  <a:schemeClr val="bg1"/>
                </a:solidFill>
                <a:latin typeface="Helvetica-Light" pitchFamily="34" charset="0"/>
                <a:cs typeface="+mn-cs"/>
              </a:rPr>
              <a:t>Consultoría</a:t>
            </a:r>
            <a:r>
              <a:rPr lang="es-ES" sz="1600" b="1" dirty="0">
                <a:solidFill>
                  <a:schemeClr val="bg1"/>
                </a:solidFill>
                <a:latin typeface="Helvetica-Light" pitchFamily="34" charset="0"/>
                <a:cs typeface="+mn-cs"/>
              </a:rPr>
              <a:t> 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1895475" y="1131888"/>
            <a:ext cx="1092200" cy="41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4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s-ES" sz="1600" b="1" dirty="0">
                <a:solidFill>
                  <a:schemeClr val="bg1"/>
                </a:solidFill>
                <a:latin typeface="Helvetica-Light" pitchFamily="34" charset="0"/>
                <a:cs typeface="+mn-cs"/>
              </a:rPr>
              <a:t>Proyectos</a:t>
            </a:r>
            <a:endParaRPr lang="es-ES" sz="1050" b="1" dirty="0">
              <a:solidFill>
                <a:schemeClr val="bg1"/>
              </a:solidFill>
              <a:latin typeface="Helvetica-Light" pitchFamily="34" charset="0"/>
              <a:cs typeface="+mn-cs"/>
            </a:endParaRPr>
          </a:p>
        </p:txBody>
      </p:sp>
      <p:pic>
        <p:nvPicPr>
          <p:cNvPr id="14350" name="Picture 2" descr="C:\Users\Disseny\Desktop\PASIONA\PASIONA\PPT\3.taller\16-9\imatges suport\azur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798888"/>
            <a:ext cx="1147763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1" name="28 Rectángulo"/>
          <p:cNvSpPr>
            <a:spLocks noChangeArrowheads="1"/>
          </p:cNvSpPr>
          <p:nvPr/>
        </p:nvSpPr>
        <p:spPr bwMode="auto">
          <a:xfrm>
            <a:off x="4537075" y="3795713"/>
            <a:ext cx="1266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s-ES" sz="1600" b="1">
                <a:solidFill>
                  <a:schemeClr val="bg1"/>
                </a:solidFill>
                <a:latin typeface="Helvetica-Light"/>
              </a:rPr>
              <a:t>Innovación</a:t>
            </a:r>
          </a:p>
        </p:txBody>
      </p:sp>
      <p:sp>
        <p:nvSpPr>
          <p:cNvPr id="14352" name="23 Rectángulo"/>
          <p:cNvSpPr>
            <a:spLocks noChangeArrowheads="1"/>
          </p:cNvSpPr>
          <p:nvPr/>
        </p:nvSpPr>
        <p:spPr bwMode="auto">
          <a:xfrm>
            <a:off x="6084888" y="3765550"/>
            <a:ext cx="752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s-ES" sz="1600" b="1">
                <a:solidFill>
                  <a:schemeClr val="bg1"/>
                </a:solidFill>
                <a:latin typeface="Helvetica-Light"/>
              </a:rPr>
              <a:t>Azure</a:t>
            </a:r>
          </a:p>
        </p:txBody>
      </p:sp>
      <p:sp>
        <p:nvSpPr>
          <p:cNvPr id="14353" name="22 Rectángulo"/>
          <p:cNvSpPr>
            <a:spLocks noChangeArrowheads="1"/>
          </p:cNvSpPr>
          <p:nvPr/>
        </p:nvSpPr>
        <p:spPr bwMode="auto">
          <a:xfrm>
            <a:off x="5935663" y="2470150"/>
            <a:ext cx="1233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s-ES" sz="1600" b="1">
                <a:solidFill>
                  <a:schemeClr val="bg1"/>
                </a:solidFill>
                <a:latin typeface="Helvetica-Light"/>
              </a:rPr>
              <a:t>Formación</a:t>
            </a:r>
          </a:p>
        </p:txBody>
      </p:sp>
      <p:pic>
        <p:nvPicPr>
          <p:cNvPr id="14354" name="Picture 4" descr="C:\Users\Disseny\Desktop\PASIONA\PASIONA\PPT\3.taller\16-9\imatges suport\auditoría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131888"/>
            <a:ext cx="1154113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5" name="27 Rectángulo"/>
          <p:cNvSpPr>
            <a:spLocks noChangeArrowheads="1"/>
          </p:cNvSpPr>
          <p:nvPr/>
        </p:nvSpPr>
        <p:spPr bwMode="auto">
          <a:xfrm>
            <a:off x="3203575" y="1106488"/>
            <a:ext cx="1108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s-ES" sz="1800" b="1">
                <a:solidFill>
                  <a:schemeClr val="bg1"/>
                </a:solidFill>
                <a:latin typeface="Helvetica-Light"/>
              </a:rPr>
              <a:t>Auditoría</a:t>
            </a:r>
          </a:p>
        </p:txBody>
      </p:sp>
      <p:sp>
        <p:nvSpPr>
          <p:cNvPr id="33" name="32 Rectángulo"/>
          <p:cNvSpPr/>
          <p:nvPr/>
        </p:nvSpPr>
        <p:spPr>
          <a:xfrm>
            <a:off x="395288" y="539750"/>
            <a:ext cx="1847850" cy="536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s-ES" sz="3200" dirty="0">
                <a:solidFill>
                  <a:srgbClr val="4D4D4D">
                    <a:alpha val="100000"/>
                  </a:srgbClr>
                </a:solidFill>
                <a:latin typeface="Helvetica-Light" pitchFamily="34" charset="0"/>
                <a:cs typeface="+mn-cs"/>
              </a:rPr>
              <a:t>Servicios</a:t>
            </a:r>
            <a:endParaRPr lang="es-ES_tradnl" sz="2800" b="1" dirty="0">
              <a:solidFill>
                <a:schemeClr val="accent6"/>
              </a:solidFill>
              <a:latin typeface="Helvetica-Light" pitchFamily="34" charset="0"/>
              <a:cs typeface="+mn-c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90D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" t="4831" r="1640" b="4733"/>
          <a:stretch>
            <a:fillRect/>
          </a:stretch>
        </p:blipFill>
        <p:spPr bwMode="auto">
          <a:xfrm>
            <a:off x="323850" y="2427288"/>
            <a:ext cx="8569325" cy="2305050"/>
          </a:xfrm>
          <a:prstGeom prst="rect">
            <a:avLst/>
          </a:prstGeom>
          <a:solidFill>
            <a:srgbClr val="90D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D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9 Rectángulo"/>
          <p:cNvSpPr>
            <a:spLocks noChangeArrowheads="1"/>
          </p:cNvSpPr>
          <p:nvPr/>
        </p:nvSpPr>
        <p:spPr bwMode="auto">
          <a:xfrm>
            <a:off x="323850" y="699542"/>
            <a:ext cx="36065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 y Apellido</a:t>
            </a:r>
            <a:endParaRPr lang="es-E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11" name="9 Rectángulo"/>
          <p:cNvSpPr>
            <a:spLocks noChangeArrowheads="1"/>
          </p:cNvSpPr>
          <p:nvPr/>
        </p:nvSpPr>
        <p:spPr bwMode="auto">
          <a:xfrm>
            <a:off x="971600" y="2299593"/>
            <a:ext cx="1643399" cy="57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800"/>
              </a:lnSpc>
              <a:spcBef>
                <a:spcPct val="0"/>
              </a:spcBef>
              <a:buFontTx/>
              <a:buNone/>
            </a:pPr>
            <a:r>
              <a:rPr lang="es-E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@twitter</a:t>
            </a:r>
            <a:endParaRPr lang="es-ES" dirty="0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12" name="9 Rectángulo"/>
          <p:cNvSpPr>
            <a:spLocks noChangeArrowheads="1"/>
          </p:cNvSpPr>
          <p:nvPr/>
        </p:nvSpPr>
        <p:spPr bwMode="auto">
          <a:xfrm>
            <a:off x="323850" y="1261517"/>
            <a:ext cx="2654829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Cargo empresarial</a:t>
            </a:r>
            <a:endParaRPr lang="es-E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13" name="9 Rectángulo"/>
          <p:cNvSpPr>
            <a:spLocks noChangeArrowheads="1"/>
          </p:cNvSpPr>
          <p:nvPr/>
        </p:nvSpPr>
        <p:spPr bwMode="auto">
          <a:xfrm>
            <a:off x="323850" y="1621879"/>
            <a:ext cx="702371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Divulgador Tecnológico </a:t>
            </a:r>
            <a:r>
              <a:rPr lang="es-E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 Fundación Techdencias</a:t>
            </a:r>
          </a:p>
        </p:txBody>
      </p:sp>
      <p:sp>
        <p:nvSpPr>
          <p:cNvPr id="17414" name="9 Rectángulo"/>
          <p:cNvSpPr>
            <a:spLocks noChangeArrowheads="1"/>
          </p:cNvSpPr>
          <p:nvPr/>
        </p:nvSpPr>
        <p:spPr bwMode="auto">
          <a:xfrm>
            <a:off x="1033968" y="2970933"/>
            <a:ext cx="3938899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800"/>
              </a:lnSpc>
              <a:spcBef>
                <a:spcPct val="0"/>
              </a:spcBef>
              <a:buNone/>
            </a:pPr>
            <a:r>
              <a:rPr lang="es-E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mail@pasiona.com</a:t>
            </a:r>
            <a:endParaRPr lang="es-ES" dirty="0" smtClean="0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3800"/>
              </a:lnSpc>
              <a:spcBef>
                <a:spcPct val="0"/>
              </a:spcBef>
              <a:buNone/>
            </a:pPr>
            <a:r>
              <a:rPr lang="es-E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mail@techdencias.net</a:t>
            </a:r>
            <a:endParaRPr lang="es-ES" dirty="0" smtClean="0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3800"/>
              </a:lnSpc>
              <a:spcBef>
                <a:spcPct val="0"/>
              </a:spcBef>
              <a:buNone/>
            </a:pPr>
            <a:r>
              <a:rPr lang="es-E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mail@personal.com</a:t>
            </a:r>
            <a:endParaRPr lang="es-ES" dirty="0" smtClean="0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416" name="Picture 2" descr="C:\Users\Disseny\Desktop\twitter-bird-dark-bgs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83718"/>
            <a:ext cx="735013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312201" y="3394126"/>
            <a:ext cx="643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@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90D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C:\Users\Disseny\Desktop\PASIONA\[T]echdencias\imatge gràfica\logotip [T]echdencias_hortiz_blanc-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74675"/>
            <a:ext cx="287972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9 Rectángulo"/>
          <p:cNvSpPr>
            <a:spLocks noChangeArrowheads="1"/>
          </p:cNvSpPr>
          <p:nvPr/>
        </p:nvSpPr>
        <p:spPr bwMode="auto">
          <a:xfrm>
            <a:off x="5364163" y="533400"/>
            <a:ext cx="25892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800"/>
              </a:lnSpc>
              <a:spcBef>
                <a:spcPct val="0"/>
              </a:spcBef>
              <a:buFontTx/>
              <a:buNone/>
            </a:pPr>
            <a:r>
              <a:rPr lang="es-ES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@techdencias</a:t>
            </a:r>
          </a:p>
        </p:txBody>
      </p:sp>
      <p:pic>
        <p:nvPicPr>
          <p:cNvPr id="18436" name="Picture 4" descr="C:\Users\Disseny\Desktop\PASIONA\PASIONA\Fotos d'arxiu directius pasiona\fotografies directius\logo pasiona negati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276350"/>
            <a:ext cx="2265362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9 Rectángulo"/>
          <p:cNvSpPr>
            <a:spLocks noChangeArrowheads="1"/>
          </p:cNvSpPr>
          <p:nvPr/>
        </p:nvSpPr>
        <p:spPr bwMode="auto">
          <a:xfrm>
            <a:off x="5364163" y="1501775"/>
            <a:ext cx="19034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800"/>
              </a:lnSpc>
              <a:spcBef>
                <a:spcPct val="0"/>
              </a:spcBef>
              <a:buFontTx/>
              <a:buNone/>
            </a:pPr>
            <a:r>
              <a:rPr lang="es-ES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@pasiona</a:t>
            </a:r>
          </a:p>
        </p:txBody>
      </p:sp>
      <p:pic>
        <p:nvPicPr>
          <p:cNvPr id="18438" name="Picture 2" descr="C:\Users\Disseny\Desktop\twitter-bird-dark-bgs-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3825"/>
            <a:ext cx="143986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13 Rectángulo"/>
          <p:cNvSpPr>
            <a:spLocks noChangeArrowheads="1"/>
          </p:cNvSpPr>
          <p:nvPr/>
        </p:nvSpPr>
        <p:spPr bwMode="auto">
          <a:xfrm>
            <a:off x="2627784" y="3967163"/>
            <a:ext cx="6080547" cy="733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ts val="5000"/>
              </a:lnSpc>
              <a:spcBef>
                <a:spcPct val="0"/>
              </a:spcBef>
              <a:buFontTx/>
              <a:buNone/>
            </a:pPr>
            <a:r>
              <a:rPr lang="es-ES" sz="5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#4S</a:t>
            </a:r>
            <a:endParaRPr lang="es-ES" sz="5400" dirty="0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Rectángulo"/>
          <p:cNvSpPr/>
          <p:nvPr/>
        </p:nvSpPr>
        <p:spPr>
          <a:xfrm>
            <a:off x="0" y="-11113"/>
            <a:ext cx="395288" cy="5143501"/>
          </a:xfrm>
          <a:prstGeom prst="rect">
            <a:avLst/>
          </a:prstGeom>
          <a:solidFill>
            <a:srgbClr val="90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76954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Rectángulo"/>
          <p:cNvSpPr/>
          <p:nvPr/>
        </p:nvSpPr>
        <p:spPr>
          <a:xfrm>
            <a:off x="8748712" y="0"/>
            <a:ext cx="395288" cy="5143501"/>
          </a:xfrm>
          <a:prstGeom prst="rect">
            <a:avLst/>
          </a:prstGeom>
          <a:solidFill>
            <a:srgbClr val="90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2875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5482</TotalTime>
  <Words>182</Words>
  <Application>Microsoft Office PowerPoint</Application>
  <PresentationFormat>Presentación en pantalla (16:9)</PresentationFormat>
  <Paragraphs>69</Paragraphs>
  <Slides>11</Slides>
  <Notes>1</Notes>
  <HiddenSlides>5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Adobe Ming Std L</vt:lpstr>
      <vt:lpstr>Arial</vt:lpstr>
      <vt:lpstr>Calibri</vt:lpstr>
      <vt:lpstr>Helvetica-Light</vt:lpstr>
      <vt:lpstr>Segoe UI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Walter de la Reta</dc:creator>
  <cp:lastModifiedBy>Oriol Puig</cp:lastModifiedBy>
  <cp:revision>346</cp:revision>
  <cp:lastPrinted>2012-06-07T11:04:22Z</cp:lastPrinted>
  <dcterms:created xsi:type="dcterms:W3CDTF">2012-03-19T17:22:39Z</dcterms:created>
  <dcterms:modified xsi:type="dcterms:W3CDTF">2016-01-19T17:34:50Z</dcterms:modified>
</cp:coreProperties>
</file>