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7" d="100"/>
          <a:sy n="77" d="100"/>
        </p:scale>
        <p:origin x="96"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70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748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62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746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08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259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528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55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163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14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t>4/27/2024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96458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13 PPT</a:t>
            </a:r>
            <a:endParaRPr lang="en-US" dirty="0"/>
          </a:p>
        </p:txBody>
      </p:sp>
      <p:sp>
        <p:nvSpPr>
          <p:cNvPr id="3" name="Subtitle 2"/>
          <p:cNvSpPr>
            <a:spLocks noGrp="1"/>
          </p:cNvSpPr>
          <p:nvPr>
            <p:ph type="subTitle" idx="1"/>
          </p:nvPr>
        </p:nvSpPr>
        <p:spPr/>
        <p:txBody>
          <a:bodyPr/>
          <a:lstStyle/>
          <a:p>
            <a:r>
              <a:rPr lang="en-US" dirty="0" smtClean="0"/>
              <a:t>PTHREADS</a:t>
            </a:r>
            <a:endParaRPr lang="en-US" dirty="0"/>
          </a:p>
        </p:txBody>
      </p:sp>
    </p:spTree>
    <p:extLst>
      <p:ext uri="{BB962C8B-B14F-4D97-AF65-F5344CB8AC3E}">
        <p14:creationId xmlns:p14="http://schemas.microsoft.com/office/powerpoint/2010/main" val="194247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lumMod val="40000"/>
                    <a:lumOff val="60000"/>
                  </a:schemeClr>
                </a:solidFill>
              </a:rPr>
              <a:t>pthread</a:t>
            </a:r>
            <a:endParaRPr lang="en-US" dirty="0">
              <a:solidFill>
                <a:schemeClr val="accent3">
                  <a:lumMod val="40000"/>
                  <a:lumOff val="60000"/>
                </a:schemeClr>
              </a:solidFill>
            </a:endParaRPr>
          </a:p>
        </p:txBody>
      </p:sp>
      <p:sp>
        <p:nvSpPr>
          <p:cNvPr id="3" name="Content Placeholder 2"/>
          <p:cNvSpPr>
            <a:spLocks noGrp="1"/>
          </p:cNvSpPr>
          <p:nvPr>
            <p:ph idx="1"/>
          </p:nvPr>
        </p:nvSpPr>
        <p:spPr>
          <a:xfrm>
            <a:off x="884980" y="1928191"/>
            <a:ext cx="10892889" cy="4023360"/>
          </a:xfrm>
        </p:spPr>
        <p:txBody>
          <a:bodyPr>
            <a:noAutofit/>
          </a:bodyPr>
          <a:lstStyle/>
          <a:p>
            <a:pPr>
              <a:buFont typeface="Wingdings" panose="05000000000000000000" pitchFamily="2" charset="2"/>
              <a:buChar char="v"/>
            </a:pPr>
            <a:r>
              <a:rPr lang="en-US" sz="1400" dirty="0" err="1">
                <a:latin typeface="Franklin Gothic Book" panose="020B0503020102020204" pitchFamily="34" charset="0"/>
              </a:rPr>
              <a:t>Pthreads</a:t>
            </a:r>
            <a:r>
              <a:rPr lang="en-US" sz="1400" dirty="0">
                <a:latin typeface="Franklin Gothic Book" panose="020B0503020102020204" pitchFamily="34" charset="0"/>
              </a:rPr>
              <a:t>, or POSIX Threads, are a standard API (Application Programming Interface) for creating and manipulating threads in Unix-like operating systems, including Linux, </a:t>
            </a:r>
            <a:r>
              <a:rPr lang="en-US" sz="1400" dirty="0" err="1">
                <a:latin typeface="Franklin Gothic Book" panose="020B0503020102020204" pitchFamily="34" charset="0"/>
              </a:rPr>
              <a:t>macOS</a:t>
            </a:r>
            <a:r>
              <a:rPr lang="en-US" sz="1400" dirty="0">
                <a:latin typeface="Franklin Gothic Book" panose="020B0503020102020204" pitchFamily="34" charset="0"/>
              </a:rPr>
              <a:t>, and various flavors of Unix. </a:t>
            </a:r>
            <a:r>
              <a:rPr lang="en-US" sz="1400" dirty="0" err="1">
                <a:latin typeface="Franklin Gothic Book" panose="020B0503020102020204" pitchFamily="34" charset="0"/>
              </a:rPr>
              <a:t>Pthreads</a:t>
            </a:r>
            <a:r>
              <a:rPr lang="en-US" sz="1400" dirty="0">
                <a:latin typeface="Franklin Gothic Book" panose="020B0503020102020204" pitchFamily="34" charset="0"/>
              </a:rPr>
              <a:t> provide a portable and standardized interface for multi-threaded programming</a:t>
            </a:r>
            <a:r>
              <a:rPr lang="en-US" sz="1400" dirty="0" smtClean="0">
                <a:latin typeface="Franklin Gothic Book" panose="020B0503020102020204" pitchFamily="34" charset="0"/>
              </a:rPr>
              <a:t>.</a:t>
            </a:r>
            <a:endParaRPr lang="en-US" sz="1400" dirty="0">
              <a:latin typeface="Franklin Gothic Book" panose="020B0503020102020204" pitchFamily="34" charset="0"/>
            </a:endParaRPr>
          </a:p>
          <a:p>
            <a:pPr>
              <a:buFont typeface="Wingdings" panose="05000000000000000000" pitchFamily="2" charset="2"/>
              <a:buChar char="v"/>
            </a:pPr>
            <a:r>
              <a:rPr lang="en-US" sz="1400" b="1" i="1" dirty="0">
                <a:latin typeface="Franklin Gothic Book" panose="020B0503020102020204" pitchFamily="34" charset="0"/>
              </a:rPr>
              <a:t>Here are some key aspects of </a:t>
            </a:r>
            <a:r>
              <a:rPr lang="en-US" sz="1400" b="1" i="1" dirty="0" err="1">
                <a:latin typeface="Franklin Gothic Book" panose="020B0503020102020204" pitchFamily="34" charset="0"/>
              </a:rPr>
              <a:t>pthreads</a:t>
            </a:r>
            <a:r>
              <a:rPr lang="en-US" sz="1400" b="1" i="1" dirty="0">
                <a:latin typeface="Franklin Gothic Book" panose="020B0503020102020204" pitchFamily="34" charset="0"/>
              </a:rPr>
              <a:t> and their functions:</a:t>
            </a:r>
          </a:p>
          <a:p>
            <a:pPr>
              <a:buFont typeface="Wingdings" panose="05000000000000000000" pitchFamily="2" charset="2"/>
              <a:buChar char="v"/>
            </a:pPr>
            <a:endParaRPr lang="en-US" sz="1400" dirty="0">
              <a:latin typeface="Franklin Gothic Book" panose="020B0503020102020204" pitchFamily="34" charset="0"/>
            </a:endParaRPr>
          </a:p>
          <a:p>
            <a:pPr>
              <a:buFont typeface="Wingdings" panose="05000000000000000000" pitchFamily="2" charset="2"/>
              <a:buChar char="v"/>
            </a:pPr>
            <a:r>
              <a:rPr lang="en-US" sz="1400" b="1" dirty="0">
                <a:latin typeface="Franklin Gothic Book" panose="020B0503020102020204" pitchFamily="34" charset="0"/>
              </a:rPr>
              <a:t>Thread Creation: </a:t>
            </a:r>
            <a:r>
              <a:rPr lang="en-US" sz="1400" dirty="0">
                <a:latin typeface="Franklin Gothic Book" panose="020B0503020102020204" pitchFamily="34" charset="0"/>
              </a:rPr>
              <a:t>The </a:t>
            </a:r>
            <a:r>
              <a:rPr lang="en-US" sz="1400" dirty="0" err="1">
                <a:latin typeface="Franklin Gothic Book" panose="020B0503020102020204" pitchFamily="34" charset="0"/>
              </a:rPr>
              <a:t>pthread_create</a:t>
            </a:r>
            <a:r>
              <a:rPr lang="en-US" sz="1400" dirty="0">
                <a:latin typeface="Franklin Gothic Book" panose="020B0503020102020204" pitchFamily="34" charset="0"/>
              </a:rPr>
              <a:t> function is used to create a new thread. It takes several parameters, including a pointer to a </a:t>
            </a:r>
            <a:r>
              <a:rPr lang="en-US" sz="1400" dirty="0" err="1">
                <a:latin typeface="Franklin Gothic Book" panose="020B0503020102020204" pitchFamily="34" charset="0"/>
              </a:rPr>
              <a:t>pthread_t</a:t>
            </a:r>
            <a:r>
              <a:rPr lang="en-US" sz="1400" dirty="0">
                <a:latin typeface="Franklin Gothic Book" panose="020B0503020102020204" pitchFamily="34" charset="0"/>
              </a:rPr>
              <a:t> variable that will hold the identifier of the newly created thread, thread attributes, a function pointer to the function that the thread will execute, and any arguments that need to be passed to that function.</a:t>
            </a:r>
          </a:p>
          <a:p>
            <a:pPr>
              <a:buFont typeface="Wingdings" panose="05000000000000000000" pitchFamily="2" charset="2"/>
              <a:buChar char="v"/>
            </a:pPr>
            <a:r>
              <a:rPr lang="en-US" sz="1400" b="1" dirty="0">
                <a:latin typeface="Franklin Gothic Book" panose="020B0503020102020204" pitchFamily="34" charset="0"/>
              </a:rPr>
              <a:t>Thread Termination: </a:t>
            </a:r>
            <a:r>
              <a:rPr lang="en-US" sz="1400" dirty="0">
                <a:latin typeface="Franklin Gothic Book" panose="020B0503020102020204" pitchFamily="34" charset="0"/>
              </a:rPr>
              <a:t>Threads can terminate in several ways. They can return from the start routine specified in </a:t>
            </a:r>
            <a:r>
              <a:rPr lang="en-US" sz="1400" dirty="0" err="1">
                <a:latin typeface="Franklin Gothic Book" panose="020B0503020102020204" pitchFamily="34" charset="0"/>
              </a:rPr>
              <a:t>pthread_create</a:t>
            </a:r>
            <a:r>
              <a:rPr lang="en-US" sz="1400" dirty="0">
                <a:latin typeface="Franklin Gothic Book" panose="020B0503020102020204" pitchFamily="34" charset="0"/>
              </a:rPr>
              <a:t>, or they can be canceled by another thread using </a:t>
            </a:r>
            <a:r>
              <a:rPr lang="en-US" sz="1400" dirty="0" err="1">
                <a:latin typeface="Franklin Gothic Book" panose="020B0503020102020204" pitchFamily="34" charset="0"/>
              </a:rPr>
              <a:t>pthread_cancel</a:t>
            </a:r>
            <a:r>
              <a:rPr lang="en-US" sz="1400" dirty="0">
                <a:latin typeface="Franklin Gothic Book" panose="020B0503020102020204" pitchFamily="34" charset="0"/>
              </a:rPr>
              <a:t>. The </a:t>
            </a:r>
            <a:r>
              <a:rPr lang="en-US" sz="1400" dirty="0" err="1">
                <a:latin typeface="Franklin Gothic Book" panose="020B0503020102020204" pitchFamily="34" charset="0"/>
              </a:rPr>
              <a:t>pthread_join</a:t>
            </a:r>
            <a:r>
              <a:rPr lang="en-US" sz="1400" dirty="0">
                <a:latin typeface="Franklin Gothic Book" panose="020B0503020102020204" pitchFamily="34" charset="0"/>
              </a:rPr>
              <a:t> function is used by a thread to wait for the termination of another thread. This function blocks the calling thread until the specified thread terminates.</a:t>
            </a:r>
          </a:p>
          <a:p>
            <a:pPr>
              <a:buFont typeface="Wingdings" panose="05000000000000000000" pitchFamily="2" charset="2"/>
              <a:buChar char="v"/>
            </a:pPr>
            <a:r>
              <a:rPr lang="en-US" sz="1400" b="1" dirty="0">
                <a:latin typeface="Franklin Gothic Book" panose="020B0503020102020204" pitchFamily="34" charset="0"/>
              </a:rPr>
              <a:t>Thread Synchronization</a:t>
            </a:r>
            <a:r>
              <a:rPr lang="en-US" sz="1400" dirty="0">
                <a:latin typeface="Franklin Gothic Book" panose="020B0503020102020204" pitchFamily="34" charset="0"/>
              </a:rPr>
              <a:t>: </a:t>
            </a:r>
            <a:r>
              <a:rPr lang="en-US" sz="1400" dirty="0" err="1">
                <a:latin typeface="Franklin Gothic Book" panose="020B0503020102020204" pitchFamily="34" charset="0"/>
              </a:rPr>
              <a:t>Pthreads</a:t>
            </a:r>
            <a:r>
              <a:rPr lang="en-US" sz="1400" dirty="0">
                <a:latin typeface="Franklin Gothic Book" panose="020B0503020102020204" pitchFamily="34" charset="0"/>
              </a:rPr>
              <a:t> provide several synchronization mechanisms, including </a:t>
            </a:r>
            <a:r>
              <a:rPr lang="en-US" sz="1400" dirty="0" err="1">
                <a:latin typeface="Franklin Gothic Book" panose="020B0503020102020204" pitchFamily="34" charset="0"/>
              </a:rPr>
              <a:t>mutexes</a:t>
            </a:r>
            <a:r>
              <a:rPr lang="en-US" sz="1400" dirty="0">
                <a:latin typeface="Franklin Gothic Book" panose="020B0503020102020204" pitchFamily="34" charset="0"/>
              </a:rPr>
              <a:t> (</a:t>
            </a:r>
            <a:r>
              <a:rPr lang="en-US" sz="1400" dirty="0" err="1">
                <a:latin typeface="Franklin Gothic Book" panose="020B0503020102020204" pitchFamily="34" charset="0"/>
              </a:rPr>
              <a:t>pthread_mutex_t</a:t>
            </a:r>
            <a:r>
              <a:rPr lang="en-US" sz="1400" dirty="0">
                <a:latin typeface="Franklin Gothic Book" panose="020B0503020102020204" pitchFamily="34" charset="0"/>
              </a:rPr>
              <a:t>), condition variables (</a:t>
            </a:r>
            <a:r>
              <a:rPr lang="en-US" sz="1400" dirty="0" err="1">
                <a:latin typeface="Franklin Gothic Book" panose="020B0503020102020204" pitchFamily="34" charset="0"/>
              </a:rPr>
              <a:t>pthread_cond_t</a:t>
            </a:r>
            <a:r>
              <a:rPr lang="en-US" sz="1400" dirty="0">
                <a:latin typeface="Franklin Gothic Book" panose="020B0503020102020204" pitchFamily="34" charset="0"/>
              </a:rPr>
              <a:t>), and barriers (</a:t>
            </a:r>
            <a:r>
              <a:rPr lang="en-US" sz="1400" dirty="0" err="1">
                <a:latin typeface="Franklin Gothic Book" panose="020B0503020102020204" pitchFamily="34" charset="0"/>
              </a:rPr>
              <a:t>pthread_barrier_t</a:t>
            </a:r>
            <a:r>
              <a:rPr lang="en-US" sz="1400" dirty="0">
                <a:latin typeface="Franklin Gothic Book" panose="020B0503020102020204" pitchFamily="34" charset="0"/>
              </a:rPr>
              <a:t>). </a:t>
            </a:r>
            <a:r>
              <a:rPr lang="en-US" sz="1400" dirty="0" err="1">
                <a:latin typeface="Franklin Gothic Book" panose="020B0503020102020204" pitchFamily="34" charset="0"/>
              </a:rPr>
              <a:t>Mutexes</a:t>
            </a:r>
            <a:r>
              <a:rPr lang="en-US" sz="1400" dirty="0">
                <a:latin typeface="Franklin Gothic Book" panose="020B0503020102020204" pitchFamily="34" charset="0"/>
              </a:rPr>
              <a:t> are used to protect shared resources from simultaneous access by multiple threads. Condition variables are used to block and unblock threads based on some condition. Barriers are used to synchronize multiple threads at a specific point in their execution.</a:t>
            </a:r>
          </a:p>
          <a:p>
            <a:pPr>
              <a:buFont typeface="Wingdings" panose="05000000000000000000" pitchFamily="2" charset="2"/>
              <a:buChar char="v"/>
            </a:pPr>
            <a:r>
              <a:rPr lang="en-US" sz="1400" b="1" dirty="0">
                <a:latin typeface="Franklin Gothic Book" panose="020B0503020102020204" pitchFamily="34" charset="0"/>
              </a:rPr>
              <a:t>Thread Attributes: </a:t>
            </a:r>
            <a:r>
              <a:rPr lang="en-US" sz="1400" dirty="0">
                <a:latin typeface="Franklin Gothic Book" panose="020B0503020102020204" pitchFamily="34" charset="0"/>
              </a:rPr>
              <a:t>The </a:t>
            </a:r>
            <a:r>
              <a:rPr lang="en-US" sz="1400" dirty="0" err="1">
                <a:latin typeface="Franklin Gothic Book" panose="020B0503020102020204" pitchFamily="34" charset="0"/>
              </a:rPr>
              <a:t>pthread_attr_t</a:t>
            </a:r>
            <a:r>
              <a:rPr lang="en-US" sz="1400" dirty="0">
                <a:latin typeface="Franklin Gothic Book" panose="020B0503020102020204" pitchFamily="34" charset="0"/>
              </a:rPr>
              <a:t> type is used to specify attributes for newly created threads. Attributes include stack size, scheduling policy, and priority.</a:t>
            </a:r>
          </a:p>
          <a:p>
            <a:pPr>
              <a:buFont typeface="Wingdings" panose="05000000000000000000" pitchFamily="2" charset="2"/>
              <a:buChar char="v"/>
            </a:pPr>
            <a:r>
              <a:rPr lang="en-US" sz="1400" b="1" dirty="0">
                <a:latin typeface="Franklin Gothic Book" panose="020B0503020102020204" pitchFamily="34" charset="0"/>
              </a:rPr>
              <a:t>Thread-Specific Data: </a:t>
            </a:r>
            <a:r>
              <a:rPr lang="en-US" sz="1400" dirty="0" err="1">
                <a:latin typeface="Franklin Gothic Book" panose="020B0503020102020204" pitchFamily="34" charset="0"/>
              </a:rPr>
              <a:t>Pthreads</a:t>
            </a:r>
            <a:r>
              <a:rPr lang="en-US" sz="1400" dirty="0">
                <a:latin typeface="Franklin Gothic Book" panose="020B0503020102020204" pitchFamily="34" charset="0"/>
              </a:rPr>
              <a:t> provide functions for managing thread-specific data using </a:t>
            </a:r>
            <a:r>
              <a:rPr lang="en-US" sz="1400" dirty="0" err="1">
                <a:latin typeface="Franklin Gothic Book" panose="020B0503020102020204" pitchFamily="34" charset="0"/>
              </a:rPr>
              <a:t>pthread_key_create</a:t>
            </a:r>
            <a:r>
              <a:rPr lang="en-US" sz="1400" dirty="0">
                <a:latin typeface="Franklin Gothic Book" panose="020B0503020102020204" pitchFamily="34" charset="0"/>
              </a:rPr>
              <a:t>, </a:t>
            </a:r>
            <a:r>
              <a:rPr lang="en-US" sz="1400" dirty="0" err="1">
                <a:latin typeface="Franklin Gothic Book" panose="020B0503020102020204" pitchFamily="34" charset="0"/>
              </a:rPr>
              <a:t>pthread_setspecific</a:t>
            </a:r>
            <a:r>
              <a:rPr lang="en-US" sz="1400" dirty="0">
                <a:latin typeface="Franklin Gothic Book" panose="020B0503020102020204" pitchFamily="34" charset="0"/>
              </a:rPr>
              <a:t>, and </a:t>
            </a:r>
            <a:r>
              <a:rPr lang="en-US" sz="1400" dirty="0" err="1">
                <a:latin typeface="Franklin Gothic Book" panose="020B0503020102020204" pitchFamily="34" charset="0"/>
              </a:rPr>
              <a:t>pthread_getspecific</a:t>
            </a:r>
            <a:r>
              <a:rPr lang="en-US" sz="1400" dirty="0">
                <a:latin typeface="Franklin Gothic Book" panose="020B0503020102020204" pitchFamily="34" charset="0"/>
              </a:rPr>
              <a:t>.</a:t>
            </a:r>
          </a:p>
        </p:txBody>
      </p:sp>
    </p:spTree>
    <p:extLst>
      <p:ext uri="{BB962C8B-B14F-4D97-AF65-F5344CB8AC3E}">
        <p14:creationId xmlns:p14="http://schemas.microsoft.com/office/powerpoint/2010/main" val="426600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Program with </a:t>
            </a:r>
            <a:r>
              <a:rPr lang="en-US" dirty="0" err="1" smtClean="0">
                <a:solidFill>
                  <a:schemeClr val="accent3">
                    <a:lumMod val="40000"/>
                    <a:lumOff val="60000"/>
                  </a:schemeClr>
                </a:solidFill>
              </a:rPr>
              <a:t>pthread</a:t>
            </a:r>
            <a:endParaRPr lang="en-US" dirty="0">
              <a:solidFill>
                <a:schemeClr val="accent3">
                  <a:lumMod val="40000"/>
                  <a:lumOff val="60000"/>
                </a:schemeClr>
              </a:solidFill>
            </a:endParaRPr>
          </a:p>
        </p:txBody>
      </p:sp>
      <p:pic>
        <p:nvPicPr>
          <p:cNvPr id="4" name="Content Placeholder 3"/>
          <p:cNvPicPr>
            <a:picLocks noGrp="1" noChangeAspect="1"/>
          </p:cNvPicPr>
          <p:nvPr>
            <p:ph idx="1"/>
          </p:nvPr>
        </p:nvPicPr>
        <p:blipFill>
          <a:blip r:embed="rId2"/>
          <a:stretch>
            <a:fillRect/>
          </a:stretch>
        </p:blipFill>
        <p:spPr>
          <a:xfrm>
            <a:off x="278296" y="2084832"/>
            <a:ext cx="11102007" cy="4643959"/>
          </a:xfrm>
          <a:prstGeom prst="rect">
            <a:avLst/>
          </a:prstGeom>
        </p:spPr>
      </p:pic>
    </p:spTree>
    <p:extLst>
      <p:ext uri="{BB962C8B-B14F-4D97-AF65-F5344CB8AC3E}">
        <p14:creationId xmlns:p14="http://schemas.microsoft.com/office/powerpoint/2010/main" val="399564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PTHREAD_MUTEX_LOCK</a:t>
            </a:r>
            <a:endParaRPr lang="en-US" dirty="0">
              <a:solidFill>
                <a:schemeClr val="accent3">
                  <a:lumMod val="40000"/>
                  <a:lumOff val="60000"/>
                </a:schemeClr>
              </a:solidFill>
            </a:endParaRPr>
          </a:p>
        </p:txBody>
      </p:sp>
      <p:sp>
        <p:nvSpPr>
          <p:cNvPr id="3" name="Content Placeholder 2"/>
          <p:cNvSpPr>
            <a:spLocks noGrp="1"/>
          </p:cNvSpPr>
          <p:nvPr>
            <p:ph idx="1"/>
          </p:nvPr>
        </p:nvSpPr>
        <p:spPr>
          <a:xfrm>
            <a:off x="1024128" y="2206487"/>
            <a:ext cx="10177272" cy="4102873"/>
          </a:xfrm>
        </p:spPr>
        <p:txBody>
          <a:bodyPr>
            <a:normAutofit fontScale="77500" lnSpcReduction="20000"/>
          </a:bodyPr>
          <a:lstStyle/>
          <a:p>
            <a:pPr>
              <a:buFont typeface="Wingdings" panose="05000000000000000000" pitchFamily="2" charset="2"/>
              <a:buChar char="v"/>
            </a:pPr>
            <a:r>
              <a:rPr lang="en-US" b="1" dirty="0" err="1"/>
              <a:t>pthread_mutex_lock</a:t>
            </a:r>
            <a:r>
              <a:rPr lang="en-US" b="1" dirty="0"/>
              <a:t> is a function in the POSIX threads (</a:t>
            </a:r>
            <a:r>
              <a:rPr lang="en-US" b="1" dirty="0" err="1"/>
              <a:t>pthread</a:t>
            </a:r>
            <a:r>
              <a:rPr lang="en-US" b="1" dirty="0"/>
              <a:t>) library used for synchronizing access to shared resources in multithreaded programs. When multiple threads need access to shared data, it's crucial to ensure that only one thread accesses the data at a time to prevent race conditions and maintain data consistency</a:t>
            </a:r>
            <a:r>
              <a:rPr lang="en-US" b="1" dirty="0" smtClean="0"/>
              <a:t>.</a:t>
            </a:r>
            <a:endParaRPr lang="en-US" dirty="0"/>
          </a:p>
          <a:p>
            <a:pPr>
              <a:buFont typeface="Wingdings" panose="05000000000000000000" pitchFamily="2" charset="2"/>
              <a:buChar char="v"/>
            </a:pPr>
            <a:r>
              <a:rPr lang="en-US" dirty="0"/>
              <a:t>Here's a brief overview of how </a:t>
            </a:r>
            <a:r>
              <a:rPr lang="en-US" dirty="0" err="1"/>
              <a:t>pthread_mutex_lock</a:t>
            </a:r>
            <a:r>
              <a:rPr lang="en-US" dirty="0"/>
              <a:t> works</a:t>
            </a:r>
            <a:r>
              <a:rPr lang="en-US" dirty="0" smtClean="0"/>
              <a:t>:</a:t>
            </a:r>
          </a:p>
          <a:p>
            <a:pPr marL="0" indent="0">
              <a:buNone/>
            </a:pPr>
            <a:endParaRPr lang="en-US" dirty="0"/>
          </a:p>
          <a:p>
            <a:pPr>
              <a:buFont typeface="Wingdings" panose="05000000000000000000" pitchFamily="2" charset="2"/>
              <a:buChar char="v"/>
            </a:pPr>
            <a:r>
              <a:rPr lang="en-US" b="1" dirty="0" err="1"/>
              <a:t>Mutex</a:t>
            </a:r>
            <a:r>
              <a:rPr lang="en-US" b="1" dirty="0"/>
              <a:t> Initialization: </a:t>
            </a:r>
            <a:r>
              <a:rPr lang="en-US" dirty="0"/>
              <a:t>Before using a </a:t>
            </a:r>
            <a:r>
              <a:rPr lang="en-US" dirty="0" err="1"/>
              <a:t>mutex</a:t>
            </a:r>
            <a:r>
              <a:rPr lang="en-US" dirty="0"/>
              <a:t>, you need to initialize it using </a:t>
            </a:r>
            <a:r>
              <a:rPr lang="en-US" dirty="0" err="1"/>
              <a:t>pthread_mutex_init</a:t>
            </a:r>
            <a:r>
              <a:rPr lang="en-US" dirty="0" smtClean="0"/>
              <a:t>.</a:t>
            </a:r>
          </a:p>
          <a:p>
            <a:pPr marL="0" indent="0">
              <a:buNone/>
            </a:pPr>
            <a:endParaRPr lang="en-US" dirty="0"/>
          </a:p>
          <a:p>
            <a:pPr>
              <a:buFont typeface="Wingdings" panose="05000000000000000000" pitchFamily="2" charset="2"/>
              <a:buChar char="v"/>
            </a:pPr>
            <a:r>
              <a:rPr lang="en-US" b="1" dirty="0"/>
              <a:t>Locking: </a:t>
            </a:r>
            <a:r>
              <a:rPr lang="en-US" dirty="0"/>
              <a:t>When a thread wants to access the shared resource, it calls </a:t>
            </a:r>
            <a:r>
              <a:rPr lang="en-US" dirty="0" err="1"/>
              <a:t>pthread_mutex_lock</a:t>
            </a:r>
            <a:r>
              <a:rPr lang="en-US" dirty="0"/>
              <a:t> on the </a:t>
            </a:r>
            <a:r>
              <a:rPr lang="en-US" dirty="0" err="1"/>
              <a:t>mutex</a:t>
            </a:r>
            <a:r>
              <a:rPr lang="en-US" dirty="0"/>
              <a:t> associated with that resource. If the </a:t>
            </a:r>
            <a:r>
              <a:rPr lang="en-US" dirty="0" err="1"/>
              <a:t>mutex</a:t>
            </a:r>
            <a:r>
              <a:rPr lang="en-US" dirty="0"/>
              <a:t> is currently unlocked, the calling thread successfully locks it and proceeds. If the </a:t>
            </a:r>
            <a:r>
              <a:rPr lang="en-US" dirty="0" err="1"/>
              <a:t>mutex</a:t>
            </a:r>
            <a:r>
              <a:rPr lang="en-US" dirty="0"/>
              <a:t> is already locked by another thread, the calling thread blocks until the </a:t>
            </a:r>
            <a:r>
              <a:rPr lang="en-US" dirty="0" err="1"/>
              <a:t>mutex</a:t>
            </a:r>
            <a:r>
              <a:rPr lang="en-US" dirty="0"/>
              <a:t> becomes available</a:t>
            </a:r>
            <a:r>
              <a:rPr lang="en-US" dirty="0" smtClean="0"/>
              <a:t>.</a:t>
            </a:r>
          </a:p>
          <a:p>
            <a:pPr marL="0" indent="0">
              <a:buNone/>
            </a:pPr>
            <a:endParaRPr lang="en-US" dirty="0"/>
          </a:p>
          <a:p>
            <a:pPr>
              <a:buFont typeface="Wingdings" panose="05000000000000000000" pitchFamily="2" charset="2"/>
              <a:buChar char="v"/>
            </a:pPr>
            <a:r>
              <a:rPr lang="en-US" b="1" dirty="0"/>
              <a:t>Unlocking: </a:t>
            </a:r>
            <a:r>
              <a:rPr lang="en-US" dirty="0"/>
              <a:t>After the thread finishes using the shared resource, it unlocks the </a:t>
            </a:r>
            <a:r>
              <a:rPr lang="en-US" dirty="0" err="1"/>
              <a:t>mutex</a:t>
            </a:r>
            <a:r>
              <a:rPr lang="en-US" dirty="0"/>
              <a:t> by calling </a:t>
            </a:r>
            <a:r>
              <a:rPr lang="en-US" dirty="0" err="1"/>
              <a:t>pthread_mutex_unlock</a:t>
            </a:r>
            <a:r>
              <a:rPr lang="en-US" dirty="0"/>
              <a:t>. This allows other threads waiting on the </a:t>
            </a:r>
            <a:r>
              <a:rPr lang="en-US" dirty="0" err="1"/>
              <a:t>mutex</a:t>
            </a:r>
            <a:r>
              <a:rPr lang="en-US" dirty="0"/>
              <a:t> to acquire it and access the shared resource.</a:t>
            </a:r>
          </a:p>
        </p:txBody>
      </p:sp>
    </p:spTree>
    <p:extLst>
      <p:ext uri="{BB962C8B-B14F-4D97-AF65-F5344CB8AC3E}">
        <p14:creationId xmlns:p14="http://schemas.microsoft.com/office/powerpoint/2010/main" val="96684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PTHREAD_JOIN</a:t>
            </a:r>
            <a:endParaRPr lang="en-US" dirty="0">
              <a:solidFill>
                <a:schemeClr val="accent3">
                  <a:lumMod val="40000"/>
                  <a:lumOff val="60000"/>
                </a:schemeClr>
              </a:solidFill>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v"/>
            </a:pPr>
            <a:r>
              <a:rPr lang="en-US" b="1" dirty="0" err="1"/>
              <a:t>pthread_join</a:t>
            </a:r>
            <a:r>
              <a:rPr lang="en-US" b="1" dirty="0"/>
              <a:t> is another function in the POSIX threads (</a:t>
            </a:r>
            <a:r>
              <a:rPr lang="en-US" b="1" dirty="0" err="1"/>
              <a:t>pthread</a:t>
            </a:r>
            <a:r>
              <a:rPr lang="en-US" b="1" dirty="0"/>
              <a:t>) library. It's used for waiting for a thread to terminate and obtain its exit status. When a thread is created using </a:t>
            </a:r>
            <a:r>
              <a:rPr lang="en-US" b="1" dirty="0" err="1"/>
              <a:t>pthread_create</a:t>
            </a:r>
            <a:r>
              <a:rPr lang="en-US" b="1" dirty="0"/>
              <a:t>, it runs asynchronously with the calling thread. If the calling thread needs to wait for the created thread to finish its execution before proceeding further, </a:t>
            </a:r>
            <a:r>
              <a:rPr lang="en-US" b="1" dirty="0" err="1"/>
              <a:t>pthread_join</a:t>
            </a:r>
            <a:r>
              <a:rPr lang="en-US" b="1" dirty="0"/>
              <a:t> is used.</a:t>
            </a:r>
          </a:p>
          <a:p>
            <a:pPr>
              <a:buFont typeface="Wingdings" panose="05000000000000000000" pitchFamily="2" charset="2"/>
              <a:buChar char="v"/>
            </a:pPr>
            <a:endParaRPr lang="en-US" dirty="0"/>
          </a:p>
          <a:p>
            <a:pPr>
              <a:buFont typeface="Wingdings" panose="05000000000000000000" pitchFamily="2" charset="2"/>
              <a:buChar char="v"/>
            </a:pPr>
            <a:r>
              <a:rPr lang="en-US" dirty="0"/>
              <a:t>Here's a brief overview of how </a:t>
            </a:r>
            <a:r>
              <a:rPr lang="en-US" dirty="0" err="1"/>
              <a:t>pthread_join</a:t>
            </a:r>
            <a:r>
              <a:rPr lang="en-US" dirty="0"/>
              <a:t> works:</a:t>
            </a:r>
          </a:p>
          <a:p>
            <a:pPr>
              <a:buFont typeface="Wingdings" panose="05000000000000000000" pitchFamily="2" charset="2"/>
              <a:buChar char="v"/>
            </a:pPr>
            <a:endParaRPr lang="en-US" dirty="0"/>
          </a:p>
          <a:p>
            <a:pPr>
              <a:buFont typeface="Wingdings" panose="05000000000000000000" pitchFamily="2" charset="2"/>
              <a:buChar char="v"/>
            </a:pPr>
            <a:r>
              <a:rPr lang="en-US" b="1" dirty="0"/>
              <a:t>Waiting for Thread Termination: </a:t>
            </a:r>
            <a:r>
              <a:rPr lang="en-US" dirty="0"/>
              <a:t>The calling thread blocks until the specified thread terminates. If the thread has already terminated by the time </a:t>
            </a:r>
            <a:r>
              <a:rPr lang="en-US" dirty="0" err="1"/>
              <a:t>pthread_join</a:t>
            </a:r>
            <a:r>
              <a:rPr lang="en-US" dirty="0"/>
              <a:t> is called, </a:t>
            </a:r>
            <a:r>
              <a:rPr lang="en-US" dirty="0" err="1"/>
              <a:t>pthread_join</a:t>
            </a:r>
            <a:r>
              <a:rPr lang="en-US" dirty="0"/>
              <a:t> returns immediately.</a:t>
            </a:r>
          </a:p>
          <a:p>
            <a:pPr>
              <a:buFont typeface="Wingdings" panose="05000000000000000000" pitchFamily="2" charset="2"/>
              <a:buChar char="v"/>
            </a:pPr>
            <a:r>
              <a:rPr lang="en-US" b="1" dirty="0"/>
              <a:t>Obtaining Thread's Exit Status: </a:t>
            </a:r>
            <a:r>
              <a:rPr lang="en-US" dirty="0" err="1"/>
              <a:t>pthread_join</a:t>
            </a:r>
            <a:r>
              <a:rPr lang="en-US" dirty="0"/>
              <a:t> optionally stores the exit status of the terminated thread. The exit status is a pointer to the location where the exit status will be stored. If the exit status is not required, NULL can be passed instead.</a:t>
            </a:r>
          </a:p>
          <a:p>
            <a:pPr>
              <a:buFont typeface="Wingdings" panose="05000000000000000000" pitchFamily="2" charset="2"/>
              <a:buChar char="v"/>
            </a:pPr>
            <a:r>
              <a:rPr lang="en-US" b="1" dirty="0"/>
              <a:t>Cleaning up Resources: </a:t>
            </a:r>
            <a:r>
              <a:rPr lang="en-US" dirty="0"/>
              <a:t>Once </a:t>
            </a:r>
            <a:r>
              <a:rPr lang="en-US" dirty="0" err="1"/>
              <a:t>pthread_join</a:t>
            </a:r>
            <a:r>
              <a:rPr lang="en-US" dirty="0"/>
              <a:t> returns, the resources associated with the terminated thread (such as its stack) can be safely released by the system.</a:t>
            </a:r>
          </a:p>
        </p:txBody>
      </p:sp>
    </p:spTree>
    <p:extLst>
      <p:ext uri="{BB962C8B-B14F-4D97-AF65-F5344CB8AC3E}">
        <p14:creationId xmlns:p14="http://schemas.microsoft.com/office/powerpoint/2010/main" val="2775774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1510</TotalTime>
  <Words>664</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Franklin Gothic Book</vt:lpstr>
      <vt:lpstr>Tw Cen MT</vt:lpstr>
      <vt:lpstr>Tw Cen MT Condensed</vt:lpstr>
      <vt:lpstr>Wingdings</vt:lpstr>
      <vt:lpstr>Wingdings 3</vt:lpstr>
      <vt:lpstr>Integral</vt:lpstr>
      <vt:lpstr>DAY 13 PPT</vt:lpstr>
      <vt:lpstr>pthread</vt:lpstr>
      <vt:lpstr>Program with pthread</vt:lpstr>
      <vt:lpstr>PTHREAD_MUTEX_LOCK</vt:lpstr>
      <vt:lpstr>PTHREAD_JOIN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2024-04-27T03:28:36Z</dcterms:created>
  <dcterms:modified xsi:type="dcterms:W3CDTF">2024-04-28T04:39:00Z</dcterms:modified>
</cp:coreProperties>
</file>