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857" r:id="rId2"/>
  </p:sldMasterIdLst>
  <p:notesMasterIdLst>
    <p:notesMasterId r:id="rId72"/>
  </p:notesMasterIdLst>
  <p:sldIdLst>
    <p:sldId id="256" r:id="rId3"/>
    <p:sldId id="318" r:id="rId4"/>
    <p:sldId id="257" r:id="rId5"/>
    <p:sldId id="309" r:id="rId6"/>
    <p:sldId id="280" r:id="rId7"/>
    <p:sldId id="282" r:id="rId8"/>
    <p:sldId id="319" r:id="rId9"/>
    <p:sldId id="258" r:id="rId10"/>
    <p:sldId id="283" r:id="rId11"/>
    <p:sldId id="259" r:id="rId12"/>
    <p:sldId id="330" r:id="rId13"/>
    <p:sldId id="331" r:id="rId14"/>
    <p:sldId id="321" r:id="rId15"/>
    <p:sldId id="308" r:id="rId16"/>
    <p:sldId id="261" r:id="rId17"/>
    <p:sldId id="288" r:id="rId18"/>
    <p:sldId id="289" r:id="rId19"/>
    <p:sldId id="326" r:id="rId20"/>
    <p:sldId id="346" r:id="rId21"/>
    <p:sldId id="345" r:id="rId22"/>
    <p:sldId id="347" r:id="rId23"/>
    <p:sldId id="329" r:id="rId24"/>
    <p:sldId id="328" r:id="rId25"/>
    <p:sldId id="332" r:id="rId26"/>
    <p:sldId id="333" r:id="rId27"/>
    <p:sldId id="334" r:id="rId28"/>
    <p:sldId id="335" r:id="rId29"/>
    <p:sldId id="336" r:id="rId30"/>
    <p:sldId id="327" r:id="rId31"/>
    <p:sldId id="263" r:id="rId32"/>
    <p:sldId id="291" r:id="rId33"/>
    <p:sldId id="292" r:id="rId34"/>
    <p:sldId id="293" r:id="rId35"/>
    <p:sldId id="294" r:id="rId36"/>
    <p:sldId id="315" r:id="rId37"/>
    <p:sldId id="264" r:id="rId38"/>
    <p:sldId id="295" r:id="rId39"/>
    <p:sldId id="265" r:id="rId40"/>
    <p:sldId id="266" r:id="rId41"/>
    <p:sldId id="267" r:id="rId42"/>
    <p:sldId id="296" r:id="rId43"/>
    <p:sldId id="269" r:id="rId44"/>
    <p:sldId id="270" r:id="rId45"/>
    <p:sldId id="300" r:id="rId46"/>
    <p:sldId id="271" r:id="rId47"/>
    <p:sldId id="301" r:id="rId48"/>
    <p:sldId id="302" r:id="rId49"/>
    <p:sldId id="272" r:id="rId50"/>
    <p:sldId id="307" r:id="rId51"/>
    <p:sldId id="273" r:id="rId52"/>
    <p:sldId id="274" r:id="rId53"/>
    <p:sldId id="303" r:id="rId54"/>
    <p:sldId id="316" r:id="rId55"/>
    <p:sldId id="275" r:id="rId56"/>
    <p:sldId id="304" r:id="rId57"/>
    <p:sldId id="276" r:id="rId58"/>
    <p:sldId id="317" r:id="rId59"/>
    <p:sldId id="278" r:id="rId60"/>
    <p:sldId id="305" r:id="rId61"/>
    <p:sldId id="344" r:id="rId62"/>
    <p:sldId id="342" r:id="rId63"/>
    <p:sldId id="343" r:id="rId64"/>
    <p:sldId id="325" r:id="rId65"/>
    <p:sldId id="324" r:id="rId66"/>
    <p:sldId id="341" r:id="rId67"/>
    <p:sldId id="337" r:id="rId68"/>
    <p:sldId id="338" r:id="rId69"/>
    <p:sldId id="339" r:id="rId70"/>
    <p:sldId id="340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66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DFD10-C9C0-340F-C064-31C2F36F11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8065727-7938-19A7-F139-290F9362BD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263F5948-7049-341D-D4B6-6DD8095C026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8ADA946-2E64-D5BD-1C4A-A9913FB6BF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71471A3-557D-1C3F-0E65-896DEB3582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D552AD8F-B525-3860-1E4E-FFE4A1845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9DABE-F038-45FB-AA7F-89294B755B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835A73F-8AAC-EBC2-3AC2-9324C4087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6FACFA-F6C2-431A-AE8B-E52DFB378AD9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A08003E-BFC8-2BD1-6FF7-A88472787D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39E6A6F-8359-A584-9BB7-63A46E8BE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47E8E08-16D6-1274-91A7-8A8C48038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CAA347-F4CA-448E-B7C6-6EC615198C50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743BCC5-7A97-60D3-E9F7-369043DC4F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525E954-9ADF-F279-FCB9-F09D3312F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AF12B966-E94F-A38A-BC2F-585BAD984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59A3FE-531C-46E0-8104-10E8A1BCE8DE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BBDBEB6-2B09-FF8B-FA9A-A72CB033BE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019F733-22B2-F559-E3CC-92D20EE78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D87DFD1-5C3C-021B-2732-4E3D04D73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AC7706-387E-47EB-A064-FC45656FD8AF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40B1655-0D7E-AC7A-326A-A369E91949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6A172C1-A85E-D745-7C26-A3BE81B05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AA88460-D043-6216-5C31-664FF6E1C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B7A365-09A1-4DEE-BA3A-BFDA2875366B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CD52399-5B8C-D955-640E-E47D83A181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CBC5268-C247-A1D0-8174-3571D15E8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F12A95C-342A-1D04-8910-53A06C30F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F32C06-D066-4C4C-BA9B-61398F2904AB}" type="slidenum">
              <a:rPr lang="en-US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544008D-B6A7-9666-0EA1-C176A2B6B1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C055CD4-2201-5BC9-1FDC-7B9E1B2EA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AF7394A-2E8B-F542-0634-825CF2A8E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4980AD-DA00-4A19-ACCA-1ABD84B039E2}" type="slidenum">
              <a:rPr lang="en-US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EABAF12-D60D-77E2-CA1E-29121BC720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7661BC9-BB3E-9818-35AA-5F785B215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71FAFCA-929F-5073-38C3-106F26EA8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77DE01-56C3-4CD2-9DA1-F49725FAC3AB}" type="slidenum">
              <a:rPr lang="en-US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2CC203C-A20B-D9B7-02FF-45623A341F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0B0DCA6-DE3B-AA6A-3789-DE7E8575C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E98C4BB0-07CD-85AE-022B-ED8A012AD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60C3DA-480F-4456-B7BC-B34951AF1FF3}" type="slidenum">
              <a:rPr lang="en-US" altLang="en-US"/>
              <a:pPr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3443EC3-07A6-BCBF-4C59-DC15A6C88B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F2ABE344-8AF4-3F76-8AF9-332256A47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92D6434-AAC4-4BCB-E4E4-3E8FAEBF7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452DDA-3C04-420D-839D-458072BF10C7}" type="slidenum">
              <a:rPr lang="en-US" altLang="en-US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2DBD4E4-1FF1-6E64-DB07-09F99EE1ED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E6146E7-4865-A87E-9271-516DEABB7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388117C6-17A4-EA79-2DC6-99911BE706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2CDCBB-1F1F-4269-BBFF-6536705E9C99}" type="slidenum">
              <a:rPr lang="en-US" altLang="en-US"/>
              <a:pPr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3AAA8C0-3E7D-7E67-4C30-D4CC8203F8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A36FD3C4-41E9-736B-D797-6861E0846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A2AC70F-5353-7E3A-637C-909F59875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10D0BA-C266-4B48-A3D9-D3E2D137FB43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D57D921-502C-087A-492D-5244282689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3E6999B-6069-24F1-EE3D-F784D532C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65C618F-AED2-24B6-4C3D-76B94D047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78C06C-1EAF-4840-8989-4EDA731C738B}" type="slidenum">
              <a:rPr lang="en-US" altLang="en-US"/>
              <a:pPr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E3D1A42-3B1A-C5D6-21B2-4EE8DFE55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7CC17708-1EEC-F40D-508D-588DB05FE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B3378D4-B960-984C-D47B-F54B5AC09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BF0B70-7195-4A3A-A1F4-A1DE450877BF}" type="slidenum">
              <a:rPr lang="en-US" altLang="en-US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0E0BB27-722E-3162-8467-2A48089ABC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EF82254-2933-BE81-6D13-1C2CE53D9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0173D31-A5A7-027E-C725-E118BDD8C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6066B-E7A0-415F-800B-9D6D22F05CB0}" type="slidenum">
              <a:rPr lang="en-US" altLang="en-US"/>
              <a:pPr eaLnBrk="1" hangingPunct="1"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EC834B02-0E33-BD0C-40E8-649B9E8F30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4C3CFFE-116E-D0CA-9DA2-5C638D18E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770AA372-A19E-9182-BC88-BEF6492C0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113367-BFC1-48AE-9A42-F19C7C71A4B0}" type="slidenum">
              <a:rPr lang="en-US" altLang="en-US"/>
              <a:pPr eaLnBrk="1" hangingPunct="1"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2FEB9B9-8DAF-1772-5DDB-18B19755BD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D6FC753-DE47-D4C6-7011-7A8F427C1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E555B9C-A1B5-3029-3E8B-FB484EA00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BC34BC-4E35-445B-B92B-8873612D5D26}" type="slidenum">
              <a:rPr lang="en-US" altLang="en-US"/>
              <a:pPr eaLnBrk="1" hangingPunct="1"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4F136C7-0B07-8030-32F4-76E449EE51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D40E957-25BC-42C3-6C9B-194902662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1B2164FF-7A23-6040-D213-82CAC6BEA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DE3C82-E9C7-4D90-82F5-E71F9CF7385E}" type="slidenum">
              <a:rPr lang="en-US" altLang="en-US"/>
              <a:pPr eaLnBrk="1" hangingPunct="1"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2E647F2-26C4-330F-00EB-FFF61C5E55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0B98B8C-2C5F-50E1-2CD6-FC25469FF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6C9BDB6-95DC-7AFF-2EF7-FDA3F03CF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2E7940-6161-4050-B286-0BE8CCE5F062}" type="slidenum">
              <a:rPr lang="en-US" altLang="en-US"/>
              <a:pPr eaLnBrk="1" hangingPunct="1"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9730E56-8221-EE52-78D6-B1E1D4CD27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3E9726C-AA5C-0E09-B7B5-F4B61B759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26D0B266-7009-A51B-5D07-4722F7D20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5E985A-C3BD-46B1-8879-1960770157BA}" type="slidenum">
              <a:rPr lang="en-US" altLang="en-US"/>
              <a:pPr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C2421DD1-4499-225A-FCC5-9EAE72B57B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CCB9737-FFB7-8797-70D0-A44B75AD8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732552C-C0F3-3C57-47AB-8AB5010D9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C891C7-E8B9-4738-B1CE-A114005C991D}" type="slidenum">
              <a:rPr lang="en-US" altLang="en-US"/>
              <a:pPr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E46CB25-038E-C324-B546-2E71A1DE9B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CAA8576-BBCA-1629-F348-BC7F9C708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AE408C9-6E0E-A989-AFD3-D9BFB79CF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02F21F-CBC7-4A63-9859-A0E6982924CE}" type="slidenum">
              <a:rPr lang="en-US" altLang="en-US"/>
              <a:pPr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E10FB6CB-387E-A8F1-73CE-9285FF1EEF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2C20213-0733-63D2-DEDA-A37C386FA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96FD108-E8A4-B321-1711-17CA263F0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FFB537-5888-4857-B07D-D467DEFF6578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D767D48-EBB8-1390-827F-0F35F42981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1C71539-1ABD-73B7-1985-0C12185B3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58D03B6-B6F7-B9AF-1692-0D98A52D1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73D5EF-46CA-4C67-BF86-3C26091F0392}" type="slidenum">
              <a:rPr lang="en-US" altLang="en-US"/>
              <a:pPr eaLnBrk="1" hangingPunct="1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3D2C4A7A-FF0E-A524-A92E-D9D6F4120D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0C8A2B34-7787-69B3-23A9-C47C4F994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29421565-72CB-BA13-CA5E-6D172C1FA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FB4967-084D-491D-AC2D-9039B1189F1A}" type="slidenum">
              <a:rPr lang="en-US" altLang="en-US"/>
              <a:pPr eaLnBrk="1" hangingPunct="1"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1C2DD8A-EFF2-DDD9-B02E-B1C2765F38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D664ADD4-FA82-B454-A519-57E1971A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9326EFAC-52F1-5978-15F7-F507452D74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486BD5-E435-4882-814F-34C3F02B6B8C}" type="slidenum">
              <a:rPr lang="en-US" altLang="en-US"/>
              <a:pPr eaLnBrk="1" hangingPunct="1"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5CDB888-0A55-1536-C122-62D06CBF79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40C8FFE-60A4-0C95-6962-D1776D3D5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8D9CA47A-E869-3A59-A0A4-C8E2AF5EE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A26DDF-5FB0-4214-B1C7-3AC30AAC9497}" type="slidenum">
              <a:rPr lang="en-US" altLang="en-US"/>
              <a:pPr eaLnBrk="1" hangingPunct="1"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AD3B35F3-C6F3-462F-ECE9-1553E49782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DEE1D7D9-AF28-D39A-BF18-A86E2E6D6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273E37F8-FEB9-8204-6802-35D01A2A2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B95ECC-F67B-4C1F-BA5D-F56A3EF2CBC5}" type="slidenum">
              <a:rPr lang="en-US" altLang="en-US"/>
              <a:pPr eaLnBrk="1" hangingPunct="1"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C7CDE91-8C52-F72D-BD18-2252B153B4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429A3C62-0108-4918-88DE-2B518CAAF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C9279AA8-0C0F-A538-7685-46B458F523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E84898-6195-42F0-825C-5A4A65ED0153}" type="slidenum">
              <a:rPr lang="en-US" altLang="en-US"/>
              <a:pPr eaLnBrk="1" hangingPunct="1"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63632A6F-CCDC-82C4-2838-4AA9BB82BF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BC04D02-FD62-368C-2689-0AF789BEC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333EE94A-9FEF-B841-0485-AC412BC8F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8A6DC5-21FA-4B2E-9E5F-8E57DA33AB4C}" type="slidenum">
              <a:rPr lang="en-US" altLang="en-US"/>
              <a:pPr eaLnBrk="1" hangingPunct="1"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BF376639-C96C-EE61-F5CD-28F449779B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368A1A83-05E9-C432-84C4-CA2D06FAA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AB9CA2F2-E580-D36E-9134-FE78D3C0A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0376C-C538-4EC8-9475-05B7018ADAE6}" type="slidenum">
              <a:rPr lang="en-US" altLang="en-US"/>
              <a:pPr eaLnBrk="1" hangingPunct="1"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8C2D5DBE-F1E2-3122-441A-BA6AE63731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50F3B9D3-1D5F-5095-22B0-8DB6C9F37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D4FC45BC-4490-2176-BDF5-2B0ABC4D1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47CBA5-F8D5-41DA-9B9E-73FABA4B964E}" type="slidenum">
              <a:rPr lang="en-US" altLang="en-US"/>
              <a:pPr eaLnBrk="1" hangingPunct="1"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B62BA76-F9AA-AB57-9241-72C61D7CA7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9FB53250-3110-C9D6-B027-A253FC7DB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E7A7F58-1D27-E1BA-78A7-467887FFB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D91EAA-9C89-442E-855D-64E02A6C0DF4}" type="slidenum">
              <a:rPr lang="en-US" altLang="en-US"/>
              <a:pPr eaLnBrk="1" hangingPunct="1">
                <a:spcBef>
                  <a:spcPct val="0"/>
                </a:spcBef>
              </a:pPr>
              <a:t>61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5A55D932-BEE6-937F-B3B1-442523DBF1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6B78420A-ACA2-EA39-EF49-DCCF9289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7914298-2AD5-52DD-D01E-00A7339FA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5BEAC6-43B7-4FF0-BBDD-8A1BF3AB82B7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D410457-1A7F-5EA6-5C23-063BCD4E76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107DCB4-7C79-A529-F3BF-CA24E985D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9E2E9F4B-B099-3C11-CE41-0F9DABB61D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4BA81C-361A-4408-A6A7-A217FA4E0E14}" type="slidenum">
              <a:rPr lang="en-US" altLang="en-US"/>
              <a:pPr eaLnBrk="1" hangingPunct="1"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C98AF99-AF84-351F-6504-2114EDCF19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13E80FDF-ACE0-9AD3-BA96-B90946256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2ECA3A13-3BD2-4221-390E-F495BD209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1804C8-84C4-4372-A852-92CB8758E5B9}" type="slidenum">
              <a:rPr lang="en-US" altLang="en-US"/>
              <a:pPr eaLnBrk="1" hangingPunct="1">
                <a:spcBef>
                  <a:spcPct val="0"/>
                </a:spcBef>
              </a:pPr>
              <a:t>66</a:t>
            </a:fld>
            <a:endParaRPr lang="en-US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FF5BA549-630F-A8E2-6D70-048D1E66F4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7E99D634-0019-E36D-9CC9-859FEBF0B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B576141F-722C-A24D-6943-5D890AEF5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F82A2E3-EE64-4DD8-8DD7-963F3B7AD3FA}" type="slidenum">
              <a:rPr lang="en-US" altLang="en-US"/>
              <a:pPr eaLnBrk="1" hangingPunct="1">
                <a:spcBef>
                  <a:spcPct val="0"/>
                </a:spcBef>
              </a:pPr>
              <a:t>67</a:t>
            </a:fld>
            <a:endParaRPr lang="en-US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E97CB71A-4E3E-D53D-D4B1-A1230AB00E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4114499D-C50D-258C-313A-2E64FB0B2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C9CF4761-965E-EA02-13C4-B7302E75A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1EC037-C674-4583-A0FD-C65D3804DBCB}" type="slidenum">
              <a:rPr lang="en-US" altLang="en-US"/>
              <a:pPr eaLnBrk="1" hangingPunct="1">
                <a:spcBef>
                  <a:spcPct val="0"/>
                </a:spcBef>
              </a:pPr>
              <a:t>68</a:t>
            </a:fld>
            <a:endParaRPr lang="en-US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EA4F2656-9CA1-0C65-2208-FC636DA574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D1FF28F8-DF40-D563-C46D-70133AFE3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FB55649-50E2-EDBD-A50A-D9756FE54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D6A29D-EA35-4E2B-B44A-5F8A59648721}" type="slidenum">
              <a:rPr lang="en-US" altLang="en-US"/>
              <a:pPr eaLnBrk="1" hangingPunct="1">
                <a:spcBef>
                  <a:spcPct val="0"/>
                </a:spcBef>
              </a:pPr>
              <a:t>69</a:t>
            </a:fld>
            <a:endParaRPr lang="en-US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CBF2C87B-9564-B732-801C-2EC853E85A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8A4232E0-5D51-39A2-E195-5D9BCD9E5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12FC9F54-947D-9124-991E-EBC0D4CC0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BD185E-B39C-4570-BD66-8838B99F380F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78FFACA-B16D-9221-4F4D-23B472A3B0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37421A6-2663-BD54-A182-642B57CB3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5420BCF-029D-3F59-4B77-4400291B9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2FE80A-6D8B-424A-B996-20864008D05A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AF3DCEB-E918-84BA-3048-834F9689C6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13C1A46-CD99-65D1-85F6-B4BD0FA5A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D8AD2D-DC14-B5C7-32B7-9A4ACE394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51AE32-84D4-4B73-A1B1-9F9BDC49EB4A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3744B1A-78A7-8F0C-4D19-84E09A3591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2574176-C130-E94A-37E7-D651B3A06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6D7366CC-ECDA-6A10-7EB0-4A7A5A1B6E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238765-4F65-496E-9E44-FCC2BF76E7CA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3483ED2-4822-F6B3-90E8-C97209116C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179E61B-E430-DF6D-4437-B353FE7DB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FBA62E2-AD4B-275A-3515-886E16250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A87E1E-482A-4EFB-9A2A-D3ADAD323DF9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BAA9D5B6-C25C-3158-E6D8-5107242DD7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BF280445-3F3F-0C36-226B-05B8ECFDF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5A20A9C-404D-670D-458D-EDCBD9E4E9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BDB6267-D9A0-6C09-9384-74EA57F2A2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F2F09E5-EB3A-87D5-CEAC-55F750251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4A496-244A-458C-AEA7-6EA8092EE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00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9F7-AB18-4C23-8BC2-7265A008E1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33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5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614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66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9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44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28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6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724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81CA36F-9565-6888-A0C1-FF9345DDDA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59FB0FE-F6FE-F121-7783-5DCE400A8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4575289-3629-8B5A-935A-5178E0D97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C8246-690E-4F0B-8464-88C6C870E2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1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CE52-9FC7-4459-BF1E-5B1B7FBAD8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50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1C5EB92-A1AC-7400-A11E-956A68A33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6BEC69B-2E23-C085-08B5-20873D897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3111AD6-E985-F69C-C8B7-D3212E454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DD776-646E-4E16-A7C9-88958B1A1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88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3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004-64BE-46AA-9E34-2EDDD2B7D7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6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32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05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C38A-5326-427E-B48D-C42C63BA81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07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03A-1A4B-4A2A-BA05-E5770781A4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93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0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36980F93-6BF8-93D2-AC05-BA77BAF6D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8">
            <a:extLst>
              <a:ext uri="{FF2B5EF4-FFF2-40B4-BE49-F238E27FC236}">
                <a16:creationId xmlns:a16="http://schemas.microsoft.com/office/drawing/2014/main" id="{2E3ACE84-296D-AF2A-1D0A-4D23747CE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2689F000-D431-F4D4-7FAD-2EF920C58D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CF4E5DC-33D2-9731-EE7F-DBEA6FB332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4F4F7920-C080-DD4B-56D2-FF3F9A116C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1B321AB-57B9-410C-8360-B52FE809A0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2D129E-6BAE-46C8-8AA1-413990445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31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kml.iu.edu/hypermail/linux/kernel/0107.3/0674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lkml.org/lkml/2008/4/11/323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com/learn/tutorials/447301:whats-new-in-linux-2639-ding-dong-the-big-kernel-lock-is-dead" TargetMode="External"/><Relationship Id="rId2" Type="http://schemas.openxmlformats.org/officeDocument/2006/relationships/hyperlink" Target="https://lwn.net/Articles/384855/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2F71B59-BF42-CC76-B635-BBB90C614F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Concurrency and Race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5DFFB-B91B-EA35-EEFC-844E6E6A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200" y="4871414"/>
            <a:ext cx="6517482" cy="13715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BHAVANA</a:t>
            </a:r>
          </a:p>
          <a:p>
            <a:r>
              <a:rPr lang="en-IN" dirty="0"/>
              <a:t>DAY 27</a:t>
            </a:r>
          </a:p>
          <a:p>
            <a:r>
              <a:rPr lang="en-IN" dirty="0"/>
              <a:t>10/05/2024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4531DD0-E582-0C3C-0FA7-DAB017E4B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Managing Concurrency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D300EF2-6976-05D3-BE2C-5A536BA3E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6666FF"/>
                </a:solidFill>
              </a:rPr>
              <a:t>Atomic operation:  </a:t>
            </a:r>
            <a:r>
              <a:rPr lang="en-US" altLang="en-US"/>
              <a:t>all or nothing from the perspective of other threads</a:t>
            </a:r>
          </a:p>
          <a:p>
            <a:pPr eaLnBrk="1" hangingPunct="1"/>
            <a:r>
              <a:rPr lang="en-US" altLang="en-US" b="1" i="1">
                <a:solidFill>
                  <a:srgbClr val="6666FF"/>
                </a:solidFill>
              </a:rPr>
              <a:t>Critical section:</a:t>
            </a:r>
            <a:r>
              <a:rPr lang="en-US" altLang="en-US"/>
              <a:t>  code executed by only one thread at a time</a:t>
            </a:r>
          </a:p>
          <a:p>
            <a:pPr lvl="1" eaLnBrk="1" hangingPunct="1"/>
            <a:r>
              <a:rPr lang="en-US" altLang="en-US"/>
              <a:t>Not all critical sections are the same</a:t>
            </a:r>
          </a:p>
          <a:p>
            <a:pPr lvl="2" eaLnBrk="1" hangingPunct="1"/>
            <a:r>
              <a:rPr lang="en-US" altLang="en-US"/>
              <a:t>Access from interrupt handlers</a:t>
            </a:r>
          </a:p>
          <a:p>
            <a:pPr lvl="2" eaLnBrk="1" hangingPunct="1"/>
            <a:r>
              <a:rPr lang="en-US" altLang="en-US"/>
              <a:t>Latency constraints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EC51100-0149-6767-9DAA-EF8241E6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 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C121-221D-91A6-AE9A-B8891E69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Context</a:t>
            </a:r>
          </a:p>
          <a:p>
            <a:pPr lvl="1">
              <a:defRPr/>
            </a:pPr>
            <a:r>
              <a:rPr lang="en-US" dirty="0"/>
              <a:t>Can another thread be scheduled on the current processor?</a:t>
            </a:r>
          </a:p>
          <a:p>
            <a:pPr lvl="1">
              <a:defRPr/>
            </a:pPr>
            <a:r>
              <a:rPr lang="en-US" dirty="0"/>
              <a:t>Assumptions of kernel operation</a:t>
            </a:r>
          </a:p>
          <a:p>
            <a:pPr lvl="2">
              <a:defRPr/>
            </a:pPr>
            <a:r>
              <a:rPr lang="en-US" dirty="0"/>
              <a:t>Breaking assumptions will break code that relies on them</a:t>
            </a:r>
          </a:p>
          <a:p>
            <a:pPr>
              <a:defRPr/>
            </a:pPr>
            <a:r>
              <a:rPr lang="en-US" dirty="0"/>
              <a:t>Time expected to wait for lock</a:t>
            </a:r>
          </a:p>
          <a:p>
            <a:pPr lvl="1">
              <a:defRPr/>
            </a:pPr>
            <a:r>
              <a:rPr lang="en-US" dirty="0"/>
              <a:t>Considerations</a:t>
            </a:r>
          </a:p>
          <a:p>
            <a:pPr lvl="2">
              <a:defRPr/>
            </a:pPr>
            <a:r>
              <a:rPr lang="en-US" dirty="0"/>
              <a:t>Amount of time lock is expected to be held</a:t>
            </a:r>
          </a:p>
          <a:p>
            <a:pPr lvl="2">
              <a:defRPr/>
            </a:pPr>
            <a:r>
              <a:rPr lang="en-US" dirty="0"/>
              <a:t>Amount of expected contention</a:t>
            </a:r>
          </a:p>
          <a:p>
            <a:pPr lvl="1">
              <a:defRPr/>
            </a:pPr>
            <a:r>
              <a:rPr lang="en-US" dirty="0"/>
              <a:t>Long</a:t>
            </a:r>
          </a:p>
          <a:p>
            <a:pPr lvl="2">
              <a:defRPr/>
            </a:pPr>
            <a:r>
              <a:rPr lang="en-US" dirty="0"/>
              <a:t>Other threads can make better use of the processor</a:t>
            </a:r>
          </a:p>
          <a:p>
            <a:pPr lvl="1">
              <a:defRPr/>
            </a:pPr>
            <a:r>
              <a:rPr lang="en-US" dirty="0"/>
              <a:t>Short</a:t>
            </a:r>
          </a:p>
          <a:p>
            <a:pPr lvl="2">
              <a:defRPr/>
            </a:pPr>
            <a:r>
              <a:rPr lang="en-US" dirty="0"/>
              <a:t>Time to switch to another thread will be longer than just waiting a short amount of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D7E7E42-771E-04B1-C13C-CE5D2D6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Locking Implementations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CB84B8C-C8F0-9624-D3A0-8BAF904F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mutex</a:t>
            </a:r>
          </a:p>
          <a:p>
            <a:pPr lvl="1"/>
            <a:r>
              <a:rPr lang="en-US" altLang="en-US"/>
              <a:t>Sleep if lock cannot be acquired immediately</a:t>
            </a:r>
          </a:p>
          <a:p>
            <a:pPr lvl="1"/>
            <a:r>
              <a:rPr lang="en-US" altLang="en-US"/>
              <a:t>Allow other threads to use the processor</a:t>
            </a:r>
          </a:p>
          <a:p>
            <a:r>
              <a:rPr lang="en-US" altLang="en-US"/>
              <a:t>spinlock</a:t>
            </a:r>
          </a:p>
          <a:p>
            <a:pPr lvl="1"/>
            <a:r>
              <a:rPr lang="en-US" altLang="en-US"/>
              <a:t>Continuously try to grab the lock</a:t>
            </a:r>
          </a:p>
          <a:p>
            <a:pPr lvl="1"/>
            <a:r>
              <a:rPr lang="en-US" altLang="en-US"/>
              <a:t>Generally do not allow sleeping</a:t>
            </a:r>
          </a:p>
          <a:p>
            <a:pPr lvl="2"/>
            <a:r>
              <a:rPr lang="en-US" altLang="en-US"/>
              <a:t>Why?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40CD15-5894-0613-D0A1-CC116F6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Mutex</a:t>
            </a:r>
          </a:p>
        </p:txBody>
      </p:sp>
      <p:sp>
        <p:nvSpPr>
          <p:cNvPr id="16387" name="Text Placeholder 4">
            <a:extLst>
              <a:ext uri="{FF2B5EF4-FFF2-40B4-BE49-F238E27FC236}">
                <a16:creationId xmlns:a16="http://schemas.microsoft.com/office/drawing/2014/main" id="{4168373A-3C56-C865-CAED-4CD594AB5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7AA09BB-AE99-526C-798A-3D913BD4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Mutex Implementation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6FAA8D3-6B8C-04D7-AED1-B86554FA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Architecture-dependent code</a:t>
            </a:r>
          </a:p>
          <a:p>
            <a:pPr lvl="1"/>
            <a:r>
              <a:rPr lang="en-US" altLang="en-US"/>
              <a:t>Optimizations</a:t>
            </a:r>
          </a:p>
          <a:p>
            <a:r>
              <a:rPr lang="en-US" altLang="en-US"/>
              <a:t>Initialization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DEFINE_MUTEX(name)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mutex_init(struct mutex *lock);</a:t>
            </a:r>
          </a:p>
          <a:p>
            <a:r>
              <a:rPr lang="en-US" altLang="en-US"/>
              <a:t>Various routines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mutex_lock(struct mutex *lock);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mutex_lock_interruptible(struct mutex *lock);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mutex_lock_killable(struct mutex *lock);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mutex_unlock(struct mutex *lock);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2C7E488-784F-FA17-B372-75B07051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mutexes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9683626-E26C-DCAB-007B-D8DEA8A05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>
                <a:latin typeface="Courier New" panose="02070309020205020404" pitchFamily="49" charset="0"/>
              </a:rPr>
              <a:t>scull_dev</a:t>
            </a:r>
            <a:r>
              <a:rPr lang="en-US" altLang="en-US" sz="3200" b="1"/>
              <a:t> </a:t>
            </a:r>
            <a:r>
              <a:rPr lang="en-US" altLang="en-US" sz="3200"/>
              <a:t>structure revisited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struct scull_dev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scull_qset *data; /* Pointer to first quantum set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int quantum;                 /* the current quantum size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int qset;                      /* the current array size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unsigned long size;        /* amount of data stored here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unsigned int access_key; /* used by sculluid &amp; scullpriv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mutex mutex;     /* mutual exclusion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cdev cdev;               /* Char device structure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2F9EDF9-9D7B-7AF9-C859-EEFB28727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mutexes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C8E487B-436A-56FC-6029-EC1C9ADA8A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>
                <a:latin typeface="Courier New" panose="02070309020205020404" pitchFamily="49" charset="0"/>
              </a:rPr>
              <a:t>scull_dev</a:t>
            </a:r>
            <a:r>
              <a:rPr lang="en-US" altLang="en-US" sz="3200" b="1"/>
              <a:t> </a:t>
            </a:r>
            <a:r>
              <a:rPr lang="en-US" altLang="en-US" sz="3200"/>
              <a:t>initialization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for (i = 0; i &lt; scull_nr_devs; i++)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scull_devices[i].quantum = scull_quantum;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scull_devices[i].qset = scull_qset;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mutex_init(&amp;scull_devices[i].mutex); /* before cdev_add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scull_setup_cdev(&amp;scull_devices[i], i);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C153F7A-9EF7-7D19-2338-74667453A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mutexes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8F504C-8520-0975-FD3D-6996E99D7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200" b="1">
                <a:latin typeface="Courier New" panose="02070309020205020404" pitchFamily="49" charset="0"/>
              </a:rPr>
              <a:t>scull_write()</a:t>
            </a:r>
            <a:endParaRPr lang="en-US" altLang="en-US" sz="3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if (mutex_lock_interruptible(&amp;dev-&gt;mutex))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return -ERESTARTSYS;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3200" b="1">
                <a:latin typeface="Courier New" panose="02070309020205020404" pitchFamily="49" charset="0"/>
              </a:rPr>
              <a:t>scull_write </a:t>
            </a:r>
            <a:r>
              <a:rPr lang="en-US" altLang="en-US" sz="3200"/>
              <a:t>ends with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out: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mutex_unlock(&amp;dev-&gt;mutex);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return retval;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D61A9E9-775B-D2D9-0600-E430D473F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3600" b="1">
                <a:latin typeface="Courier New" panose="02070309020205020404" pitchFamily="49" charset="0"/>
              </a:rPr>
              <a:t>mutex_lock_interruptible()</a:t>
            </a:r>
            <a:r>
              <a:rPr lang="en-US" altLang="en-US" sz="3600"/>
              <a:t> returns nonzero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21658FF-579E-CBE8-E1E8-CE08E4EE9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3400"/>
              <a:t>If can be resubmitted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3500"/>
              <a:t>Undo visible changes if any and restart</a:t>
            </a:r>
            <a:endParaRPr lang="en-US" altLang="en-US" sz="25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3300"/>
              <a:t>Otherwise return </a:t>
            </a:r>
            <a:r>
              <a:rPr lang="en-US" altLang="en-US" sz="3300" b="1">
                <a:solidFill>
                  <a:schemeClr val="accent2"/>
                </a:solidFill>
              </a:rPr>
              <a:t>‑</a:t>
            </a:r>
            <a:r>
              <a:rPr lang="en-US" altLang="en-US" sz="3300" b="1">
                <a:solidFill>
                  <a:schemeClr val="accent2"/>
                </a:solidFill>
                <a:latin typeface="Courier New" panose="02070309020205020404" pitchFamily="49" charset="0"/>
              </a:rPr>
              <a:t>EINTR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3100"/>
              <a:t>E.g., could not undo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F1E1-46B8-24FA-BD38-C3DE72E2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b="1" dirty="0" err="1">
                <a:latin typeface="Courier New" pitchFamily="49" charset="0"/>
              </a:rPr>
              <a:t>mutex_lock_interruptible</a:t>
            </a:r>
            <a:r>
              <a:rPr lang="en-US" altLang="en-US" sz="3200" b="1" dirty="0">
                <a:latin typeface="Courier New" pitchFamily="49" charset="0"/>
              </a:rPr>
              <a:t>()</a:t>
            </a:r>
            <a:br>
              <a:rPr lang="en-US" altLang="en-US" sz="3200" b="1" dirty="0">
                <a:latin typeface="Courier New" pitchFamily="49" charset="0"/>
              </a:rPr>
            </a:br>
            <a:r>
              <a:rPr lang="en-US" altLang="en-US" sz="3200" b="1" dirty="0">
                <a:latin typeface="Courier New" pitchFamily="49" charset="0"/>
              </a:rPr>
              <a:t>	</a:t>
            </a:r>
            <a:r>
              <a:rPr lang="en-US" altLang="en-US" sz="3200" b="1" dirty="0">
                <a:latin typeface="+mn-lt"/>
              </a:rPr>
              <a:t>(returns non-zero)</a:t>
            </a:r>
            <a:endParaRPr lang="en-US" sz="3200" dirty="0">
              <a:latin typeface="+mn-lt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0B88E74-7F0A-50B2-E301-E01D7520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3400"/>
              <a:t>If can be resubmitted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3500"/>
              <a:t>Undo visible changes if any and restart</a:t>
            </a:r>
            <a:endParaRPr lang="en-US" altLang="en-US" sz="25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3300"/>
              <a:t>Otherwise return </a:t>
            </a:r>
            <a:r>
              <a:rPr lang="en-US" altLang="en-US" sz="3300" b="1">
                <a:solidFill>
                  <a:schemeClr val="accent2"/>
                </a:solidFill>
              </a:rPr>
              <a:t>‑</a:t>
            </a:r>
            <a:r>
              <a:rPr lang="en-US" altLang="en-US" sz="3300" b="1">
                <a:solidFill>
                  <a:schemeClr val="accent2"/>
                </a:solidFill>
                <a:latin typeface="Courier New" panose="02070309020205020404" pitchFamily="49" charset="0"/>
              </a:rPr>
              <a:t>EINTR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3100"/>
              <a:t>E.g., could not undo changes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97754-18A2-36C4-9E1E-83157330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Motivation:</a:t>
            </a:r>
            <a:br>
              <a:rPr lang="en-US" dirty="0"/>
            </a:br>
            <a:r>
              <a:rPr lang="en-US" dirty="0"/>
              <a:t>Example Pitfall in Scull</a:t>
            </a:r>
          </a:p>
        </p:txBody>
      </p:sp>
      <p:sp>
        <p:nvSpPr>
          <p:cNvPr id="5123" name="Text Placeholder 4">
            <a:extLst>
              <a:ext uri="{FF2B5EF4-FFF2-40B4-BE49-F238E27FC236}">
                <a16:creationId xmlns:a16="http://schemas.microsoft.com/office/drawing/2014/main" id="{E96A8737-76EC-0A00-C52D-A0408CB4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154EEF6-7D5F-7F71-A9A3-E2419957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Restartable system call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4AF6-9C76-206A-FB99-89515D4E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3700" dirty="0"/>
              <a:t>Automatic restarting of certain interrupted system calls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200" dirty="0"/>
              <a:t>Retry with </a:t>
            </a:r>
            <a:r>
              <a:rPr lang="en-US" altLang="en-US" sz="3200" b="1" dirty="0"/>
              <a:t>same arguments </a:t>
            </a:r>
            <a:r>
              <a:rPr lang="en-US" altLang="en-US" sz="3200" dirty="0"/>
              <a:t>(values)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400" dirty="0"/>
              <a:t>Simplifies user-space programming for dealing with "interrupted system call“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400" dirty="0"/>
              <a:t>POSIX permits an implementation to restart system calls, but it is not required.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400" dirty="0"/>
              <a:t>SUS defines the </a:t>
            </a:r>
            <a:r>
              <a:rPr lang="en-US" altLang="en-US" sz="3400" dirty="0">
                <a:solidFill>
                  <a:schemeClr val="accent6"/>
                </a:solidFill>
              </a:rPr>
              <a:t>SA_RESTART</a:t>
            </a:r>
            <a:r>
              <a:rPr lang="en-US" altLang="en-US" sz="3400" dirty="0"/>
              <a:t> flag to provide a means by which an application can request that an interrupted system calls be restarted.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400" dirty="0"/>
              <a:t>http://pubs.opengroup.org/onlinepubs/009604499/functions/sigaction.html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200" dirty="0"/>
              <a:t>return </a:t>
            </a:r>
            <a:r>
              <a:rPr lang="en-US" sz="3100" b="1" dirty="0">
                <a:solidFill>
                  <a:schemeClr val="accent2"/>
                </a:solidFill>
              </a:rPr>
              <a:t>‑</a:t>
            </a:r>
            <a:r>
              <a:rPr lang="en-US" altLang="en-US" sz="3100" b="1" dirty="0">
                <a:solidFill>
                  <a:schemeClr val="accent2"/>
                </a:solidFill>
                <a:latin typeface="Courier New" pitchFamily="49" charset="0"/>
              </a:rPr>
              <a:t>ERESTARTSYS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2DA8E80-5183-3CE9-8EDC-53AC2EFC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Restartable system call</a:t>
            </a:r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508C3AA-A81C-697C-33A1-F6D65058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3200"/>
              <a:t>Arguments may need to be modified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3000"/>
              <a:t>return </a:t>
            </a:r>
            <a:r>
              <a:rPr lang="en-US" altLang="en-US" sz="3000" b="1">
                <a:solidFill>
                  <a:schemeClr val="accent2"/>
                </a:solidFill>
              </a:rPr>
              <a:t>‑</a:t>
            </a:r>
            <a:r>
              <a:rPr lang="en-US" altLang="en-US" sz="3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ERESTARTSYS_RESTARTBLOCK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3000"/>
              <a:t>Specify callback function to modify arguments</a:t>
            </a:r>
            <a:endParaRPr lang="en-US" altLang="en-US" sz="30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http://lwn.net/Articles/17744/</a:t>
            </a:r>
            <a:endParaRPr lang="en-US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E5BA26E-6366-C2A4-EF55-DE05CAF0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dirty="0" err="1">
                <a:latin typeface="+mn-lt"/>
                <a:cs typeface="Courier New" pitchFamily="49" charset="0"/>
              </a:rPr>
              <a:t>Userspace</a:t>
            </a:r>
            <a:r>
              <a:rPr lang="en-US" altLang="en-US" sz="3600" b="1" dirty="0">
                <a:latin typeface="Courier New" pitchFamily="49" charset="0"/>
                <a:cs typeface="Courier New" pitchFamily="49" charset="0"/>
              </a:rPr>
              <a:t> write()</a:t>
            </a:r>
            <a:r>
              <a:rPr lang="en-US" altLang="en-US" sz="3600" b="1" dirty="0"/>
              <a:t> </a:t>
            </a:r>
            <a:r>
              <a:rPr lang="en-US" altLang="en-US" sz="3600" dirty="0"/>
              <a:t>and </a:t>
            </a:r>
            <a:r>
              <a:rPr lang="en-US" altLang="en-US" sz="3600" dirty="0" err="1">
                <a:latin typeface="+mn-lt"/>
              </a:rPr>
              <a:t>kernelspace</a:t>
            </a:r>
            <a:r>
              <a:rPr lang="en-US" altLang="en-US" sz="3600" dirty="0"/>
              <a:t> </a:t>
            </a:r>
            <a:r>
              <a:rPr lang="en-US" altLang="en-US" sz="3600" b="1" dirty="0">
                <a:latin typeface="Courier New" pitchFamily="49" charset="0"/>
                <a:cs typeface="Courier New" pitchFamily="49" charset="0"/>
              </a:rPr>
              <a:t>*_interruptible()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8C27A06-71A5-A151-4501-B8DA6666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From POSIX man page </a:t>
            </a:r>
          </a:p>
          <a:p>
            <a:pPr lvl="1"/>
            <a:r>
              <a:rPr lang="en-US" altLang="en-US"/>
              <a:t>If  write() is interrupted by a signal </a:t>
            </a:r>
            <a:r>
              <a:rPr lang="en-US" altLang="en-US" b="1"/>
              <a:t>before</a:t>
            </a:r>
            <a:r>
              <a:rPr lang="en-US" altLang="en-US"/>
              <a:t> it writes any data, it shall return -1 with errno set to [EINTR].</a:t>
            </a:r>
          </a:p>
          <a:p>
            <a:pPr lvl="1"/>
            <a:r>
              <a:rPr lang="en-US" altLang="en-US"/>
              <a:t>If write() is interrupted by a signal </a:t>
            </a:r>
            <a:r>
              <a:rPr lang="en-US" altLang="en-US" b="1"/>
              <a:t>after</a:t>
            </a:r>
            <a:r>
              <a:rPr lang="en-US" altLang="en-US"/>
              <a:t> it successfully writes some data, it shall return the number of bytes written.</a:t>
            </a:r>
          </a:p>
          <a:p>
            <a:pPr lvl="1"/>
            <a:r>
              <a:rPr lang="en-US" altLang="en-US"/>
              <a:t>http://pubs.opengroup.org/onlinepubs/009604499/functions/sigaction.html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9B9BCA0-4BB2-998D-D5A1-53056825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>
                <a:latin typeface="Courier New" panose="02070309020205020404" pitchFamily="49" charset="0"/>
              </a:rPr>
              <a:t>mutex_lock_killable()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AA8E-BAA1-3D45-2904-BC9EA83E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>
              <a:defRPr/>
            </a:pPr>
            <a:r>
              <a:rPr lang="en-US" dirty="0"/>
              <a:t>Process </a:t>
            </a:r>
            <a:r>
              <a:rPr lang="en-US" b="1" dirty="0"/>
              <a:t>assumes</a:t>
            </a:r>
            <a:r>
              <a:rPr lang="en-US" dirty="0"/>
              <a:t> that it cannot be interrupted by a signal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Breaking assumption breaks user-kernel space interface</a:t>
            </a:r>
          </a:p>
          <a:p>
            <a:pPr lvl="1">
              <a:defRPr/>
            </a:pPr>
            <a:r>
              <a:rPr lang="en-US" dirty="0"/>
              <a:t>If process receives fatal signal and </a:t>
            </a:r>
            <a:r>
              <a:rPr lang="en-US" dirty="0" err="1"/>
              <a:t>mutex_lock</a:t>
            </a:r>
            <a:r>
              <a:rPr lang="en-US" dirty="0"/>
              <a:t>() never returns</a:t>
            </a:r>
          </a:p>
          <a:p>
            <a:pPr lvl="2">
              <a:defRPr/>
            </a:pPr>
            <a:r>
              <a:rPr lang="en-US" dirty="0"/>
              <a:t>Results in an </a:t>
            </a:r>
            <a:r>
              <a:rPr lang="en-US" b="1" dirty="0"/>
              <a:t>immortal </a:t>
            </a:r>
            <a:r>
              <a:rPr lang="en-US" dirty="0"/>
              <a:t>process</a:t>
            </a:r>
            <a:endParaRPr lang="en-US" b="1" dirty="0"/>
          </a:p>
          <a:p>
            <a:pPr>
              <a:defRPr/>
            </a:pPr>
            <a:r>
              <a:rPr lang="en-US" dirty="0"/>
              <a:t>Assumptions/expectations do not apply if process receives fatal signal</a:t>
            </a:r>
          </a:p>
          <a:p>
            <a:pPr lvl="1">
              <a:defRPr/>
            </a:pPr>
            <a:r>
              <a:rPr lang="en-US" dirty="0"/>
              <a:t>Process that called system call will never return</a:t>
            </a:r>
          </a:p>
          <a:p>
            <a:pPr lvl="1">
              <a:defRPr/>
            </a:pPr>
            <a:r>
              <a:rPr lang="en-US" dirty="0"/>
              <a:t>Does not break assumption since process does not continue</a:t>
            </a:r>
          </a:p>
          <a:p>
            <a:pPr>
              <a:defRPr/>
            </a:pPr>
            <a:r>
              <a:rPr lang="en-US" dirty="0"/>
              <a:t>http://lwn.net/Articles/288056/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1FCA5-2282-6AEF-3482-733DCD8F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Mutex Usage as Completion (Error)</a:t>
            </a:r>
            <a:br>
              <a:rPr lang="en-US" dirty="0"/>
            </a:br>
            <a:r>
              <a:rPr lang="en-US" sz="3100" dirty="0"/>
              <a:t>https://lkml.org/lkml/2013/12/2/997</a:t>
            </a:r>
            <a:br>
              <a:rPr lang="en-US" dirty="0"/>
            </a:br>
            <a:endParaRPr lang="en-US" dirty="0"/>
          </a:p>
        </p:txBody>
      </p:sp>
      <p:sp>
        <p:nvSpPr>
          <p:cNvPr id="27651" name="Text Placeholder 4">
            <a:extLst>
              <a:ext uri="{FF2B5EF4-FFF2-40B4-BE49-F238E27FC236}">
                <a16:creationId xmlns:a16="http://schemas.microsoft.com/office/drawing/2014/main" id="{4B58F314-FEC8-4655-3BC7-6EF0846D1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>
            <a:extLst>
              <a:ext uri="{FF2B5EF4-FFF2-40B4-BE49-F238E27FC236}">
                <a16:creationId xmlns:a16="http://schemas.microsoft.com/office/drawing/2014/main" id="{41832BCE-CA72-994F-88CC-84C380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Pattern</a:t>
            </a:r>
          </a:p>
        </p:txBody>
      </p:sp>
      <p:sp>
        <p:nvSpPr>
          <p:cNvPr id="25603" name="Content Placeholder 1">
            <a:extLst>
              <a:ext uri="{FF2B5EF4-FFF2-40B4-BE49-F238E27FC236}">
                <a16:creationId xmlns:a16="http://schemas.microsoft.com/office/drawing/2014/main" id="{FB2467B0-A032-E7E7-55F2-657BBE688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30146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refcount</a:t>
            </a:r>
            <a:r>
              <a:rPr lang="en-US" altLang="en-US" dirty="0"/>
              <a:t> variable for deciding which thread to perform cleanup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 lvl="1">
              <a:defRPr/>
            </a:pPr>
            <a:r>
              <a:rPr lang="en-US" altLang="en-US" dirty="0"/>
              <a:t>Initialize shared object</a:t>
            </a:r>
          </a:p>
          <a:p>
            <a:pPr lvl="1">
              <a:defRPr/>
            </a:pPr>
            <a:r>
              <a:rPr lang="en-US" altLang="en-US" dirty="0"/>
              <a:t>Set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refcount</a:t>
            </a:r>
            <a:r>
              <a:rPr lang="en-US" altLang="en-US" dirty="0"/>
              <a:t> to number of concurrent threads</a:t>
            </a:r>
          </a:p>
          <a:p>
            <a:pPr lvl="1">
              <a:defRPr/>
            </a:pPr>
            <a:r>
              <a:rPr lang="en-US" altLang="en-US" dirty="0"/>
              <a:t>Start multiple threads</a:t>
            </a:r>
          </a:p>
          <a:p>
            <a:pPr lvl="1">
              <a:defRPr/>
            </a:pPr>
            <a:r>
              <a:rPr lang="en-US" altLang="en-US" dirty="0"/>
              <a:t>Last thread cleans up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0F3C0B0C-3379-04E0-808F-72C9F72BC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614863"/>
            <a:ext cx="4648200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&lt;do stuff&gt;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mutex_lock(obj-&gt;lock);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dead = !--obj-&gt;refcount;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mutex_unlock(obj-&gt;lock);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(dead)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free(obj);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>
            <a:extLst>
              <a:ext uri="{FF2B5EF4-FFF2-40B4-BE49-F238E27FC236}">
                <a16:creationId xmlns:a16="http://schemas.microsoft.com/office/drawing/2014/main" id="{04D2C2E2-0F42-50C8-F811-8BC9CD48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fs/pipe.c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FE2D3AFE-0CE0-949D-5E32-A1EED358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52600"/>
            <a:ext cx="8077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__pipe_lock(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spin_lock(&amp;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inode-&gt;i_lock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if (!--pipe-&gt;files)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inode-&gt;i_pipe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kill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spin_unlock(&amp;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inode-&gt;i_lock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__pipe_unlock(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if (kill)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free_pipe_info(pipe);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4CD132D-21B4-F400-EF8A-B780F8D7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52600"/>
            <a:ext cx="4267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mutex_unlock(obj-&gt;lock);</a:t>
            </a:r>
            <a:br>
              <a:rPr lang="en-US" altLang="en-US" sz="1600"/>
            </a:br>
            <a:r>
              <a:rPr lang="en-US" altLang="en-US" sz="1600"/>
              <a:t>__mutex_fastpath_unlock()</a:t>
            </a:r>
            <a:br>
              <a:rPr lang="en-US" altLang="en-US" sz="1600"/>
            </a:br>
            <a:r>
              <a:rPr lang="en-US" altLang="en-US" sz="1600"/>
              <a:t>fastpath fails (because mutex is nonpositive</a:t>
            </a:r>
            <a:br>
              <a:rPr lang="en-US" altLang="en-US" sz="1600"/>
            </a:br>
            <a:r>
              <a:rPr lang="en-US" altLang="en-US" sz="1600"/>
              <a:t>__mutex_unlock_slowpath:</a:t>
            </a:r>
            <a:br>
              <a:rPr lang="en-US" altLang="en-US" sz="1600"/>
            </a:br>
            <a:r>
              <a:rPr lang="en-US" altLang="en-US" sz="1600"/>
              <a:t>if (__mutex_slowpath_needs_to_unlock())</a:t>
            </a:r>
            <a:br>
              <a:rPr lang="en-US" altLang="en-US" sz="1600"/>
            </a:br>
            <a:r>
              <a:rPr lang="en-US" altLang="en-US" sz="1600"/>
              <a:t>atomic_set(&amp;lock-&gt;count, 1);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E7D5E092-5AAC-1CBE-725D-2E47CF5C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9188"/>
            <a:ext cx="441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if ((atomic_read(&amp;lock-&gt;count) == 1) &amp;&amp;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(atomic_cmpxchg(&amp;lock-&gt;count, 1, 0) == 1))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.. and now CPU2 owns the mutex, and goes 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dead = !--obj-&gt;refcount;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// refcount was 1, is now 0, dead =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mutex_unlock(obj-&gt;lock);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if (dead)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free(obj);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E9BC7837-0A7E-5607-09EC-704FAA33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426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mutex_lock(obj-&gt;lock);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dead = !--obj-&gt;refcount;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// refcount was 2, is now 1, dead = 0.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5" name="Rectangle 8">
            <a:extLst>
              <a:ext uri="{FF2B5EF4-FFF2-40B4-BE49-F238E27FC236}">
                <a16:creationId xmlns:a16="http://schemas.microsoft.com/office/drawing/2014/main" id="{22489C7B-22A4-4444-1B7C-77B31DE7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054100"/>
            <a:ext cx="4267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mutex_lock(obj-&gt;lock);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// blocks on obj-&gt;lock, goes to slowpath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// mutex is negative, CPU2 is in optimistic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//  spinning mode in __mutex_lock_common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6" name="TextBox 9">
            <a:extLst>
              <a:ext uri="{FF2B5EF4-FFF2-40B4-BE49-F238E27FC236}">
                <a16:creationId xmlns:a16="http://schemas.microsoft.com/office/drawing/2014/main" id="{7E828834-14ED-2A63-34C2-B854A728F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6200"/>
            <a:ext cx="1065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CPU 1</a:t>
            </a:r>
          </a:p>
        </p:txBody>
      </p:sp>
      <p:sp>
        <p:nvSpPr>
          <p:cNvPr id="30727" name="TextBox 11">
            <a:extLst>
              <a:ext uri="{FF2B5EF4-FFF2-40B4-BE49-F238E27FC236}">
                <a16:creationId xmlns:a16="http://schemas.microsoft.com/office/drawing/2014/main" id="{29D588D5-3057-EE52-440B-61A38062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23825"/>
            <a:ext cx="10652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CPU 2</a:t>
            </a:r>
          </a:p>
        </p:txBody>
      </p:sp>
      <p:sp>
        <p:nvSpPr>
          <p:cNvPr id="30728" name="Rectangle 12">
            <a:extLst>
              <a:ext uri="{FF2B5EF4-FFF2-40B4-BE49-F238E27FC236}">
                <a16:creationId xmlns:a16="http://schemas.microsoft.com/office/drawing/2014/main" id="{85E17E3A-9E9B-0933-1F45-124B2DA6E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5867400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but in the meantime, CPU1 is busy still unlocking: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if (!list_empty(&amp;lock-&gt;wait_list)) {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5820012-B97D-6825-6377-0D3252DD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0DE9B1A-A0CD-4E74-9D15-68C77AE5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Mutex serializes what is </a:t>
            </a:r>
            <a:r>
              <a:rPr lang="en-US" altLang="en-US" b="1">
                <a:solidFill>
                  <a:srgbClr val="FF0000"/>
                </a:solidFill>
              </a:rPr>
              <a:t>inside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the mutex, but not necessarily the lock </a:t>
            </a:r>
            <a:r>
              <a:rPr lang="en-US" altLang="en-US" b="1">
                <a:solidFill>
                  <a:srgbClr val="FF0000"/>
                </a:solidFill>
              </a:rPr>
              <a:t>ITSELF</a:t>
            </a:r>
          </a:p>
          <a:p>
            <a:r>
              <a:rPr lang="en-US" altLang="en-US"/>
              <a:t>Use spinlocks and/or atomic ref counts</a:t>
            </a:r>
          </a:p>
          <a:p>
            <a:r>
              <a:rPr lang="en-US" altLang="en-US"/>
              <a:t>"don't use mutexes to implement completions"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B0400-B544-2DD0-5965-4E5DCC76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Completions</a:t>
            </a:r>
          </a:p>
        </p:txBody>
      </p:sp>
      <p:sp>
        <p:nvSpPr>
          <p:cNvPr id="32771" name="Text Placeholder 4">
            <a:extLst>
              <a:ext uri="{FF2B5EF4-FFF2-40B4-BE49-F238E27FC236}">
                <a16:creationId xmlns:a16="http://schemas.microsoft.com/office/drawing/2014/main" id="{ADA4B01D-69BF-4C1F-9375-6DC35686F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5DC428-CC7F-EE37-9D02-6A57BEC94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D708DBB-AD7D-291B-C15D-747C7AEF56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i="1">
                <a:solidFill>
                  <a:srgbClr val="6666FF"/>
                </a:solidFill>
              </a:rPr>
              <a:t>Race condition</a:t>
            </a:r>
            <a:r>
              <a:rPr lang="en-US" altLang="en-US"/>
              <a:t>:  result of uncontrolled access to shared data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if (!dptr-&gt;data[s_pos])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dptr-&gt;data[s_pos] = kzalloc(quantum, GFP_KERNEL);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(!dptr-&gt;data[s_pos])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goto out;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BB981A6-8709-C939-1FB9-2642C0640D89}"/>
              </a:ext>
            </a:extLst>
          </p:cNvPr>
          <p:cNvSpPr/>
          <p:nvPr/>
        </p:nvSpPr>
        <p:spPr>
          <a:xfrm>
            <a:off x="354013" y="3073400"/>
            <a:ext cx="609600" cy="22860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BA51029-2FE2-8A3E-2F15-2F4B4E2CB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C23999B-4155-04B6-9BDE-54E15B164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en-US" dirty="0"/>
              <a:t>Start and wait for operation to complete (outside current thread)</a:t>
            </a:r>
          </a:p>
          <a:p>
            <a:pPr lvl="1" eaLnBrk="1" hangingPunct="1">
              <a:defRPr/>
            </a:pPr>
            <a:r>
              <a:rPr lang="en-US" altLang="en-US" dirty="0"/>
              <a:t>Common pattern in kernel programming</a:t>
            </a:r>
          </a:p>
          <a:p>
            <a:pPr lvl="1" eaLnBrk="1" hangingPunct="1">
              <a:defRPr/>
            </a:pPr>
            <a:r>
              <a:rPr lang="en-US" altLang="en-US" dirty="0"/>
              <a:t>E.g., wait for initialization to complete</a:t>
            </a:r>
          </a:p>
          <a:p>
            <a:pPr eaLnBrk="1" hangingPunct="1">
              <a:defRPr/>
            </a:pPr>
            <a:r>
              <a:rPr lang="en-US" altLang="en-US" dirty="0"/>
              <a:t>Reasons to use instead of </a:t>
            </a:r>
            <a:r>
              <a:rPr lang="en-US" altLang="en-US" dirty="0" err="1"/>
              <a:t>mutexes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Wake up multiple threads</a:t>
            </a:r>
          </a:p>
          <a:p>
            <a:pPr lvl="1" eaLnBrk="1" hangingPunct="1">
              <a:defRPr/>
            </a:pPr>
            <a:r>
              <a:rPr lang="en-US" altLang="en-US" dirty="0"/>
              <a:t>More efficient</a:t>
            </a:r>
          </a:p>
          <a:p>
            <a:pPr lvl="1" eaLnBrk="1" hangingPunct="1">
              <a:defRPr/>
            </a:pPr>
            <a:r>
              <a:rPr lang="en-US" altLang="en-US" dirty="0"/>
              <a:t>More meaningful syntax</a:t>
            </a:r>
          </a:p>
          <a:p>
            <a:pPr lvl="1" eaLnBrk="1" hangingPunct="1">
              <a:defRPr/>
            </a:pPr>
            <a:r>
              <a:rPr lang="en-US" altLang="en-US" dirty="0"/>
              <a:t>Subtle races with mutex implementation code</a:t>
            </a:r>
          </a:p>
          <a:p>
            <a:pPr lvl="2" eaLnBrk="1" hangingPunct="1">
              <a:defRPr/>
            </a:pPr>
            <a:r>
              <a:rPr lang="en-US" altLang="en-US" dirty="0"/>
              <a:t>Cleanup of mutex itself</a:t>
            </a:r>
          </a:p>
          <a:p>
            <a:pPr lvl="2" eaLnBrk="1" hangingPunct="1">
              <a:defRPr/>
            </a:pPr>
            <a:r>
              <a:rPr lang="en-US" altLang="en-US" sz="2100" dirty="0">
                <a:hlinkClick r:id="rId3"/>
              </a:rPr>
              <a:t>http://lkml.iu.edu//hypermail/linux/kernel/0107.3/0674.html</a:t>
            </a:r>
            <a:endParaRPr lang="en-US" altLang="en-US" sz="2100" dirty="0"/>
          </a:p>
          <a:p>
            <a:pPr lvl="2" eaLnBrk="1" hangingPunct="1">
              <a:defRPr/>
            </a:pPr>
            <a:r>
              <a:rPr lang="en-US" altLang="en-US" sz="2100" dirty="0">
                <a:hlinkClick r:id="rId4"/>
              </a:rPr>
              <a:t>https://lkml.org/lkml/2008/4/11/323</a:t>
            </a:r>
            <a:endParaRPr lang="en-US" altLang="en-US" sz="2100" dirty="0"/>
          </a:p>
          <a:p>
            <a:pPr eaLnBrk="1" hangingPunct="1"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completions</a:t>
            </a:r>
          </a:p>
          <a:p>
            <a:pPr lvl="1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#include &lt;</a:t>
            </a:r>
            <a:r>
              <a:rPr lang="en-US" altLang="en-US" b="1" dirty="0" err="1">
                <a:latin typeface="Courier New" pitchFamily="49" charset="0"/>
              </a:rPr>
              <a:t>linux</a:t>
            </a:r>
            <a:r>
              <a:rPr lang="en-US" altLang="en-US" b="1" dirty="0">
                <a:latin typeface="Courier New" pitchFamily="49" charset="0"/>
              </a:rPr>
              <a:t>/</a:t>
            </a:r>
            <a:r>
              <a:rPr lang="en-US" altLang="en-US" b="1" dirty="0" err="1">
                <a:latin typeface="Courier New" pitchFamily="49" charset="0"/>
              </a:rPr>
              <a:t>completion.h</a:t>
            </a:r>
            <a:r>
              <a:rPr lang="en-US" altLang="en-US" b="1" dirty="0">
                <a:latin typeface="Courier New" pitchFamily="49" charset="0"/>
              </a:rPr>
              <a:t>&gt;</a:t>
            </a:r>
          </a:p>
          <a:p>
            <a:pPr eaLnBrk="1" hangingPunct="1">
              <a:defRPr/>
            </a:pPr>
            <a:endParaRPr lang="en-US" alt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CC37023-CDB3-19B5-C9DC-B86D3831F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800983A-1758-9E31-F5C7-19ED97FB3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/>
              <a:t>To create a completion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DECLARE_COMPLETION(my_completion);</a:t>
            </a:r>
          </a:p>
          <a:p>
            <a:pPr lvl="1" eaLnBrk="1" hangingPunct="1"/>
            <a:r>
              <a:rPr lang="en-US" altLang="en-US"/>
              <a:t>Or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struct completion my_completion;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init_completion(&amp;my_completion);</a:t>
            </a:r>
            <a:endParaRPr lang="en-US" altLang="en-US"/>
          </a:p>
          <a:p>
            <a:pPr eaLnBrk="1" hangingPunct="1"/>
            <a:r>
              <a:rPr lang="en-US" altLang="en-US"/>
              <a:t>To wait for the completion, call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wait_for_completion(struct  completion *c);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wait_for_completion_interruptible(struct  completion *c);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wait_for_completion_timeout(struct  completion *c, unsigned long timeout);</a:t>
            </a:r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647B380-8F3C-81C9-F52B-7B87D22BA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82E7125-421F-3C54-60D7-40A8E83E1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signal a completion event, call one of the following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/* wake up one waiting thread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complete(struct completion *c);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/* wake up multiple waiting threads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/* need to call INIT_COMPLETION(struct completion c)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to reuse the completion structure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complete_all(struct completion *c);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04FC705-AB8C-3426-A50E-B29733B34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A15CA24-FCF8-42E8-F040-E05DF309B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/>
            <a:r>
              <a:rPr lang="en-US" altLang="en-US"/>
              <a:t>Example: misc-modules/complete.c</a:t>
            </a:r>
            <a:endParaRPr lang="en-US" altLang="en-US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6600FF"/>
                </a:solidFill>
                <a:latin typeface="Courier New" panose="02070309020205020404" pitchFamily="49" charset="0"/>
              </a:rPr>
              <a:t>DECLARE_COMPLETION(comp);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ssize_t complete_read(struct file *filp, char __user *buf,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 size_t count, loff_t *pos)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printk(KERN_DEBUG "process %i (%s) going to sleep\n",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current-&gt;pid, current-&gt;comm);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6600FF"/>
                </a:solidFill>
                <a:latin typeface="Courier New" panose="02070309020205020404" pitchFamily="49" charset="0"/>
              </a:rPr>
              <a:t>wait_for_completion(&amp;comp);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printk(KERN_DEBUG "awoken %i (%s)\n", current-&gt;pid,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current-&gt;comm);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return 0; /* EOF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829DD6B-E5E9-5D99-1FC2-B2105BFB4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8CAB02C-58B0-8BF3-F9B6-94B67B7DC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/>
              <a:t>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ssize_t complete_write(struct file *filp,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  const char __user *buf, size_t count,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  loff_t *pos)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printk(KERN_DEBUG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"process %i (%s) awakening the  readers...\n",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current-&gt;pid, current-&gt;comm);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6600FF"/>
                </a:solidFill>
                <a:latin typeface="Courier New" panose="02070309020205020404" pitchFamily="49" charset="0"/>
              </a:rPr>
              <a:t>complete(&amp;comp);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return count; /* succeed, to avoid retrial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B6104-908F-00AE-4DCB-FE08A26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Spinlocks</a:t>
            </a:r>
          </a:p>
        </p:txBody>
      </p:sp>
      <p:sp>
        <p:nvSpPr>
          <p:cNvPr id="38915" name="Text Placeholder 4">
            <a:extLst>
              <a:ext uri="{FF2B5EF4-FFF2-40B4-BE49-F238E27FC236}">
                <a16:creationId xmlns:a16="http://schemas.microsoft.com/office/drawing/2014/main" id="{7AE59F9B-1B1F-8BC8-E67A-B7F45C212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1BEB61A-5FE7-FC2A-9A0D-FD545FDEA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Spinlocks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8E150F9-CA0F-F699-52CE-62784B97C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Generally used in code that should not sleep </a:t>
            </a:r>
          </a:p>
          <a:p>
            <a:pPr lvl="1" eaLnBrk="1" hangingPunct="1"/>
            <a:r>
              <a:rPr lang="en-US" altLang="en-US"/>
              <a:t>(e.g., interrupt handlers)</a:t>
            </a:r>
          </a:p>
          <a:p>
            <a:pPr eaLnBrk="1" hangingPunct="1"/>
            <a:r>
              <a:rPr lang="en-US" altLang="en-US"/>
              <a:t>Usually implemented as a single bit</a:t>
            </a:r>
          </a:p>
          <a:p>
            <a:pPr lvl="1" eaLnBrk="1" hangingPunct="1"/>
            <a:r>
              <a:rPr lang="en-US" altLang="en-US"/>
              <a:t>If the lock is available, the bit is set and the code continues</a:t>
            </a:r>
          </a:p>
          <a:p>
            <a:pPr lvl="1" eaLnBrk="1" hangingPunct="1"/>
            <a:r>
              <a:rPr lang="en-US" altLang="en-US"/>
              <a:t>If the lock is taken, the code enters a tight loop </a:t>
            </a:r>
          </a:p>
          <a:p>
            <a:pPr lvl="2" eaLnBrk="1" hangingPunct="1"/>
            <a:r>
              <a:rPr lang="en-US" altLang="en-US"/>
              <a:t>Repeatedly checks the lock until it become available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FC1C8A2-0C56-F350-D39E-216CD90CC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Spinlocks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0728AB6-EB9A-4997-AB1C-FA3D8C809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Actual implementation varies for different architectures</a:t>
            </a:r>
          </a:p>
          <a:p>
            <a:pPr eaLnBrk="1" hangingPunct="1"/>
            <a:r>
              <a:rPr lang="en-US" altLang="en-US"/>
              <a:t>Protect a process from other CPUs and interrupts</a:t>
            </a:r>
          </a:p>
          <a:p>
            <a:pPr lvl="1" eaLnBrk="1" hangingPunct="1"/>
            <a:r>
              <a:rPr lang="en-US" altLang="en-US"/>
              <a:t>Usually does nothing on uniprocessor machines</a:t>
            </a:r>
          </a:p>
          <a:p>
            <a:pPr lvl="2" eaLnBrk="1" hangingPunct="1"/>
            <a:r>
              <a:rPr lang="en-US" altLang="en-US" b="1"/>
              <a:t>Exception:</a:t>
            </a:r>
            <a:r>
              <a:rPr lang="en-US" altLang="en-US"/>
              <a:t> changing the IRQ masking status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2D7D950-BAB4-D8AD-770B-DE3A68D13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Spinlock API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29A692-13D1-E8CA-236A-38410D83D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#include &lt;linux/spinlock.h&gt;</a:t>
            </a:r>
          </a:p>
          <a:p>
            <a:pPr eaLnBrk="1" hangingPunct="1"/>
            <a:r>
              <a:rPr lang="en-US" altLang="en-US"/>
              <a:t>To initialize, declare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spinlock_t my_lock = SPIN_LOCK_UNLOCKED;</a:t>
            </a:r>
          </a:p>
          <a:p>
            <a:pPr lvl="1" eaLnBrk="1" hangingPunct="1"/>
            <a:r>
              <a:rPr lang="en-US" altLang="en-US"/>
              <a:t>Or call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spin_lock_init(spinlock_t *lock);</a:t>
            </a:r>
          </a:p>
          <a:p>
            <a:pPr eaLnBrk="1" hangingPunct="1"/>
            <a:r>
              <a:rPr lang="en-US" altLang="en-US"/>
              <a:t>To acquire a lock, call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spin_lock(spinlock_t *lock);</a:t>
            </a:r>
          </a:p>
          <a:p>
            <a:pPr lvl="1" eaLnBrk="1" hangingPunct="1"/>
            <a:r>
              <a:rPr lang="en-US" altLang="en-US"/>
              <a:t>Spinlock waits are uninterruptible</a:t>
            </a:r>
          </a:p>
          <a:p>
            <a:pPr eaLnBrk="1" hangingPunct="1"/>
            <a:r>
              <a:rPr lang="en-US" altLang="en-US"/>
              <a:t>To release a lock, call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spin_unlock(spinlock_t *lock);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82BE89A-EFAA-6F4D-ACBE-C81B18077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Spinlocks and </a:t>
            </a:r>
            <a:r>
              <a:rPr lang="en-US" altLang="en-US" b="1" i="1">
                <a:solidFill>
                  <a:srgbClr val="6600FF"/>
                </a:solidFill>
              </a:rPr>
              <a:t>Atomic Context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04992EA-8751-8A03-B890-E56812985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While holding a spinlock, be atomic</a:t>
            </a:r>
          </a:p>
          <a:p>
            <a:pPr lvl="1" eaLnBrk="1" hangingPunct="1"/>
            <a:r>
              <a:rPr lang="en-US" altLang="en-US"/>
              <a:t>Do not sleep or relinquish the processor</a:t>
            </a:r>
          </a:p>
          <a:p>
            <a:pPr lvl="2" eaLnBrk="1" hangingPunct="1"/>
            <a:r>
              <a:rPr lang="en-US" altLang="en-US"/>
              <a:t>Examples of calls that can sleep</a:t>
            </a:r>
          </a:p>
          <a:p>
            <a:pPr lvl="3" eaLnBrk="1" hangingPunct="1"/>
            <a:r>
              <a:rPr lang="en-US" altLang="en-US"/>
              <a:t>Copying data to or from user space</a:t>
            </a:r>
          </a:p>
          <a:p>
            <a:pPr lvl="4" eaLnBrk="1" hangingPunct="1"/>
            <a:r>
              <a:rPr lang="en-US" altLang="en-US"/>
              <a:t>User-space page may need to be on disk…</a:t>
            </a:r>
          </a:p>
          <a:p>
            <a:pPr lvl="3" eaLnBrk="1" hangingPunct="1"/>
            <a:r>
              <a:rPr lang="en-US" altLang="en-US"/>
              <a:t>Memory allocation</a:t>
            </a:r>
          </a:p>
          <a:p>
            <a:pPr lvl="4" eaLnBrk="1" hangingPunct="1"/>
            <a:r>
              <a:rPr lang="en-US" altLang="en-US"/>
              <a:t>Memory might not be available</a:t>
            </a:r>
          </a:p>
          <a:p>
            <a:pPr lvl="1" eaLnBrk="1" hangingPunct="1"/>
            <a:r>
              <a:rPr lang="en-US" altLang="en-US"/>
              <a:t>Disable interrupts (on the local CPU) as needed</a:t>
            </a:r>
          </a:p>
          <a:p>
            <a:pPr eaLnBrk="1" hangingPunct="1"/>
            <a:r>
              <a:rPr lang="en-US" altLang="en-US"/>
              <a:t>Hold spinlocks for the minimum time possible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5700D35-3E7F-6B07-21BD-00EDF8CC1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827DB52-D83D-1E00-9FAF-4CF8A8AE1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i="1">
                <a:solidFill>
                  <a:srgbClr val="6666FF"/>
                </a:solidFill>
              </a:rPr>
              <a:t>Race condition</a:t>
            </a:r>
            <a:r>
              <a:rPr lang="en-US" altLang="en-US"/>
              <a:t>:  result of uncontrolled access to shared data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if (!dptr-&gt;data[s_pos])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dptr-&gt;data[s_pos] = kzalloc(quantum, GFP_KERNEL);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(!dptr-&gt;data[s_pos])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goto out;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5CFCBE-7767-56DC-82DF-27368B128473}"/>
              </a:ext>
            </a:extLst>
          </p:cNvPr>
          <p:cNvSpPr/>
          <p:nvPr/>
        </p:nvSpPr>
        <p:spPr>
          <a:xfrm>
            <a:off x="354013" y="3073400"/>
            <a:ext cx="609600" cy="22860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D8862AB-30BC-F309-D257-C18D72570EC6}"/>
              </a:ext>
            </a:extLst>
          </p:cNvPr>
          <p:cNvSpPr/>
          <p:nvPr/>
        </p:nvSpPr>
        <p:spPr>
          <a:xfrm>
            <a:off x="76200" y="3068638"/>
            <a:ext cx="6096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5C32D0F-B9CE-14E1-A533-9B52D1DBA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Spinlock Functions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3B5703-5F5A-AEDD-C88B-78B0B0808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/>
              <a:t>Four functions to acquire a spinlock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spin_lock(spinlock_t *lock);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6600FF"/>
                </a:solidFill>
                <a:latin typeface="Courier New" panose="02070309020205020404" pitchFamily="49" charset="0"/>
              </a:rPr>
              <a:t>/* disables interrupts on the local CPU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spin_lock_irqsave(spinlock_t *lock,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  unsigned long flags);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6600FF"/>
                </a:solidFill>
                <a:latin typeface="Courier New" panose="02070309020205020404" pitchFamily="49" charset="0"/>
              </a:rPr>
              <a:t>/* only if no other code disabled interrupts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spin_lock_irq(spinlock_t *lock);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6600FF"/>
                </a:solidFill>
                <a:latin typeface="Courier New" panose="02070309020205020404" pitchFamily="49" charset="0"/>
              </a:rPr>
              <a:t>/* disables software interrupts; leaves hardware interrupts enabled (e.g. tasklets)*/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spin_lock_bh(spinlock_t *lock);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39DA81D-8627-2814-1A4F-4AB412DD2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Spinlock Functions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2622049-08D2-E658-D746-C7AB6AA67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/>
              <a:t>Four functions to release a spinlock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spin_unlock(spinlock_t *lock);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6600FF"/>
                </a:solidFill>
                <a:latin typeface="Courier New" panose="02070309020205020404" pitchFamily="49" charset="0"/>
              </a:rPr>
              <a:t>/* need to use the same flags variable for locking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6600FF"/>
                </a:solidFill>
                <a:latin typeface="Courier New" panose="02070309020205020404" pitchFamily="49" charset="0"/>
              </a:rPr>
              <a:t>/* need to call spin_lock_irqsave and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6600FF"/>
                </a:solidFill>
                <a:latin typeface="Courier New" panose="02070309020205020404" pitchFamily="49" charset="0"/>
              </a:rPr>
              <a:t>   spin_unlock_irqrestore in the same function, or your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6600FF"/>
                </a:solidFill>
                <a:latin typeface="Courier New" panose="02070309020205020404" pitchFamily="49" charset="0"/>
              </a:rPr>
              <a:t>   code may break on some architectures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spin_unlock_irqrestore(spinlock_t *lock,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       unsigned long flags);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spin_unlock_irq(spinlock_t *lock);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spin_unlock_bh(spinlock_t *lock);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0CB0579-E3EC-B969-C719-1DEB67634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Locking Traps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2A61522-EA07-4E32-FBB2-1927928A8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 is very hard to manage concurrency</a:t>
            </a:r>
          </a:p>
          <a:p>
            <a:pPr eaLnBrk="1" hangingPunct="1"/>
            <a:r>
              <a:rPr lang="en-US" altLang="en-US"/>
              <a:t>What can possibly go wrong?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7688985-1742-6B53-81C1-97CA4F68B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Ambiguous Rules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59A6C2E-D0E7-F833-0E7C-78CFEF4E9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Shared data structure D, protected by lock 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function A()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lock(&amp;L);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/* call function B() that accesses D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unlock(&amp;L);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/>
              <a:t>If </a:t>
            </a:r>
            <a:r>
              <a:rPr lang="en-US" altLang="en-US" b="1">
                <a:latin typeface="Courier New" panose="02070309020205020404" pitchFamily="49" charset="0"/>
              </a:rPr>
              <a:t>function B()</a:t>
            </a:r>
            <a:r>
              <a:rPr lang="en-US" altLang="en-US"/>
              <a:t> calls </a:t>
            </a:r>
            <a:r>
              <a:rPr lang="en-US" altLang="en-US" b="1">
                <a:latin typeface="Courier New" panose="02070309020205020404" pitchFamily="49" charset="0"/>
              </a:rPr>
              <a:t>lock(&amp;L)</a:t>
            </a:r>
            <a:r>
              <a:rPr lang="en-US" altLang="en-US"/>
              <a:t>, we have a deadlock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8DA0AAE-5EFF-D9E1-EFB5-53C925A94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Ambiguous Rules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C90F101-7622-F004-E977-B98008E75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  <a:p>
            <a:pPr lvl="1" eaLnBrk="1" hangingPunct="1"/>
            <a:r>
              <a:rPr lang="en-US" altLang="en-US"/>
              <a:t>Have clear entry points to access data structures</a:t>
            </a:r>
          </a:p>
          <a:p>
            <a:pPr lvl="1" eaLnBrk="1" hangingPunct="1"/>
            <a:r>
              <a:rPr lang="en-US" altLang="en-US"/>
              <a:t>Document assumptions about locking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94594A9-C946-F76A-91B2-B37EA212D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 Ordering Rules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0A59ED0-7BC1-787C-AB46-0E1120FA8AD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function A()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lock(&amp;L1);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lock(&amp;L2);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/* access D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unlock(&amp;L2);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unlock(&amp;L1)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15E4B9E-4136-06A2-1041-3FD81965E1D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function B()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lock(&amp;L2);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lock(&amp;L1);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/* access D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unlock(&amp;L1);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unlock(&amp;L2)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7ABBBDEF-B11F-B5FE-C3D8-86B6674AC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DD994E2B-7855-1F20-A681-E1B74621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73DB646C-BB60-8CB2-7C2C-A886F8B92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6403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/>
              <a:t>- Multiple locks should always be acquired in the same order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/>
              <a:t>- Easier said than done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6952C36-2D7F-3679-F5EB-07610C70F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 Ordering Rules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60B425A-C48E-F3B7-83E7-9627AEC8AA7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function A()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lock(&amp;L1);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X();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unlock(&amp;L1)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function X()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lock(&amp;L2);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/* access D 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unlock(&amp;L2);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C1183111-8AB6-9908-CF98-242733E51F6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function B()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lock(&amp;L2);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Y();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unlock(&amp;L2)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function Y()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lock(&amp;L1);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/* access D 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unlock(&amp;L1);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3BD02E06-01A3-630D-0185-0307BAC62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50F3C9ED-906E-497E-B096-038E1CD95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FCD7E57-2C96-3E90-7657-38AFFD21D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 Ordering Rules of Thumb</a:t>
            </a:r>
          </a:p>
        </p:txBody>
      </p:sp>
      <p:sp>
        <p:nvSpPr>
          <p:cNvPr id="51203" name="Rectangle 9">
            <a:extLst>
              <a:ext uri="{FF2B5EF4-FFF2-40B4-BE49-F238E27FC236}">
                <a16:creationId xmlns:a16="http://schemas.microsoft.com/office/drawing/2014/main" id="{1CBF7F66-0498-8F0B-7672-C51FC76E5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Choose a lock ordering that is </a:t>
            </a:r>
            <a:r>
              <a:rPr lang="en-US" altLang="en-US" b="1"/>
              <a:t>local</a:t>
            </a:r>
            <a:r>
              <a:rPr lang="en-US" altLang="en-US"/>
              <a:t> to your code before taking a lock belonging to a more central part of the kernel</a:t>
            </a:r>
          </a:p>
          <a:p>
            <a:pPr lvl="1" eaLnBrk="1" hangingPunct="1"/>
            <a:r>
              <a:rPr lang="en-US" altLang="en-US"/>
              <a:t>Lock of central kernel code likely has more users (more contention)</a:t>
            </a:r>
          </a:p>
          <a:p>
            <a:pPr eaLnBrk="1" hangingPunct="1"/>
            <a:r>
              <a:rPr lang="en-US" altLang="en-US"/>
              <a:t>Obtain the mutex first before taking the spinlock</a:t>
            </a:r>
          </a:p>
          <a:p>
            <a:pPr lvl="1" eaLnBrk="1" hangingPunct="1"/>
            <a:r>
              <a:rPr lang="en-US" altLang="en-US"/>
              <a:t>Grabbing a mutex (which can sleep) inside a spinlock can lead to deadlocks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9E95752-0BE3-799C-B02A-FF1AF2D6F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Fine- Versus Coarse-Grained Locking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DBC0572-69E8-6571-757C-1369500D3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Coarse-grained locking</a:t>
            </a:r>
          </a:p>
          <a:p>
            <a:pPr lvl="1" eaLnBrk="1" hangingPunct="1"/>
            <a:r>
              <a:rPr lang="en-US" altLang="en-US"/>
              <a:t>Poor concurrency</a:t>
            </a:r>
          </a:p>
          <a:p>
            <a:pPr eaLnBrk="1" hangingPunct="1"/>
            <a:r>
              <a:rPr lang="en-US" altLang="en-US"/>
              <a:t>Fine-grained locking</a:t>
            </a:r>
          </a:p>
          <a:p>
            <a:pPr lvl="1" eaLnBrk="1" hangingPunct="1"/>
            <a:r>
              <a:rPr lang="en-US" altLang="en-US"/>
              <a:t>Need to know which one to acquire</a:t>
            </a:r>
          </a:p>
          <a:p>
            <a:pPr lvl="2" eaLnBrk="1" hangingPunct="1"/>
            <a:r>
              <a:rPr lang="en-US" altLang="en-US"/>
              <a:t>And which order to acquire</a:t>
            </a:r>
          </a:p>
          <a:p>
            <a:pPr eaLnBrk="1" hangingPunct="1"/>
            <a:r>
              <a:rPr lang="en-US" altLang="en-US"/>
              <a:t>At the device driver level</a:t>
            </a:r>
          </a:p>
          <a:p>
            <a:pPr lvl="1" eaLnBrk="1" hangingPunct="1"/>
            <a:r>
              <a:rPr lang="en-US" altLang="en-US"/>
              <a:t>Start with coarse-grained locking</a:t>
            </a:r>
          </a:p>
          <a:p>
            <a:pPr lvl="1" eaLnBrk="1" hangingPunct="1"/>
            <a:r>
              <a:rPr lang="en-US" altLang="en-US"/>
              <a:t>Refine the granularity as contention arises</a:t>
            </a:r>
          </a:p>
          <a:p>
            <a:pPr lvl="1" eaLnBrk="1" hangingPunct="1"/>
            <a:r>
              <a:rPr lang="en-US" altLang="en-US"/>
              <a:t>Can enable lockstat to check lock holding time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C606B77-6989-3328-D53A-A8ABA56C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BKL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41F9C625-45F0-EB9E-6786-3B17518E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Kernel used to have “big kernel lock”</a:t>
            </a:r>
          </a:p>
          <a:p>
            <a:pPr lvl="1"/>
            <a:r>
              <a:rPr lang="en-US" altLang="en-US"/>
              <a:t>Giant spinlock introduced in Linux 2.0</a:t>
            </a:r>
          </a:p>
          <a:p>
            <a:pPr lvl="1"/>
            <a:r>
              <a:rPr lang="en-US" altLang="en-US"/>
              <a:t>Only one CPU could be executing locked kernel code at any time</a:t>
            </a:r>
          </a:p>
          <a:p>
            <a:r>
              <a:rPr lang="en-US" altLang="en-US"/>
              <a:t>BKL has been removed</a:t>
            </a:r>
          </a:p>
          <a:p>
            <a:pPr lvl="1"/>
            <a:r>
              <a:rPr lang="en-US" altLang="en-US">
                <a:hlinkClick r:id="rId2"/>
              </a:rPr>
              <a:t>https://lwn.net/Articles/384855/</a:t>
            </a:r>
            <a:endParaRPr lang="en-US" altLang="en-US"/>
          </a:p>
          <a:p>
            <a:pPr lvl="1"/>
            <a:r>
              <a:rPr lang="en-US" altLang="en-US">
                <a:hlinkClick r:id="rId3"/>
              </a:rPr>
              <a:t>https://www.linux.com/learn/tutorials/447301:whats-new-in-linux-2639-ding-dong-the-big-kernel-lock-is-dead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47B993D-E86B-3F93-AFEB-2E3282FBF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4A3E0E7-2D32-108C-59DE-A2580CDCF3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i="1">
                <a:solidFill>
                  <a:srgbClr val="6666FF"/>
                </a:solidFill>
              </a:rPr>
              <a:t>Race condition</a:t>
            </a:r>
            <a:r>
              <a:rPr lang="en-US" altLang="en-US"/>
              <a:t>:  result of uncontrolled access to shared data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if (!dptr-&gt;data[s_pos])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dptr-&gt;data[s_pos] = kmalloc(quantum, GFP_KERNEL);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(!dptr-&gt;data[s_pos])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goto out;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659F6D6-8CEB-402A-41E3-B41B1F2DC876}"/>
              </a:ext>
            </a:extLst>
          </p:cNvPr>
          <p:cNvSpPr/>
          <p:nvPr/>
        </p:nvSpPr>
        <p:spPr>
          <a:xfrm>
            <a:off x="76200" y="3068638"/>
            <a:ext cx="6096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7A465BB-A478-F007-14BB-11B32DDE1833}"/>
              </a:ext>
            </a:extLst>
          </p:cNvPr>
          <p:cNvSpPr/>
          <p:nvPr/>
        </p:nvSpPr>
        <p:spPr>
          <a:xfrm>
            <a:off x="354013" y="3387725"/>
            <a:ext cx="609600" cy="22860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995D473-17B5-1B50-9DBE-18BC5E75C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Alternatives to Locking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A45DE0F-415E-5BC4-BD97-376FE74236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Lock-free algorithms</a:t>
            </a:r>
          </a:p>
          <a:p>
            <a:pPr eaLnBrk="1" hangingPunct="1"/>
            <a:r>
              <a:rPr lang="en-US" altLang="en-US"/>
              <a:t>Atomic variables</a:t>
            </a:r>
          </a:p>
          <a:p>
            <a:pPr eaLnBrk="1" hangingPunct="1"/>
            <a:r>
              <a:rPr lang="en-US" altLang="en-US"/>
              <a:t>Bit operations</a:t>
            </a:r>
          </a:p>
          <a:p>
            <a:pPr eaLnBrk="1" hangingPunct="1"/>
            <a:r>
              <a:rPr lang="en-US" altLang="en-US"/>
              <a:t>seqlocks</a:t>
            </a:r>
          </a:p>
          <a:p>
            <a:pPr eaLnBrk="1" hangingPunct="1"/>
            <a:r>
              <a:rPr lang="en-US" altLang="en-US"/>
              <a:t>Read-copy-update (RCU)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25318A7-AE84-F1E2-8E33-EBD293EB0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Lock-Free Algorithms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90B1DAB-9996-84CA-479B-6A47FE5CD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Circular buffer</a:t>
            </a:r>
          </a:p>
          <a:p>
            <a:pPr lvl="1" eaLnBrk="1" hangingPunct="1"/>
            <a:r>
              <a:rPr lang="en-US" altLang="en-US"/>
              <a:t>Producer places data into one end of an array</a:t>
            </a:r>
          </a:p>
          <a:p>
            <a:pPr lvl="2" eaLnBrk="1" hangingPunct="1"/>
            <a:r>
              <a:rPr lang="en-US" altLang="en-US"/>
              <a:t>When the end of the array is reached, the producer wraps back </a:t>
            </a:r>
          </a:p>
          <a:p>
            <a:pPr lvl="1" eaLnBrk="1" hangingPunct="1"/>
            <a:r>
              <a:rPr lang="en-US" altLang="en-US"/>
              <a:t>Consumer removes data from the other end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55300" name="Picture 5">
            <a:extLst>
              <a:ext uri="{FF2B5EF4-FFF2-40B4-BE49-F238E27FC236}">
                <a16:creationId xmlns:a16="http://schemas.microsoft.com/office/drawing/2014/main" id="{2D561134-671F-6E78-63ED-EDB94DD6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39639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410689F-FBFB-557C-6299-3E05B43F1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Lock-Free Algorithms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44779BF-C3E5-2EE4-6EB8-A6032E237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Producer and consumer can access buffer concurrently without race conditions</a:t>
            </a:r>
          </a:p>
          <a:p>
            <a:pPr lvl="1" eaLnBrk="1" hangingPunct="1"/>
            <a:r>
              <a:rPr lang="en-US" altLang="en-US"/>
              <a:t>Always store the value before updating the index into the array</a:t>
            </a:r>
          </a:p>
          <a:p>
            <a:pPr lvl="1" eaLnBrk="1" hangingPunct="1"/>
            <a:r>
              <a:rPr lang="en-US" altLang="en-US"/>
              <a:t>Need to make sure that producer/consumer indices do not overrun each other </a:t>
            </a:r>
          </a:p>
          <a:p>
            <a:pPr eaLnBrk="1" hangingPunct="1"/>
            <a:r>
              <a:rPr lang="en-US" altLang="en-US"/>
              <a:t>A generic circular buffer is available</a:t>
            </a:r>
          </a:p>
          <a:p>
            <a:pPr lvl="1" eaLnBrk="1" hangingPunct="1"/>
            <a:r>
              <a:rPr lang="en-US" altLang="en-US"/>
              <a:t>See </a:t>
            </a:r>
            <a:r>
              <a:rPr lang="en-US" altLang="en-US" b="1">
                <a:latin typeface="Courier New" panose="02070309020205020404" pitchFamily="49" charset="0"/>
              </a:rPr>
              <a:t>&lt;linux/kfifo.h&gt;</a:t>
            </a:r>
          </a:p>
          <a:p>
            <a:pPr lvl="1" eaLnBrk="1" hangingPunct="1"/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F3A73-B617-05C2-1A8D-29C9869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Atomic Variables</a:t>
            </a:r>
          </a:p>
        </p:txBody>
      </p:sp>
      <p:sp>
        <p:nvSpPr>
          <p:cNvPr id="57347" name="Text Placeholder 4">
            <a:extLst>
              <a:ext uri="{FF2B5EF4-FFF2-40B4-BE49-F238E27FC236}">
                <a16:creationId xmlns:a16="http://schemas.microsoft.com/office/drawing/2014/main" id="{81CC5C3E-D52C-1F41-37AA-2943F94F0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F094ED5-DC7E-B654-7DA2-32CA72364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Atomic Variables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72B4546-E816-C276-FEA1-E62385615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the shared resource is an integer value</a:t>
            </a:r>
          </a:p>
          <a:p>
            <a:pPr lvl="1" eaLnBrk="1" hangingPunct="1"/>
            <a:r>
              <a:rPr lang="en-US" altLang="en-US"/>
              <a:t>Locking is overkill (if supported by processor)</a:t>
            </a:r>
          </a:p>
          <a:p>
            <a:pPr eaLnBrk="1" hangingPunct="1"/>
            <a:r>
              <a:rPr lang="en-US" altLang="en-US"/>
              <a:t>The kernel provides atomic types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atomic_t </a:t>
            </a:r>
            <a:r>
              <a:rPr lang="en-US" altLang="en-US"/>
              <a:t>- integer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atomic64_t </a:t>
            </a:r>
            <a:r>
              <a:rPr lang="en-US" altLang="en-US"/>
              <a:t>– long integer</a:t>
            </a:r>
          </a:p>
          <a:p>
            <a:pPr eaLnBrk="1" hangingPunct="1"/>
            <a:r>
              <a:rPr lang="en-US" altLang="en-US"/>
              <a:t>Both types must be accessed through special functions (See </a:t>
            </a:r>
            <a:r>
              <a:rPr lang="en-US" altLang="en-US" b="1">
                <a:latin typeface="Courier New" panose="02070309020205020404" pitchFamily="49" charset="0"/>
              </a:rPr>
              <a:t>&lt;asm/atomic.h&gt;)</a:t>
            </a:r>
          </a:p>
          <a:p>
            <a:pPr lvl="1" eaLnBrk="1" hangingPunct="1"/>
            <a:r>
              <a:rPr lang="en-US" altLang="en-US"/>
              <a:t>SMP safe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0690C49-2FAE-FCD2-6BC9-08E25472F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Atomic Variables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AF8CC5A-62BD-92A0-ABD5-B18E80308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Atomic operations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atomic_sub(amount, &amp;account1);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atomic_add(amount, &amp;account2);</a:t>
            </a:r>
          </a:p>
          <a:p>
            <a:pPr eaLnBrk="1" hangingPunct="1"/>
            <a:r>
              <a:rPr lang="en-US" altLang="en-US"/>
              <a:t>A higher level locking must be used</a:t>
            </a:r>
          </a:p>
          <a:p>
            <a:pPr lvl="1" eaLnBrk="1" hangingPunct="1"/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069BF2A-19B6-F2AA-D418-570BCCEB6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 Operations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0CBA984-4CB4-4379-A851-86B54F555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Atomic bit operations</a:t>
            </a:r>
          </a:p>
          <a:p>
            <a:pPr lvl="1" eaLnBrk="1" hangingPunct="1"/>
            <a:r>
              <a:rPr lang="en-US" altLang="en-US"/>
              <a:t>See </a:t>
            </a:r>
            <a:r>
              <a:rPr lang="en-US" altLang="en-US" b="1">
                <a:latin typeface="Courier New" panose="02070309020205020404" pitchFamily="49" charset="0"/>
              </a:rPr>
              <a:t>&lt;asm/bitops.h&gt;</a:t>
            </a:r>
          </a:p>
          <a:p>
            <a:pPr lvl="1" eaLnBrk="1" hangingPunct="1"/>
            <a:r>
              <a:rPr lang="en-US" altLang="en-US"/>
              <a:t>SMP safe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51B5A-0B1C-14EA-0C11-91137A24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Synchronization Mechanisms</a:t>
            </a:r>
          </a:p>
        </p:txBody>
      </p:sp>
      <p:sp>
        <p:nvSpPr>
          <p:cNvPr id="61443" name="Text Placeholder 4">
            <a:extLst>
              <a:ext uri="{FF2B5EF4-FFF2-40B4-BE49-F238E27FC236}">
                <a16:creationId xmlns:a16="http://schemas.microsoft.com/office/drawing/2014/main" id="{5ABD94F2-7AF5-9D19-7318-925405D53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B637270-48D6-6127-3E52-AEC7212AA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Read-Copy-Update (RCU)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71FCFF7-08B9-A562-EE03-8F6E0B3766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Assumptions</a:t>
            </a:r>
          </a:p>
          <a:p>
            <a:pPr lvl="1" eaLnBrk="1" hangingPunct="1"/>
            <a:r>
              <a:rPr lang="en-US" altLang="en-US"/>
              <a:t>Reads are common</a:t>
            </a:r>
          </a:p>
          <a:p>
            <a:pPr lvl="1" eaLnBrk="1" hangingPunct="1"/>
            <a:r>
              <a:rPr lang="en-US" altLang="en-US"/>
              <a:t>Writes are rare</a:t>
            </a:r>
          </a:p>
          <a:p>
            <a:pPr lvl="1" eaLnBrk="1" hangingPunct="1"/>
            <a:r>
              <a:rPr lang="en-US" altLang="en-US"/>
              <a:t>Resources accessed via pointers</a:t>
            </a:r>
          </a:p>
          <a:p>
            <a:pPr lvl="2" eaLnBrk="1" hangingPunct="1"/>
            <a:r>
              <a:rPr lang="en-US" altLang="en-US"/>
              <a:t>All references to those resources held by atomic code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A7D5CC2-AAA1-070B-0B2B-F4B93D065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Read-Copy-Update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7BA1CAB-D722-C739-C1BB-59DEB54F9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idea</a:t>
            </a:r>
          </a:p>
          <a:p>
            <a:pPr lvl="1" eaLnBrk="1" hangingPunct="1"/>
            <a:r>
              <a:rPr lang="en-US" altLang="en-US"/>
              <a:t>The writing thread makes a copy</a:t>
            </a:r>
          </a:p>
          <a:p>
            <a:pPr lvl="1" eaLnBrk="1" hangingPunct="1"/>
            <a:r>
              <a:rPr lang="en-US" altLang="en-US"/>
              <a:t>Make changes to the copy</a:t>
            </a:r>
          </a:p>
          <a:p>
            <a:pPr lvl="1" eaLnBrk="1" hangingPunct="1"/>
            <a:r>
              <a:rPr lang="en-US" altLang="en-US"/>
              <a:t>Switch a few pointers to commit changes</a:t>
            </a:r>
          </a:p>
          <a:p>
            <a:pPr lvl="1" eaLnBrk="1" hangingPunct="1"/>
            <a:r>
              <a:rPr lang="en-US" altLang="en-US"/>
              <a:t>Deallocate the old version when all references to the old version are gone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F52297B-DF7F-08FE-565E-0A249AD84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A1D2A27-EB65-9AD7-01F3-96360BF04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i="1">
                <a:solidFill>
                  <a:srgbClr val="6666FF"/>
                </a:solidFill>
              </a:rPr>
              <a:t>Race condition</a:t>
            </a:r>
            <a:r>
              <a:rPr lang="en-US" altLang="en-US"/>
              <a:t>:  result of uncontrolled access to shared data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if (!dptr-&gt;data[s_pos])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dptr-&gt;data[s_pos] = kmalloc(quantum, GFP_KERNEL);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(!dptr-&gt;data[s_pos])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goto out;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9220" name="AutoShape 6">
            <a:extLst>
              <a:ext uri="{FF2B5EF4-FFF2-40B4-BE49-F238E27FC236}">
                <a16:creationId xmlns:a16="http://schemas.microsoft.com/office/drawing/2014/main" id="{021D5866-60BC-95C1-D6B8-CA0BEF51E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76600"/>
            <a:ext cx="2667000" cy="1600200"/>
          </a:xfrm>
          <a:prstGeom prst="irregularSeal2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Memory leak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9164FB1-4766-01ED-CDF8-4768649E1F04}"/>
              </a:ext>
            </a:extLst>
          </p:cNvPr>
          <p:cNvSpPr/>
          <p:nvPr/>
        </p:nvSpPr>
        <p:spPr>
          <a:xfrm>
            <a:off x="354013" y="3387725"/>
            <a:ext cx="609600" cy="22860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74ED425-00A1-84C9-7841-4F16C1C6A685}"/>
              </a:ext>
            </a:extLst>
          </p:cNvPr>
          <p:cNvSpPr/>
          <p:nvPr/>
        </p:nvSpPr>
        <p:spPr>
          <a:xfrm>
            <a:off x="76200" y="3387725"/>
            <a:ext cx="6096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2F4E86-4415-D2EF-4420-042EDA03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Even More…</a:t>
            </a:r>
          </a:p>
        </p:txBody>
      </p:sp>
      <p:sp>
        <p:nvSpPr>
          <p:cNvPr id="64515" name="Text Placeholder 4">
            <a:extLst>
              <a:ext uri="{FF2B5EF4-FFF2-40B4-BE49-F238E27FC236}">
                <a16:creationId xmlns:a16="http://schemas.microsoft.com/office/drawing/2014/main" id="{C86537D2-FC7E-C2FD-CD73-8701DF34D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AFA89DA-B915-7983-8470-7F51992E9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seqlocks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570EFF0-5EEB-8A14-7046-28A0B328D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dirty="0"/>
              <a:t>sequential lock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dirty="0"/>
              <a:t>Designed to protect small, simple, and frequently accessed resource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dirty="0"/>
              <a:t>Write access is rare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dirty="0"/>
              <a:t>Must obtain an exclusive lock (spinlock)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dirty="0"/>
              <a:t>Allow readers free access to the resource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dirty="0"/>
              <a:t>Lockless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dirty="0"/>
              <a:t>Operation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en-US" dirty="0"/>
              <a:t>Check for collisions with writers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en-US" dirty="0"/>
              <a:t>Retry as needed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dirty="0"/>
              <a:t>Not for protecting pointers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DCC279A0-29A5-C65F-545A-869F8FF7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seqlocks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5C2A096E-5C1C-0B86-292D-7A870A87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Expected non-blocking </a:t>
            </a:r>
            <a:r>
              <a:rPr lang="en-US" altLang="en-US" b="1"/>
              <a:t>reader</a:t>
            </a:r>
            <a:r>
              <a:rPr lang="en-US" altLang="en-US"/>
              <a:t> usage: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do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	seq = read_seqbegin(&amp;foo);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	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} while (read_seqretry(&amp;foo, seq));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9618D212-1A3D-63A0-F905-7DCCC1AA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lglock (local/global locks)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9C6818E-4D62-68CA-5C6B-1D68BDA7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Fast per-cpu access</a:t>
            </a:r>
          </a:p>
          <a:p>
            <a:r>
              <a:rPr lang="en-US" altLang="en-US"/>
              <a:t>Allows access to other cpu data (slow)</a:t>
            </a:r>
          </a:p>
          <a:p>
            <a:r>
              <a:rPr lang="en-US" altLang="en-US"/>
              <a:t>Implementation</a:t>
            </a:r>
          </a:p>
          <a:p>
            <a:pPr lvl="1"/>
            <a:r>
              <a:rPr lang="en-US" altLang="en-US"/>
              <a:t>per-CPU array of spinlocks</a:t>
            </a:r>
          </a:p>
          <a:p>
            <a:r>
              <a:rPr lang="en-US" altLang="en-US"/>
              <a:t>Can only be declared as global variables to avoid overhead and keep things simple</a:t>
            </a:r>
          </a:p>
          <a:p>
            <a:r>
              <a:rPr lang="en-US" altLang="en-US"/>
              <a:t>http://lwn.net/Articles/401738/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04AA24A4-9D97-445A-619F-097F6D0D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brlocks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55842310-DBF7-EB0C-3979-7997DE72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Sat Oct 5 14:19:39 2013 -0400</a:t>
            </a:r>
          </a:p>
          <a:p>
            <a:r>
              <a:rPr lang="en-US" altLang="en-US"/>
              <a:t>    no need to keep brlock macros anymore...</a:t>
            </a:r>
          </a:p>
          <a:p>
            <a:r>
              <a:rPr lang="en-US" altLang="en-US"/>
              <a:t>0f6ed63b170778b9c93fb0ae4017f110c9ee6416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4D93D2E-8B74-851C-E8DF-5701EC0FE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Reader/Writer Semaphores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6519535-01C4-4EA4-ABAD-E3FE085BEB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 multiple concurrent readers</a:t>
            </a:r>
          </a:p>
          <a:p>
            <a:pPr lvl="1" eaLnBrk="1" hangingPunct="1"/>
            <a:r>
              <a:rPr lang="en-US" altLang="en-US"/>
              <a:t>Single writer (for infrequent writes)</a:t>
            </a:r>
          </a:p>
          <a:p>
            <a:pPr lvl="1" eaLnBrk="1" hangingPunct="1"/>
            <a:r>
              <a:rPr lang="en-US" altLang="en-US"/>
              <a:t>Too many writers can lead to reader </a:t>
            </a:r>
            <a:r>
              <a:rPr lang="en-US" altLang="en-US" b="1" i="1">
                <a:solidFill>
                  <a:srgbClr val="6600FF"/>
                </a:solidFill>
              </a:rPr>
              <a:t>starvation</a:t>
            </a:r>
            <a:r>
              <a:rPr lang="en-US" altLang="en-US">
                <a:solidFill>
                  <a:srgbClr val="6600FF"/>
                </a:solidFill>
              </a:rPr>
              <a:t> </a:t>
            </a:r>
            <a:r>
              <a:rPr lang="en-US" altLang="en-US"/>
              <a:t>(unbounded waiting)</a:t>
            </a:r>
            <a:endParaRPr lang="en-US" altLang="en-US" i="1"/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#include &lt;linux/rwsem.h&gt;</a:t>
            </a:r>
          </a:p>
          <a:p>
            <a:pPr eaLnBrk="1" hangingPunct="1"/>
            <a:r>
              <a:rPr lang="en-US" altLang="en-US"/>
              <a:t>Do not follow the return value convention</a:t>
            </a:r>
          </a:p>
          <a:p>
            <a:pPr lvl="1" eaLnBrk="1" hangingPunct="1"/>
            <a:r>
              <a:rPr lang="en-US" altLang="en-US"/>
              <a:t>E.g., returns 1 if successful</a:t>
            </a:r>
          </a:p>
          <a:p>
            <a:pPr eaLnBrk="1" hangingPunct="1"/>
            <a:r>
              <a:rPr lang="en-US" altLang="en-US"/>
              <a:t>Not interruptible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30BC278-6589-B4EE-8549-3FDAF56F3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Reader/Writer Spinlocks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7840684-581C-D04B-AFD1-67A6157F4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Analogous to the reader/writer semaphores</a:t>
            </a:r>
          </a:p>
          <a:p>
            <a:pPr lvl="1" eaLnBrk="1" hangingPunct="1"/>
            <a:r>
              <a:rPr lang="en-US" altLang="en-US"/>
              <a:t>Allow </a:t>
            </a:r>
            <a:r>
              <a:rPr lang="en-US" altLang="en-US" b="1"/>
              <a:t>multiple readers </a:t>
            </a:r>
            <a:r>
              <a:rPr lang="en-US" altLang="en-US"/>
              <a:t>to enter a critical section</a:t>
            </a:r>
          </a:p>
          <a:p>
            <a:pPr lvl="1" eaLnBrk="1" hangingPunct="1"/>
            <a:r>
              <a:rPr lang="en-US" altLang="en-US"/>
              <a:t>Provide </a:t>
            </a:r>
            <a:r>
              <a:rPr lang="en-US" altLang="en-US" b="1"/>
              <a:t>exclusive</a:t>
            </a:r>
            <a:r>
              <a:rPr lang="en-US" altLang="en-US"/>
              <a:t> access for </a:t>
            </a:r>
            <a:r>
              <a:rPr lang="en-US" altLang="en-US" b="1"/>
              <a:t>writers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#include &lt;linux/spinlock.h&gt;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6613F8E-E93D-4F74-E5FD-BA2B6BE0C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Reader/Writer Spinlocks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1E8D224-8F0D-E99F-A2D4-4FE011FB8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declare and initialize, there are two ways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/* static way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rwlock_t my_rwlock = RW_LOCK_UNLOCKED;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/* dynamic way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rwlock_t my_rwlock;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rwlock_init(&amp;my_rwlock);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BD52868-EBD7-C5B5-7389-611CBE7B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Reader/Writer Spinlocks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4EF0ECC-C2E5-EAC0-863C-794494AD3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/>
              <a:t>Similar functions are available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read_lock(rwlock_t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read_lock_irqsave(rwlock_t *lock, unsigned long flags);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read_lock_irq(rwlock_t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read_lock_bh(rwlock_t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read_unlock(rwlock_t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read_unlock_irqrestore(rwlock_t *lock,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       unsigned long flags);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read_unlock_irq(rwlock_t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read_unlock_bh(rwlock_t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149D801-B280-3687-D1FA-EAA7314B6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Reader/Writer Spinlocks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6204B1E-A4C6-0C81-4423-3EA8C8693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/>
              <a:t>Similar functions are available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write_lock(rwlock_t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write_lock_irqsave(rwlock_t *lock, unsigned long flags);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write_lock_irq(rwlock_t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write_lock_bh(rwlock_t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write_unlock(rwlock_t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write_unlock_irqrestore(rwlock_t *lock,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        unsigned long flags);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write_unlock_irq(rwlock_t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write_unlock_bh(rwlock_t *lock);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E5A29-105E-2CEB-A3C5-6B3E4047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4392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Managing Concurrency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241C8-C43A-E312-11FA-DA15A4E58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64173D4-9EAA-022B-1567-07EF67CA2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Concurrency and Its Management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FED330E-F5EA-6B16-57E7-D2F599C453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concurrency</a:t>
            </a:r>
          </a:p>
          <a:p>
            <a:pPr lvl="1" eaLnBrk="1" hangingPunct="1"/>
            <a:r>
              <a:rPr lang="en-US" altLang="en-US"/>
              <a:t>Multiple user-space processes</a:t>
            </a:r>
          </a:p>
          <a:p>
            <a:pPr lvl="1" eaLnBrk="1" hangingPunct="1"/>
            <a:r>
              <a:rPr lang="en-US" altLang="en-US"/>
              <a:t>Multiple CPUs</a:t>
            </a:r>
          </a:p>
          <a:p>
            <a:pPr lvl="1" eaLnBrk="1" hangingPunct="1"/>
            <a:r>
              <a:rPr lang="en-US" altLang="en-US"/>
              <a:t>Device interrupts</a:t>
            </a:r>
          </a:p>
          <a:p>
            <a:pPr lvl="1" eaLnBrk="1" hangingPunct="1"/>
            <a:r>
              <a:rPr lang="en-US" altLang="en-US"/>
              <a:t>Timers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0547EC6-0976-72D8-7867-62D27CF34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guiding principles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64F5A06-85C6-F274-FE30-A2E8352BE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Try to </a:t>
            </a:r>
            <a:r>
              <a:rPr lang="en-US" altLang="en-US" b="1" dirty="0"/>
              <a:t>avoid</a:t>
            </a:r>
            <a:r>
              <a:rPr lang="en-US" altLang="en-US" dirty="0"/>
              <a:t> concurrent access entirely</a:t>
            </a:r>
          </a:p>
          <a:p>
            <a:pPr lvl="1" eaLnBrk="1" hangingPunct="1">
              <a:defRPr/>
            </a:pPr>
            <a:r>
              <a:rPr lang="en-US" altLang="en-US" dirty="0"/>
              <a:t>Global variables</a:t>
            </a:r>
          </a:p>
          <a:p>
            <a:pPr eaLnBrk="1" hangingPunct="1">
              <a:defRPr/>
            </a:pPr>
            <a:r>
              <a:rPr lang="en-US" altLang="en-US" dirty="0"/>
              <a:t>Apply </a:t>
            </a:r>
            <a:r>
              <a:rPr lang="en-US" altLang="en-US" b="1" i="1" dirty="0">
                <a:solidFill>
                  <a:srgbClr val="6666FF"/>
                </a:solidFill>
              </a:rPr>
              <a:t>locking</a:t>
            </a:r>
            <a:r>
              <a:rPr lang="en-US" altLang="en-US" dirty="0"/>
              <a:t> and </a:t>
            </a:r>
            <a:r>
              <a:rPr lang="en-US" altLang="en-US" b="1" i="1" dirty="0">
                <a:solidFill>
                  <a:srgbClr val="6666FF"/>
                </a:solidFill>
              </a:rPr>
              <a:t>mutual exclusion</a:t>
            </a:r>
            <a:r>
              <a:rPr lang="en-US" altLang="en-US" b="1" dirty="0"/>
              <a:t> </a:t>
            </a:r>
            <a:r>
              <a:rPr lang="en-US" altLang="en-US" dirty="0"/>
              <a:t>principles</a:t>
            </a:r>
          </a:p>
          <a:p>
            <a:pPr lvl="1" eaLnBrk="1" hangingPunct="1">
              <a:defRPr/>
            </a:pPr>
            <a:r>
              <a:rPr lang="en-US" altLang="en-US" dirty="0"/>
              <a:t>Implications to device drivers</a:t>
            </a:r>
          </a:p>
          <a:p>
            <a:pPr lvl="2" eaLnBrk="1" hangingPunct="1">
              <a:defRPr/>
            </a:pPr>
            <a:r>
              <a:rPr lang="en-US" altLang="en-US" dirty="0"/>
              <a:t>Use </a:t>
            </a:r>
            <a:r>
              <a:rPr lang="en-US" altLang="en-US" b="1" i="1" dirty="0"/>
              <a:t>sufficient</a:t>
            </a:r>
            <a:r>
              <a:rPr lang="en-US" altLang="en-US" dirty="0"/>
              <a:t> concurrency mechanisms (depending on context)</a:t>
            </a:r>
          </a:p>
          <a:p>
            <a:pPr lvl="2" eaLnBrk="1" hangingPunct="1">
              <a:defRPr/>
            </a:pPr>
            <a:r>
              <a:rPr lang="en-US" altLang="en-US" dirty="0"/>
              <a:t>No object can be made available to the kernel until it can function properly</a:t>
            </a:r>
          </a:p>
          <a:p>
            <a:pPr lvl="2" eaLnBrk="1" hangingPunct="1">
              <a:defRPr/>
            </a:pPr>
            <a:r>
              <a:rPr lang="en-US" altLang="en-US" dirty="0"/>
              <a:t>References to such objects must be tracked for proper removal</a:t>
            </a:r>
          </a:p>
          <a:p>
            <a:pPr eaLnBrk="1" hangingPunct="1">
              <a:defRPr/>
            </a:pPr>
            <a:r>
              <a:rPr lang="en-US" altLang="en-US" dirty="0"/>
              <a:t>Avoid “roll your own”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1191</TotalTime>
  <Words>3628</Words>
  <Application>Microsoft Office PowerPoint</Application>
  <PresentationFormat>On-screen Show (4:3)</PresentationFormat>
  <Paragraphs>584</Paragraphs>
  <Slides>69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Times New Roman</vt:lpstr>
      <vt:lpstr>Wingdings</vt:lpstr>
      <vt:lpstr>Courier New</vt:lpstr>
      <vt:lpstr>1_Layers</vt:lpstr>
      <vt:lpstr>Droplet</vt:lpstr>
      <vt:lpstr>Concurrency and Race Conditions</vt:lpstr>
      <vt:lpstr>Motivation: Example Pitfall in Scull</vt:lpstr>
      <vt:lpstr>Pitfalls in scull</vt:lpstr>
      <vt:lpstr>Pitfalls in scull</vt:lpstr>
      <vt:lpstr>Pitfalls in scull</vt:lpstr>
      <vt:lpstr>Pitfalls in scull</vt:lpstr>
      <vt:lpstr>Managing Concurrency</vt:lpstr>
      <vt:lpstr>Concurrency and Its Management</vt:lpstr>
      <vt:lpstr>Some guiding principles</vt:lpstr>
      <vt:lpstr>Managing Concurrency</vt:lpstr>
      <vt:lpstr>Lock Design Considerations</vt:lpstr>
      <vt:lpstr>Kernel Locking Implementations</vt:lpstr>
      <vt:lpstr>Mutex</vt:lpstr>
      <vt:lpstr>Mutex Implementation</vt:lpstr>
      <vt:lpstr>Using mutexes in scull</vt:lpstr>
      <vt:lpstr>Using mutexes in scull</vt:lpstr>
      <vt:lpstr>Using mutexes in scull</vt:lpstr>
      <vt:lpstr>mutex_lock_interruptible() returns nonzero</vt:lpstr>
      <vt:lpstr>mutex_lock_interruptible()  (returns non-zero)</vt:lpstr>
      <vt:lpstr>Restartable system call</vt:lpstr>
      <vt:lpstr>Restartable system call</vt:lpstr>
      <vt:lpstr>Userspace write() and kernelspace *_interruptible()</vt:lpstr>
      <vt:lpstr>mutex_lock_killable()</vt:lpstr>
      <vt:lpstr>Mutex Usage as Completion (Error) https://lkml.org/lkml/2013/12/2/997 </vt:lpstr>
      <vt:lpstr>General Pattern</vt:lpstr>
      <vt:lpstr>fs/pipe.c</vt:lpstr>
      <vt:lpstr>PowerPoint Presentation</vt:lpstr>
      <vt:lpstr>Conclusion</vt:lpstr>
      <vt:lpstr>Completions</vt:lpstr>
      <vt:lpstr>Completions</vt:lpstr>
      <vt:lpstr>Completions</vt:lpstr>
      <vt:lpstr>Completions</vt:lpstr>
      <vt:lpstr>Completions</vt:lpstr>
      <vt:lpstr>Completions</vt:lpstr>
      <vt:lpstr>Spinlocks</vt:lpstr>
      <vt:lpstr>Spinlocks</vt:lpstr>
      <vt:lpstr>Spinlocks</vt:lpstr>
      <vt:lpstr>Introduction to Spinlock API</vt:lpstr>
      <vt:lpstr>Spinlocks and Atomic Context</vt:lpstr>
      <vt:lpstr>The Spinlock Functions</vt:lpstr>
      <vt:lpstr>The Spinlock Functions</vt:lpstr>
      <vt:lpstr>Locking Traps</vt:lpstr>
      <vt:lpstr>Ambiguous Rules</vt:lpstr>
      <vt:lpstr>Ambiguous Rules</vt:lpstr>
      <vt:lpstr>Lock Ordering Rules</vt:lpstr>
      <vt:lpstr>Lock Ordering Rules</vt:lpstr>
      <vt:lpstr>Lock Ordering Rules of Thumb</vt:lpstr>
      <vt:lpstr>Fine- Versus Coarse-Grained Locking</vt:lpstr>
      <vt:lpstr>BKL</vt:lpstr>
      <vt:lpstr>Alternatives to Locking</vt:lpstr>
      <vt:lpstr>Lock-Free Algorithms</vt:lpstr>
      <vt:lpstr>Lock-Free Algorithms</vt:lpstr>
      <vt:lpstr>Atomic Variables</vt:lpstr>
      <vt:lpstr>Atomic Variables</vt:lpstr>
      <vt:lpstr>Atomic Variables</vt:lpstr>
      <vt:lpstr>Bit Operations</vt:lpstr>
      <vt:lpstr>Other Synchronization Mechanisms</vt:lpstr>
      <vt:lpstr>Read-Copy-Update (RCU)</vt:lpstr>
      <vt:lpstr>Read-Copy-Update</vt:lpstr>
      <vt:lpstr>Even More…</vt:lpstr>
      <vt:lpstr>seqlocks</vt:lpstr>
      <vt:lpstr>seqlocks</vt:lpstr>
      <vt:lpstr>lglock (local/global locks)</vt:lpstr>
      <vt:lpstr>brlocks</vt:lpstr>
      <vt:lpstr>Reader/Writer Semaphores</vt:lpstr>
      <vt:lpstr>Reader/Writer Spinlocks</vt:lpstr>
      <vt:lpstr>Reader/Writer Spinlocks</vt:lpstr>
      <vt:lpstr>Reader/Writer Spinlocks</vt:lpstr>
      <vt:lpstr>Reader/Writer Spinlocks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346</cp:revision>
  <cp:lastPrinted>1601-01-01T00:00:00Z</cp:lastPrinted>
  <dcterms:created xsi:type="dcterms:W3CDTF">1601-01-01T00:00:00Z</dcterms:created>
  <dcterms:modified xsi:type="dcterms:W3CDTF">2024-05-10T06:44:16Z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