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2" r:id="rId2"/>
    <p:sldId id="289" r:id="rId3"/>
    <p:sldId id="290" r:id="rId4"/>
    <p:sldId id="285" r:id="rId5"/>
    <p:sldId id="288" r:id="rId6"/>
    <p:sldId id="286" r:id="rId7"/>
    <p:sldId id="296" r:id="rId8"/>
    <p:sldId id="294" r:id="rId9"/>
    <p:sldId id="297"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A1ED85-8717-4145-B85A-F6D02CFA36DA}"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225928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11751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95881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121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386176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1ED85-8717-4145-B85A-F6D02CFA36DA}"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3585630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1ED85-8717-4145-B85A-F6D02CFA36DA}"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1420297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1ED85-8717-4145-B85A-F6D02CFA36DA}"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66372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1ED85-8717-4145-B85A-F6D02CFA36DA}"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269786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1ED85-8717-4145-B85A-F6D02CFA36DA}"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334548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1ED85-8717-4145-B85A-F6D02CFA36DA}"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305060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355882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1ED85-8717-4145-B85A-F6D02CFA36DA}"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114371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1ED85-8717-4145-B85A-F6D02CFA36DA}"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93746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DA1ED85-8717-4145-B85A-F6D02CFA36DA}"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252833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252897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1ED85-8717-4145-B85A-F6D02CFA36DA}"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62300-E0F8-45CF-AFE5-CEEF2F227E4F}" type="slidenum">
              <a:rPr lang="en-IN" smtClean="0"/>
              <a:t>‹#›</a:t>
            </a:fld>
            <a:endParaRPr lang="en-IN"/>
          </a:p>
        </p:txBody>
      </p:sp>
    </p:spTree>
    <p:extLst>
      <p:ext uri="{BB962C8B-B14F-4D97-AF65-F5344CB8AC3E}">
        <p14:creationId xmlns:p14="http://schemas.microsoft.com/office/powerpoint/2010/main" val="239463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DA1ED85-8717-4145-B85A-F6D02CFA36DA}" type="datetimeFigureOut">
              <a:rPr lang="en-IN" smtClean="0"/>
              <a:t>30-04-2024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662300-E0F8-45CF-AFE5-CEEF2F227E4F}" type="slidenum">
              <a:rPr lang="en-IN" smtClean="0"/>
              <a:t>‹#›</a:t>
            </a:fld>
            <a:endParaRPr lang="en-IN"/>
          </a:p>
        </p:txBody>
      </p:sp>
    </p:spTree>
    <p:extLst>
      <p:ext uri="{BB962C8B-B14F-4D97-AF65-F5344CB8AC3E}">
        <p14:creationId xmlns:p14="http://schemas.microsoft.com/office/powerpoint/2010/main" val="6884706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pPr algn="ctr"/>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20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B025-DC3D-49ED-9665-F1A486B5F325}"/>
              </a:ext>
            </a:extLst>
          </p:cNvPr>
          <p:cNvSpPr>
            <a:spLocks noGrp="1"/>
          </p:cNvSpPr>
          <p:nvPr>
            <p:ph type="title"/>
          </p:nvPr>
        </p:nvSpPr>
        <p:spPr>
          <a:xfrm>
            <a:off x="913775" y="618518"/>
            <a:ext cx="10364451" cy="544458"/>
          </a:xfrm>
        </p:spPr>
        <p:txBody>
          <a:bodyPr>
            <a:normAutofit fontScale="90000"/>
          </a:bodyPr>
          <a:lstStyle/>
          <a:p>
            <a:r>
              <a:rPr lang="en-US" dirty="0" err="1"/>
              <a:t>gdb</a:t>
            </a:r>
            <a:endParaRPr lang="en-IN" dirty="0"/>
          </a:p>
        </p:txBody>
      </p:sp>
      <p:sp>
        <p:nvSpPr>
          <p:cNvPr id="3" name="Content Placeholder 2">
            <a:extLst>
              <a:ext uri="{FF2B5EF4-FFF2-40B4-BE49-F238E27FC236}">
                <a16:creationId xmlns:a16="http://schemas.microsoft.com/office/drawing/2014/main" id="{3AC27C4A-6F2C-43DA-8168-F9024FC40F5E}"/>
              </a:ext>
            </a:extLst>
          </p:cNvPr>
          <p:cNvSpPr>
            <a:spLocks noGrp="1"/>
          </p:cNvSpPr>
          <p:nvPr>
            <p:ph sz="quarter" idx="13"/>
          </p:nvPr>
        </p:nvSpPr>
        <p:spPr>
          <a:xfrm>
            <a:off x="913148" y="1390548"/>
            <a:ext cx="10858641" cy="4726167"/>
          </a:xfrm>
        </p:spPr>
        <p:txBody>
          <a:bodyPr>
            <a:noAutofit/>
          </a:bodyPr>
          <a:lstStyle/>
          <a:p>
            <a:r>
              <a:rPr lang="en-US" sz="1800" cap="none" dirty="0"/>
              <a:t>Setting breakpoints: breakpoints are markers placed in the code where the debugger should pause execution. This allows you to examine the program's state at specific points during execution and track down issues. Breakpoints can be set on lines of code, function names, or even specific memory addresses.</a:t>
            </a:r>
          </a:p>
          <a:p>
            <a:r>
              <a:rPr lang="en-US" sz="1800" cap="none" dirty="0"/>
              <a:t>Stepping through code: </a:t>
            </a:r>
            <a:r>
              <a:rPr lang="en-US" sz="1800" cap="none" dirty="0" err="1"/>
              <a:t>gdb</a:t>
            </a:r>
            <a:r>
              <a:rPr lang="en-US" sz="1800" cap="none" dirty="0"/>
              <a:t> allows you to execute your program one instruction at a time, allowing you to trace the flow of execution. You can step into functions, step over lines of code, or step out of functions to quickly navigate through your code and identify potential problems.</a:t>
            </a:r>
          </a:p>
          <a:p>
            <a:r>
              <a:rPr lang="en-US" sz="1800" cap="none" dirty="0"/>
              <a:t>Inspecting variables: while debugging, you can examine the values of variables in your program's memory. This allows you to track how data changes as the program executes and identify incorrect values or unexpected behavior.</a:t>
            </a:r>
          </a:p>
          <a:p>
            <a:r>
              <a:rPr lang="en-US" sz="1800" cap="none" dirty="0" err="1"/>
              <a:t>Backtracing</a:t>
            </a:r>
            <a:r>
              <a:rPr lang="en-US" sz="1800" cap="none" dirty="0"/>
              <a:t>: </a:t>
            </a:r>
            <a:r>
              <a:rPr lang="en-US" sz="1800" cap="none" dirty="0" err="1"/>
              <a:t>gdb</a:t>
            </a:r>
            <a:r>
              <a:rPr lang="en-US" sz="1800" cap="none" dirty="0"/>
              <a:t> can generate a </a:t>
            </a:r>
            <a:r>
              <a:rPr lang="en-US" sz="1800" cap="none" dirty="0" err="1"/>
              <a:t>backtrace</a:t>
            </a:r>
            <a:r>
              <a:rPr lang="en-US" sz="1800" cap="none" dirty="0"/>
              <a:t>, which shows the call stack of your program at the current point of execution. This helps you understand how your program arrived at its current state and identify the sequence of function calls leading to an error.</a:t>
            </a:r>
          </a:p>
          <a:p>
            <a:r>
              <a:rPr lang="en-US" sz="1800" cap="none" dirty="0"/>
              <a:t>Examining memory: </a:t>
            </a:r>
            <a:r>
              <a:rPr lang="en-US" sz="1800" cap="none" dirty="0" err="1"/>
              <a:t>gdb</a:t>
            </a:r>
            <a:r>
              <a:rPr lang="en-US" sz="1800" cap="none" dirty="0"/>
              <a:t> allows you to inspect the contents of memory locations while debugging. This is useful for identifying memory-related issues such as segmentation faults or buffer overflows.</a:t>
            </a:r>
          </a:p>
        </p:txBody>
      </p:sp>
    </p:spTree>
    <p:extLst>
      <p:ext uri="{BB962C8B-B14F-4D97-AF65-F5344CB8AC3E}">
        <p14:creationId xmlns:p14="http://schemas.microsoft.com/office/powerpoint/2010/main" val="134720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D11B2-6EE4-4FCC-9720-D937C9C77991}"/>
              </a:ext>
            </a:extLst>
          </p:cNvPr>
          <p:cNvSpPr txBox="1"/>
          <p:nvPr/>
        </p:nvSpPr>
        <p:spPr>
          <a:xfrm>
            <a:off x="627355" y="2126060"/>
            <a:ext cx="10937289" cy="3970318"/>
          </a:xfrm>
          <a:prstGeom prst="rect">
            <a:avLst/>
          </a:prstGeom>
          <a:noFill/>
        </p:spPr>
        <p:txBody>
          <a:bodyPr wrap="square">
            <a:spAutoFit/>
          </a:bodyPr>
          <a:lstStyle/>
          <a:p>
            <a:pPr marL="285750" indent="-285750">
              <a:buFont typeface="Arial" panose="020B0604020202020204" pitchFamily="34" charset="0"/>
              <a:buChar char="•"/>
            </a:pPr>
            <a:r>
              <a:rPr lang="en-US" sz="1800" cap="none" dirty="0"/>
              <a:t>Conditional breakpoints: </a:t>
            </a:r>
            <a:r>
              <a:rPr lang="en-US" sz="1800" cap="none" dirty="0" err="1"/>
              <a:t>gdb</a:t>
            </a:r>
            <a:r>
              <a:rPr lang="en-US" sz="1800" cap="none" dirty="0"/>
              <a:t> supports conditional breakpoints, which allow you to specify conditions under which the program should pause execution. This is useful for debugging complex control flow or when you only want to break under certain circumstances.</a:t>
            </a:r>
          </a:p>
          <a:p>
            <a:pPr marL="285750" indent="-285750">
              <a:buFont typeface="Arial" panose="020B0604020202020204" pitchFamily="34" charset="0"/>
              <a:buChar char="•"/>
            </a:pPr>
            <a:endParaRPr lang="en-US" sz="1800" cap="none" dirty="0"/>
          </a:p>
          <a:p>
            <a:pPr marL="285750" indent="-285750">
              <a:buFont typeface="Arial" panose="020B0604020202020204" pitchFamily="34" charset="0"/>
              <a:buChar char="•"/>
            </a:pPr>
            <a:r>
              <a:rPr lang="en-US" sz="1800" cap="none" dirty="0"/>
              <a:t>Watching variables: you can set up watchpoints on variables, causing the program to pause execution whenever the value of the variable changes. This is helpful for tracking down unexpected modifications to variables that may be causing errors.</a:t>
            </a:r>
          </a:p>
          <a:p>
            <a:pPr marL="285750" indent="-285750">
              <a:buFont typeface="Arial" panose="020B0604020202020204" pitchFamily="34" charset="0"/>
              <a:buChar char="•"/>
            </a:pPr>
            <a:endParaRPr lang="en-US" sz="1800" cap="none" dirty="0"/>
          </a:p>
          <a:p>
            <a:pPr marL="285750" indent="-285750">
              <a:buFont typeface="Arial" panose="020B0604020202020204" pitchFamily="34" charset="0"/>
              <a:buChar char="•"/>
            </a:pPr>
            <a:r>
              <a:rPr lang="en-US" sz="1800" cap="none" dirty="0"/>
              <a:t>Core dump analysis: </a:t>
            </a:r>
            <a:r>
              <a:rPr lang="en-US" sz="1800" cap="none" dirty="0" err="1"/>
              <a:t>gdb</a:t>
            </a:r>
            <a:r>
              <a:rPr lang="en-US" sz="1800" cap="none" dirty="0"/>
              <a:t> can analyze core dump files generated when a program crashes. This allows you to inspect the state of the program at the time of the crash and identify the cause of the error.</a:t>
            </a:r>
          </a:p>
          <a:p>
            <a:pPr marL="285750" indent="-285750">
              <a:buFont typeface="Arial" panose="020B0604020202020204" pitchFamily="34" charset="0"/>
              <a:buChar char="•"/>
            </a:pPr>
            <a:endParaRPr lang="en-US" sz="1800" cap="none" dirty="0"/>
          </a:p>
          <a:p>
            <a:pPr marL="285750" indent="-285750">
              <a:buFont typeface="Arial" panose="020B0604020202020204" pitchFamily="34" charset="0"/>
              <a:buChar char="•"/>
            </a:pPr>
            <a:r>
              <a:rPr lang="en-US" sz="1800" cap="none" dirty="0"/>
              <a:t>Remote debugging: </a:t>
            </a:r>
            <a:r>
              <a:rPr lang="en-US" sz="1800" cap="none" dirty="0" err="1"/>
              <a:t>gdb</a:t>
            </a:r>
            <a:r>
              <a:rPr lang="en-US" sz="1800" cap="none" dirty="0"/>
              <a:t> supports remote debugging, allowing you to debug programs running on a different machine or embedded device. This can be useful for debugging applications deployed in remote environments or on embedded systems.</a:t>
            </a:r>
            <a:endParaRPr lang="en-IN" sz="1800" cap="none" dirty="0"/>
          </a:p>
        </p:txBody>
      </p:sp>
      <p:sp>
        <p:nvSpPr>
          <p:cNvPr id="4" name="Title 1">
            <a:extLst>
              <a:ext uri="{FF2B5EF4-FFF2-40B4-BE49-F238E27FC236}">
                <a16:creationId xmlns:a16="http://schemas.microsoft.com/office/drawing/2014/main" id="{5E579A58-4423-403F-8D63-1EB2CBA290C0}"/>
              </a:ext>
            </a:extLst>
          </p:cNvPr>
          <p:cNvSpPr txBox="1">
            <a:spLocks/>
          </p:cNvSpPr>
          <p:nvPr/>
        </p:nvSpPr>
        <p:spPr>
          <a:xfrm>
            <a:off x="-266955" y="991380"/>
            <a:ext cx="10364451" cy="544458"/>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err="1"/>
              <a:t>gdb</a:t>
            </a:r>
            <a:endParaRPr lang="en-IN" dirty="0"/>
          </a:p>
        </p:txBody>
      </p:sp>
    </p:spTree>
    <p:extLst>
      <p:ext uri="{BB962C8B-B14F-4D97-AF65-F5344CB8AC3E}">
        <p14:creationId xmlns:p14="http://schemas.microsoft.com/office/powerpoint/2010/main" val="186692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4F72D2-3098-406E-9D57-F8C45B908652}"/>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8049" t="44691" r="62493"/>
          <a:stretch/>
        </p:blipFill>
        <p:spPr>
          <a:xfrm>
            <a:off x="1776502" y="2130772"/>
            <a:ext cx="4136025" cy="4368078"/>
          </a:xfrm>
        </p:spPr>
      </p:pic>
      <p:pic>
        <p:nvPicPr>
          <p:cNvPr id="7" name="Picture 6">
            <a:extLst>
              <a:ext uri="{FF2B5EF4-FFF2-40B4-BE49-F238E27FC236}">
                <a16:creationId xmlns:a16="http://schemas.microsoft.com/office/drawing/2014/main" id="{F970BA2E-7E82-4316-9A9D-F913C6698AC8}"/>
              </a:ext>
            </a:extLst>
          </p:cNvPr>
          <p:cNvPicPr>
            <a:picLocks noChangeAspect="1"/>
          </p:cNvPicPr>
          <p:nvPr/>
        </p:nvPicPr>
        <p:blipFill rotWithShape="1">
          <a:blip r:embed="rId3">
            <a:extLst>
              <a:ext uri="{28A0092B-C50C-407E-A947-70E740481C1C}">
                <a14:useLocalDpi xmlns:a14="http://schemas.microsoft.com/office/drawing/2010/main" val="0"/>
              </a:ext>
            </a:extLst>
          </a:blip>
          <a:srcRect l="7495" t="22684" r="62198"/>
          <a:stretch/>
        </p:blipFill>
        <p:spPr>
          <a:xfrm>
            <a:off x="5912527" y="2130771"/>
            <a:ext cx="3043957" cy="4368077"/>
          </a:xfrm>
          <a:prstGeom prst="rect">
            <a:avLst/>
          </a:prstGeom>
        </p:spPr>
      </p:pic>
      <p:sp>
        <p:nvSpPr>
          <p:cNvPr id="8" name="Title 1">
            <a:extLst>
              <a:ext uri="{FF2B5EF4-FFF2-40B4-BE49-F238E27FC236}">
                <a16:creationId xmlns:a16="http://schemas.microsoft.com/office/drawing/2014/main" id="{BB166E80-1F0C-4D3F-A31D-C09667991D5E}"/>
              </a:ext>
            </a:extLst>
          </p:cNvPr>
          <p:cNvSpPr txBox="1">
            <a:spLocks/>
          </p:cNvSpPr>
          <p:nvPr/>
        </p:nvSpPr>
        <p:spPr>
          <a:xfrm>
            <a:off x="-266955" y="991380"/>
            <a:ext cx="10364451" cy="544458"/>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err="1"/>
              <a:t>gdb</a:t>
            </a:r>
            <a:endParaRPr lang="en-IN" dirty="0"/>
          </a:p>
        </p:txBody>
      </p:sp>
    </p:spTree>
    <p:extLst>
      <p:ext uri="{BB962C8B-B14F-4D97-AF65-F5344CB8AC3E}">
        <p14:creationId xmlns:p14="http://schemas.microsoft.com/office/powerpoint/2010/main" val="51109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6874-06B4-497C-A08B-E88EEEF4EB17}"/>
              </a:ext>
            </a:extLst>
          </p:cNvPr>
          <p:cNvSpPr>
            <a:spLocks noGrp="1"/>
          </p:cNvSpPr>
          <p:nvPr>
            <p:ph type="title"/>
          </p:nvPr>
        </p:nvSpPr>
        <p:spPr>
          <a:xfrm>
            <a:off x="-222567" y="545997"/>
            <a:ext cx="10364451" cy="1041607"/>
          </a:xfrm>
        </p:spPr>
        <p:txBody>
          <a:bodyPr/>
          <a:lstStyle/>
          <a:p>
            <a:r>
              <a:rPr lang="en-US" dirty="0"/>
              <a:t>Clock function</a:t>
            </a:r>
            <a:endParaRPr lang="en-IN" dirty="0"/>
          </a:p>
        </p:txBody>
      </p:sp>
      <p:sp>
        <p:nvSpPr>
          <p:cNvPr id="3" name="Content Placeholder 2">
            <a:extLst>
              <a:ext uri="{FF2B5EF4-FFF2-40B4-BE49-F238E27FC236}">
                <a16:creationId xmlns:a16="http://schemas.microsoft.com/office/drawing/2014/main" id="{81756E75-F945-440E-BCA7-1B71BF1A3173}"/>
              </a:ext>
            </a:extLst>
          </p:cNvPr>
          <p:cNvSpPr>
            <a:spLocks noGrp="1"/>
          </p:cNvSpPr>
          <p:nvPr>
            <p:ph sz="quarter" idx="13"/>
          </p:nvPr>
        </p:nvSpPr>
        <p:spPr/>
        <p:txBody>
          <a:bodyPr>
            <a:normAutofit fontScale="92500" lnSpcReduction="10000"/>
          </a:bodyPr>
          <a:lstStyle/>
          <a:p>
            <a:r>
              <a:rPr lang="en-US" cap="none" dirty="0"/>
              <a:t>The </a:t>
            </a:r>
            <a:r>
              <a:rPr lang="en-US" cap="none" dirty="0" err="1"/>
              <a:t>clock_t</a:t>
            </a:r>
            <a:r>
              <a:rPr lang="en-US" cap="none" dirty="0"/>
              <a:t> data type represents clock ticks, which is returned by the clock() function.</a:t>
            </a:r>
          </a:p>
          <a:p>
            <a:r>
              <a:rPr lang="en-US" cap="none" dirty="0"/>
              <a:t>The clock() function returns the processor time consumed by the program since the beginning of its execution. It measures the time in clock ticks, which are units of time measured by the CPU. The value returned by clock() represents the CPU time used by the program, not the actual elapsed time.</a:t>
            </a:r>
          </a:p>
          <a:p>
            <a:r>
              <a:rPr lang="en-US" cap="none" dirty="0"/>
              <a:t>The value returned by clock() is usually divided by the macro </a:t>
            </a:r>
            <a:r>
              <a:rPr lang="en-US" cap="none" dirty="0" err="1"/>
              <a:t>clocks_per_sec</a:t>
            </a:r>
            <a:r>
              <a:rPr lang="en-US" cap="none" dirty="0"/>
              <a:t> to convert it to seconds. CLOCKS_PER_SEC represents the number of clock ticks per second, which is a constant defined by the implementation.</a:t>
            </a:r>
          </a:p>
          <a:p>
            <a:r>
              <a:rPr lang="en-US" cap="none" dirty="0"/>
              <a:t>It's important to note that clock() measures the </a:t>
            </a:r>
            <a:r>
              <a:rPr lang="en-US" cap="none" dirty="0" err="1"/>
              <a:t>cpu</a:t>
            </a:r>
            <a:r>
              <a:rPr lang="en-US" cap="none" dirty="0"/>
              <a:t> time used by the program, not the actual time passed. It doesn't account for time spent waiting for I/O operations or sleeping.</a:t>
            </a:r>
            <a:endParaRPr lang="en-IN" cap="none" dirty="0"/>
          </a:p>
        </p:txBody>
      </p:sp>
    </p:spTree>
    <p:extLst>
      <p:ext uri="{BB962C8B-B14F-4D97-AF65-F5344CB8AC3E}">
        <p14:creationId xmlns:p14="http://schemas.microsoft.com/office/powerpoint/2010/main" val="294535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5491F4-3C6A-485C-BC03-577D45858F28}"/>
              </a:ext>
            </a:extLst>
          </p:cNvPr>
          <p:cNvPicPr>
            <a:picLocks noChangeAspect="1"/>
          </p:cNvPicPr>
          <p:nvPr/>
        </p:nvPicPr>
        <p:blipFill rotWithShape="1">
          <a:blip r:embed="rId2">
            <a:extLst>
              <a:ext uri="{28A0092B-C50C-407E-A947-70E740481C1C}">
                <a14:useLocalDpi xmlns:a14="http://schemas.microsoft.com/office/drawing/2010/main" val="0"/>
              </a:ext>
            </a:extLst>
          </a:blip>
          <a:srcRect l="7063" r="50000"/>
          <a:stretch/>
        </p:blipFill>
        <p:spPr>
          <a:xfrm>
            <a:off x="852256" y="792949"/>
            <a:ext cx="4350059" cy="5698847"/>
          </a:xfrm>
          <a:prstGeom prst="rect">
            <a:avLst/>
          </a:prstGeom>
        </p:spPr>
      </p:pic>
      <p:pic>
        <p:nvPicPr>
          <p:cNvPr id="7" name="Picture 6">
            <a:extLst>
              <a:ext uri="{FF2B5EF4-FFF2-40B4-BE49-F238E27FC236}">
                <a16:creationId xmlns:a16="http://schemas.microsoft.com/office/drawing/2014/main" id="{0261E699-D5EE-4F30-82F4-C0B3131DC1EF}"/>
              </a:ext>
            </a:extLst>
          </p:cNvPr>
          <p:cNvPicPr>
            <a:picLocks noChangeAspect="1"/>
          </p:cNvPicPr>
          <p:nvPr/>
        </p:nvPicPr>
        <p:blipFill rotWithShape="1">
          <a:blip r:embed="rId3">
            <a:extLst>
              <a:ext uri="{28A0092B-C50C-407E-A947-70E740481C1C}">
                <a14:useLocalDpi xmlns:a14="http://schemas.microsoft.com/office/drawing/2010/main" val="0"/>
              </a:ext>
            </a:extLst>
          </a:blip>
          <a:srcRect l="7063" r="50000"/>
          <a:stretch/>
        </p:blipFill>
        <p:spPr>
          <a:xfrm>
            <a:off x="5202315" y="792949"/>
            <a:ext cx="4574883" cy="5993381"/>
          </a:xfrm>
          <a:prstGeom prst="rect">
            <a:avLst/>
          </a:prstGeom>
        </p:spPr>
      </p:pic>
      <p:sp>
        <p:nvSpPr>
          <p:cNvPr id="10" name="Title 1">
            <a:extLst>
              <a:ext uri="{FF2B5EF4-FFF2-40B4-BE49-F238E27FC236}">
                <a16:creationId xmlns:a16="http://schemas.microsoft.com/office/drawing/2014/main" id="{6EE46C08-E811-43BA-847D-9C8469A78867}"/>
              </a:ext>
            </a:extLst>
          </p:cNvPr>
          <p:cNvSpPr txBox="1">
            <a:spLocks/>
          </p:cNvSpPr>
          <p:nvPr/>
        </p:nvSpPr>
        <p:spPr>
          <a:xfrm>
            <a:off x="-187057" y="71670"/>
            <a:ext cx="10364451" cy="104160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Clock function</a:t>
            </a:r>
            <a:endParaRPr lang="en-IN" dirty="0"/>
          </a:p>
        </p:txBody>
      </p:sp>
    </p:spTree>
    <p:extLst>
      <p:ext uri="{BB962C8B-B14F-4D97-AF65-F5344CB8AC3E}">
        <p14:creationId xmlns:p14="http://schemas.microsoft.com/office/powerpoint/2010/main" val="246260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2321-1C2F-42C2-9782-7F8DF3702311}"/>
              </a:ext>
            </a:extLst>
          </p:cNvPr>
          <p:cNvSpPr>
            <a:spLocks noGrp="1"/>
          </p:cNvSpPr>
          <p:nvPr>
            <p:ph type="title"/>
          </p:nvPr>
        </p:nvSpPr>
        <p:spPr>
          <a:xfrm>
            <a:off x="913775" y="618518"/>
            <a:ext cx="10364451" cy="1014974"/>
          </a:xfrm>
        </p:spPr>
        <p:txBody>
          <a:bodyPr/>
          <a:lstStyle/>
          <a:p>
            <a:r>
              <a:rPr lang="en-US" dirty="0"/>
              <a:t>optimization</a:t>
            </a:r>
            <a:endParaRPr lang="en-IN" dirty="0"/>
          </a:p>
        </p:txBody>
      </p:sp>
      <p:sp>
        <p:nvSpPr>
          <p:cNvPr id="3" name="Content Placeholder 2">
            <a:extLst>
              <a:ext uri="{FF2B5EF4-FFF2-40B4-BE49-F238E27FC236}">
                <a16:creationId xmlns:a16="http://schemas.microsoft.com/office/drawing/2014/main" id="{C0F36EB0-3280-418F-B611-95CB31637E69}"/>
              </a:ext>
            </a:extLst>
          </p:cNvPr>
          <p:cNvSpPr>
            <a:spLocks noGrp="1"/>
          </p:cNvSpPr>
          <p:nvPr>
            <p:ph sz="quarter" idx="13"/>
          </p:nvPr>
        </p:nvSpPr>
        <p:spPr/>
        <p:txBody>
          <a:bodyPr>
            <a:normAutofit fontScale="92500" lnSpcReduction="20000"/>
          </a:bodyPr>
          <a:lstStyle/>
          <a:p>
            <a:r>
              <a:rPr lang="en-US" cap="none" dirty="0"/>
              <a:t>-O1: this is the lowest level of optimization. It enables optimizations that do not typically increase compilation time significantly. These optimizations may include simple things like removing unused variables and </a:t>
            </a:r>
            <a:r>
              <a:rPr lang="en-US" cap="none" dirty="0" err="1"/>
              <a:t>inlining</a:t>
            </a:r>
            <a:r>
              <a:rPr lang="en-US" cap="none" dirty="0"/>
              <a:t> functions.</a:t>
            </a:r>
          </a:p>
          <a:p>
            <a:r>
              <a:rPr lang="en-US" cap="none" dirty="0"/>
              <a:t>-O2: this is a moderate level of optimization. It includes all optimizations from -O1 and adds more aggressive optimizations that can improve performance but may also increase compilation time. These optimizations include loop optimizations, function </a:t>
            </a:r>
            <a:r>
              <a:rPr lang="en-US" cap="none" dirty="0" err="1"/>
              <a:t>inlining</a:t>
            </a:r>
            <a:r>
              <a:rPr lang="en-US" cap="none" dirty="0"/>
              <a:t>, and instruction scheduling.</a:t>
            </a:r>
          </a:p>
          <a:p>
            <a:r>
              <a:rPr lang="en-US" cap="none" dirty="0"/>
              <a:t>-O3: this is the highest level of optimization. It includes all optimizations from -O2 and adds even more aggressive optimizations that can further improve performance. However, these optimizations can significantly increase compilation time and may not always provide noticeable improvements in program performance.</a:t>
            </a:r>
            <a:endParaRPr lang="en-IN" cap="none" dirty="0"/>
          </a:p>
        </p:txBody>
      </p:sp>
    </p:spTree>
    <p:extLst>
      <p:ext uri="{BB962C8B-B14F-4D97-AF65-F5344CB8AC3E}">
        <p14:creationId xmlns:p14="http://schemas.microsoft.com/office/powerpoint/2010/main" val="383763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1312CE-942F-4AD0-AF16-F5B0C9372DF2}"/>
              </a:ext>
            </a:extLst>
          </p:cNvPr>
          <p:cNvPicPr>
            <a:picLocks noChangeAspect="1"/>
          </p:cNvPicPr>
          <p:nvPr/>
        </p:nvPicPr>
        <p:blipFill rotWithShape="1">
          <a:blip r:embed="rId2">
            <a:extLst>
              <a:ext uri="{28A0092B-C50C-407E-A947-70E740481C1C}">
                <a14:useLocalDpi xmlns:a14="http://schemas.microsoft.com/office/drawing/2010/main" val="0"/>
              </a:ext>
            </a:extLst>
          </a:blip>
          <a:srcRect l="5971" r="23762" b="41489"/>
          <a:stretch/>
        </p:blipFill>
        <p:spPr>
          <a:xfrm>
            <a:off x="1686756" y="1766656"/>
            <a:ext cx="8566951" cy="4012707"/>
          </a:xfrm>
          <a:prstGeom prst="rect">
            <a:avLst/>
          </a:prstGeom>
        </p:spPr>
      </p:pic>
      <p:sp>
        <p:nvSpPr>
          <p:cNvPr id="4" name="Title 1">
            <a:extLst>
              <a:ext uri="{FF2B5EF4-FFF2-40B4-BE49-F238E27FC236}">
                <a16:creationId xmlns:a16="http://schemas.microsoft.com/office/drawing/2014/main" id="{EA212782-D5C8-4F3E-8E38-884B3ED1E6A7}"/>
              </a:ext>
            </a:extLst>
          </p:cNvPr>
          <p:cNvSpPr txBox="1">
            <a:spLocks/>
          </p:cNvSpPr>
          <p:nvPr/>
        </p:nvSpPr>
        <p:spPr>
          <a:xfrm>
            <a:off x="913775" y="618518"/>
            <a:ext cx="10364451" cy="1014974"/>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optimization</a:t>
            </a:r>
            <a:endParaRPr lang="en-IN" dirty="0"/>
          </a:p>
        </p:txBody>
      </p:sp>
    </p:spTree>
    <p:extLst>
      <p:ext uri="{BB962C8B-B14F-4D97-AF65-F5344CB8AC3E}">
        <p14:creationId xmlns:p14="http://schemas.microsoft.com/office/powerpoint/2010/main" val="428400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301F-18FC-4EA2-BFFD-1FDFE4677682}"/>
              </a:ext>
            </a:extLst>
          </p:cNvPr>
          <p:cNvSpPr>
            <a:spLocks noGrp="1"/>
          </p:cNvSpPr>
          <p:nvPr>
            <p:ph type="title"/>
          </p:nvPr>
        </p:nvSpPr>
        <p:spPr>
          <a:xfrm>
            <a:off x="913775" y="618518"/>
            <a:ext cx="10364451" cy="757522"/>
          </a:xfrm>
        </p:spPr>
        <p:txBody>
          <a:bodyPr/>
          <a:lstStyle/>
          <a:p>
            <a:r>
              <a:rPr lang="en-US" dirty="0"/>
              <a:t>Binary tree</a:t>
            </a:r>
            <a:endParaRPr lang="en-IN" dirty="0"/>
          </a:p>
        </p:txBody>
      </p:sp>
      <p:pic>
        <p:nvPicPr>
          <p:cNvPr id="4" name="Content Placeholder 3">
            <a:extLst>
              <a:ext uri="{FF2B5EF4-FFF2-40B4-BE49-F238E27FC236}">
                <a16:creationId xmlns:a16="http://schemas.microsoft.com/office/drawing/2014/main" id="{6600BF68-0E6F-4623-BFBF-47AD5EC4F793}"/>
              </a:ext>
            </a:extLst>
          </p:cNvPr>
          <p:cNvPicPr>
            <a:picLocks noGrp="1" noChangeAspect="1"/>
          </p:cNvPicPr>
          <p:nvPr>
            <p:ph sz="quarter" idx="13"/>
          </p:nvPr>
        </p:nvPicPr>
        <p:blipFill>
          <a:blip r:embed="rId2"/>
          <a:stretch>
            <a:fillRect/>
          </a:stretch>
        </p:blipFill>
        <p:spPr>
          <a:xfrm>
            <a:off x="478770" y="2322575"/>
            <a:ext cx="4307216" cy="3424237"/>
          </a:xfrm>
          <a:prstGeom prst="rect">
            <a:avLst/>
          </a:prstGeom>
        </p:spPr>
      </p:pic>
      <p:sp>
        <p:nvSpPr>
          <p:cNvPr id="6" name="TextBox 5">
            <a:extLst>
              <a:ext uri="{FF2B5EF4-FFF2-40B4-BE49-F238E27FC236}">
                <a16:creationId xmlns:a16="http://schemas.microsoft.com/office/drawing/2014/main" id="{319F078A-1EE4-4A48-B1F7-5CFF2A3B1054}"/>
              </a:ext>
            </a:extLst>
          </p:cNvPr>
          <p:cNvSpPr txBox="1"/>
          <p:nvPr/>
        </p:nvSpPr>
        <p:spPr>
          <a:xfrm>
            <a:off x="5183706" y="3022781"/>
            <a:ext cx="6094520" cy="230832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Root</a:t>
            </a:r>
            <a:r>
              <a:rPr lang="en-US" b="0" i="0" dirty="0">
                <a:solidFill>
                  <a:srgbClr val="0D0D0D"/>
                </a:solidFill>
                <a:effectLst/>
                <a:latin typeface="Söhne"/>
              </a:rPr>
              <a:t>: The topmost node of the tree, from which all other nodes are descended.</a:t>
            </a:r>
          </a:p>
          <a:p>
            <a:pPr algn="l">
              <a:buFont typeface="+mj-lt"/>
              <a:buAutoNum type="arabicPeriod"/>
            </a:pPr>
            <a:r>
              <a:rPr lang="en-US" b="1" i="0" dirty="0">
                <a:solidFill>
                  <a:srgbClr val="0D0D0D"/>
                </a:solidFill>
                <a:effectLst/>
                <a:latin typeface="Söhne"/>
              </a:rPr>
              <a:t>Parent</a:t>
            </a:r>
            <a:r>
              <a:rPr lang="en-US" b="0" i="0" dirty="0">
                <a:solidFill>
                  <a:srgbClr val="0D0D0D"/>
                </a:solidFill>
                <a:effectLst/>
                <a:latin typeface="Söhne"/>
              </a:rPr>
              <a:t>: A node that has one or more child nodes.</a:t>
            </a:r>
          </a:p>
          <a:p>
            <a:pPr algn="l">
              <a:buFont typeface="+mj-lt"/>
              <a:buAutoNum type="arabicPeriod"/>
            </a:pPr>
            <a:r>
              <a:rPr lang="en-US" b="1" i="0" dirty="0">
                <a:solidFill>
                  <a:srgbClr val="0D0D0D"/>
                </a:solidFill>
                <a:effectLst/>
                <a:latin typeface="Söhne"/>
              </a:rPr>
              <a:t>Child</a:t>
            </a:r>
            <a:r>
              <a:rPr lang="en-US" b="0" i="0" dirty="0">
                <a:solidFill>
                  <a:srgbClr val="0D0D0D"/>
                </a:solidFill>
                <a:effectLst/>
                <a:latin typeface="Söhne"/>
              </a:rPr>
              <a:t>: Nodes that are connected to a parent node.</a:t>
            </a:r>
          </a:p>
          <a:p>
            <a:pPr algn="l">
              <a:buFont typeface="+mj-lt"/>
              <a:buAutoNum type="arabicPeriod"/>
            </a:pPr>
            <a:r>
              <a:rPr lang="en-US" b="1" i="0" dirty="0">
                <a:solidFill>
                  <a:srgbClr val="0D0D0D"/>
                </a:solidFill>
                <a:effectLst/>
                <a:latin typeface="Söhne"/>
              </a:rPr>
              <a:t>Leaf</a:t>
            </a:r>
            <a:r>
              <a:rPr lang="en-US" b="0" i="0" dirty="0">
                <a:solidFill>
                  <a:srgbClr val="0D0D0D"/>
                </a:solidFill>
                <a:effectLst/>
                <a:latin typeface="Söhne"/>
              </a:rPr>
              <a:t>: A node that has no children.</a:t>
            </a:r>
          </a:p>
          <a:p>
            <a:pPr algn="l">
              <a:buFont typeface="+mj-lt"/>
              <a:buAutoNum type="arabicPeriod"/>
            </a:pPr>
            <a:r>
              <a:rPr lang="en-US" b="1" i="0" dirty="0">
                <a:solidFill>
                  <a:srgbClr val="0D0D0D"/>
                </a:solidFill>
                <a:effectLst/>
                <a:latin typeface="Söhne"/>
              </a:rPr>
              <a:t>Internal node</a:t>
            </a:r>
            <a:r>
              <a:rPr lang="en-US" b="0" i="0" dirty="0">
                <a:solidFill>
                  <a:srgbClr val="0D0D0D"/>
                </a:solidFill>
                <a:effectLst/>
                <a:latin typeface="Söhne"/>
              </a:rPr>
              <a:t>: A node that has at least one child.</a:t>
            </a:r>
          </a:p>
          <a:p>
            <a:pPr algn="l">
              <a:buFont typeface="+mj-lt"/>
              <a:buAutoNum type="arabicPeriod"/>
            </a:pPr>
            <a:r>
              <a:rPr lang="en-US" b="1" i="0" dirty="0">
                <a:solidFill>
                  <a:srgbClr val="0D0D0D"/>
                </a:solidFill>
                <a:effectLst/>
                <a:latin typeface="Söhne"/>
              </a:rPr>
              <a:t>Depth</a:t>
            </a:r>
            <a:r>
              <a:rPr lang="en-US" b="0" i="0" dirty="0">
                <a:solidFill>
                  <a:srgbClr val="0D0D0D"/>
                </a:solidFill>
                <a:effectLst/>
                <a:latin typeface="Söhne"/>
              </a:rPr>
              <a:t>: The length of the path from the root to a particular node. The depth of the root node is 0.</a:t>
            </a:r>
          </a:p>
        </p:txBody>
      </p:sp>
    </p:spTree>
    <p:extLst>
      <p:ext uri="{BB962C8B-B14F-4D97-AF65-F5344CB8AC3E}">
        <p14:creationId xmlns:p14="http://schemas.microsoft.com/office/powerpoint/2010/main" val="3112678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530</TotalTime>
  <Words>786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Centaur</vt:lpstr>
      <vt:lpstr>Freestyle Script</vt:lpstr>
      <vt:lpstr>Söhne</vt:lpstr>
      <vt:lpstr>Tw Cen MT</vt:lpstr>
      <vt:lpstr>Droplet</vt:lpstr>
      <vt:lpstr>Linux device driver</vt:lpstr>
      <vt:lpstr>gdb</vt:lpstr>
      <vt:lpstr>PowerPoint Presentation</vt:lpstr>
      <vt:lpstr>PowerPoint Presentation</vt:lpstr>
      <vt:lpstr>Clock function</vt:lpstr>
      <vt:lpstr>PowerPoint Presentation</vt:lpstr>
      <vt:lpstr>optimization</vt:lpstr>
      <vt:lpstr>PowerPoint Presentation</vt:lpstr>
      <vt:lpstr>Binary 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1</cp:revision>
  <dcterms:created xsi:type="dcterms:W3CDTF">2024-04-30T03:07:31Z</dcterms:created>
  <dcterms:modified xsi:type="dcterms:W3CDTF">2024-04-30T11:58:15Z</dcterms:modified>
</cp:coreProperties>
</file>