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8"/>
  </p:notesMasterIdLst>
  <p:handoutMasterIdLst>
    <p:handoutMasterId r:id="rId29"/>
  </p:handoutMasterIdLst>
  <p:sldIdLst>
    <p:sldId id="316" r:id="rId2"/>
    <p:sldId id="296" r:id="rId3"/>
    <p:sldId id="262" r:id="rId4"/>
    <p:sldId id="258" r:id="rId5"/>
    <p:sldId id="263" r:id="rId6"/>
    <p:sldId id="264" r:id="rId7"/>
    <p:sldId id="265" r:id="rId8"/>
    <p:sldId id="259" r:id="rId9"/>
    <p:sldId id="267" r:id="rId10"/>
    <p:sldId id="268" r:id="rId11"/>
    <p:sldId id="269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7" r:id="rId20"/>
    <p:sldId id="292" r:id="rId21"/>
    <p:sldId id="293" r:id="rId22"/>
    <p:sldId id="300" r:id="rId23"/>
    <p:sldId id="306" r:id="rId24"/>
    <p:sldId id="315" r:id="rId25"/>
    <p:sldId id="308" r:id="rId26"/>
    <p:sldId id="317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3E1"/>
    <a:srgbClr val="B17ED8"/>
    <a:srgbClr val="C9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32893-30C5-49F2-9C67-8D8F5C471C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ED984-189B-40D8-86CA-61A9E50705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A5F64AA-EA0F-4674-BFCE-3DB3582CDB8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BDCFF-AB6E-4469-8B73-A0323D8EA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4033-470D-483D-A219-BC9A23350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BD6C99-D2D6-4728-B3EF-06F3D0FC9C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29DF2-1E18-4046-A6BE-5C7E7CEBA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C63DD-2EB1-45F4-87BC-0A39867729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CA1A96E-CD88-40D1-A4DD-C0513FC5E78E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AAEDCE-4B30-4A2C-B5F3-48BB09E4C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4D9D50-0951-4C78-A3B6-3F9FA545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51" tIns="48325" rIns="96651" bIns="4832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D1EE-6715-4C60-8985-E3A42077D1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BBB8-1160-4011-8DAC-93FAF9653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E686FA-8530-4D0E-AEAD-CD203F05E1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32833D-8054-4E7E-B8F0-E2428853310F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11B-E7C2-434F-9582-C65D67DA6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76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3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53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14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7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31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08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42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E48EC72-68C6-429A-AC10-278C2612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1FB3CD-F158-4FB6-9C26-EFE4B27191F1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D8EFAF3C-122C-42ED-BEC5-B9206E936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AFBFF2-3EDA-4CA1-987F-0CCD645F08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FF73E13-C410-40A8-8931-6B4D8E37EA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7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3468C-49F1-435F-937E-AA1C26F60351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A839-B50B-4ECF-9470-D7E5AB96AD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8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6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8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651EC-5AC4-4D84-AA21-2D68302947F5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2904-67CB-454D-A6A3-E68C7C862A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05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D0306-FC63-4BDA-91B3-2E5308D3EF0C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C1ED-5303-459E-AEC1-970C701617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13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B75363-0241-4A2A-9D21-2D74D282F993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44F3-CD0B-4157-B0E0-C4C1A0F9B1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9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00ADED-3597-4733-ACBC-0D7AEF187CD2}" type="datetimeFigureOut">
              <a:rPr lang="en-US" smtClean="0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D7E0B2-ACE1-4E8E-AAAC-1D5DE96B4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8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  <p:sldLayoutId id="214748400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4" y="1877617"/>
            <a:ext cx="5830491" cy="897731"/>
          </a:xfrm>
        </p:spPr>
        <p:txBody>
          <a:bodyPr/>
          <a:lstStyle/>
          <a:p>
            <a:pPr>
              <a:defRPr/>
            </a:pPr>
            <a:r>
              <a:rPr lang="en-US" sz="3038" dirty="0">
                <a:latin typeface="Centaur" panose="02030504050205020304" pitchFamily="18" charset="0"/>
              </a:rPr>
              <a:t>Linux device driver</a:t>
            </a:r>
            <a:endParaRPr lang="en-IN" sz="3038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2538" y="3152775"/>
            <a:ext cx="5829300" cy="1609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3375" dirty="0"/>
              <a:t>Day 36 PPT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                    -SUBITHRA s</a:t>
            </a:r>
          </a:p>
          <a:p>
            <a:pPr marL="0" indent="0" algn="ctr">
              <a:buNone/>
              <a:defRPr/>
            </a:pPr>
            <a:r>
              <a:rPr lang="en-US" sz="2025" dirty="0"/>
              <a:t>    </a:t>
            </a:r>
            <a:endParaRPr lang="en-IN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48A-F307-4EE8-A4EC-6FEFBED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gendisk</a:t>
            </a:r>
            <a:r>
              <a:rPr lang="en-US" dirty="0"/>
              <a:t> structure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3B1E76D-46A4-4654-BFD6-DB4E532A20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pointer to internal data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*private data;</a:t>
            </a:r>
          </a:p>
        </p:txBody>
      </p:sp>
      <p:graphicFrame>
        <p:nvGraphicFramePr>
          <p:cNvPr id="19460" name="Content Placeholder 3">
            <a:extLst>
              <a:ext uri="{FF2B5EF4-FFF2-40B4-BE49-F238E27FC236}">
                <a16:creationId xmlns:a16="http://schemas.microsoft.com/office/drawing/2014/main" id="{7FC44FCE-5B14-48EC-A764-BF458E1A5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11284"/>
              </p:ext>
            </p:extLst>
          </p:nvPr>
        </p:nvGraphicFramePr>
        <p:xfrm>
          <a:off x="1600200" y="3219158"/>
          <a:ext cx="6742178" cy="280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Organization Chart" r:id="rId3" imgW="3651120" imgH="1536480" progId="OrgPlusWOPX.4">
                  <p:embed followColorScheme="full"/>
                </p:oleObj>
              </mc:Choice>
              <mc:Fallback>
                <p:oleObj name="Organization Chart" r:id="rId3" imgW="3651120" imgH="1536480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19158"/>
                        <a:ext cx="6742178" cy="2800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0619-B20E-4765-919A-B5898F5B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gendisk</a:t>
            </a:r>
            <a:r>
              <a:rPr lang="en-US" dirty="0"/>
              <a:t> structure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10E658E-248D-405C-BA4E-7CD60ACE40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allocate, call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gendisk *alloc_disk(int minors);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minors</a:t>
            </a:r>
            <a:r>
              <a:rPr lang="en-US" altLang="en-US"/>
              <a:t>:  number of minor numbers for this disk; cannot be changed later</a:t>
            </a:r>
          </a:p>
          <a:p>
            <a:pPr eaLnBrk="1" hangingPunct="1"/>
            <a:r>
              <a:rPr lang="en-US" altLang="en-US"/>
              <a:t>To deallocate, call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del_gendisk(</a:t>
            </a:r>
            <a:r>
              <a:rPr lang="en-US" alt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/>
              <a:t>To make disk available to the system, call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add_disk(</a:t>
            </a:r>
            <a:r>
              <a:rPr lang="en-US" alt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/>
              <a:t>To make disk unavailable, call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put_disk(</a:t>
            </a:r>
            <a:r>
              <a:rPr lang="en-US" alt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EB99-268C-4304-B582-905F50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anatomy of a request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3094D12-FC2C-42D3-A3E9-BDFFF1414A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bio</a:t>
            </a:r>
            <a:r>
              <a:rPr lang="en-US" dirty="0"/>
              <a:t> structure</a:t>
            </a:r>
          </a:p>
          <a:p>
            <a:pPr lvl="1">
              <a:defRPr/>
            </a:pPr>
            <a:r>
              <a:rPr lang="en-US" dirty="0"/>
              <a:t>Contains everything that a block driver needs to carryout out an IO request</a:t>
            </a:r>
          </a:p>
          <a:p>
            <a:pPr lvl="1">
              <a:defRPr/>
            </a:pPr>
            <a:r>
              <a:rPr lang="en-US" dirty="0"/>
              <a:t>Defined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/>
              <a:t>Some important fields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>
                <a:solidFill>
                  <a:srgbClr val="B17ED8"/>
                </a:solidFill>
                <a:latin typeface="Courier New" pitchFamily="49" charset="0"/>
                <a:cs typeface="Courier New" pitchFamily="49" charset="0"/>
              </a:rPr>
              <a:t>/* the first sector in this transfer */  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sector_t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bi_sector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>
                <a:solidFill>
                  <a:srgbClr val="B17ED8"/>
                </a:solidFill>
                <a:latin typeface="Courier New" pitchFamily="49" charset="0"/>
                <a:cs typeface="Courier New" pitchFamily="49" charset="0"/>
              </a:rPr>
              <a:t>/* size of transfer in bytes */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bi_size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graphicFrame>
        <p:nvGraphicFramePr>
          <p:cNvPr id="28676" name="Content Placeholder 3">
            <a:extLst>
              <a:ext uri="{FF2B5EF4-FFF2-40B4-BE49-F238E27FC236}">
                <a16:creationId xmlns:a16="http://schemas.microsoft.com/office/drawing/2014/main" id="{39C431C6-B5E1-4C77-AD1B-0F79F365E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9875"/>
          <a:ext cx="36306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Organization Chart" r:id="rId3" imgW="3657600" imgH="1519518" progId="OrgPlusWOPX.4">
                  <p:embed followColorScheme="full"/>
                </p:oleObj>
              </mc:Choice>
              <mc:Fallback>
                <p:oleObj name="Organization Chart" r:id="rId3" imgW="3657600" imgH="1519518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9875"/>
                        <a:ext cx="36306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C26A-5E5E-4F9F-8CD2-B4641C8B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anatomy of a request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E554A58-2019-4A17-9B31-4BA8497793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bio_data_dir(bio) to check the direction of IOs*/ 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unsigned long bi_flags; 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number of segments within this bio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unsigned short bio_phys_segments;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bio_vec 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struct page *bv_page;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unsigned int bv_offset; // within a page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unsigned int bv_len; // of this transfer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3909-0D0F-49D6-AD30-91C7A0D4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bio structure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54C53160-43F5-4BCC-86F4-CA911045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1" b="12766"/>
          <a:stretch>
            <a:fillRect/>
          </a:stretch>
        </p:blipFill>
        <p:spPr bwMode="auto">
          <a:xfrm>
            <a:off x="1676400" y="2057400"/>
            <a:ext cx="5387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E585-E57D-42C5-A311-544538F1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bio structure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762E858-A957-40EC-A5DA-3CB5FB2943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For portability, use macros to operate 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bio_vec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segno;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struct bio_vec *bvec; </a:t>
            </a:r>
          </a:p>
          <a:p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bio_for_each_segment(bvec, bio, segno)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this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/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9FD1A753-3663-4182-BA64-35A917EE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3124200" cy="381000"/>
          </a:xfrm>
          <a:prstGeom prst="wedgeRoundRectCallout">
            <a:avLst>
              <a:gd name="adj1" fmla="val -52398"/>
              <a:gd name="adj2" fmla="val 11244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Current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bio_vec</a:t>
            </a:r>
            <a:r>
              <a:rPr lang="en-US" altLang="en-US"/>
              <a:t> entry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0C1-DFE6-4BA8-A40D-0332ED1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Low-level bio operations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EFA2529-0FFB-40CC-A17B-3278D2F6B6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To access the pages directly, 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*__bio_kmap_atomic(struct bio *bio,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int i,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enum km_type type);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__bio_kunmap_atomic(char *buffer,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enum km_type type);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7543-D330-4F7D-B61F-0931094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Low-level bio macros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C877F1E-4711-4FAB-A1A6-A86262B1D1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the page to be transferred next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struct page *bio_page(struct bio *bio);</a:t>
            </a:r>
          </a:p>
          <a:p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the offset within the current page to be transferred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bio_offset(struct bio *bio);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a kernel logical (shifted) address pointing to the data to be transferred; the address should not be in high memory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*bio_data(struct bio *bio);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FAA-FF73-49E3-8645-74F9BF81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request structure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615FB80-72D3-474D-827B-ACB8A328F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rgbClr val="F953E1"/>
                </a:solidFill>
              </a:rPr>
              <a:t>request</a:t>
            </a:r>
            <a:r>
              <a:rPr lang="en-US" altLang="en-US"/>
              <a:t> structure is implemented as a linked list of bio structures, with some additional info</a:t>
            </a:r>
          </a:p>
          <a:p>
            <a:r>
              <a:rPr lang="en-US" altLang="en-US"/>
              <a:t>Some important fields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first sector that has not been transferred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sector_t __sector;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number of sectors yet to transfer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unsigned int __data_len;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4820" name="Content Placeholder 3">
            <a:extLst>
              <a:ext uri="{FF2B5EF4-FFF2-40B4-BE49-F238E27FC236}">
                <a16:creationId xmlns:a16="http://schemas.microsoft.com/office/drawing/2014/main" id="{347854B5-F1B4-449C-B082-E71FCD5D5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9875"/>
          <a:ext cx="36306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Organization Chart" r:id="rId3" imgW="3651120" imgH="1536480" progId="OrgPlusWOPX.4">
                  <p:embed followColorScheme="full"/>
                </p:oleObj>
              </mc:Choice>
              <mc:Fallback>
                <p:oleObj name="Organization Chart" r:id="rId3" imgW="3651120" imgH="1536480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9875"/>
                        <a:ext cx="36306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2088-4959-4721-8CC4-65082AB1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request structure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CD0951F-D9BA-40F6-BEA6-F80B333D0F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linked list of bios, access via rq_for_each_bio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bio *bio;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same as calling bio_data() on current bio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 *buffer;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ABA1-898B-4F07-86E0-08C71414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Overview of data structures</a:t>
            </a:r>
          </a:p>
        </p:txBody>
      </p:sp>
      <p:graphicFrame>
        <p:nvGraphicFramePr>
          <p:cNvPr id="10243" name="Content Placeholder 3">
            <a:extLst>
              <a:ext uri="{FF2B5EF4-FFF2-40B4-BE49-F238E27FC236}">
                <a16:creationId xmlns:a16="http://schemas.microsoft.com/office/drawing/2014/main" id="{E5845ED8-26DF-4A9A-992C-5A20D7FEE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068513"/>
          <a:ext cx="8202613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Organization Chart" r:id="rId3" imgW="3651120" imgH="1536480" progId="OrgPlusWOPX.4">
                  <p:embed followColorScheme="full"/>
                </p:oleObj>
              </mc:Choice>
              <mc:Fallback>
                <p:oleObj name="Organization Chart" r:id="rId3" imgW="3651120" imgH="1536480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68513"/>
                        <a:ext cx="8202613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CF97-3D08-4087-A502-4905A3E2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request structure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4D507E7-8C4A-4C15-8207-D2DA7F0F29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number of segments after merging */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unsigned short nr_phys_segments;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list_head queuelist;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90CB-4F1A-4A94-958D-A7854CC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request structure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E2E6598E-AFA7-48F3-8F9D-34025BDD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b="9293"/>
          <a:stretch>
            <a:fillRect/>
          </a:stretch>
        </p:blipFill>
        <p:spPr bwMode="auto">
          <a:xfrm>
            <a:off x="1676400" y="1757363"/>
            <a:ext cx="54864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EF1-FE70-40C1-9D33-57C36A37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control functions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DE11678-B105-496E-B5FD-B004BEFA4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if a device cannot handle more pending requests, call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blk_stop_queue(request_queue_t *queue);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to restart the queue, call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blk_start_queue(request_queue_t *queue);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the highest physical address to which a device can perform DMA; the address can also be BLK_BOUNCE_HIGH, BLK_BOUNCE_ISA, or BLK_BOUNCE_ANY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blk_queue_bounce_limit(request_queue_t *queue,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u64 dma_addr);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C268-BAE0-4A20-AF6B-A9F88556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Request completion functions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F0C6ABF-FA6B-4589-BEB7-AC7B807B8C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After a device has completed transferring the current request chunk, call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__blk_end_request_cur(struct request *req,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    int error);</a:t>
            </a:r>
          </a:p>
          <a:p>
            <a:pPr lvl="1"/>
            <a:r>
              <a:rPr lang="en-US" altLang="en-US"/>
              <a:t>Indicates that the driver has finished transferring count sectors since the last time.</a:t>
            </a:r>
          </a:p>
          <a:p>
            <a:pPr lvl="1"/>
            <a:r>
              <a:rPr lang="en-US" altLang="en-US"/>
              <a:t>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if all sectors in this request have been transferred and the request is complete</a:t>
            </a:r>
          </a:p>
          <a:p>
            <a:pPr lvl="1"/>
            <a:r>
              <a:rPr lang="en-US" altLang="en-US"/>
              <a:t>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there are still buffers pending </a:t>
            </a:r>
          </a:p>
          <a:p>
            <a:pPr lvl="1"/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BB86-1B78-4B7E-B1FA-BFFDDBBF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Request processing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2675E83-24A2-4FF2-A13F-2A15C43BE2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device is associated with a queue</a:t>
            </a:r>
          </a:p>
          <a:p>
            <a:pPr eaLnBrk="1" hangingPunct="1"/>
            <a:r>
              <a:rPr lang="en-US" altLang="en-US"/>
              <a:t>To read or write a block device, call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request(request_queue_t *queue);</a:t>
            </a:r>
            <a:endParaRPr lang="en-US" altLang="en-US"/>
          </a:p>
          <a:p>
            <a:pPr lvl="1" eaLnBrk="1" hangingPunct="1"/>
            <a:r>
              <a:rPr lang="en-US" altLang="en-US"/>
              <a:t>Runs in an atomic context</a:t>
            </a:r>
          </a:p>
          <a:p>
            <a:pPr lvl="2" eaLnBrk="1" hangingPunct="1"/>
            <a:r>
              <a:rPr lang="en-US" altLang="en-US"/>
              <a:t>Cannot access the current process</a:t>
            </a:r>
          </a:p>
          <a:p>
            <a:pPr lvl="1" eaLnBrk="1" hangingPunct="1"/>
            <a:r>
              <a:rPr lang="en-US" altLang="en-US"/>
              <a:t>May return before completing the request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7508-8811-450E-9FA5-93A73752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Working with </a:t>
            </a:r>
            <a:r>
              <a:rPr lang="en-US" dirty="0" err="1"/>
              <a:t>sbull</a:t>
            </a:r>
            <a:r>
              <a:rPr lang="en-US" dirty="0"/>
              <a:t> bios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2BE0D07-3718-4D4F-AE26-856649BF3A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 void sbull_request(struct request_queue *q)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struct request *req;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while ((req = blk_fetch_request(q)) != NULL)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struct sbull_dev *dev = req-&gt;rq_disk-&gt;private_data;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sbull_transfer(dev, blk_rq_pos(req), 					blk_rq_cur_sectors(req),                             			req-&gt;buffer, rq_data_dir(req));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		__blk_end_request_cur(req, 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7769" y="2892030"/>
            <a:ext cx="5829300" cy="192524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4050" dirty="0">
                <a:latin typeface="Freestyle Script" panose="030804020302050B0404" pitchFamily="66" charset="0"/>
              </a:rPr>
              <a:t>THANK YOU</a:t>
            </a:r>
            <a:endParaRPr lang="en-IN" sz="405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C876-EF1C-472B-B137-E7D486AB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Block Drivers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7681164-93FF-4619-814C-7257CE5F8D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Provides access to devices that transfer randomly accessible data in </a:t>
            </a:r>
            <a:r>
              <a:rPr lang="en-US" altLang="en-US" b="1" i="1">
                <a:solidFill>
                  <a:srgbClr val="B17ED8"/>
                </a:solidFill>
              </a:rPr>
              <a:t>blocks</a:t>
            </a:r>
            <a:r>
              <a:rPr lang="en-US" altLang="en-US"/>
              <a:t>, or fixed size chunks of data (e.g., 4KB)</a:t>
            </a:r>
          </a:p>
          <a:p>
            <a:pPr lvl="1" eaLnBrk="1" hangingPunct="1"/>
            <a:r>
              <a:rPr lang="en-US" altLang="en-US"/>
              <a:t>Note that underlying HW uses </a:t>
            </a:r>
            <a:r>
              <a:rPr lang="en-US" altLang="en-US" b="1" i="1">
                <a:solidFill>
                  <a:srgbClr val="B17ED8"/>
                </a:solidFill>
              </a:rPr>
              <a:t>sectors</a:t>
            </a:r>
            <a:r>
              <a:rPr lang="en-US" altLang="en-US"/>
              <a:t> (e.g., 512B)</a:t>
            </a:r>
          </a:p>
          <a:p>
            <a:pPr eaLnBrk="1" hangingPunct="1"/>
            <a:r>
              <a:rPr lang="en-US" altLang="en-US"/>
              <a:t>Bridge core memory and secondary storage</a:t>
            </a:r>
          </a:p>
          <a:p>
            <a:pPr lvl="1" eaLnBrk="1" hangingPunct="1"/>
            <a:r>
              <a:rPr lang="en-US" altLang="en-US"/>
              <a:t>Performance is essential</a:t>
            </a:r>
          </a:p>
          <a:p>
            <a:pPr lvl="1" eaLnBrk="1" hangingPunct="1"/>
            <a:r>
              <a:rPr lang="en-US" altLang="en-US"/>
              <a:t>Or the system cannot perform well</a:t>
            </a:r>
          </a:p>
          <a:p>
            <a:pPr eaLnBrk="1" hangingPunct="1"/>
            <a:r>
              <a:rPr lang="en-US" altLang="en-US"/>
              <a:t>Lecture example: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sbull </a:t>
            </a:r>
            <a:r>
              <a:rPr lang="en-US" altLang="en-US"/>
              <a:t>(Simple Block Device)</a:t>
            </a:r>
          </a:p>
          <a:p>
            <a:pPr lvl="1" eaLnBrk="1" hangingPunct="1"/>
            <a:r>
              <a:rPr lang="en-US" altLang="en-US"/>
              <a:t>A ramdisk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DCFB-5035-4FC1-8E33-73A88DDC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Block driver registration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6A69EF2-5667-4F49-98C7-6CCF15B291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register a block device, call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register_blkdev(unsigned int major,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    const char *name);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major</a:t>
            </a:r>
            <a:r>
              <a:rPr lang="en-US" altLang="en-US"/>
              <a:t>:  major device number</a:t>
            </a:r>
          </a:p>
          <a:p>
            <a:pPr lvl="2" eaLnBrk="1" hangingPunct="1"/>
            <a:r>
              <a:rPr lang="en-US" altLang="en-US"/>
              <a:t>If 0, kernel will allocate and return a new major number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/>
              <a:t>:  as displayed in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/proc/devices</a:t>
            </a:r>
          </a:p>
          <a:p>
            <a:pPr eaLnBrk="1" hangingPunct="1"/>
            <a:r>
              <a:rPr lang="en-US" altLang="en-US"/>
              <a:t>To unregister, call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unregister_blkdev(unsigned int major,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      const char *name);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52C5-762B-4974-9DCE-D1458811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Disk registration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BC7B6C0-E611-48E7-AFD5-5B4A3E431C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register_blkdev</a:t>
            </a:r>
          </a:p>
          <a:p>
            <a:pPr lvl="1" eaLnBrk="1" hangingPunct="1"/>
            <a:r>
              <a:rPr lang="en-US" altLang="en-US"/>
              <a:t>Obtains a major number </a:t>
            </a:r>
          </a:p>
          <a:p>
            <a:pPr lvl="1" eaLnBrk="1" hangingPunct="1"/>
            <a:r>
              <a:rPr lang="en-US" altLang="en-US"/>
              <a:t>Does not make disk drives available to the system</a:t>
            </a:r>
          </a:p>
          <a:p>
            <a:pPr eaLnBrk="1" hangingPunct="1"/>
            <a:r>
              <a:rPr lang="en-US" altLang="en-US"/>
              <a:t>Need additional mechanisms to register a disk</a:t>
            </a:r>
          </a:p>
          <a:p>
            <a:pPr lvl="1" eaLnBrk="1" hangingPunct="1"/>
            <a:r>
              <a:rPr lang="en-US" altLang="en-US"/>
              <a:t>Need to know two data structures: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block_device_operations</a:t>
            </a:r>
          </a:p>
          <a:p>
            <a:pPr lvl="3"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&lt;linux/blkdev.h&gt;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gendisk</a:t>
            </a:r>
          </a:p>
          <a:p>
            <a:pPr lvl="3"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&lt;linux/genhd.h&gt;</a:t>
            </a:r>
          </a:p>
        </p:txBody>
      </p:sp>
      <p:graphicFrame>
        <p:nvGraphicFramePr>
          <p:cNvPr id="13316" name="Content Placeholder 3">
            <a:extLst>
              <a:ext uri="{FF2B5EF4-FFF2-40B4-BE49-F238E27FC236}">
                <a16:creationId xmlns:a16="http://schemas.microsoft.com/office/drawing/2014/main" id="{9A701516-2C82-4605-AD04-BEFEA6EAF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9875"/>
          <a:ext cx="36306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Organization Chart" r:id="rId3" imgW="3657600" imgH="1519518" progId="OrgPlusWOPX.4">
                  <p:embed followColorScheme="full"/>
                </p:oleObj>
              </mc:Choice>
              <mc:Fallback>
                <p:oleObj name="Organization Chart" r:id="rId3" imgW="3657600" imgH="1519518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9875"/>
                        <a:ext cx="36306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004F-232D-450A-A7C4-D547D7C5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Block device operations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7F316B1-B1D8-490D-8C6F-9D17D13017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block_device_operations </a:t>
            </a:r>
            <a:r>
              <a:rPr lang="en-US" altLang="en-US"/>
              <a:t>is similar to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</a:p>
          <a:p>
            <a:pPr eaLnBrk="1" hangingPunct="1"/>
            <a:r>
              <a:rPr lang="en-US" altLang="en-US"/>
              <a:t>Important fields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may need to lock the door for removal media; unlock in the release method; may need to spin the disk up or down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(*open) (struct block_device *dev,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fmode_t mode);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(*release) (</a:t>
            </a:r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fmode_t mode);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340" name="Content Placeholder 3">
            <a:extLst>
              <a:ext uri="{FF2B5EF4-FFF2-40B4-BE49-F238E27FC236}">
                <a16:creationId xmlns:a16="http://schemas.microsoft.com/office/drawing/2014/main" id="{A76C600D-9CB4-4C4E-97F6-509356C6C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9875"/>
          <a:ext cx="36306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Organization Chart" r:id="rId3" imgW="3651120" imgH="1536480" progId="OrgPlusWOPX.4">
                  <p:embed followColorScheme="full"/>
                </p:oleObj>
              </mc:Choice>
              <mc:Fallback>
                <p:oleObj name="Organization Chart" r:id="rId3" imgW="3651120" imgH="1536480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9875"/>
                        <a:ext cx="36306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7FB2-5754-4233-AD91-57036B3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Block device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BEF6ABA-9826-424B-8CFA-2201F900F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(*ioctl) (struct block_dev *bdev,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fmode_t mode,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unsigned int cmd,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unsigned long long arg);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whether the media has been changed; gendisk represents a disk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(*media_changed) (</a:t>
            </a:r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makes new media ready to use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(*revalidate_disk) (</a:t>
            </a:r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*gd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struct module *owner; </a:t>
            </a:r>
            <a:r>
              <a:rPr lang="en-US" altLang="en-US" sz="2000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= THIS_MODULE */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b="1">
              <a:solidFill>
                <a:srgbClr val="B17ED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215E-3B53-4116-AB18-79CE2F8A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gendisk</a:t>
            </a:r>
            <a:r>
              <a:rPr lang="en-US" dirty="0"/>
              <a:t> structure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B48C576-BDA7-4E61-8483-442F99CD3F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gendisk </a:t>
            </a:r>
            <a:r>
              <a:rPr lang="en-US" altLang="en-US"/>
              <a:t>represents a disk or a partition</a:t>
            </a:r>
          </a:p>
          <a:p>
            <a:pPr eaLnBrk="1" hangingPunct="1"/>
            <a:r>
              <a:rPr lang="en-US" altLang="en-US"/>
              <a:t>Must initialize the following fields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major;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first_minor;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need one minor number per partition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minors;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as shown in /proc/partitions &amp; sysfs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 disk_name[32];</a:t>
            </a:r>
          </a:p>
        </p:txBody>
      </p:sp>
      <p:graphicFrame>
        <p:nvGraphicFramePr>
          <p:cNvPr id="17412" name="Content Placeholder 3">
            <a:extLst>
              <a:ext uri="{FF2B5EF4-FFF2-40B4-BE49-F238E27FC236}">
                <a16:creationId xmlns:a16="http://schemas.microsoft.com/office/drawing/2014/main" id="{98A619E6-8380-468F-BA6B-9086FB29E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49875"/>
          <a:ext cx="36306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Organization Chart" r:id="rId3" imgW="3657600" imgH="1519518" progId="OrgPlusWOPX.4">
                  <p:embed followColorScheme="full"/>
                </p:oleObj>
              </mc:Choice>
              <mc:Fallback>
                <p:oleObj name="Organization Chart" r:id="rId3" imgW="3657600" imgH="1519518" progId="OrgPlusWOPX.4">
                  <p:embed followColorScheme="full"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49875"/>
                        <a:ext cx="36306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634B-8D1C-4556-AA81-CA28FBF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gendisk</a:t>
            </a:r>
            <a:r>
              <a:rPr lang="en-US" dirty="0"/>
              <a:t> structure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FA866E8-28CE-4009-9A95-E8AE4EE388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block_device_operations *fops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holds I/O requests for this device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request_queue *queue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to GENHD_FL_REMOVABLE for removal media; GENGH_FL_CD for CD-ROMs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flags;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B17E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512B sectors; use set_capacity() */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sector_t capacity;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1427</TotalTime>
  <Words>1417</Words>
  <Application>Microsoft Office PowerPoint</Application>
  <PresentationFormat>On-screen Show (4:3)</PresentationFormat>
  <Paragraphs>198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Century Schoolbook</vt:lpstr>
      <vt:lpstr>Wingdings</vt:lpstr>
      <vt:lpstr>Wingdings 2</vt:lpstr>
      <vt:lpstr>Calibri</vt:lpstr>
      <vt:lpstr>Courier New</vt:lpstr>
      <vt:lpstr>Droplet</vt:lpstr>
      <vt:lpstr>Organization Chart Add-in for Microsoft Office programs</vt:lpstr>
      <vt:lpstr>Linux device driver</vt:lpstr>
      <vt:lpstr>Overview of data structures</vt:lpstr>
      <vt:lpstr>Block Drivers</vt:lpstr>
      <vt:lpstr>Block driver registration</vt:lpstr>
      <vt:lpstr>Disk registration</vt:lpstr>
      <vt:lpstr>Block device operations</vt:lpstr>
      <vt:lpstr>Block device operations</vt:lpstr>
      <vt:lpstr>The gendisk structure</vt:lpstr>
      <vt:lpstr>The gendisk structure</vt:lpstr>
      <vt:lpstr>The gendisk structure</vt:lpstr>
      <vt:lpstr>The gendisk structure</vt:lpstr>
      <vt:lpstr>The anatomy of a request</vt:lpstr>
      <vt:lpstr>The anatomy of a request</vt:lpstr>
      <vt:lpstr>The bio structure</vt:lpstr>
      <vt:lpstr>The bio structure</vt:lpstr>
      <vt:lpstr>Low-level bio operations</vt:lpstr>
      <vt:lpstr>Low-level bio macros</vt:lpstr>
      <vt:lpstr>The request structure</vt:lpstr>
      <vt:lpstr>The request structure</vt:lpstr>
      <vt:lpstr>The request structure</vt:lpstr>
      <vt:lpstr>The request structure</vt:lpstr>
      <vt:lpstr>Queue control functions</vt:lpstr>
      <vt:lpstr>Request completion functions</vt:lpstr>
      <vt:lpstr>Request processing</vt:lpstr>
      <vt:lpstr>Working with sbull bios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Drivers</dc:title>
  <dc:creator>Andy Wang</dc:creator>
  <cp:lastModifiedBy>subithra s</cp:lastModifiedBy>
  <cp:revision>311</cp:revision>
  <dcterms:created xsi:type="dcterms:W3CDTF">2006-08-16T00:00:00Z</dcterms:created>
  <dcterms:modified xsi:type="dcterms:W3CDTF">2024-05-23T11:31:39Z</dcterms:modified>
</cp:coreProperties>
</file>