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72" r:id="rId2"/>
    <p:sldId id="259" r:id="rId3"/>
    <p:sldId id="260" r:id="rId4"/>
    <p:sldId id="261" r:id="rId5"/>
    <p:sldId id="262" r:id="rId6"/>
    <p:sldId id="258" r:id="rId7"/>
    <p:sldId id="265" r:id="rId8"/>
    <p:sldId id="267" r:id="rId9"/>
    <p:sldId id="269" r:id="rId10"/>
    <p:sldId id="270" r:id="rId11"/>
    <p:sldId id="363" r:id="rId12"/>
    <p:sldId id="364" r:id="rId13"/>
    <p:sldId id="275" r:id="rId14"/>
    <p:sldId id="366" r:id="rId15"/>
    <p:sldId id="397" r:id="rId16"/>
    <p:sldId id="367" r:id="rId17"/>
    <p:sldId id="368" r:id="rId18"/>
    <p:sldId id="398" r:id="rId19"/>
    <p:sldId id="400" r:id="rId20"/>
    <p:sldId id="376" r:id="rId21"/>
    <p:sldId id="401" r:id="rId22"/>
    <p:sldId id="268" r:id="rId23"/>
    <p:sldId id="276" r:id="rId24"/>
    <p:sldId id="404" r:id="rId25"/>
    <p:sldId id="310" r:id="rId26"/>
    <p:sldId id="317" r:id="rId27"/>
    <p:sldId id="323" r:id="rId28"/>
    <p:sldId id="324" r:id="rId29"/>
    <p:sldId id="335" r:id="rId30"/>
    <p:sldId id="336" r:id="rId31"/>
    <p:sldId id="299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5" autoAdjust="0"/>
    <p:restoredTop sz="94660"/>
  </p:normalViewPr>
  <p:slideViewPr>
    <p:cSldViewPr snapToGrid="0">
      <p:cViewPr varScale="1">
        <p:scale>
          <a:sx n="53" d="100"/>
          <a:sy n="53" d="100"/>
        </p:scale>
        <p:origin x="57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7AD6C-2404-47DD-8FE3-AB65A33435BE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D4274-A4EB-4F7D-A719-B62EDD4B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096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CD962-7BDC-46DC-AC16-C5202DE1B1E5}" type="slidenum">
              <a:rPr lang="en-US" altLang="en-US" smtClean="0"/>
              <a:pPr/>
              <a:t>1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2311518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6D65-F3A2-4675-A10D-B22973694AF3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E0AB-EBFE-4C17-A80E-CBA079B0C3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68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6D65-F3A2-4675-A10D-B22973694AF3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E0AB-EBFE-4C17-A80E-CBA079B0C3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535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6D65-F3A2-4675-A10D-B22973694AF3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E0AB-EBFE-4C17-A80E-CBA079B0C3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86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6D65-F3A2-4675-A10D-B22973694AF3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E0AB-EBFE-4C17-A80E-CBA079B0C373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6209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6D65-F3A2-4675-A10D-B22973694AF3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E0AB-EBFE-4C17-A80E-CBA079B0C3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790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6D65-F3A2-4675-A10D-B22973694AF3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E0AB-EBFE-4C17-A80E-CBA079B0C3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704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6D65-F3A2-4675-A10D-B22973694AF3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E0AB-EBFE-4C17-A80E-CBA079B0C3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520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6D65-F3A2-4675-A10D-B22973694AF3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E0AB-EBFE-4C17-A80E-CBA079B0C3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6348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6D65-F3A2-4675-A10D-B22973694AF3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E0AB-EBFE-4C17-A80E-CBA079B0C3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1454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74F23-6BF1-48B3-8D6F-E5F0A86F4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CBFD4-3588-4FBE-88F1-B2DCCC1DF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F5DB4-F61C-4196-AE11-8D21CD929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8DF6F-73CB-4F7C-A83E-AA307132C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1449E-DFDF-4424-93A0-3EA7843D1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01B2ED-7F66-48E7-9FAF-F9BFF90E6A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40038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76050-BBD6-4DFA-9F88-935ED0679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228600"/>
            <a:ext cx="10938933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9D31A-EC97-47F4-8514-4EE881BF86B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447800"/>
            <a:ext cx="5350933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BC253C-0551-4FD3-AA9E-EC5835286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3734" y="1447800"/>
            <a:ext cx="5350933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D3CEA-5258-4518-BA86-4A9B23CAAB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5733" y="6400800"/>
            <a:ext cx="1964267" cy="2857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4A37E-B472-419E-BC7B-F76A8EC64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41600" y="6400800"/>
            <a:ext cx="7416800" cy="285750"/>
          </a:xfrm>
        </p:spPr>
        <p:txBody>
          <a:bodyPr/>
          <a:lstStyle>
            <a:lvl1pPr>
              <a:defRPr/>
            </a:lvl1pPr>
          </a:lstStyle>
          <a:p>
            <a:r>
              <a:rPr lang="en-GB" altLang="en-US"/>
              <a:t>Instructor’s Guide for  Coulouris, Dollimore and Kindberg   Distributed Systems: Concepts and Design   Edn. 4   </a:t>
            </a:r>
            <a:br>
              <a:rPr lang="en-GB" altLang="en-US"/>
            </a:br>
            <a:r>
              <a:rPr lang="en-GB" altLang="en-US"/>
              <a:t>©  Pearson Education 2005 </a:t>
            </a: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2A298E-18A8-4F1A-A655-4BDA975AF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0000" y="6400800"/>
            <a:ext cx="1354667" cy="285750"/>
          </a:xfrm>
        </p:spPr>
        <p:txBody>
          <a:bodyPr/>
          <a:lstStyle>
            <a:lvl1pPr>
              <a:defRPr/>
            </a:lvl1pPr>
          </a:lstStyle>
          <a:p>
            <a:fld id="{AE69CFCB-7C51-4C99-9C9C-EE9C6929DC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896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6D65-F3A2-4675-A10D-B22973694AF3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E0AB-EBFE-4C17-A80E-CBA079B0C3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29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6D65-F3A2-4675-A10D-B22973694AF3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E0AB-EBFE-4C17-A80E-CBA079B0C3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098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6D65-F3A2-4675-A10D-B22973694AF3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E0AB-EBFE-4C17-A80E-CBA079B0C3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51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6D65-F3A2-4675-A10D-B22973694AF3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E0AB-EBFE-4C17-A80E-CBA079B0C3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042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6D65-F3A2-4675-A10D-B22973694AF3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E0AB-EBFE-4C17-A80E-CBA079B0C3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182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6D65-F3A2-4675-A10D-B22973694AF3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E0AB-EBFE-4C17-A80E-CBA079B0C3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292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6D65-F3A2-4675-A10D-B22973694AF3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E0AB-EBFE-4C17-A80E-CBA079B0C3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473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6D65-F3A2-4675-A10D-B22973694AF3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E0AB-EBFE-4C17-A80E-CBA079B0C3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069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2B46D65-F3A2-4675-A10D-B22973694AF3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85CE0AB-EBFE-4C17-A80E-CBA079B0C3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602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8B7AF-B4E4-4B3A-8575-332606A31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9725" y="1360489"/>
            <a:ext cx="7773988" cy="1196975"/>
          </a:xfrm>
        </p:spPr>
        <p:txBody>
          <a:bodyPr/>
          <a:lstStyle/>
          <a:p>
            <a:pPr>
              <a:defRPr/>
            </a:pPr>
            <a:r>
              <a:rPr lang="en-US" sz="4050" dirty="0">
                <a:latin typeface="Centaur" panose="02030504050205020304" pitchFamily="18" charset="0"/>
              </a:rPr>
              <a:t>Linux device driver</a:t>
            </a:r>
            <a:endParaRPr lang="en-IN" sz="4050" dirty="0">
              <a:latin typeface="Centaur" panose="020305040502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69E3C-80A9-4C4A-A31A-B1C3D2B679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670050" y="3060700"/>
            <a:ext cx="7772400" cy="2146300"/>
          </a:xfrm>
        </p:spPr>
        <p:txBody>
          <a:bodyPr/>
          <a:lstStyle/>
          <a:p>
            <a:pPr marL="0" indent="0" algn="ctr">
              <a:buNone/>
              <a:defRPr/>
            </a:pPr>
            <a:r>
              <a:rPr lang="en-US" sz="4500" dirty="0"/>
              <a:t>Day 35 PPT</a:t>
            </a:r>
          </a:p>
          <a:p>
            <a:pPr marL="0" indent="0" algn="ctr">
              <a:buNone/>
              <a:defRPr/>
            </a:pPr>
            <a:r>
              <a:rPr lang="en-US" sz="2700" dirty="0"/>
              <a:t>                        -SUBITHRA s</a:t>
            </a:r>
          </a:p>
          <a:p>
            <a:pPr marL="0" indent="0" algn="ctr">
              <a:buNone/>
              <a:defRPr/>
            </a:pPr>
            <a:r>
              <a:rPr lang="en-US" sz="2700" dirty="0"/>
              <a:t>    </a:t>
            </a:r>
            <a:endParaRPr lang="en-IN" sz="27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2FFAC76-4D92-4725-94EA-3C2A3DA508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‘mynetdvr.c’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7EDE5B0-D472-40F4-9749-2DFAC46880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We can demonstrate the basic transmit and receive functionality of our network driver using a pair of ‘anchor’ machines</a:t>
            </a:r>
          </a:p>
          <a:p>
            <a:r>
              <a:rPr lang="en-US" altLang="en-US"/>
              <a:t>But we have to work around some slight amount of interference with the already-installed ‘e1000’ network-driver which is supporting our ability to do remote login via the ‘eth0’ device interface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40BF04A5-B9FE-4995-A20A-C8E4079DA0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Building Blocks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16E857EB-D9DE-4273-B883-00EDC159F7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828800"/>
            <a:ext cx="7772400" cy="4114800"/>
          </a:xfrm>
        </p:spPr>
        <p:txBody>
          <a:bodyPr/>
          <a:lstStyle/>
          <a:p>
            <a:r>
              <a:rPr lang="en-US" altLang="en-US"/>
              <a:t>Nodes: PC, special-purpose hardware…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hosts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switches</a:t>
            </a:r>
            <a:endParaRPr lang="en-US" altLang="en-US" sz="2000"/>
          </a:p>
          <a:p>
            <a:pPr lvl="1">
              <a:lnSpc>
                <a:spcPct val="80000"/>
              </a:lnSpc>
            </a:pPr>
            <a:endParaRPr lang="en-US" altLang="en-US"/>
          </a:p>
          <a:p>
            <a:r>
              <a:rPr lang="en-US" altLang="en-US"/>
              <a:t>Links: coax cable, optical fiber…</a:t>
            </a:r>
          </a:p>
          <a:p>
            <a:pPr lvl="1"/>
            <a:r>
              <a:rPr lang="en-US" altLang="en-US"/>
              <a:t>point-to-point</a:t>
            </a:r>
          </a:p>
          <a:p>
            <a:pPr lvl="1">
              <a:buFont typeface="Monotype Sorts" charset="2"/>
              <a:buNone/>
            </a:pPr>
            <a:endParaRPr lang="en-US" altLang="en-US"/>
          </a:p>
          <a:p>
            <a:pPr lvl="1"/>
            <a:r>
              <a:rPr lang="en-US" altLang="en-US"/>
              <a:t>multiple access</a:t>
            </a:r>
          </a:p>
        </p:txBody>
      </p:sp>
      <p:sp>
        <p:nvSpPr>
          <p:cNvPr id="144388" name="Rectangle 4">
            <a:extLst>
              <a:ext uri="{FF2B5EF4-FFF2-40B4-BE49-F238E27FC236}">
                <a16:creationId xmlns:a16="http://schemas.microsoft.com/office/drawing/2014/main" id="{2F90BF79-E857-4AC4-A2AF-62C2ED3A2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9963" y="5497514"/>
            <a:ext cx="444500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en-US" sz="1000">
                <a:solidFill>
                  <a:srgbClr val="000000"/>
                </a:solidFill>
                <a:latin typeface="Myriad Roman" charset="0"/>
                <a:cs typeface="Times New Roman" panose="02020603050405020304" pitchFamily="18" charset="0"/>
              </a:rPr>
              <a:t>■ ■ ■</a:t>
            </a:r>
          </a:p>
          <a:p>
            <a:endParaRPr lang="en-US" altLang="en-US" sz="1400">
              <a:solidFill>
                <a:srgbClr val="000000"/>
              </a:solidFill>
              <a:latin typeface="Myriad Roman" charset="0"/>
              <a:cs typeface="Times New Roman" panose="02020603050405020304" pitchFamily="18" charset="0"/>
            </a:endParaRPr>
          </a:p>
          <a:p>
            <a:endParaRPr lang="en-US" altLang="en-US" sz="1400">
              <a:solidFill>
                <a:srgbClr val="000000"/>
              </a:solidFill>
              <a:latin typeface="Myriad Roman" charset="0"/>
              <a:cs typeface="Times New Roman" panose="02020603050405020304" pitchFamily="18" charset="0"/>
            </a:endParaRPr>
          </a:p>
          <a:p>
            <a:endParaRPr lang="en-GB" altLang="en-US" sz="1400">
              <a:latin typeface="Times New Roman" panose="02020603050405020304" pitchFamily="18" charset="0"/>
            </a:endParaRPr>
          </a:p>
        </p:txBody>
      </p:sp>
      <p:grpSp>
        <p:nvGrpSpPr>
          <p:cNvPr id="144389" name="Group 5">
            <a:extLst>
              <a:ext uri="{FF2B5EF4-FFF2-40B4-BE49-F238E27FC236}">
                <a16:creationId xmlns:a16="http://schemas.microsoft.com/office/drawing/2014/main" id="{71587D08-26FA-41DB-AE9A-83EB938C8972}"/>
              </a:ext>
            </a:extLst>
          </p:cNvPr>
          <p:cNvGrpSpPr>
            <a:grpSpLocks/>
          </p:cNvGrpSpPr>
          <p:nvPr/>
        </p:nvGrpSpPr>
        <p:grpSpPr bwMode="auto">
          <a:xfrm>
            <a:off x="5462589" y="4019550"/>
            <a:ext cx="4160837" cy="2097088"/>
            <a:chOff x="2481" y="2532"/>
            <a:chExt cx="2621" cy="1321"/>
          </a:xfrm>
        </p:grpSpPr>
        <p:sp>
          <p:nvSpPr>
            <p:cNvPr id="144390" name="Rectangle 6">
              <a:extLst>
                <a:ext uri="{FF2B5EF4-FFF2-40B4-BE49-F238E27FC236}">
                  <a16:creationId xmlns:a16="http://schemas.microsoft.com/office/drawing/2014/main" id="{0AE2E7AB-026C-4955-B864-9AE635D04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7" y="2664"/>
              <a:ext cx="10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200">
                  <a:solidFill>
                    <a:srgbClr val="000000"/>
                  </a:solidFill>
                  <a:latin typeface="Myriad Roman" charset="0"/>
                </a:rPr>
                <a:t>(a)</a:t>
              </a:r>
              <a:endParaRPr lang="en-GB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44391" name="Rectangle 7">
              <a:extLst>
                <a:ext uri="{FF2B5EF4-FFF2-40B4-BE49-F238E27FC236}">
                  <a16:creationId xmlns:a16="http://schemas.microsoft.com/office/drawing/2014/main" id="{71F3C03E-7E4C-48A1-B318-FBA5004A5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1" y="3395"/>
              <a:ext cx="10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200">
                  <a:solidFill>
                    <a:srgbClr val="000000"/>
                  </a:solidFill>
                  <a:latin typeface="Myriad Roman" charset="0"/>
                </a:rPr>
                <a:t>(b)</a:t>
              </a:r>
              <a:endParaRPr lang="en-GB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44392" name="Freeform 8">
              <a:extLst>
                <a:ext uri="{FF2B5EF4-FFF2-40B4-BE49-F238E27FC236}">
                  <a16:creationId xmlns:a16="http://schemas.microsoft.com/office/drawing/2014/main" id="{BC603494-6F89-480D-A4B0-137044C49E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1" y="3401"/>
              <a:ext cx="274" cy="24"/>
            </a:xfrm>
            <a:custGeom>
              <a:avLst/>
              <a:gdLst>
                <a:gd name="T0" fmla="*/ 0 w 274"/>
                <a:gd name="T1" fmla="*/ 24 h 24"/>
                <a:gd name="T2" fmla="*/ 28 w 274"/>
                <a:gd name="T3" fmla="*/ 0 h 24"/>
                <a:gd name="T4" fmla="*/ 244 w 274"/>
                <a:gd name="T5" fmla="*/ 0 h 24"/>
                <a:gd name="T6" fmla="*/ 274 w 274"/>
                <a:gd name="T7" fmla="*/ 24 h 24"/>
                <a:gd name="T8" fmla="*/ 0 w 274"/>
                <a:gd name="T9" fmla="*/ 24 h 24"/>
                <a:gd name="T10" fmla="*/ 0 w 274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4" h="24">
                  <a:moveTo>
                    <a:pt x="0" y="24"/>
                  </a:moveTo>
                  <a:lnTo>
                    <a:pt x="28" y="0"/>
                  </a:lnTo>
                  <a:lnTo>
                    <a:pt x="244" y="0"/>
                  </a:lnTo>
                  <a:lnTo>
                    <a:pt x="274" y="24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393" name="Rectangle 9">
              <a:extLst>
                <a:ext uri="{FF2B5EF4-FFF2-40B4-BE49-F238E27FC236}">
                  <a16:creationId xmlns:a16="http://schemas.microsoft.com/office/drawing/2014/main" id="{F457F681-11D2-4C00-AB3B-0D6CC4ECA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1" y="3425"/>
              <a:ext cx="274" cy="58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394" name="Rectangle 10">
              <a:extLst>
                <a:ext uri="{FF2B5EF4-FFF2-40B4-BE49-F238E27FC236}">
                  <a16:creationId xmlns:a16="http://schemas.microsoft.com/office/drawing/2014/main" id="{C4C9C6BB-848A-4106-BB3F-E2B76E50A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2" y="3507"/>
              <a:ext cx="293" cy="13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395" name="Freeform 11">
              <a:extLst>
                <a:ext uri="{FF2B5EF4-FFF2-40B4-BE49-F238E27FC236}">
                  <a16:creationId xmlns:a16="http://schemas.microsoft.com/office/drawing/2014/main" id="{310E57D9-8B0F-4477-A329-D4D7CA65E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2" y="3483"/>
              <a:ext cx="293" cy="24"/>
            </a:xfrm>
            <a:custGeom>
              <a:avLst/>
              <a:gdLst>
                <a:gd name="T0" fmla="*/ 0 w 293"/>
                <a:gd name="T1" fmla="*/ 24 h 24"/>
                <a:gd name="T2" fmla="*/ 31 w 293"/>
                <a:gd name="T3" fmla="*/ 0 h 24"/>
                <a:gd name="T4" fmla="*/ 262 w 293"/>
                <a:gd name="T5" fmla="*/ 0 h 24"/>
                <a:gd name="T6" fmla="*/ 293 w 293"/>
                <a:gd name="T7" fmla="*/ 24 h 24"/>
                <a:gd name="T8" fmla="*/ 0 w 293"/>
                <a:gd name="T9" fmla="*/ 24 h 24"/>
                <a:gd name="T10" fmla="*/ 0 w 293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3" h="24">
                  <a:moveTo>
                    <a:pt x="0" y="24"/>
                  </a:moveTo>
                  <a:lnTo>
                    <a:pt x="31" y="0"/>
                  </a:lnTo>
                  <a:lnTo>
                    <a:pt x="262" y="0"/>
                  </a:lnTo>
                  <a:lnTo>
                    <a:pt x="293" y="24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396" name="Freeform 12">
              <a:extLst>
                <a:ext uri="{FF2B5EF4-FFF2-40B4-BE49-F238E27FC236}">
                  <a16:creationId xmlns:a16="http://schemas.microsoft.com/office/drawing/2014/main" id="{885F5129-F533-49EA-8907-ACA7D7F2CF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1" y="3270"/>
              <a:ext cx="195" cy="18"/>
            </a:xfrm>
            <a:custGeom>
              <a:avLst/>
              <a:gdLst>
                <a:gd name="T0" fmla="*/ 0 w 195"/>
                <a:gd name="T1" fmla="*/ 18 h 18"/>
                <a:gd name="T2" fmla="*/ 21 w 195"/>
                <a:gd name="T3" fmla="*/ 0 h 18"/>
                <a:gd name="T4" fmla="*/ 174 w 195"/>
                <a:gd name="T5" fmla="*/ 0 h 18"/>
                <a:gd name="T6" fmla="*/ 195 w 195"/>
                <a:gd name="T7" fmla="*/ 18 h 18"/>
                <a:gd name="T8" fmla="*/ 0 w 195"/>
                <a:gd name="T9" fmla="*/ 18 h 18"/>
                <a:gd name="T10" fmla="*/ 0 w 195"/>
                <a:gd name="T11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18">
                  <a:moveTo>
                    <a:pt x="0" y="18"/>
                  </a:moveTo>
                  <a:lnTo>
                    <a:pt x="21" y="0"/>
                  </a:lnTo>
                  <a:lnTo>
                    <a:pt x="174" y="0"/>
                  </a:lnTo>
                  <a:lnTo>
                    <a:pt x="195" y="18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397" name="Rectangle 13">
              <a:extLst>
                <a:ext uri="{FF2B5EF4-FFF2-40B4-BE49-F238E27FC236}">
                  <a16:creationId xmlns:a16="http://schemas.microsoft.com/office/drawing/2014/main" id="{6C6EA40D-DA57-4E95-8054-CC62D8E14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1" y="3288"/>
              <a:ext cx="195" cy="128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398" name="Rectangle 14">
              <a:extLst>
                <a:ext uri="{FF2B5EF4-FFF2-40B4-BE49-F238E27FC236}">
                  <a16:creationId xmlns:a16="http://schemas.microsoft.com/office/drawing/2014/main" id="{371FBD52-EC25-4EAC-9ACF-537DFE2E6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" y="3303"/>
              <a:ext cx="159" cy="9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399" name="Freeform 15">
              <a:extLst>
                <a:ext uri="{FF2B5EF4-FFF2-40B4-BE49-F238E27FC236}">
                  <a16:creationId xmlns:a16="http://schemas.microsoft.com/office/drawing/2014/main" id="{AF7A69F5-4E25-4AB7-99B0-5095D786B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4" y="3401"/>
              <a:ext cx="274" cy="24"/>
            </a:xfrm>
            <a:custGeom>
              <a:avLst/>
              <a:gdLst>
                <a:gd name="T0" fmla="*/ 0 w 274"/>
                <a:gd name="T1" fmla="*/ 24 h 24"/>
                <a:gd name="T2" fmla="*/ 30 w 274"/>
                <a:gd name="T3" fmla="*/ 0 h 24"/>
                <a:gd name="T4" fmla="*/ 244 w 274"/>
                <a:gd name="T5" fmla="*/ 0 h 24"/>
                <a:gd name="T6" fmla="*/ 274 w 274"/>
                <a:gd name="T7" fmla="*/ 24 h 24"/>
                <a:gd name="T8" fmla="*/ 0 w 274"/>
                <a:gd name="T9" fmla="*/ 24 h 24"/>
                <a:gd name="T10" fmla="*/ 0 w 274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4" h="24">
                  <a:moveTo>
                    <a:pt x="0" y="24"/>
                  </a:moveTo>
                  <a:lnTo>
                    <a:pt x="30" y="0"/>
                  </a:lnTo>
                  <a:lnTo>
                    <a:pt x="244" y="0"/>
                  </a:lnTo>
                  <a:lnTo>
                    <a:pt x="274" y="24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400" name="Rectangle 16">
              <a:extLst>
                <a:ext uri="{FF2B5EF4-FFF2-40B4-BE49-F238E27FC236}">
                  <a16:creationId xmlns:a16="http://schemas.microsoft.com/office/drawing/2014/main" id="{50B3F1AD-6EB6-4D0A-86A6-27D6480FE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4" y="3425"/>
              <a:ext cx="274" cy="58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401" name="Rectangle 17">
              <a:extLst>
                <a:ext uri="{FF2B5EF4-FFF2-40B4-BE49-F238E27FC236}">
                  <a16:creationId xmlns:a16="http://schemas.microsoft.com/office/drawing/2014/main" id="{F1FF9F81-78E7-4342-A248-2B1ED778B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8" y="3507"/>
              <a:ext cx="289" cy="13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402" name="Freeform 18">
              <a:extLst>
                <a:ext uri="{FF2B5EF4-FFF2-40B4-BE49-F238E27FC236}">
                  <a16:creationId xmlns:a16="http://schemas.microsoft.com/office/drawing/2014/main" id="{42FC5B9D-7C52-49AB-910A-32AD16A8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8" y="3483"/>
              <a:ext cx="289" cy="24"/>
            </a:xfrm>
            <a:custGeom>
              <a:avLst/>
              <a:gdLst>
                <a:gd name="T0" fmla="*/ 0 w 289"/>
                <a:gd name="T1" fmla="*/ 24 h 24"/>
                <a:gd name="T2" fmla="*/ 30 w 289"/>
                <a:gd name="T3" fmla="*/ 0 h 24"/>
                <a:gd name="T4" fmla="*/ 259 w 289"/>
                <a:gd name="T5" fmla="*/ 0 h 24"/>
                <a:gd name="T6" fmla="*/ 289 w 289"/>
                <a:gd name="T7" fmla="*/ 24 h 24"/>
                <a:gd name="T8" fmla="*/ 0 w 289"/>
                <a:gd name="T9" fmla="*/ 24 h 24"/>
                <a:gd name="T10" fmla="*/ 0 w 289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" h="24">
                  <a:moveTo>
                    <a:pt x="0" y="24"/>
                  </a:moveTo>
                  <a:lnTo>
                    <a:pt x="30" y="0"/>
                  </a:lnTo>
                  <a:lnTo>
                    <a:pt x="259" y="0"/>
                  </a:lnTo>
                  <a:lnTo>
                    <a:pt x="289" y="24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403" name="Freeform 19">
              <a:extLst>
                <a:ext uri="{FF2B5EF4-FFF2-40B4-BE49-F238E27FC236}">
                  <a16:creationId xmlns:a16="http://schemas.microsoft.com/office/drawing/2014/main" id="{22134DAC-2405-4466-BBC4-D209BE4716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6" y="3270"/>
              <a:ext cx="192" cy="18"/>
            </a:xfrm>
            <a:custGeom>
              <a:avLst/>
              <a:gdLst>
                <a:gd name="T0" fmla="*/ 0 w 192"/>
                <a:gd name="T1" fmla="*/ 18 h 18"/>
                <a:gd name="T2" fmla="*/ 22 w 192"/>
                <a:gd name="T3" fmla="*/ 0 h 18"/>
                <a:gd name="T4" fmla="*/ 171 w 192"/>
                <a:gd name="T5" fmla="*/ 0 h 18"/>
                <a:gd name="T6" fmla="*/ 192 w 192"/>
                <a:gd name="T7" fmla="*/ 18 h 18"/>
                <a:gd name="T8" fmla="*/ 0 w 192"/>
                <a:gd name="T9" fmla="*/ 18 h 18"/>
                <a:gd name="T10" fmla="*/ 0 w 192"/>
                <a:gd name="T11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" h="18">
                  <a:moveTo>
                    <a:pt x="0" y="18"/>
                  </a:moveTo>
                  <a:lnTo>
                    <a:pt x="22" y="0"/>
                  </a:lnTo>
                  <a:lnTo>
                    <a:pt x="171" y="0"/>
                  </a:lnTo>
                  <a:lnTo>
                    <a:pt x="192" y="18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404" name="Rectangle 20">
              <a:extLst>
                <a:ext uri="{FF2B5EF4-FFF2-40B4-BE49-F238E27FC236}">
                  <a16:creationId xmlns:a16="http://schemas.microsoft.com/office/drawing/2014/main" id="{9DE2A04F-82E7-44E2-825A-204444601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6" y="3288"/>
              <a:ext cx="192" cy="128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405" name="Rectangle 21">
              <a:extLst>
                <a:ext uri="{FF2B5EF4-FFF2-40B4-BE49-F238E27FC236}">
                  <a16:creationId xmlns:a16="http://schemas.microsoft.com/office/drawing/2014/main" id="{6F45EA24-A0D6-4FC1-B54F-D73D850F5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2" y="3303"/>
              <a:ext cx="158" cy="9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406" name="Freeform 22">
              <a:extLst>
                <a:ext uri="{FF2B5EF4-FFF2-40B4-BE49-F238E27FC236}">
                  <a16:creationId xmlns:a16="http://schemas.microsoft.com/office/drawing/2014/main" id="{911F1D4D-5C82-4DC4-B6DD-22299C076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0" y="3401"/>
              <a:ext cx="274" cy="24"/>
            </a:xfrm>
            <a:custGeom>
              <a:avLst/>
              <a:gdLst>
                <a:gd name="T0" fmla="*/ 0 w 274"/>
                <a:gd name="T1" fmla="*/ 24 h 24"/>
                <a:gd name="T2" fmla="*/ 31 w 274"/>
                <a:gd name="T3" fmla="*/ 0 h 24"/>
                <a:gd name="T4" fmla="*/ 244 w 274"/>
                <a:gd name="T5" fmla="*/ 0 h 24"/>
                <a:gd name="T6" fmla="*/ 274 w 274"/>
                <a:gd name="T7" fmla="*/ 24 h 24"/>
                <a:gd name="T8" fmla="*/ 0 w 274"/>
                <a:gd name="T9" fmla="*/ 24 h 24"/>
                <a:gd name="T10" fmla="*/ 0 w 274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4" h="24">
                  <a:moveTo>
                    <a:pt x="0" y="24"/>
                  </a:moveTo>
                  <a:lnTo>
                    <a:pt x="31" y="0"/>
                  </a:lnTo>
                  <a:lnTo>
                    <a:pt x="244" y="0"/>
                  </a:lnTo>
                  <a:lnTo>
                    <a:pt x="274" y="24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407" name="Rectangle 23">
              <a:extLst>
                <a:ext uri="{FF2B5EF4-FFF2-40B4-BE49-F238E27FC236}">
                  <a16:creationId xmlns:a16="http://schemas.microsoft.com/office/drawing/2014/main" id="{FF6C655B-0C9F-4D07-81E8-1FD677550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0" y="3425"/>
              <a:ext cx="274" cy="58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408" name="Rectangle 24">
              <a:extLst>
                <a:ext uri="{FF2B5EF4-FFF2-40B4-BE49-F238E27FC236}">
                  <a16:creationId xmlns:a16="http://schemas.microsoft.com/office/drawing/2014/main" id="{A1AB4063-CB9B-4DFC-8F61-47E8127B0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4" y="3507"/>
              <a:ext cx="290" cy="13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409" name="Freeform 25">
              <a:extLst>
                <a:ext uri="{FF2B5EF4-FFF2-40B4-BE49-F238E27FC236}">
                  <a16:creationId xmlns:a16="http://schemas.microsoft.com/office/drawing/2014/main" id="{B271FFC1-73FB-4B2F-ADE8-A83E4D027E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4" y="3483"/>
              <a:ext cx="290" cy="24"/>
            </a:xfrm>
            <a:custGeom>
              <a:avLst/>
              <a:gdLst>
                <a:gd name="T0" fmla="*/ 0 w 290"/>
                <a:gd name="T1" fmla="*/ 24 h 24"/>
                <a:gd name="T2" fmla="*/ 31 w 290"/>
                <a:gd name="T3" fmla="*/ 0 h 24"/>
                <a:gd name="T4" fmla="*/ 259 w 290"/>
                <a:gd name="T5" fmla="*/ 0 h 24"/>
                <a:gd name="T6" fmla="*/ 290 w 290"/>
                <a:gd name="T7" fmla="*/ 24 h 24"/>
                <a:gd name="T8" fmla="*/ 0 w 290"/>
                <a:gd name="T9" fmla="*/ 24 h 24"/>
                <a:gd name="T10" fmla="*/ 0 w 290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0" h="24">
                  <a:moveTo>
                    <a:pt x="0" y="24"/>
                  </a:moveTo>
                  <a:lnTo>
                    <a:pt x="31" y="0"/>
                  </a:lnTo>
                  <a:lnTo>
                    <a:pt x="259" y="0"/>
                  </a:lnTo>
                  <a:lnTo>
                    <a:pt x="290" y="24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410" name="Freeform 26">
              <a:extLst>
                <a:ext uri="{FF2B5EF4-FFF2-40B4-BE49-F238E27FC236}">
                  <a16:creationId xmlns:a16="http://schemas.microsoft.com/office/drawing/2014/main" id="{F0C97459-FEBC-4022-BB0A-A0A6BCDFEF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0" y="3270"/>
              <a:ext cx="195" cy="18"/>
            </a:xfrm>
            <a:custGeom>
              <a:avLst/>
              <a:gdLst>
                <a:gd name="T0" fmla="*/ 0 w 195"/>
                <a:gd name="T1" fmla="*/ 18 h 18"/>
                <a:gd name="T2" fmla="*/ 21 w 195"/>
                <a:gd name="T3" fmla="*/ 0 h 18"/>
                <a:gd name="T4" fmla="*/ 174 w 195"/>
                <a:gd name="T5" fmla="*/ 0 h 18"/>
                <a:gd name="T6" fmla="*/ 195 w 195"/>
                <a:gd name="T7" fmla="*/ 18 h 18"/>
                <a:gd name="T8" fmla="*/ 0 w 195"/>
                <a:gd name="T9" fmla="*/ 18 h 18"/>
                <a:gd name="T10" fmla="*/ 0 w 195"/>
                <a:gd name="T11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18">
                  <a:moveTo>
                    <a:pt x="0" y="18"/>
                  </a:moveTo>
                  <a:lnTo>
                    <a:pt x="21" y="0"/>
                  </a:lnTo>
                  <a:lnTo>
                    <a:pt x="174" y="0"/>
                  </a:lnTo>
                  <a:lnTo>
                    <a:pt x="195" y="18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411" name="Rectangle 27">
              <a:extLst>
                <a:ext uri="{FF2B5EF4-FFF2-40B4-BE49-F238E27FC236}">
                  <a16:creationId xmlns:a16="http://schemas.microsoft.com/office/drawing/2014/main" id="{916A3DEF-8796-4D02-8D98-F361A593B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0" y="3288"/>
              <a:ext cx="195" cy="128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412" name="Rectangle 28">
              <a:extLst>
                <a:ext uri="{FF2B5EF4-FFF2-40B4-BE49-F238E27FC236}">
                  <a16:creationId xmlns:a16="http://schemas.microsoft.com/office/drawing/2014/main" id="{FEE75565-1178-48A0-BD31-895E50C68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8" y="3303"/>
              <a:ext cx="159" cy="9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413" name="Freeform 29">
              <a:extLst>
                <a:ext uri="{FF2B5EF4-FFF2-40B4-BE49-F238E27FC236}">
                  <a16:creationId xmlns:a16="http://schemas.microsoft.com/office/drawing/2014/main" id="{E2EBB9AB-8DE8-4B30-AF14-12A5F21F9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8" y="3401"/>
              <a:ext cx="272" cy="24"/>
            </a:xfrm>
            <a:custGeom>
              <a:avLst/>
              <a:gdLst>
                <a:gd name="T0" fmla="*/ 0 w 272"/>
                <a:gd name="T1" fmla="*/ 24 h 24"/>
                <a:gd name="T2" fmla="*/ 28 w 272"/>
                <a:gd name="T3" fmla="*/ 0 h 24"/>
                <a:gd name="T4" fmla="*/ 244 w 272"/>
                <a:gd name="T5" fmla="*/ 0 h 24"/>
                <a:gd name="T6" fmla="*/ 272 w 272"/>
                <a:gd name="T7" fmla="*/ 24 h 24"/>
                <a:gd name="T8" fmla="*/ 0 w 272"/>
                <a:gd name="T9" fmla="*/ 24 h 24"/>
                <a:gd name="T10" fmla="*/ 0 w 272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2" h="24">
                  <a:moveTo>
                    <a:pt x="0" y="24"/>
                  </a:moveTo>
                  <a:lnTo>
                    <a:pt x="28" y="0"/>
                  </a:lnTo>
                  <a:lnTo>
                    <a:pt x="244" y="0"/>
                  </a:lnTo>
                  <a:lnTo>
                    <a:pt x="272" y="24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414" name="Rectangle 30">
              <a:extLst>
                <a:ext uri="{FF2B5EF4-FFF2-40B4-BE49-F238E27FC236}">
                  <a16:creationId xmlns:a16="http://schemas.microsoft.com/office/drawing/2014/main" id="{78018CCC-7ACF-4D0D-A5B8-EF4B225C5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8" y="3425"/>
              <a:ext cx="272" cy="58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415" name="Rectangle 31">
              <a:extLst>
                <a:ext uri="{FF2B5EF4-FFF2-40B4-BE49-F238E27FC236}">
                  <a16:creationId xmlns:a16="http://schemas.microsoft.com/office/drawing/2014/main" id="{EE7B5F66-2C14-4884-8C13-9F85F537E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9" y="3507"/>
              <a:ext cx="290" cy="13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416" name="Freeform 32">
              <a:extLst>
                <a:ext uri="{FF2B5EF4-FFF2-40B4-BE49-F238E27FC236}">
                  <a16:creationId xmlns:a16="http://schemas.microsoft.com/office/drawing/2014/main" id="{BC2E923C-4BFB-4BBD-8098-273C60706B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9" y="3483"/>
              <a:ext cx="290" cy="24"/>
            </a:xfrm>
            <a:custGeom>
              <a:avLst/>
              <a:gdLst>
                <a:gd name="T0" fmla="*/ 0 w 290"/>
                <a:gd name="T1" fmla="*/ 24 h 24"/>
                <a:gd name="T2" fmla="*/ 31 w 290"/>
                <a:gd name="T3" fmla="*/ 0 h 24"/>
                <a:gd name="T4" fmla="*/ 259 w 290"/>
                <a:gd name="T5" fmla="*/ 0 h 24"/>
                <a:gd name="T6" fmla="*/ 290 w 290"/>
                <a:gd name="T7" fmla="*/ 24 h 24"/>
                <a:gd name="T8" fmla="*/ 0 w 290"/>
                <a:gd name="T9" fmla="*/ 24 h 24"/>
                <a:gd name="T10" fmla="*/ 0 w 290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0" h="24">
                  <a:moveTo>
                    <a:pt x="0" y="24"/>
                  </a:moveTo>
                  <a:lnTo>
                    <a:pt x="31" y="0"/>
                  </a:lnTo>
                  <a:lnTo>
                    <a:pt x="259" y="0"/>
                  </a:lnTo>
                  <a:lnTo>
                    <a:pt x="290" y="24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417" name="Freeform 33">
              <a:extLst>
                <a:ext uri="{FF2B5EF4-FFF2-40B4-BE49-F238E27FC236}">
                  <a16:creationId xmlns:a16="http://schemas.microsoft.com/office/drawing/2014/main" id="{7A92CB5B-E324-4E42-ACD4-DB764656B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8" y="3270"/>
              <a:ext cx="192" cy="18"/>
            </a:xfrm>
            <a:custGeom>
              <a:avLst/>
              <a:gdLst>
                <a:gd name="T0" fmla="*/ 0 w 192"/>
                <a:gd name="T1" fmla="*/ 18 h 18"/>
                <a:gd name="T2" fmla="*/ 21 w 192"/>
                <a:gd name="T3" fmla="*/ 0 h 18"/>
                <a:gd name="T4" fmla="*/ 171 w 192"/>
                <a:gd name="T5" fmla="*/ 0 h 18"/>
                <a:gd name="T6" fmla="*/ 192 w 192"/>
                <a:gd name="T7" fmla="*/ 18 h 18"/>
                <a:gd name="T8" fmla="*/ 0 w 192"/>
                <a:gd name="T9" fmla="*/ 18 h 18"/>
                <a:gd name="T10" fmla="*/ 0 w 192"/>
                <a:gd name="T11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" h="18">
                  <a:moveTo>
                    <a:pt x="0" y="18"/>
                  </a:moveTo>
                  <a:lnTo>
                    <a:pt x="21" y="0"/>
                  </a:lnTo>
                  <a:lnTo>
                    <a:pt x="171" y="0"/>
                  </a:lnTo>
                  <a:lnTo>
                    <a:pt x="192" y="18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418" name="Rectangle 34">
              <a:extLst>
                <a:ext uri="{FF2B5EF4-FFF2-40B4-BE49-F238E27FC236}">
                  <a16:creationId xmlns:a16="http://schemas.microsoft.com/office/drawing/2014/main" id="{7EB39D3D-7A45-4EFC-9B57-3440D8ED7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8" y="3288"/>
              <a:ext cx="192" cy="128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419" name="Rectangle 35">
              <a:extLst>
                <a:ext uri="{FF2B5EF4-FFF2-40B4-BE49-F238E27FC236}">
                  <a16:creationId xmlns:a16="http://schemas.microsoft.com/office/drawing/2014/main" id="{C3C702A0-C332-4439-857E-5447FF45B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3" y="3303"/>
              <a:ext cx="162" cy="9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420" name="Freeform 36">
              <a:extLst>
                <a:ext uri="{FF2B5EF4-FFF2-40B4-BE49-F238E27FC236}">
                  <a16:creationId xmlns:a16="http://schemas.microsoft.com/office/drawing/2014/main" id="{09E689DE-CF16-480B-932B-6B7384892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5" y="3401"/>
              <a:ext cx="275" cy="24"/>
            </a:xfrm>
            <a:custGeom>
              <a:avLst/>
              <a:gdLst>
                <a:gd name="T0" fmla="*/ 0 w 275"/>
                <a:gd name="T1" fmla="*/ 24 h 24"/>
                <a:gd name="T2" fmla="*/ 28 w 275"/>
                <a:gd name="T3" fmla="*/ 0 h 24"/>
                <a:gd name="T4" fmla="*/ 244 w 275"/>
                <a:gd name="T5" fmla="*/ 0 h 24"/>
                <a:gd name="T6" fmla="*/ 275 w 275"/>
                <a:gd name="T7" fmla="*/ 24 h 24"/>
                <a:gd name="T8" fmla="*/ 0 w 275"/>
                <a:gd name="T9" fmla="*/ 24 h 24"/>
                <a:gd name="T10" fmla="*/ 0 w 275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" h="24">
                  <a:moveTo>
                    <a:pt x="0" y="24"/>
                  </a:moveTo>
                  <a:lnTo>
                    <a:pt x="28" y="0"/>
                  </a:lnTo>
                  <a:lnTo>
                    <a:pt x="244" y="0"/>
                  </a:lnTo>
                  <a:lnTo>
                    <a:pt x="275" y="24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421" name="Rectangle 37">
              <a:extLst>
                <a:ext uri="{FF2B5EF4-FFF2-40B4-BE49-F238E27FC236}">
                  <a16:creationId xmlns:a16="http://schemas.microsoft.com/office/drawing/2014/main" id="{42D0B199-51D8-43CB-B1FA-3FB6F2156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5" y="3425"/>
              <a:ext cx="275" cy="58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422" name="Rectangle 38">
              <a:extLst>
                <a:ext uri="{FF2B5EF4-FFF2-40B4-BE49-F238E27FC236}">
                  <a16:creationId xmlns:a16="http://schemas.microsoft.com/office/drawing/2014/main" id="{34D3D41A-E9DF-4598-B5B2-225C69330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6" y="3507"/>
              <a:ext cx="293" cy="13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423" name="Freeform 39">
              <a:extLst>
                <a:ext uri="{FF2B5EF4-FFF2-40B4-BE49-F238E27FC236}">
                  <a16:creationId xmlns:a16="http://schemas.microsoft.com/office/drawing/2014/main" id="{9BFDF10A-D1B1-48D1-A49F-85B06FB2C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6" y="3483"/>
              <a:ext cx="293" cy="24"/>
            </a:xfrm>
            <a:custGeom>
              <a:avLst/>
              <a:gdLst>
                <a:gd name="T0" fmla="*/ 0 w 293"/>
                <a:gd name="T1" fmla="*/ 24 h 24"/>
                <a:gd name="T2" fmla="*/ 31 w 293"/>
                <a:gd name="T3" fmla="*/ 0 h 24"/>
                <a:gd name="T4" fmla="*/ 259 w 293"/>
                <a:gd name="T5" fmla="*/ 0 h 24"/>
                <a:gd name="T6" fmla="*/ 293 w 293"/>
                <a:gd name="T7" fmla="*/ 24 h 24"/>
                <a:gd name="T8" fmla="*/ 0 w 293"/>
                <a:gd name="T9" fmla="*/ 24 h 24"/>
                <a:gd name="T10" fmla="*/ 0 w 293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3" h="24">
                  <a:moveTo>
                    <a:pt x="0" y="24"/>
                  </a:moveTo>
                  <a:lnTo>
                    <a:pt x="31" y="0"/>
                  </a:lnTo>
                  <a:lnTo>
                    <a:pt x="259" y="0"/>
                  </a:lnTo>
                  <a:lnTo>
                    <a:pt x="293" y="24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424" name="Freeform 40">
              <a:extLst>
                <a:ext uri="{FF2B5EF4-FFF2-40B4-BE49-F238E27FC236}">
                  <a16:creationId xmlns:a16="http://schemas.microsoft.com/office/drawing/2014/main" id="{46E6F43E-4BAE-4BAB-BAC6-5F9C1231C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5" y="3270"/>
              <a:ext cx="195" cy="18"/>
            </a:xfrm>
            <a:custGeom>
              <a:avLst/>
              <a:gdLst>
                <a:gd name="T0" fmla="*/ 0 w 195"/>
                <a:gd name="T1" fmla="*/ 18 h 18"/>
                <a:gd name="T2" fmla="*/ 21 w 195"/>
                <a:gd name="T3" fmla="*/ 0 h 18"/>
                <a:gd name="T4" fmla="*/ 174 w 195"/>
                <a:gd name="T5" fmla="*/ 0 h 18"/>
                <a:gd name="T6" fmla="*/ 195 w 195"/>
                <a:gd name="T7" fmla="*/ 18 h 18"/>
                <a:gd name="T8" fmla="*/ 0 w 195"/>
                <a:gd name="T9" fmla="*/ 18 h 18"/>
                <a:gd name="T10" fmla="*/ 0 w 195"/>
                <a:gd name="T11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18">
                  <a:moveTo>
                    <a:pt x="0" y="18"/>
                  </a:moveTo>
                  <a:lnTo>
                    <a:pt x="21" y="0"/>
                  </a:lnTo>
                  <a:lnTo>
                    <a:pt x="174" y="0"/>
                  </a:lnTo>
                  <a:lnTo>
                    <a:pt x="195" y="18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425" name="Rectangle 41">
              <a:extLst>
                <a:ext uri="{FF2B5EF4-FFF2-40B4-BE49-F238E27FC236}">
                  <a16:creationId xmlns:a16="http://schemas.microsoft.com/office/drawing/2014/main" id="{A6CCA154-4AC9-4CF1-9AA2-51B968503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5" y="3288"/>
              <a:ext cx="195" cy="128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426" name="Rectangle 42">
              <a:extLst>
                <a:ext uri="{FF2B5EF4-FFF2-40B4-BE49-F238E27FC236}">
                  <a16:creationId xmlns:a16="http://schemas.microsoft.com/office/drawing/2014/main" id="{E4F48EF2-D8E2-4B25-A0FA-ED15EE874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3" y="3303"/>
              <a:ext cx="159" cy="9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427" name="Line 43">
              <a:extLst>
                <a:ext uri="{FF2B5EF4-FFF2-40B4-BE49-F238E27FC236}">
                  <a16:creationId xmlns:a16="http://schemas.microsoft.com/office/drawing/2014/main" id="{7557CA50-B8A4-4BD2-B439-57A88DA43B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2" y="3520"/>
              <a:ext cx="1" cy="3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4428" name="Line 44">
              <a:extLst>
                <a:ext uri="{FF2B5EF4-FFF2-40B4-BE49-F238E27FC236}">
                  <a16:creationId xmlns:a16="http://schemas.microsoft.com/office/drawing/2014/main" id="{3764D271-325E-4E6A-9707-C7406F26CF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0" y="3520"/>
              <a:ext cx="1" cy="3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4429" name="Line 45">
              <a:extLst>
                <a:ext uri="{FF2B5EF4-FFF2-40B4-BE49-F238E27FC236}">
                  <a16:creationId xmlns:a16="http://schemas.microsoft.com/office/drawing/2014/main" id="{49F4FA80-4C48-46F5-8D7C-7E48CE49DF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1" y="3520"/>
              <a:ext cx="1" cy="3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4430" name="Line 46">
              <a:extLst>
                <a:ext uri="{FF2B5EF4-FFF2-40B4-BE49-F238E27FC236}">
                  <a16:creationId xmlns:a16="http://schemas.microsoft.com/office/drawing/2014/main" id="{4ABC620F-509C-47C6-A077-37EF5A4A94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8" y="3520"/>
              <a:ext cx="1" cy="3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4431" name="Line 47">
              <a:extLst>
                <a:ext uri="{FF2B5EF4-FFF2-40B4-BE49-F238E27FC236}">
                  <a16:creationId xmlns:a16="http://schemas.microsoft.com/office/drawing/2014/main" id="{6CBB87A8-E777-46D2-AD96-160909C923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5" y="2718"/>
              <a:ext cx="1853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4432" name="Line 48">
              <a:extLst>
                <a:ext uri="{FF2B5EF4-FFF2-40B4-BE49-F238E27FC236}">
                  <a16:creationId xmlns:a16="http://schemas.microsoft.com/office/drawing/2014/main" id="{FEF15477-AA38-41FC-B464-9E847E9232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5" y="2718"/>
              <a:ext cx="1853" cy="1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4433" name="Line 49">
              <a:extLst>
                <a:ext uri="{FF2B5EF4-FFF2-40B4-BE49-F238E27FC236}">
                  <a16:creationId xmlns:a16="http://schemas.microsoft.com/office/drawing/2014/main" id="{7BE615B6-26D2-44B4-B6B6-C58A658FE8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5" y="2718"/>
              <a:ext cx="1853" cy="1"/>
            </a:xfrm>
            <a:prstGeom prst="line">
              <a:avLst/>
            </a:prstGeom>
            <a:noFill/>
            <a:ln w="9525">
              <a:solidFill>
                <a:srgbClr val="CC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4434" name="Line 50">
              <a:extLst>
                <a:ext uri="{FF2B5EF4-FFF2-40B4-BE49-F238E27FC236}">
                  <a16:creationId xmlns:a16="http://schemas.microsoft.com/office/drawing/2014/main" id="{B9340EF9-48D8-404B-99F6-255AE2575A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6" y="3852"/>
              <a:ext cx="2426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4435" name="Line 51">
              <a:extLst>
                <a:ext uri="{FF2B5EF4-FFF2-40B4-BE49-F238E27FC236}">
                  <a16:creationId xmlns:a16="http://schemas.microsoft.com/office/drawing/2014/main" id="{4AD7CEE5-BB87-4439-8743-54EC47208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6" y="3852"/>
              <a:ext cx="2426" cy="1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4436" name="Line 52">
              <a:extLst>
                <a:ext uri="{FF2B5EF4-FFF2-40B4-BE49-F238E27FC236}">
                  <a16:creationId xmlns:a16="http://schemas.microsoft.com/office/drawing/2014/main" id="{C5CBAFF6-5416-4C81-B291-9CB2BBE6F6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6" y="3852"/>
              <a:ext cx="2426" cy="1"/>
            </a:xfrm>
            <a:prstGeom prst="line">
              <a:avLst/>
            </a:prstGeom>
            <a:noFill/>
            <a:ln w="9525">
              <a:solidFill>
                <a:srgbClr val="CC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4437" name="Freeform 53">
              <a:extLst>
                <a:ext uri="{FF2B5EF4-FFF2-40B4-BE49-F238E27FC236}">
                  <a16:creationId xmlns:a16="http://schemas.microsoft.com/office/drawing/2014/main" id="{D2CFB252-0185-486F-B6B0-F493D14C4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1" y="2663"/>
              <a:ext cx="274" cy="25"/>
            </a:xfrm>
            <a:custGeom>
              <a:avLst/>
              <a:gdLst>
                <a:gd name="T0" fmla="*/ 0 w 274"/>
                <a:gd name="T1" fmla="*/ 25 h 25"/>
                <a:gd name="T2" fmla="*/ 28 w 274"/>
                <a:gd name="T3" fmla="*/ 0 h 25"/>
                <a:gd name="T4" fmla="*/ 244 w 274"/>
                <a:gd name="T5" fmla="*/ 0 h 25"/>
                <a:gd name="T6" fmla="*/ 274 w 274"/>
                <a:gd name="T7" fmla="*/ 25 h 25"/>
                <a:gd name="T8" fmla="*/ 0 w 274"/>
                <a:gd name="T9" fmla="*/ 25 h 25"/>
                <a:gd name="T10" fmla="*/ 0 w 274"/>
                <a:gd name="T1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4" h="25">
                  <a:moveTo>
                    <a:pt x="0" y="25"/>
                  </a:moveTo>
                  <a:lnTo>
                    <a:pt x="28" y="0"/>
                  </a:lnTo>
                  <a:lnTo>
                    <a:pt x="244" y="0"/>
                  </a:lnTo>
                  <a:lnTo>
                    <a:pt x="274" y="25"/>
                  </a:ln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438" name="Rectangle 54">
              <a:extLst>
                <a:ext uri="{FF2B5EF4-FFF2-40B4-BE49-F238E27FC236}">
                  <a16:creationId xmlns:a16="http://schemas.microsoft.com/office/drawing/2014/main" id="{625F5C7E-63CA-49A6-BCEB-F1B1E126E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1" y="2688"/>
              <a:ext cx="274" cy="57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439" name="Rectangle 55">
              <a:extLst>
                <a:ext uri="{FF2B5EF4-FFF2-40B4-BE49-F238E27FC236}">
                  <a16:creationId xmlns:a16="http://schemas.microsoft.com/office/drawing/2014/main" id="{D1659181-B29A-4579-AE4C-783AE76D4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2" y="2770"/>
              <a:ext cx="293" cy="12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440" name="Freeform 56">
              <a:extLst>
                <a:ext uri="{FF2B5EF4-FFF2-40B4-BE49-F238E27FC236}">
                  <a16:creationId xmlns:a16="http://schemas.microsoft.com/office/drawing/2014/main" id="{257873DF-0325-489B-9452-F136157AA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2" y="2745"/>
              <a:ext cx="293" cy="25"/>
            </a:xfrm>
            <a:custGeom>
              <a:avLst/>
              <a:gdLst>
                <a:gd name="T0" fmla="*/ 0 w 293"/>
                <a:gd name="T1" fmla="*/ 25 h 25"/>
                <a:gd name="T2" fmla="*/ 31 w 293"/>
                <a:gd name="T3" fmla="*/ 0 h 25"/>
                <a:gd name="T4" fmla="*/ 262 w 293"/>
                <a:gd name="T5" fmla="*/ 0 h 25"/>
                <a:gd name="T6" fmla="*/ 293 w 293"/>
                <a:gd name="T7" fmla="*/ 25 h 25"/>
                <a:gd name="T8" fmla="*/ 0 w 293"/>
                <a:gd name="T9" fmla="*/ 25 h 25"/>
                <a:gd name="T10" fmla="*/ 0 w 293"/>
                <a:gd name="T1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3" h="25">
                  <a:moveTo>
                    <a:pt x="0" y="25"/>
                  </a:moveTo>
                  <a:lnTo>
                    <a:pt x="31" y="0"/>
                  </a:lnTo>
                  <a:lnTo>
                    <a:pt x="262" y="0"/>
                  </a:lnTo>
                  <a:lnTo>
                    <a:pt x="293" y="25"/>
                  </a:ln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441" name="Freeform 57">
              <a:extLst>
                <a:ext uri="{FF2B5EF4-FFF2-40B4-BE49-F238E27FC236}">
                  <a16:creationId xmlns:a16="http://schemas.microsoft.com/office/drawing/2014/main" id="{C252C161-B344-435E-9DD0-879526BD3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1" y="2532"/>
              <a:ext cx="195" cy="18"/>
            </a:xfrm>
            <a:custGeom>
              <a:avLst/>
              <a:gdLst>
                <a:gd name="T0" fmla="*/ 0 w 195"/>
                <a:gd name="T1" fmla="*/ 18 h 18"/>
                <a:gd name="T2" fmla="*/ 21 w 195"/>
                <a:gd name="T3" fmla="*/ 0 h 18"/>
                <a:gd name="T4" fmla="*/ 174 w 195"/>
                <a:gd name="T5" fmla="*/ 0 h 18"/>
                <a:gd name="T6" fmla="*/ 195 w 195"/>
                <a:gd name="T7" fmla="*/ 18 h 18"/>
                <a:gd name="T8" fmla="*/ 0 w 195"/>
                <a:gd name="T9" fmla="*/ 18 h 18"/>
                <a:gd name="T10" fmla="*/ 0 w 195"/>
                <a:gd name="T11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18">
                  <a:moveTo>
                    <a:pt x="0" y="18"/>
                  </a:moveTo>
                  <a:lnTo>
                    <a:pt x="21" y="0"/>
                  </a:lnTo>
                  <a:lnTo>
                    <a:pt x="174" y="0"/>
                  </a:lnTo>
                  <a:lnTo>
                    <a:pt x="195" y="18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442" name="Rectangle 58">
              <a:extLst>
                <a:ext uri="{FF2B5EF4-FFF2-40B4-BE49-F238E27FC236}">
                  <a16:creationId xmlns:a16="http://schemas.microsoft.com/office/drawing/2014/main" id="{A0407A64-37A5-4E94-A599-78485FF56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1" y="2550"/>
              <a:ext cx="195" cy="128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443" name="Rectangle 59">
              <a:extLst>
                <a:ext uri="{FF2B5EF4-FFF2-40B4-BE49-F238E27FC236}">
                  <a16:creationId xmlns:a16="http://schemas.microsoft.com/office/drawing/2014/main" id="{0217639F-95C6-4A7C-B026-8B948B401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" y="2566"/>
              <a:ext cx="159" cy="9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444" name="Freeform 60">
              <a:extLst>
                <a:ext uri="{FF2B5EF4-FFF2-40B4-BE49-F238E27FC236}">
                  <a16:creationId xmlns:a16="http://schemas.microsoft.com/office/drawing/2014/main" id="{1BD325C4-364D-4910-8D0A-B85808A33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8" y="2663"/>
              <a:ext cx="272" cy="25"/>
            </a:xfrm>
            <a:custGeom>
              <a:avLst/>
              <a:gdLst>
                <a:gd name="T0" fmla="*/ 0 w 272"/>
                <a:gd name="T1" fmla="*/ 25 h 25"/>
                <a:gd name="T2" fmla="*/ 28 w 272"/>
                <a:gd name="T3" fmla="*/ 0 h 25"/>
                <a:gd name="T4" fmla="*/ 244 w 272"/>
                <a:gd name="T5" fmla="*/ 0 h 25"/>
                <a:gd name="T6" fmla="*/ 272 w 272"/>
                <a:gd name="T7" fmla="*/ 25 h 25"/>
                <a:gd name="T8" fmla="*/ 0 w 272"/>
                <a:gd name="T9" fmla="*/ 25 h 25"/>
                <a:gd name="T10" fmla="*/ 0 w 272"/>
                <a:gd name="T1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2" h="25">
                  <a:moveTo>
                    <a:pt x="0" y="25"/>
                  </a:moveTo>
                  <a:lnTo>
                    <a:pt x="28" y="0"/>
                  </a:lnTo>
                  <a:lnTo>
                    <a:pt x="244" y="0"/>
                  </a:lnTo>
                  <a:lnTo>
                    <a:pt x="272" y="25"/>
                  </a:ln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445" name="Rectangle 61">
              <a:extLst>
                <a:ext uri="{FF2B5EF4-FFF2-40B4-BE49-F238E27FC236}">
                  <a16:creationId xmlns:a16="http://schemas.microsoft.com/office/drawing/2014/main" id="{59F7827F-49C8-4261-8A91-26F8FD37A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8" y="2688"/>
              <a:ext cx="272" cy="57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446" name="Rectangle 62">
              <a:extLst>
                <a:ext uri="{FF2B5EF4-FFF2-40B4-BE49-F238E27FC236}">
                  <a16:creationId xmlns:a16="http://schemas.microsoft.com/office/drawing/2014/main" id="{739228CC-8572-4557-A096-FA30E891F5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9" y="2770"/>
              <a:ext cx="290" cy="12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447" name="Freeform 63">
              <a:extLst>
                <a:ext uri="{FF2B5EF4-FFF2-40B4-BE49-F238E27FC236}">
                  <a16:creationId xmlns:a16="http://schemas.microsoft.com/office/drawing/2014/main" id="{8C70CDFC-6270-4D25-BE19-24FBBCE9DD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9" y="2745"/>
              <a:ext cx="290" cy="25"/>
            </a:xfrm>
            <a:custGeom>
              <a:avLst/>
              <a:gdLst>
                <a:gd name="T0" fmla="*/ 0 w 290"/>
                <a:gd name="T1" fmla="*/ 25 h 25"/>
                <a:gd name="T2" fmla="*/ 31 w 290"/>
                <a:gd name="T3" fmla="*/ 0 h 25"/>
                <a:gd name="T4" fmla="*/ 259 w 290"/>
                <a:gd name="T5" fmla="*/ 0 h 25"/>
                <a:gd name="T6" fmla="*/ 290 w 290"/>
                <a:gd name="T7" fmla="*/ 25 h 25"/>
                <a:gd name="T8" fmla="*/ 0 w 290"/>
                <a:gd name="T9" fmla="*/ 25 h 25"/>
                <a:gd name="T10" fmla="*/ 0 w 290"/>
                <a:gd name="T1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0" h="25">
                  <a:moveTo>
                    <a:pt x="0" y="25"/>
                  </a:moveTo>
                  <a:lnTo>
                    <a:pt x="31" y="0"/>
                  </a:lnTo>
                  <a:lnTo>
                    <a:pt x="259" y="0"/>
                  </a:lnTo>
                  <a:lnTo>
                    <a:pt x="290" y="25"/>
                  </a:ln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448" name="Freeform 64">
              <a:extLst>
                <a:ext uri="{FF2B5EF4-FFF2-40B4-BE49-F238E27FC236}">
                  <a16:creationId xmlns:a16="http://schemas.microsoft.com/office/drawing/2014/main" id="{66670539-5C2A-40F5-948D-AFA2530C3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8" y="2532"/>
              <a:ext cx="192" cy="18"/>
            </a:xfrm>
            <a:custGeom>
              <a:avLst/>
              <a:gdLst>
                <a:gd name="T0" fmla="*/ 0 w 192"/>
                <a:gd name="T1" fmla="*/ 18 h 18"/>
                <a:gd name="T2" fmla="*/ 21 w 192"/>
                <a:gd name="T3" fmla="*/ 0 h 18"/>
                <a:gd name="T4" fmla="*/ 171 w 192"/>
                <a:gd name="T5" fmla="*/ 0 h 18"/>
                <a:gd name="T6" fmla="*/ 192 w 192"/>
                <a:gd name="T7" fmla="*/ 18 h 18"/>
                <a:gd name="T8" fmla="*/ 0 w 192"/>
                <a:gd name="T9" fmla="*/ 18 h 18"/>
                <a:gd name="T10" fmla="*/ 0 w 192"/>
                <a:gd name="T11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" h="18">
                  <a:moveTo>
                    <a:pt x="0" y="18"/>
                  </a:moveTo>
                  <a:lnTo>
                    <a:pt x="21" y="0"/>
                  </a:lnTo>
                  <a:lnTo>
                    <a:pt x="171" y="0"/>
                  </a:lnTo>
                  <a:lnTo>
                    <a:pt x="192" y="18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449" name="Rectangle 65">
              <a:extLst>
                <a:ext uri="{FF2B5EF4-FFF2-40B4-BE49-F238E27FC236}">
                  <a16:creationId xmlns:a16="http://schemas.microsoft.com/office/drawing/2014/main" id="{87A787CE-E7D5-4C0F-B80C-A10DCD6B3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8" y="2550"/>
              <a:ext cx="192" cy="128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450" name="Rectangle 66">
              <a:extLst>
                <a:ext uri="{FF2B5EF4-FFF2-40B4-BE49-F238E27FC236}">
                  <a16:creationId xmlns:a16="http://schemas.microsoft.com/office/drawing/2014/main" id="{7A697AC9-0AF4-4215-BCBF-62A958776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3" y="2566"/>
              <a:ext cx="162" cy="9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C5C95B26-E6D8-4778-AE9D-300173B82B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Switched Networks</a:t>
            </a:r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B1EFAF5B-21CC-418E-9966-622A17B5A5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2133600"/>
            <a:ext cx="3886200" cy="9144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en-US"/>
              <a:t>two or more nodes connected by a link, or</a:t>
            </a:r>
          </a:p>
        </p:txBody>
      </p:sp>
      <p:sp>
        <p:nvSpPr>
          <p:cNvPr id="145412" name="Rectangle 4">
            <a:extLst>
              <a:ext uri="{FF2B5EF4-FFF2-40B4-BE49-F238E27FC236}">
                <a16:creationId xmlns:a16="http://schemas.microsoft.com/office/drawing/2014/main" id="{39AE2AD2-4E8C-4D55-B531-21AC9A77E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133600"/>
            <a:ext cx="37338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 lvl="1">
              <a:lnSpc>
                <a:spcPct val="90000"/>
              </a:lnSpc>
            </a:pPr>
            <a:r>
              <a:rPr lang="en-US" altLang="en-US"/>
              <a:t>two or more networks connected by a node</a:t>
            </a:r>
          </a:p>
        </p:txBody>
      </p:sp>
      <p:sp>
        <p:nvSpPr>
          <p:cNvPr id="145413" name="Rectangle 5">
            <a:extLst>
              <a:ext uri="{FF2B5EF4-FFF2-40B4-BE49-F238E27FC236}">
                <a16:creationId xmlns:a16="http://schemas.microsoft.com/office/drawing/2014/main" id="{B9EEC0F3-0C20-4577-963F-619DE0BFB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6002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/>
              <a:t>A network can be defined recursively as...</a:t>
            </a:r>
          </a:p>
        </p:txBody>
      </p:sp>
      <p:pic>
        <p:nvPicPr>
          <p:cNvPr id="145414" name="Picture 6">
            <a:extLst>
              <a:ext uri="{FF2B5EF4-FFF2-40B4-BE49-F238E27FC236}">
                <a16:creationId xmlns:a16="http://schemas.microsoft.com/office/drawing/2014/main" id="{59A1F4FC-2DE6-421D-A3A4-AF66C2ACE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3186113"/>
            <a:ext cx="3298825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415" name="Picture 7">
            <a:extLst>
              <a:ext uri="{FF2B5EF4-FFF2-40B4-BE49-F238E27FC236}">
                <a16:creationId xmlns:a16="http://schemas.microsoft.com/office/drawing/2014/main" id="{03C226AF-0BB6-42DA-ABD1-3D1248E07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339" y="3090863"/>
            <a:ext cx="3349625" cy="277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CCAAB1F4-EF4C-48B1-8A8D-1E1240B9DB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Firewall configurations</a:t>
            </a:r>
          </a:p>
        </p:txBody>
      </p:sp>
      <p:pic>
        <p:nvPicPr>
          <p:cNvPr id="25603" name="Picture 3">
            <a:extLst>
              <a:ext uri="{FF2B5EF4-FFF2-40B4-BE49-F238E27FC236}">
                <a16:creationId xmlns:a16="http://schemas.microsoft.com/office/drawing/2014/main" id="{747661F0-1F40-4194-8F92-46CCB9220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715" y="1857603"/>
            <a:ext cx="5486400" cy="463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4CE147A7-6727-4EDE-A116-4EFED415A8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Addressing and Routing</a:t>
            </a:r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4418F227-B291-4C0B-A70D-0123AF0590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Address: byte-string that identifies a node</a:t>
            </a:r>
          </a:p>
          <a:p>
            <a:pPr lvl="1"/>
            <a:r>
              <a:rPr lang="en-US" altLang="en-US"/>
              <a:t>usually unique</a:t>
            </a:r>
          </a:p>
          <a:p>
            <a:r>
              <a:rPr lang="en-US" altLang="en-US"/>
              <a:t>Routing: process of forwarding messages to the destination node based on its address</a:t>
            </a:r>
          </a:p>
          <a:p>
            <a:r>
              <a:rPr lang="en-US" altLang="en-US"/>
              <a:t>Types of addresses</a:t>
            </a:r>
          </a:p>
          <a:p>
            <a:pPr lvl="1"/>
            <a:r>
              <a:rPr lang="en-US" altLang="en-US"/>
              <a:t>unicast: node-specific</a:t>
            </a:r>
          </a:p>
          <a:p>
            <a:pPr lvl="1"/>
            <a:r>
              <a:rPr lang="en-US" altLang="en-US"/>
              <a:t>broadcast: all nodes on the network</a:t>
            </a:r>
          </a:p>
          <a:p>
            <a:pPr lvl="1"/>
            <a:r>
              <a:rPr lang="en-US" altLang="en-US"/>
              <a:t>multicast: some subset of nodes on the network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>
            <a:extLst>
              <a:ext uri="{FF2B5EF4-FFF2-40B4-BE49-F238E27FC236}">
                <a16:creationId xmlns:a16="http://schemas.microsoft.com/office/drawing/2014/main" id="{570593A5-EB82-4097-9252-774860453C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Inter-Process Communication</a:t>
            </a:r>
          </a:p>
        </p:txBody>
      </p:sp>
      <p:sp>
        <p:nvSpPr>
          <p:cNvPr id="179203" name="Rectangle 3">
            <a:extLst>
              <a:ext uri="{FF2B5EF4-FFF2-40B4-BE49-F238E27FC236}">
                <a16:creationId xmlns:a16="http://schemas.microsoft.com/office/drawing/2014/main" id="{1347D128-8987-4E7F-9DC1-2939E42C6A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752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Turn host-to-host connectivity into process-to-process communication.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Fill  gap between what applications expect and what the underlying technology provides.</a:t>
            </a:r>
            <a:r>
              <a:rPr lang="en-US" altLang="en-US"/>
              <a:t> </a:t>
            </a:r>
          </a:p>
        </p:txBody>
      </p:sp>
      <p:pic>
        <p:nvPicPr>
          <p:cNvPr id="179204" name="Picture 4">
            <a:extLst>
              <a:ext uri="{FF2B5EF4-FFF2-40B4-BE49-F238E27FC236}">
                <a16:creationId xmlns:a16="http://schemas.microsoft.com/office/drawing/2014/main" id="{44711605-587B-484A-A908-494590F00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401" y="3370263"/>
            <a:ext cx="3959225" cy="276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9A493F41-09CA-4F34-AA69-5F12A0050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Multiplexing</a:t>
            </a:r>
          </a:p>
        </p:txBody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16A927B0-D699-412E-AF89-5BD888F5E2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Circuit switching: carry bit streams</a:t>
            </a:r>
          </a:p>
          <a:p>
            <a:pPr lvl="1"/>
            <a:r>
              <a:rPr lang="en-US" altLang="en-US"/>
              <a:t>original telephone network</a:t>
            </a:r>
          </a:p>
          <a:p>
            <a:r>
              <a:rPr lang="en-US" altLang="en-US"/>
              <a:t>Packet switching: store-and-forward messages</a:t>
            </a:r>
          </a:p>
          <a:p>
            <a:pPr lvl="1"/>
            <a:r>
              <a:rPr lang="en-US" altLang="en-US"/>
              <a:t>Internet</a:t>
            </a:r>
          </a:p>
        </p:txBody>
      </p:sp>
      <p:pic>
        <p:nvPicPr>
          <p:cNvPr id="148484" name="Picture 4">
            <a:extLst>
              <a:ext uri="{FF2B5EF4-FFF2-40B4-BE49-F238E27FC236}">
                <a16:creationId xmlns:a16="http://schemas.microsoft.com/office/drawing/2014/main" id="{B088F295-C14A-404A-8D72-B51CA5D4F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326" y="3600450"/>
            <a:ext cx="6143625" cy="278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>
            <a:extLst>
              <a:ext uri="{FF2B5EF4-FFF2-40B4-BE49-F238E27FC236}">
                <a16:creationId xmlns:a16="http://schemas.microsoft.com/office/drawing/2014/main" id="{F7C8EF5A-2A17-4244-A72B-3D022EFFBA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Statistical Multiplexing</a:t>
            </a:r>
          </a:p>
        </p:txBody>
      </p:sp>
      <p:sp>
        <p:nvSpPr>
          <p:cNvPr id="149507" name="Rectangle 3">
            <a:extLst>
              <a:ext uri="{FF2B5EF4-FFF2-40B4-BE49-F238E27FC236}">
                <a16:creationId xmlns:a16="http://schemas.microsoft.com/office/drawing/2014/main" id="{068429A9-2C6E-4738-9995-7FFA91954E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752600"/>
            <a:ext cx="7010400" cy="2057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z="2400"/>
              <a:t>On-demand time-division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Schedule link on a per-</a:t>
            </a:r>
            <a:r>
              <a:rPr lang="en-US" altLang="en-US" sz="2400" i="1"/>
              <a:t>packet</a:t>
            </a:r>
            <a:r>
              <a:rPr lang="en-US" altLang="en-US" sz="2400"/>
              <a:t> basis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Packets from different sources interleaved on link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Buffer packets that are </a:t>
            </a:r>
            <a:r>
              <a:rPr lang="en-US" altLang="en-US" sz="2400" i="1"/>
              <a:t>contending</a:t>
            </a:r>
            <a:r>
              <a:rPr lang="en-US" altLang="en-US" sz="2400"/>
              <a:t> for the link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Buffer (queue) overflow is called </a:t>
            </a:r>
            <a:r>
              <a:rPr lang="en-US" altLang="en-US" sz="2400" i="1"/>
              <a:t>congestion</a:t>
            </a:r>
            <a:endParaRPr lang="en-US" altLang="en-US"/>
          </a:p>
        </p:txBody>
      </p:sp>
      <p:sp>
        <p:nvSpPr>
          <p:cNvPr id="149508" name="Rectangle 4">
            <a:extLst>
              <a:ext uri="{FF2B5EF4-FFF2-40B4-BE49-F238E27FC236}">
                <a16:creationId xmlns:a16="http://schemas.microsoft.com/office/drawing/2014/main" id="{6E6B80D4-0DC1-4D54-BA3F-0D8AC1F0F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5832" y="4840289"/>
            <a:ext cx="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endParaRPr lang="en-GB" altLang="en-US">
              <a:latin typeface="Times New Roman" panose="02020603050405020304" pitchFamily="18" charset="0"/>
            </a:endParaRPr>
          </a:p>
        </p:txBody>
      </p:sp>
      <p:grpSp>
        <p:nvGrpSpPr>
          <p:cNvPr id="149509" name="Group 5">
            <a:extLst>
              <a:ext uri="{FF2B5EF4-FFF2-40B4-BE49-F238E27FC236}">
                <a16:creationId xmlns:a16="http://schemas.microsoft.com/office/drawing/2014/main" id="{60DE31CB-692A-47F2-AA71-953E4F393070}"/>
              </a:ext>
            </a:extLst>
          </p:cNvPr>
          <p:cNvGrpSpPr>
            <a:grpSpLocks/>
          </p:cNvGrpSpPr>
          <p:nvPr/>
        </p:nvGrpSpPr>
        <p:grpSpPr bwMode="auto">
          <a:xfrm>
            <a:off x="3665539" y="4294188"/>
            <a:ext cx="3665537" cy="2152650"/>
            <a:chOff x="1349" y="2465"/>
            <a:chExt cx="2309" cy="1356"/>
          </a:xfrm>
        </p:grpSpPr>
        <p:sp>
          <p:nvSpPr>
            <p:cNvPr id="149510" name="Rectangle 6">
              <a:extLst>
                <a:ext uri="{FF2B5EF4-FFF2-40B4-BE49-F238E27FC236}">
                  <a16:creationId xmlns:a16="http://schemas.microsoft.com/office/drawing/2014/main" id="{96D25A7F-0CCC-4459-9A43-A30A677BC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2" y="3041"/>
              <a:ext cx="375" cy="318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9511" name="Freeform 7">
              <a:extLst>
                <a:ext uri="{FF2B5EF4-FFF2-40B4-BE49-F238E27FC236}">
                  <a16:creationId xmlns:a16="http://schemas.microsoft.com/office/drawing/2014/main" id="{1AFCE78C-ACED-401E-8D57-B51A992019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" y="3023"/>
              <a:ext cx="393" cy="18"/>
            </a:xfrm>
            <a:custGeom>
              <a:avLst/>
              <a:gdLst>
                <a:gd name="T0" fmla="*/ 0 w 393"/>
                <a:gd name="T1" fmla="*/ 18 h 18"/>
                <a:gd name="T2" fmla="*/ 375 w 393"/>
                <a:gd name="T3" fmla="*/ 18 h 18"/>
                <a:gd name="T4" fmla="*/ 393 w 393"/>
                <a:gd name="T5" fmla="*/ 0 h 18"/>
                <a:gd name="T6" fmla="*/ 18 w 393"/>
                <a:gd name="T7" fmla="*/ 0 h 18"/>
                <a:gd name="T8" fmla="*/ 0 w 393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3" h="18">
                  <a:moveTo>
                    <a:pt x="0" y="18"/>
                  </a:moveTo>
                  <a:lnTo>
                    <a:pt x="375" y="18"/>
                  </a:lnTo>
                  <a:lnTo>
                    <a:pt x="393" y="0"/>
                  </a:lnTo>
                  <a:lnTo>
                    <a:pt x="18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80CFE2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12" name="Freeform 8">
              <a:extLst>
                <a:ext uri="{FF2B5EF4-FFF2-40B4-BE49-F238E27FC236}">
                  <a16:creationId xmlns:a16="http://schemas.microsoft.com/office/drawing/2014/main" id="{B11306E3-46E9-4287-8FA2-D0B79B52C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7" y="3023"/>
              <a:ext cx="18" cy="336"/>
            </a:xfrm>
            <a:custGeom>
              <a:avLst/>
              <a:gdLst>
                <a:gd name="T0" fmla="*/ 18 w 18"/>
                <a:gd name="T1" fmla="*/ 0 h 336"/>
                <a:gd name="T2" fmla="*/ 0 w 18"/>
                <a:gd name="T3" fmla="*/ 18 h 336"/>
                <a:gd name="T4" fmla="*/ 0 w 18"/>
                <a:gd name="T5" fmla="*/ 336 h 336"/>
                <a:gd name="T6" fmla="*/ 18 w 18"/>
                <a:gd name="T7" fmla="*/ 316 h 336"/>
                <a:gd name="T8" fmla="*/ 18 w 18"/>
                <a:gd name="T9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36">
                  <a:moveTo>
                    <a:pt x="18" y="0"/>
                  </a:moveTo>
                  <a:lnTo>
                    <a:pt x="0" y="18"/>
                  </a:lnTo>
                  <a:lnTo>
                    <a:pt x="0" y="336"/>
                  </a:lnTo>
                  <a:lnTo>
                    <a:pt x="18" y="31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BFE7F1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13" name="Freeform 9">
              <a:extLst>
                <a:ext uri="{FF2B5EF4-FFF2-40B4-BE49-F238E27FC236}">
                  <a16:creationId xmlns:a16="http://schemas.microsoft.com/office/drawing/2014/main" id="{7051125B-221F-47E7-A373-D8D8DB0BC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5" y="3187"/>
              <a:ext cx="49" cy="27"/>
            </a:xfrm>
            <a:custGeom>
              <a:avLst/>
              <a:gdLst>
                <a:gd name="T0" fmla="*/ 0 w 49"/>
                <a:gd name="T1" fmla="*/ 27 h 27"/>
                <a:gd name="T2" fmla="*/ 49 w 49"/>
                <a:gd name="T3" fmla="*/ 13 h 27"/>
                <a:gd name="T4" fmla="*/ 0 w 49"/>
                <a:gd name="T5" fmla="*/ 0 h 27"/>
                <a:gd name="T6" fmla="*/ 0 w 49"/>
                <a:gd name="T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27">
                  <a:moveTo>
                    <a:pt x="0" y="27"/>
                  </a:moveTo>
                  <a:lnTo>
                    <a:pt x="49" y="13"/>
                  </a:lnTo>
                  <a:lnTo>
                    <a:pt x="0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9514" name="Line 10">
              <a:extLst>
                <a:ext uri="{FF2B5EF4-FFF2-40B4-BE49-F238E27FC236}">
                  <a16:creationId xmlns:a16="http://schemas.microsoft.com/office/drawing/2014/main" id="{4EB24EEC-B2AD-4CF4-8CC5-DD5AA33EE9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8" y="3200"/>
              <a:ext cx="466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9515" name="Freeform 11">
              <a:extLst>
                <a:ext uri="{FF2B5EF4-FFF2-40B4-BE49-F238E27FC236}">
                  <a16:creationId xmlns:a16="http://schemas.microsoft.com/office/drawing/2014/main" id="{F7B94D62-D485-4067-819E-61053A1B3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7" y="3061"/>
              <a:ext cx="45" cy="43"/>
            </a:xfrm>
            <a:custGeom>
              <a:avLst/>
              <a:gdLst>
                <a:gd name="T0" fmla="*/ 0 w 45"/>
                <a:gd name="T1" fmla="*/ 18 h 43"/>
                <a:gd name="T2" fmla="*/ 45 w 45"/>
                <a:gd name="T3" fmla="*/ 43 h 43"/>
                <a:gd name="T4" fmla="*/ 18 w 45"/>
                <a:gd name="T5" fmla="*/ 0 h 43"/>
                <a:gd name="T6" fmla="*/ 0 w 45"/>
                <a:gd name="T7" fmla="*/ 1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43">
                  <a:moveTo>
                    <a:pt x="0" y="18"/>
                  </a:moveTo>
                  <a:lnTo>
                    <a:pt x="45" y="43"/>
                  </a:lnTo>
                  <a:lnTo>
                    <a:pt x="18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9516" name="Line 12">
              <a:extLst>
                <a:ext uri="{FF2B5EF4-FFF2-40B4-BE49-F238E27FC236}">
                  <a16:creationId xmlns:a16="http://schemas.microsoft.com/office/drawing/2014/main" id="{58F941C2-B20D-4F1C-AC51-16D03B9714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6" y="2637"/>
              <a:ext cx="468" cy="44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9517" name="Freeform 13">
              <a:extLst>
                <a:ext uri="{FF2B5EF4-FFF2-40B4-BE49-F238E27FC236}">
                  <a16:creationId xmlns:a16="http://schemas.microsoft.com/office/drawing/2014/main" id="{CF4C3B00-CB8F-466D-972C-AB1E634B0B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7" y="3297"/>
              <a:ext cx="45" cy="44"/>
            </a:xfrm>
            <a:custGeom>
              <a:avLst/>
              <a:gdLst>
                <a:gd name="T0" fmla="*/ 18 w 45"/>
                <a:gd name="T1" fmla="*/ 44 h 44"/>
                <a:gd name="T2" fmla="*/ 45 w 45"/>
                <a:gd name="T3" fmla="*/ 0 h 44"/>
                <a:gd name="T4" fmla="*/ 0 w 45"/>
                <a:gd name="T5" fmla="*/ 24 h 44"/>
                <a:gd name="T6" fmla="*/ 18 w 45"/>
                <a:gd name="T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44">
                  <a:moveTo>
                    <a:pt x="18" y="44"/>
                  </a:moveTo>
                  <a:lnTo>
                    <a:pt x="45" y="0"/>
                  </a:lnTo>
                  <a:lnTo>
                    <a:pt x="0" y="24"/>
                  </a:lnTo>
                  <a:lnTo>
                    <a:pt x="18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9518" name="Line 14">
              <a:extLst>
                <a:ext uri="{FF2B5EF4-FFF2-40B4-BE49-F238E27FC236}">
                  <a16:creationId xmlns:a16="http://schemas.microsoft.com/office/drawing/2014/main" id="{DBBA97A0-1BB8-413F-8C73-34E97B39F4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18" y="3315"/>
              <a:ext cx="466" cy="44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9519" name="Freeform 15">
              <a:extLst>
                <a:ext uri="{FF2B5EF4-FFF2-40B4-BE49-F238E27FC236}">
                  <a16:creationId xmlns:a16="http://schemas.microsoft.com/office/drawing/2014/main" id="{3947F496-0C5D-4633-9F3C-AFB52D208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0" y="3187"/>
              <a:ext cx="49" cy="27"/>
            </a:xfrm>
            <a:custGeom>
              <a:avLst/>
              <a:gdLst>
                <a:gd name="T0" fmla="*/ 0 w 49"/>
                <a:gd name="T1" fmla="*/ 27 h 27"/>
                <a:gd name="T2" fmla="*/ 49 w 49"/>
                <a:gd name="T3" fmla="*/ 13 h 27"/>
                <a:gd name="T4" fmla="*/ 0 w 49"/>
                <a:gd name="T5" fmla="*/ 0 h 27"/>
                <a:gd name="T6" fmla="*/ 0 w 49"/>
                <a:gd name="T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27">
                  <a:moveTo>
                    <a:pt x="0" y="27"/>
                  </a:moveTo>
                  <a:lnTo>
                    <a:pt x="49" y="13"/>
                  </a:lnTo>
                  <a:lnTo>
                    <a:pt x="0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9520" name="Line 16">
              <a:extLst>
                <a:ext uri="{FF2B5EF4-FFF2-40B4-BE49-F238E27FC236}">
                  <a16:creationId xmlns:a16="http://schemas.microsoft.com/office/drawing/2014/main" id="{68B7212A-39E3-4D82-A190-76711B8F38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5" y="3200"/>
              <a:ext cx="863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9521" name="Rectangle 17">
              <a:extLst>
                <a:ext uri="{FF2B5EF4-FFF2-40B4-BE49-F238E27FC236}">
                  <a16:creationId xmlns:a16="http://schemas.microsoft.com/office/drawing/2014/main" id="{1077B4EF-2B90-453C-AFE7-17932E1CA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2" y="3097"/>
              <a:ext cx="65" cy="175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9522" name="Rectangle 18">
              <a:extLst>
                <a:ext uri="{FF2B5EF4-FFF2-40B4-BE49-F238E27FC236}">
                  <a16:creationId xmlns:a16="http://schemas.microsoft.com/office/drawing/2014/main" id="{A0B6400A-0B17-48D7-BDB1-6F289B7FA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3" y="3059"/>
              <a:ext cx="13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600">
                  <a:solidFill>
                    <a:srgbClr val="000000"/>
                  </a:solidFill>
                  <a:latin typeface="Myriad Roman" charset="0"/>
                  <a:cs typeface="Times New Roman" panose="02020603050405020304" pitchFamily="18" charset="0"/>
                </a:rPr>
                <a:t>■ ■ ■</a:t>
              </a:r>
              <a:r>
                <a:rPr lang="en-GB" altLang="en-US" sz="1400">
                  <a:solidFill>
                    <a:srgbClr val="000000"/>
                  </a:solidFill>
                  <a:latin typeface="Myriad Roman" charset="0"/>
                </a:rPr>
                <a:t> </a:t>
              </a:r>
            </a:p>
          </p:txBody>
        </p:sp>
        <p:sp>
          <p:nvSpPr>
            <p:cNvPr id="149523" name="Rectangle 19">
              <a:extLst>
                <a:ext uri="{FF2B5EF4-FFF2-40B4-BE49-F238E27FC236}">
                  <a16:creationId xmlns:a16="http://schemas.microsoft.com/office/drawing/2014/main" id="{75E11E66-8A3C-4848-8C12-B3EFD65A3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6" y="3113"/>
              <a:ext cx="166" cy="69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9524" name="Freeform 20">
              <a:extLst>
                <a:ext uri="{FF2B5EF4-FFF2-40B4-BE49-F238E27FC236}">
                  <a16:creationId xmlns:a16="http://schemas.microsoft.com/office/drawing/2014/main" id="{035B61E1-B4BE-45FD-9537-4F73A2D420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" y="3102"/>
              <a:ext cx="9" cy="80"/>
            </a:xfrm>
            <a:custGeom>
              <a:avLst/>
              <a:gdLst>
                <a:gd name="T0" fmla="*/ 0 w 9"/>
                <a:gd name="T1" fmla="*/ 80 h 80"/>
                <a:gd name="T2" fmla="*/ 9 w 9"/>
                <a:gd name="T3" fmla="*/ 69 h 80"/>
                <a:gd name="T4" fmla="*/ 9 w 9"/>
                <a:gd name="T5" fmla="*/ 0 h 80"/>
                <a:gd name="T6" fmla="*/ 0 w 9"/>
                <a:gd name="T7" fmla="*/ 11 h 80"/>
                <a:gd name="T8" fmla="*/ 0 w 9"/>
                <a:gd name="T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0">
                  <a:moveTo>
                    <a:pt x="0" y="80"/>
                  </a:moveTo>
                  <a:lnTo>
                    <a:pt x="9" y="69"/>
                  </a:lnTo>
                  <a:lnTo>
                    <a:pt x="9" y="0"/>
                  </a:lnTo>
                  <a:lnTo>
                    <a:pt x="0" y="11"/>
                  </a:lnTo>
                  <a:lnTo>
                    <a:pt x="0" y="80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9525" name="Freeform 21">
              <a:extLst>
                <a:ext uri="{FF2B5EF4-FFF2-40B4-BE49-F238E27FC236}">
                  <a16:creationId xmlns:a16="http://schemas.microsoft.com/office/drawing/2014/main" id="{3192F158-1FB8-4087-A674-18243C9D3C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" y="3102"/>
              <a:ext cx="175" cy="11"/>
            </a:xfrm>
            <a:custGeom>
              <a:avLst/>
              <a:gdLst>
                <a:gd name="T0" fmla="*/ 175 w 175"/>
                <a:gd name="T1" fmla="*/ 0 h 11"/>
                <a:gd name="T2" fmla="*/ 9 w 175"/>
                <a:gd name="T3" fmla="*/ 0 h 11"/>
                <a:gd name="T4" fmla="*/ 0 w 175"/>
                <a:gd name="T5" fmla="*/ 11 h 11"/>
                <a:gd name="T6" fmla="*/ 166 w 175"/>
                <a:gd name="T7" fmla="*/ 11 h 11"/>
                <a:gd name="T8" fmla="*/ 175 w 175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1">
                  <a:moveTo>
                    <a:pt x="175" y="0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166" y="11"/>
                  </a:lnTo>
                  <a:lnTo>
                    <a:pt x="175" y="0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9526" name="Rectangle 22">
              <a:extLst>
                <a:ext uri="{FF2B5EF4-FFF2-40B4-BE49-F238E27FC236}">
                  <a16:creationId xmlns:a16="http://schemas.microsoft.com/office/drawing/2014/main" id="{B6A3721B-8E85-4652-BA30-4798C4197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3113"/>
              <a:ext cx="166" cy="69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9527" name="Freeform 23">
              <a:extLst>
                <a:ext uri="{FF2B5EF4-FFF2-40B4-BE49-F238E27FC236}">
                  <a16:creationId xmlns:a16="http://schemas.microsoft.com/office/drawing/2014/main" id="{6634AA8F-E655-47D2-940C-1A27153E7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7" y="3102"/>
              <a:ext cx="9" cy="80"/>
            </a:xfrm>
            <a:custGeom>
              <a:avLst/>
              <a:gdLst>
                <a:gd name="T0" fmla="*/ 0 w 9"/>
                <a:gd name="T1" fmla="*/ 80 h 80"/>
                <a:gd name="T2" fmla="*/ 9 w 9"/>
                <a:gd name="T3" fmla="*/ 69 h 80"/>
                <a:gd name="T4" fmla="*/ 9 w 9"/>
                <a:gd name="T5" fmla="*/ 0 h 80"/>
                <a:gd name="T6" fmla="*/ 0 w 9"/>
                <a:gd name="T7" fmla="*/ 11 h 80"/>
                <a:gd name="T8" fmla="*/ 0 w 9"/>
                <a:gd name="T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0">
                  <a:moveTo>
                    <a:pt x="0" y="80"/>
                  </a:moveTo>
                  <a:lnTo>
                    <a:pt x="9" y="69"/>
                  </a:lnTo>
                  <a:lnTo>
                    <a:pt x="9" y="0"/>
                  </a:lnTo>
                  <a:lnTo>
                    <a:pt x="0" y="11"/>
                  </a:lnTo>
                  <a:lnTo>
                    <a:pt x="0" y="80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9528" name="Freeform 24">
              <a:extLst>
                <a:ext uri="{FF2B5EF4-FFF2-40B4-BE49-F238E27FC236}">
                  <a16:creationId xmlns:a16="http://schemas.microsoft.com/office/drawing/2014/main" id="{5CBA926B-F38F-44DF-93F6-54B5D7018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1" y="3102"/>
              <a:ext cx="175" cy="11"/>
            </a:xfrm>
            <a:custGeom>
              <a:avLst/>
              <a:gdLst>
                <a:gd name="T0" fmla="*/ 175 w 175"/>
                <a:gd name="T1" fmla="*/ 0 h 11"/>
                <a:gd name="T2" fmla="*/ 9 w 175"/>
                <a:gd name="T3" fmla="*/ 0 h 11"/>
                <a:gd name="T4" fmla="*/ 0 w 175"/>
                <a:gd name="T5" fmla="*/ 11 h 11"/>
                <a:gd name="T6" fmla="*/ 166 w 175"/>
                <a:gd name="T7" fmla="*/ 11 h 11"/>
                <a:gd name="T8" fmla="*/ 175 w 175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1">
                  <a:moveTo>
                    <a:pt x="175" y="0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166" y="11"/>
                  </a:lnTo>
                  <a:lnTo>
                    <a:pt x="175" y="0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9529" name="Rectangle 25">
              <a:extLst>
                <a:ext uri="{FF2B5EF4-FFF2-40B4-BE49-F238E27FC236}">
                  <a16:creationId xmlns:a16="http://schemas.microsoft.com/office/drawing/2014/main" id="{F67213EE-4DB1-47C4-B22A-A21704996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9" y="3113"/>
              <a:ext cx="166" cy="69"/>
            </a:xfrm>
            <a:prstGeom prst="rect">
              <a:avLst/>
            </a:prstGeom>
            <a:solidFill>
              <a:srgbClr val="CCECF4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30" name="Freeform 26">
              <a:extLst>
                <a:ext uri="{FF2B5EF4-FFF2-40B4-BE49-F238E27FC236}">
                  <a16:creationId xmlns:a16="http://schemas.microsoft.com/office/drawing/2014/main" id="{5B506BDF-9F76-4327-AC93-CCA215E94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5" y="3102"/>
              <a:ext cx="9" cy="80"/>
            </a:xfrm>
            <a:custGeom>
              <a:avLst/>
              <a:gdLst>
                <a:gd name="T0" fmla="*/ 0 w 9"/>
                <a:gd name="T1" fmla="*/ 80 h 80"/>
                <a:gd name="T2" fmla="*/ 9 w 9"/>
                <a:gd name="T3" fmla="*/ 69 h 80"/>
                <a:gd name="T4" fmla="*/ 9 w 9"/>
                <a:gd name="T5" fmla="*/ 0 h 80"/>
                <a:gd name="T6" fmla="*/ 0 w 9"/>
                <a:gd name="T7" fmla="*/ 11 h 80"/>
                <a:gd name="T8" fmla="*/ 0 w 9"/>
                <a:gd name="T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0">
                  <a:moveTo>
                    <a:pt x="0" y="80"/>
                  </a:moveTo>
                  <a:lnTo>
                    <a:pt x="9" y="69"/>
                  </a:lnTo>
                  <a:lnTo>
                    <a:pt x="9" y="0"/>
                  </a:lnTo>
                  <a:lnTo>
                    <a:pt x="0" y="11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0CFE2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31" name="Freeform 27">
              <a:extLst>
                <a:ext uri="{FF2B5EF4-FFF2-40B4-BE49-F238E27FC236}">
                  <a16:creationId xmlns:a16="http://schemas.microsoft.com/office/drawing/2014/main" id="{04806472-55ED-41E3-8639-30E51DCC39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" y="3102"/>
              <a:ext cx="175" cy="11"/>
            </a:xfrm>
            <a:custGeom>
              <a:avLst/>
              <a:gdLst>
                <a:gd name="T0" fmla="*/ 175 w 175"/>
                <a:gd name="T1" fmla="*/ 0 h 11"/>
                <a:gd name="T2" fmla="*/ 9 w 175"/>
                <a:gd name="T3" fmla="*/ 0 h 11"/>
                <a:gd name="T4" fmla="*/ 0 w 175"/>
                <a:gd name="T5" fmla="*/ 11 h 11"/>
                <a:gd name="T6" fmla="*/ 166 w 175"/>
                <a:gd name="T7" fmla="*/ 11 h 11"/>
                <a:gd name="T8" fmla="*/ 175 w 175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1">
                  <a:moveTo>
                    <a:pt x="175" y="0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166" y="11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00A0C6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32" name="Rectangle 28">
              <a:extLst>
                <a:ext uri="{FF2B5EF4-FFF2-40B4-BE49-F238E27FC236}">
                  <a16:creationId xmlns:a16="http://schemas.microsoft.com/office/drawing/2014/main" id="{0BE0567D-9826-4C75-A6D6-81D395A1C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" y="3113"/>
              <a:ext cx="166" cy="69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9533" name="Freeform 29">
              <a:extLst>
                <a:ext uri="{FF2B5EF4-FFF2-40B4-BE49-F238E27FC236}">
                  <a16:creationId xmlns:a16="http://schemas.microsoft.com/office/drawing/2014/main" id="{893CC84C-52BC-49F9-9153-2CC7B45DC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0" y="3102"/>
              <a:ext cx="9" cy="80"/>
            </a:xfrm>
            <a:custGeom>
              <a:avLst/>
              <a:gdLst>
                <a:gd name="T0" fmla="*/ 0 w 9"/>
                <a:gd name="T1" fmla="*/ 80 h 80"/>
                <a:gd name="T2" fmla="*/ 9 w 9"/>
                <a:gd name="T3" fmla="*/ 69 h 80"/>
                <a:gd name="T4" fmla="*/ 9 w 9"/>
                <a:gd name="T5" fmla="*/ 0 h 80"/>
                <a:gd name="T6" fmla="*/ 0 w 9"/>
                <a:gd name="T7" fmla="*/ 11 h 80"/>
                <a:gd name="T8" fmla="*/ 0 w 9"/>
                <a:gd name="T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0">
                  <a:moveTo>
                    <a:pt x="0" y="80"/>
                  </a:moveTo>
                  <a:lnTo>
                    <a:pt x="9" y="69"/>
                  </a:lnTo>
                  <a:lnTo>
                    <a:pt x="9" y="0"/>
                  </a:lnTo>
                  <a:lnTo>
                    <a:pt x="0" y="11"/>
                  </a:lnTo>
                  <a:lnTo>
                    <a:pt x="0" y="80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9534" name="Freeform 30">
              <a:extLst>
                <a:ext uri="{FF2B5EF4-FFF2-40B4-BE49-F238E27FC236}">
                  <a16:creationId xmlns:a16="http://schemas.microsoft.com/office/drawing/2014/main" id="{9D74C442-13BF-4A11-9A10-8D1874DD19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" y="3102"/>
              <a:ext cx="175" cy="11"/>
            </a:xfrm>
            <a:custGeom>
              <a:avLst/>
              <a:gdLst>
                <a:gd name="T0" fmla="*/ 175 w 175"/>
                <a:gd name="T1" fmla="*/ 0 h 11"/>
                <a:gd name="T2" fmla="*/ 9 w 175"/>
                <a:gd name="T3" fmla="*/ 0 h 11"/>
                <a:gd name="T4" fmla="*/ 0 w 175"/>
                <a:gd name="T5" fmla="*/ 11 h 11"/>
                <a:gd name="T6" fmla="*/ 166 w 175"/>
                <a:gd name="T7" fmla="*/ 11 h 11"/>
                <a:gd name="T8" fmla="*/ 175 w 175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1">
                  <a:moveTo>
                    <a:pt x="175" y="0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166" y="11"/>
                  </a:lnTo>
                  <a:lnTo>
                    <a:pt x="175" y="0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9535" name="Rectangle 31">
              <a:extLst>
                <a:ext uri="{FF2B5EF4-FFF2-40B4-BE49-F238E27FC236}">
                  <a16:creationId xmlns:a16="http://schemas.microsoft.com/office/drawing/2014/main" id="{A226AB3A-3AA1-49F4-8B35-D6055FC6A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5" y="3113"/>
              <a:ext cx="166" cy="69"/>
            </a:xfrm>
            <a:prstGeom prst="rect">
              <a:avLst/>
            </a:prstGeom>
            <a:solidFill>
              <a:srgbClr val="00A0C6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36" name="Freeform 32">
              <a:extLst>
                <a:ext uri="{FF2B5EF4-FFF2-40B4-BE49-F238E27FC236}">
                  <a16:creationId xmlns:a16="http://schemas.microsoft.com/office/drawing/2014/main" id="{E1A474CE-80C7-47C2-8416-3D90AA254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1" y="3102"/>
              <a:ext cx="9" cy="80"/>
            </a:xfrm>
            <a:custGeom>
              <a:avLst/>
              <a:gdLst>
                <a:gd name="T0" fmla="*/ 0 w 9"/>
                <a:gd name="T1" fmla="*/ 80 h 80"/>
                <a:gd name="T2" fmla="*/ 9 w 9"/>
                <a:gd name="T3" fmla="*/ 69 h 80"/>
                <a:gd name="T4" fmla="*/ 9 w 9"/>
                <a:gd name="T5" fmla="*/ 0 h 80"/>
                <a:gd name="T6" fmla="*/ 0 w 9"/>
                <a:gd name="T7" fmla="*/ 11 h 80"/>
                <a:gd name="T8" fmla="*/ 0 w 9"/>
                <a:gd name="T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0">
                  <a:moveTo>
                    <a:pt x="0" y="80"/>
                  </a:moveTo>
                  <a:lnTo>
                    <a:pt x="9" y="69"/>
                  </a:lnTo>
                  <a:lnTo>
                    <a:pt x="9" y="0"/>
                  </a:lnTo>
                  <a:lnTo>
                    <a:pt x="0" y="11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CCECF4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37" name="Freeform 33">
              <a:extLst>
                <a:ext uri="{FF2B5EF4-FFF2-40B4-BE49-F238E27FC236}">
                  <a16:creationId xmlns:a16="http://schemas.microsoft.com/office/drawing/2014/main" id="{4B2BB4ED-0653-490E-B9E9-BECC6675D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5" y="3102"/>
              <a:ext cx="175" cy="11"/>
            </a:xfrm>
            <a:custGeom>
              <a:avLst/>
              <a:gdLst>
                <a:gd name="T0" fmla="*/ 175 w 175"/>
                <a:gd name="T1" fmla="*/ 0 h 11"/>
                <a:gd name="T2" fmla="*/ 9 w 175"/>
                <a:gd name="T3" fmla="*/ 0 h 11"/>
                <a:gd name="T4" fmla="*/ 0 w 175"/>
                <a:gd name="T5" fmla="*/ 11 h 11"/>
                <a:gd name="T6" fmla="*/ 166 w 175"/>
                <a:gd name="T7" fmla="*/ 11 h 11"/>
                <a:gd name="T8" fmla="*/ 175 w 175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1">
                  <a:moveTo>
                    <a:pt x="175" y="0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166" y="11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80CFE2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38" name="Freeform 34">
              <a:extLst>
                <a:ext uri="{FF2B5EF4-FFF2-40B4-BE49-F238E27FC236}">
                  <a16:creationId xmlns:a16="http://schemas.microsoft.com/office/drawing/2014/main" id="{F8E18033-F9D7-40E0-BA60-236BAA189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1" y="2581"/>
              <a:ext cx="166" cy="164"/>
            </a:xfrm>
            <a:custGeom>
              <a:avLst/>
              <a:gdLst>
                <a:gd name="T0" fmla="*/ 119 w 166"/>
                <a:gd name="T1" fmla="*/ 164 h 164"/>
                <a:gd name="T2" fmla="*/ 0 w 166"/>
                <a:gd name="T3" fmla="*/ 50 h 164"/>
                <a:gd name="T4" fmla="*/ 48 w 166"/>
                <a:gd name="T5" fmla="*/ 0 h 164"/>
                <a:gd name="T6" fmla="*/ 166 w 166"/>
                <a:gd name="T7" fmla="*/ 115 h 164"/>
                <a:gd name="T8" fmla="*/ 119 w 166"/>
                <a:gd name="T9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4">
                  <a:moveTo>
                    <a:pt x="119" y="164"/>
                  </a:moveTo>
                  <a:lnTo>
                    <a:pt x="0" y="50"/>
                  </a:lnTo>
                  <a:lnTo>
                    <a:pt x="48" y="0"/>
                  </a:lnTo>
                  <a:lnTo>
                    <a:pt x="166" y="115"/>
                  </a:lnTo>
                  <a:lnTo>
                    <a:pt x="119" y="164"/>
                  </a:lnTo>
                  <a:close/>
                </a:path>
              </a:pathLst>
            </a:custGeom>
            <a:solidFill>
              <a:srgbClr val="CCECF4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39" name="Freeform 35">
              <a:extLst>
                <a:ext uri="{FF2B5EF4-FFF2-40B4-BE49-F238E27FC236}">
                  <a16:creationId xmlns:a16="http://schemas.microsoft.com/office/drawing/2014/main" id="{FFEBF508-5FBE-46DB-850C-5C1A6A360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0" y="2693"/>
              <a:ext cx="63" cy="52"/>
            </a:xfrm>
            <a:custGeom>
              <a:avLst/>
              <a:gdLst>
                <a:gd name="T0" fmla="*/ 0 w 63"/>
                <a:gd name="T1" fmla="*/ 52 h 52"/>
                <a:gd name="T2" fmla="*/ 14 w 63"/>
                <a:gd name="T3" fmla="*/ 50 h 52"/>
                <a:gd name="T4" fmla="*/ 63 w 63"/>
                <a:gd name="T5" fmla="*/ 0 h 52"/>
                <a:gd name="T6" fmla="*/ 47 w 63"/>
                <a:gd name="T7" fmla="*/ 3 h 52"/>
                <a:gd name="T8" fmla="*/ 0 w 63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52">
                  <a:moveTo>
                    <a:pt x="0" y="52"/>
                  </a:moveTo>
                  <a:lnTo>
                    <a:pt x="14" y="50"/>
                  </a:lnTo>
                  <a:lnTo>
                    <a:pt x="63" y="0"/>
                  </a:lnTo>
                  <a:lnTo>
                    <a:pt x="47" y="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80CFE2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40" name="Freeform 36">
              <a:extLst>
                <a:ext uri="{FF2B5EF4-FFF2-40B4-BE49-F238E27FC236}">
                  <a16:creationId xmlns:a16="http://schemas.microsoft.com/office/drawing/2014/main" id="{B6E95848-218A-4640-A7B5-6EDC4F493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9" y="2579"/>
              <a:ext cx="134" cy="117"/>
            </a:xfrm>
            <a:custGeom>
              <a:avLst/>
              <a:gdLst>
                <a:gd name="T0" fmla="*/ 134 w 134"/>
                <a:gd name="T1" fmla="*/ 114 h 117"/>
                <a:gd name="T2" fmla="*/ 15 w 134"/>
                <a:gd name="T3" fmla="*/ 0 h 117"/>
                <a:gd name="T4" fmla="*/ 0 w 134"/>
                <a:gd name="T5" fmla="*/ 2 h 117"/>
                <a:gd name="T6" fmla="*/ 118 w 134"/>
                <a:gd name="T7" fmla="*/ 117 h 117"/>
                <a:gd name="T8" fmla="*/ 134 w 134"/>
                <a:gd name="T9" fmla="*/ 114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117">
                  <a:moveTo>
                    <a:pt x="134" y="114"/>
                  </a:moveTo>
                  <a:lnTo>
                    <a:pt x="15" y="0"/>
                  </a:lnTo>
                  <a:lnTo>
                    <a:pt x="0" y="2"/>
                  </a:lnTo>
                  <a:lnTo>
                    <a:pt x="118" y="117"/>
                  </a:lnTo>
                  <a:lnTo>
                    <a:pt x="134" y="114"/>
                  </a:lnTo>
                  <a:close/>
                </a:path>
              </a:pathLst>
            </a:custGeom>
            <a:solidFill>
              <a:srgbClr val="00A0C6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41" name="Freeform 37">
              <a:extLst>
                <a:ext uri="{FF2B5EF4-FFF2-40B4-BE49-F238E27FC236}">
                  <a16:creationId xmlns:a16="http://schemas.microsoft.com/office/drawing/2014/main" id="{5184BDD4-CC39-4E11-8BA4-1E81D37A0D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8" y="2714"/>
              <a:ext cx="166" cy="163"/>
            </a:xfrm>
            <a:custGeom>
              <a:avLst/>
              <a:gdLst>
                <a:gd name="T0" fmla="*/ 119 w 166"/>
                <a:gd name="T1" fmla="*/ 163 h 163"/>
                <a:gd name="T2" fmla="*/ 0 w 166"/>
                <a:gd name="T3" fmla="*/ 49 h 163"/>
                <a:gd name="T4" fmla="*/ 47 w 166"/>
                <a:gd name="T5" fmla="*/ 0 h 163"/>
                <a:gd name="T6" fmla="*/ 166 w 166"/>
                <a:gd name="T7" fmla="*/ 114 h 163"/>
                <a:gd name="T8" fmla="*/ 119 w 166"/>
                <a:gd name="T9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3">
                  <a:moveTo>
                    <a:pt x="119" y="163"/>
                  </a:moveTo>
                  <a:lnTo>
                    <a:pt x="0" y="49"/>
                  </a:lnTo>
                  <a:lnTo>
                    <a:pt x="47" y="0"/>
                  </a:lnTo>
                  <a:lnTo>
                    <a:pt x="166" y="114"/>
                  </a:lnTo>
                  <a:lnTo>
                    <a:pt x="119" y="163"/>
                  </a:lnTo>
                  <a:close/>
                </a:path>
              </a:pathLst>
            </a:custGeom>
            <a:solidFill>
              <a:srgbClr val="CCECF4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42" name="Freeform 38">
              <a:extLst>
                <a:ext uri="{FF2B5EF4-FFF2-40B4-BE49-F238E27FC236}">
                  <a16:creationId xmlns:a16="http://schemas.microsoft.com/office/drawing/2014/main" id="{59BEE8FB-9677-4B75-80FC-3BA6E69D4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7" y="2828"/>
              <a:ext cx="63" cy="49"/>
            </a:xfrm>
            <a:custGeom>
              <a:avLst/>
              <a:gdLst>
                <a:gd name="T0" fmla="*/ 0 w 63"/>
                <a:gd name="T1" fmla="*/ 49 h 49"/>
                <a:gd name="T2" fmla="*/ 14 w 63"/>
                <a:gd name="T3" fmla="*/ 49 h 49"/>
                <a:gd name="T4" fmla="*/ 63 w 63"/>
                <a:gd name="T5" fmla="*/ 0 h 49"/>
                <a:gd name="T6" fmla="*/ 47 w 63"/>
                <a:gd name="T7" fmla="*/ 0 h 49"/>
                <a:gd name="T8" fmla="*/ 0 w 63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49">
                  <a:moveTo>
                    <a:pt x="0" y="49"/>
                  </a:moveTo>
                  <a:lnTo>
                    <a:pt x="14" y="49"/>
                  </a:lnTo>
                  <a:lnTo>
                    <a:pt x="63" y="0"/>
                  </a:lnTo>
                  <a:lnTo>
                    <a:pt x="4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80CFE2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43" name="Freeform 39">
              <a:extLst>
                <a:ext uri="{FF2B5EF4-FFF2-40B4-BE49-F238E27FC236}">
                  <a16:creationId xmlns:a16="http://schemas.microsoft.com/office/drawing/2014/main" id="{3BF62890-B63F-4457-A6C8-34E3FD413B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5" y="2711"/>
              <a:ext cx="133" cy="117"/>
            </a:xfrm>
            <a:custGeom>
              <a:avLst/>
              <a:gdLst>
                <a:gd name="T0" fmla="*/ 133 w 133"/>
                <a:gd name="T1" fmla="*/ 117 h 117"/>
                <a:gd name="T2" fmla="*/ 16 w 133"/>
                <a:gd name="T3" fmla="*/ 0 h 117"/>
                <a:gd name="T4" fmla="*/ 0 w 133"/>
                <a:gd name="T5" fmla="*/ 3 h 117"/>
                <a:gd name="T6" fmla="*/ 119 w 133"/>
                <a:gd name="T7" fmla="*/ 117 h 117"/>
                <a:gd name="T8" fmla="*/ 133 w 133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117">
                  <a:moveTo>
                    <a:pt x="133" y="117"/>
                  </a:moveTo>
                  <a:lnTo>
                    <a:pt x="16" y="0"/>
                  </a:lnTo>
                  <a:lnTo>
                    <a:pt x="0" y="3"/>
                  </a:lnTo>
                  <a:lnTo>
                    <a:pt x="119" y="117"/>
                  </a:lnTo>
                  <a:lnTo>
                    <a:pt x="133" y="117"/>
                  </a:lnTo>
                  <a:close/>
                </a:path>
              </a:pathLst>
            </a:custGeom>
            <a:solidFill>
              <a:srgbClr val="00A0C6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44" name="Freeform 40">
              <a:extLst>
                <a:ext uri="{FF2B5EF4-FFF2-40B4-BE49-F238E27FC236}">
                  <a16:creationId xmlns:a16="http://schemas.microsoft.com/office/drawing/2014/main" id="{B2B34875-D114-42EB-A458-6573B04D1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" y="2846"/>
              <a:ext cx="166" cy="164"/>
            </a:xfrm>
            <a:custGeom>
              <a:avLst/>
              <a:gdLst>
                <a:gd name="T0" fmla="*/ 117 w 166"/>
                <a:gd name="T1" fmla="*/ 164 h 164"/>
                <a:gd name="T2" fmla="*/ 0 w 166"/>
                <a:gd name="T3" fmla="*/ 49 h 164"/>
                <a:gd name="T4" fmla="*/ 47 w 166"/>
                <a:gd name="T5" fmla="*/ 0 h 164"/>
                <a:gd name="T6" fmla="*/ 166 w 166"/>
                <a:gd name="T7" fmla="*/ 114 h 164"/>
                <a:gd name="T8" fmla="*/ 117 w 166"/>
                <a:gd name="T9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4">
                  <a:moveTo>
                    <a:pt x="117" y="164"/>
                  </a:moveTo>
                  <a:lnTo>
                    <a:pt x="0" y="49"/>
                  </a:lnTo>
                  <a:lnTo>
                    <a:pt x="47" y="0"/>
                  </a:lnTo>
                  <a:lnTo>
                    <a:pt x="166" y="114"/>
                  </a:lnTo>
                  <a:lnTo>
                    <a:pt x="117" y="164"/>
                  </a:lnTo>
                  <a:close/>
                </a:path>
              </a:pathLst>
            </a:custGeom>
            <a:solidFill>
              <a:srgbClr val="CCECF4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45" name="Freeform 41">
              <a:extLst>
                <a:ext uri="{FF2B5EF4-FFF2-40B4-BE49-F238E27FC236}">
                  <a16:creationId xmlns:a16="http://schemas.microsoft.com/office/drawing/2014/main" id="{ABA8B090-08DD-4ABC-BAD8-E7831E6D2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2" y="2960"/>
              <a:ext cx="62" cy="50"/>
            </a:xfrm>
            <a:custGeom>
              <a:avLst/>
              <a:gdLst>
                <a:gd name="T0" fmla="*/ 0 w 62"/>
                <a:gd name="T1" fmla="*/ 50 h 50"/>
                <a:gd name="T2" fmla="*/ 15 w 62"/>
                <a:gd name="T3" fmla="*/ 50 h 50"/>
                <a:gd name="T4" fmla="*/ 62 w 62"/>
                <a:gd name="T5" fmla="*/ 0 h 50"/>
                <a:gd name="T6" fmla="*/ 49 w 62"/>
                <a:gd name="T7" fmla="*/ 0 h 50"/>
                <a:gd name="T8" fmla="*/ 0 w 62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50">
                  <a:moveTo>
                    <a:pt x="0" y="50"/>
                  </a:moveTo>
                  <a:lnTo>
                    <a:pt x="15" y="50"/>
                  </a:lnTo>
                  <a:lnTo>
                    <a:pt x="62" y="0"/>
                  </a:lnTo>
                  <a:lnTo>
                    <a:pt x="49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80CFE2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46" name="Freeform 42">
              <a:extLst>
                <a:ext uri="{FF2B5EF4-FFF2-40B4-BE49-F238E27FC236}">
                  <a16:creationId xmlns:a16="http://schemas.microsoft.com/office/drawing/2014/main" id="{5E813233-9CD7-4272-8D84-77C162CF1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2" y="2844"/>
              <a:ext cx="132" cy="116"/>
            </a:xfrm>
            <a:custGeom>
              <a:avLst/>
              <a:gdLst>
                <a:gd name="T0" fmla="*/ 132 w 132"/>
                <a:gd name="T1" fmla="*/ 116 h 116"/>
                <a:gd name="T2" fmla="*/ 14 w 132"/>
                <a:gd name="T3" fmla="*/ 0 h 116"/>
                <a:gd name="T4" fmla="*/ 0 w 132"/>
                <a:gd name="T5" fmla="*/ 2 h 116"/>
                <a:gd name="T6" fmla="*/ 119 w 132"/>
                <a:gd name="T7" fmla="*/ 116 h 116"/>
                <a:gd name="T8" fmla="*/ 132 w 132"/>
                <a:gd name="T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16">
                  <a:moveTo>
                    <a:pt x="132" y="116"/>
                  </a:moveTo>
                  <a:lnTo>
                    <a:pt x="14" y="0"/>
                  </a:lnTo>
                  <a:lnTo>
                    <a:pt x="0" y="2"/>
                  </a:lnTo>
                  <a:lnTo>
                    <a:pt x="119" y="116"/>
                  </a:lnTo>
                  <a:lnTo>
                    <a:pt x="132" y="116"/>
                  </a:lnTo>
                  <a:close/>
                </a:path>
              </a:pathLst>
            </a:custGeom>
            <a:solidFill>
              <a:srgbClr val="00A0C6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47" name="Freeform 43">
              <a:extLst>
                <a:ext uri="{FF2B5EF4-FFF2-40B4-BE49-F238E27FC236}">
                  <a16:creationId xmlns:a16="http://schemas.microsoft.com/office/drawing/2014/main" id="{293E67C3-F001-42DD-BB75-DEDBC89BB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3" y="3651"/>
              <a:ext cx="166" cy="164"/>
            </a:xfrm>
            <a:custGeom>
              <a:avLst/>
              <a:gdLst>
                <a:gd name="T0" fmla="*/ 166 w 166"/>
                <a:gd name="T1" fmla="*/ 49 h 164"/>
                <a:gd name="T2" fmla="*/ 47 w 166"/>
                <a:gd name="T3" fmla="*/ 164 h 164"/>
                <a:gd name="T4" fmla="*/ 0 w 166"/>
                <a:gd name="T5" fmla="*/ 114 h 164"/>
                <a:gd name="T6" fmla="*/ 118 w 166"/>
                <a:gd name="T7" fmla="*/ 0 h 164"/>
                <a:gd name="T8" fmla="*/ 166 w 166"/>
                <a:gd name="T9" fmla="*/ 4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4">
                  <a:moveTo>
                    <a:pt x="166" y="49"/>
                  </a:moveTo>
                  <a:lnTo>
                    <a:pt x="47" y="164"/>
                  </a:lnTo>
                  <a:lnTo>
                    <a:pt x="0" y="114"/>
                  </a:lnTo>
                  <a:lnTo>
                    <a:pt x="118" y="0"/>
                  </a:lnTo>
                  <a:lnTo>
                    <a:pt x="166" y="49"/>
                  </a:lnTo>
                  <a:close/>
                </a:path>
              </a:pathLst>
            </a:custGeom>
            <a:solidFill>
              <a:srgbClr val="80CFE2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48" name="Freeform 44">
              <a:extLst>
                <a:ext uri="{FF2B5EF4-FFF2-40B4-BE49-F238E27FC236}">
                  <a16:creationId xmlns:a16="http://schemas.microsoft.com/office/drawing/2014/main" id="{8B2792B0-6A62-4C05-A104-3C9BE49E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9" y="3635"/>
              <a:ext cx="50" cy="65"/>
            </a:xfrm>
            <a:custGeom>
              <a:avLst/>
              <a:gdLst>
                <a:gd name="T0" fmla="*/ 50 w 50"/>
                <a:gd name="T1" fmla="*/ 65 h 65"/>
                <a:gd name="T2" fmla="*/ 50 w 50"/>
                <a:gd name="T3" fmla="*/ 49 h 65"/>
                <a:gd name="T4" fmla="*/ 0 w 50"/>
                <a:gd name="T5" fmla="*/ 0 h 65"/>
                <a:gd name="T6" fmla="*/ 2 w 50"/>
                <a:gd name="T7" fmla="*/ 16 h 65"/>
                <a:gd name="T8" fmla="*/ 50 w 50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65">
                  <a:moveTo>
                    <a:pt x="50" y="65"/>
                  </a:moveTo>
                  <a:lnTo>
                    <a:pt x="50" y="49"/>
                  </a:lnTo>
                  <a:lnTo>
                    <a:pt x="0" y="0"/>
                  </a:lnTo>
                  <a:lnTo>
                    <a:pt x="2" y="16"/>
                  </a:lnTo>
                  <a:lnTo>
                    <a:pt x="50" y="65"/>
                  </a:lnTo>
                  <a:close/>
                </a:path>
              </a:pathLst>
            </a:custGeom>
            <a:solidFill>
              <a:srgbClr val="CCECF4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49" name="Freeform 45">
              <a:extLst>
                <a:ext uri="{FF2B5EF4-FFF2-40B4-BE49-F238E27FC236}">
                  <a16:creationId xmlns:a16="http://schemas.microsoft.com/office/drawing/2014/main" id="{246D7090-63AB-4F6C-8A7C-D6B7D95762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0" y="3635"/>
              <a:ext cx="121" cy="130"/>
            </a:xfrm>
            <a:custGeom>
              <a:avLst/>
              <a:gdLst>
                <a:gd name="T0" fmla="*/ 119 w 121"/>
                <a:gd name="T1" fmla="*/ 0 h 130"/>
                <a:gd name="T2" fmla="*/ 0 w 121"/>
                <a:gd name="T3" fmla="*/ 115 h 130"/>
                <a:gd name="T4" fmla="*/ 3 w 121"/>
                <a:gd name="T5" fmla="*/ 130 h 130"/>
                <a:gd name="T6" fmla="*/ 121 w 121"/>
                <a:gd name="T7" fmla="*/ 16 h 130"/>
                <a:gd name="T8" fmla="*/ 119 w 121"/>
                <a:gd name="T9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30">
                  <a:moveTo>
                    <a:pt x="119" y="0"/>
                  </a:moveTo>
                  <a:lnTo>
                    <a:pt x="0" y="115"/>
                  </a:lnTo>
                  <a:lnTo>
                    <a:pt x="3" y="130"/>
                  </a:lnTo>
                  <a:lnTo>
                    <a:pt x="121" y="16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00A0C6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50" name="Freeform 46">
              <a:extLst>
                <a:ext uri="{FF2B5EF4-FFF2-40B4-BE49-F238E27FC236}">
                  <a16:creationId xmlns:a16="http://schemas.microsoft.com/office/drawing/2014/main" id="{ABC2C7D1-3695-4E34-9C7D-0A17F5634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9" y="3519"/>
              <a:ext cx="166" cy="163"/>
            </a:xfrm>
            <a:custGeom>
              <a:avLst/>
              <a:gdLst>
                <a:gd name="T0" fmla="*/ 166 w 166"/>
                <a:gd name="T1" fmla="*/ 49 h 163"/>
                <a:gd name="T2" fmla="*/ 48 w 166"/>
                <a:gd name="T3" fmla="*/ 163 h 163"/>
                <a:gd name="T4" fmla="*/ 0 w 166"/>
                <a:gd name="T5" fmla="*/ 114 h 163"/>
                <a:gd name="T6" fmla="*/ 119 w 166"/>
                <a:gd name="T7" fmla="*/ 0 h 163"/>
                <a:gd name="T8" fmla="*/ 166 w 166"/>
                <a:gd name="T9" fmla="*/ 49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3">
                  <a:moveTo>
                    <a:pt x="166" y="49"/>
                  </a:moveTo>
                  <a:lnTo>
                    <a:pt x="48" y="163"/>
                  </a:lnTo>
                  <a:lnTo>
                    <a:pt x="0" y="114"/>
                  </a:lnTo>
                  <a:lnTo>
                    <a:pt x="119" y="0"/>
                  </a:lnTo>
                  <a:lnTo>
                    <a:pt x="166" y="49"/>
                  </a:lnTo>
                  <a:close/>
                </a:path>
              </a:pathLst>
            </a:custGeom>
            <a:solidFill>
              <a:srgbClr val="80CFE2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51" name="Freeform 47">
              <a:extLst>
                <a:ext uri="{FF2B5EF4-FFF2-40B4-BE49-F238E27FC236}">
                  <a16:creationId xmlns:a16="http://schemas.microsoft.com/office/drawing/2014/main" id="{AB131430-44A5-4E71-A0E5-1F7C4CA18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8" y="3503"/>
              <a:ext cx="47" cy="65"/>
            </a:xfrm>
            <a:custGeom>
              <a:avLst/>
              <a:gdLst>
                <a:gd name="T0" fmla="*/ 47 w 47"/>
                <a:gd name="T1" fmla="*/ 65 h 65"/>
                <a:gd name="T2" fmla="*/ 47 w 47"/>
                <a:gd name="T3" fmla="*/ 49 h 65"/>
                <a:gd name="T4" fmla="*/ 0 w 47"/>
                <a:gd name="T5" fmla="*/ 0 h 65"/>
                <a:gd name="T6" fmla="*/ 0 w 47"/>
                <a:gd name="T7" fmla="*/ 16 h 65"/>
                <a:gd name="T8" fmla="*/ 47 w 47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65">
                  <a:moveTo>
                    <a:pt x="47" y="65"/>
                  </a:moveTo>
                  <a:lnTo>
                    <a:pt x="47" y="49"/>
                  </a:lnTo>
                  <a:lnTo>
                    <a:pt x="0" y="0"/>
                  </a:lnTo>
                  <a:lnTo>
                    <a:pt x="0" y="16"/>
                  </a:lnTo>
                  <a:lnTo>
                    <a:pt x="47" y="65"/>
                  </a:lnTo>
                  <a:close/>
                </a:path>
              </a:pathLst>
            </a:custGeom>
            <a:solidFill>
              <a:srgbClr val="CCECF4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52" name="Freeform 48">
              <a:extLst>
                <a:ext uri="{FF2B5EF4-FFF2-40B4-BE49-F238E27FC236}">
                  <a16:creationId xmlns:a16="http://schemas.microsoft.com/office/drawing/2014/main" id="{158A1BA8-85B2-4881-86A9-A90166247E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7" y="3503"/>
              <a:ext cx="121" cy="130"/>
            </a:xfrm>
            <a:custGeom>
              <a:avLst/>
              <a:gdLst>
                <a:gd name="T0" fmla="*/ 119 w 121"/>
                <a:gd name="T1" fmla="*/ 0 h 130"/>
                <a:gd name="T2" fmla="*/ 0 w 121"/>
                <a:gd name="T3" fmla="*/ 116 h 130"/>
                <a:gd name="T4" fmla="*/ 2 w 121"/>
                <a:gd name="T5" fmla="*/ 130 h 130"/>
                <a:gd name="T6" fmla="*/ 121 w 121"/>
                <a:gd name="T7" fmla="*/ 16 h 130"/>
                <a:gd name="T8" fmla="*/ 119 w 121"/>
                <a:gd name="T9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30">
                  <a:moveTo>
                    <a:pt x="119" y="0"/>
                  </a:moveTo>
                  <a:lnTo>
                    <a:pt x="0" y="116"/>
                  </a:lnTo>
                  <a:lnTo>
                    <a:pt x="2" y="130"/>
                  </a:lnTo>
                  <a:lnTo>
                    <a:pt x="121" y="16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00A0C6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53" name="Freeform 49">
              <a:extLst>
                <a:ext uri="{FF2B5EF4-FFF2-40B4-BE49-F238E27FC236}">
                  <a16:creationId xmlns:a16="http://schemas.microsoft.com/office/drawing/2014/main" id="{56154967-D8DB-439F-93CA-5E5F62103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6" y="3386"/>
              <a:ext cx="166" cy="164"/>
            </a:xfrm>
            <a:custGeom>
              <a:avLst/>
              <a:gdLst>
                <a:gd name="T0" fmla="*/ 166 w 166"/>
                <a:gd name="T1" fmla="*/ 50 h 164"/>
                <a:gd name="T2" fmla="*/ 47 w 166"/>
                <a:gd name="T3" fmla="*/ 164 h 164"/>
                <a:gd name="T4" fmla="*/ 0 w 166"/>
                <a:gd name="T5" fmla="*/ 115 h 164"/>
                <a:gd name="T6" fmla="*/ 119 w 166"/>
                <a:gd name="T7" fmla="*/ 0 h 164"/>
                <a:gd name="T8" fmla="*/ 166 w 166"/>
                <a:gd name="T9" fmla="*/ 5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4">
                  <a:moveTo>
                    <a:pt x="166" y="50"/>
                  </a:moveTo>
                  <a:lnTo>
                    <a:pt x="47" y="164"/>
                  </a:lnTo>
                  <a:lnTo>
                    <a:pt x="0" y="115"/>
                  </a:lnTo>
                  <a:lnTo>
                    <a:pt x="119" y="0"/>
                  </a:lnTo>
                  <a:lnTo>
                    <a:pt x="166" y="50"/>
                  </a:lnTo>
                  <a:close/>
                </a:path>
              </a:pathLst>
            </a:custGeom>
            <a:solidFill>
              <a:srgbClr val="80CFE2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54" name="Freeform 50">
              <a:extLst>
                <a:ext uri="{FF2B5EF4-FFF2-40B4-BE49-F238E27FC236}">
                  <a16:creationId xmlns:a16="http://schemas.microsoft.com/office/drawing/2014/main" id="{AE55BA2E-C696-4B36-AA59-284C24AAC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5" y="3371"/>
              <a:ext cx="47" cy="65"/>
            </a:xfrm>
            <a:custGeom>
              <a:avLst/>
              <a:gdLst>
                <a:gd name="T0" fmla="*/ 47 w 47"/>
                <a:gd name="T1" fmla="*/ 65 h 65"/>
                <a:gd name="T2" fmla="*/ 47 w 47"/>
                <a:gd name="T3" fmla="*/ 51 h 65"/>
                <a:gd name="T4" fmla="*/ 0 w 47"/>
                <a:gd name="T5" fmla="*/ 0 h 65"/>
                <a:gd name="T6" fmla="*/ 0 w 47"/>
                <a:gd name="T7" fmla="*/ 15 h 65"/>
                <a:gd name="T8" fmla="*/ 47 w 47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65">
                  <a:moveTo>
                    <a:pt x="47" y="65"/>
                  </a:moveTo>
                  <a:lnTo>
                    <a:pt x="47" y="51"/>
                  </a:lnTo>
                  <a:lnTo>
                    <a:pt x="0" y="0"/>
                  </a:lnTo>
                  <a:lnTo>
                    <a:pt x="0" y="15"/>
                  </a:lnTo>
                  <a:lnTo>
                    <a:pt x="47" y="65"/>
                  </a:lnTo>
                  <a:close/>
                </a:path>
              </a:pathLst>
            </a:custGeom>
            <a:solidFill>
              <a:srgbClr val="CCECF4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55" name="Freeform 51">
              <a:extLst>
                <a:ext uri="{FF2B5EF4-FFF2-40B4-BE49-F238E27FC236}">
                  <a16:creationId xmlns:a16="http://schemas.microsoft.com/office/drawing/2014/main" id="{BF2EAB84-267E-4F4A-9214-29DC893772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6" y="3371"/>
              <a:ext cx="119" cy="130"/>
            </a:xfrm>
            <a:custGeom>
              <a:avLst/>
              <a:gdLst>
                <a:gd name="T0" fmla="*/ 119 w 119"/>
                <a:gd name="T1" fmla="*/ 0 h 130"/>
                <a:gd name="T2" fmla="*/ 0 w 119"/>
                <a:gd name="T3" fmla="*/ 116 h 130"/>
                <a:gd name="T4" fmla="*/ 0 w 119"/>
                <a:gd name="T5" fmla="*/ 130 h 130"/>
                <a:gd name="T6" fmla="*/ 119 w 119"/>
                <a:gd name="T7" fmla="*/ 15 h 130"/>
                <a:gd name="T8" fmla="*/ 119 w 119"/>
                <a:gd name="T9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30">
                  <a:moveTo>
                    <a:pt x="119" y="0"/>
                  </a:moveTo>
                  <a:lnTo>
                    <a:pt x="0" y="116"/>
                  </a:lnTo>
                  <a:lnTo>
                    <a:pt x="0" y="130"/>
                  </a:lnTo>
                  <a:lnTo>
                    <a:pt x="119" y="15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00A0C6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56" name="Rectangle 52">
              <a:extLst>
                <a:ext uri="{FF2B5EF4-FFF2-40B4-BE49-F238E27FC236}">
                  <a16:creationId xmlns:a16="http://schemas.microsoft.com/office/drawing/2014/main" id="{496C2D46-B967-465D-9A27-8205E2E5D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7" y="3095"/>
              <a:ext cx="61" cy="166"/>
            </a:xfrm>
            <a:prstGeom prst="rect">
              <a:avLst/>
            </a:prstGeom>
            <a:solidFill>
              <a:srgbClr val="00A0C6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57" name="Freeform 53">
              <a:extLst>
                <a:ext uri="{FF2B5EF4-FFF2-40B4-BE49-F238E27FC236}">
                  <a16:creationId xmlns:a16="http://schemas.microsoft.com/office/drawing/2014/main" id="{FF332220-BDBA-4329-AE93-E29BA83B92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8" y="3095"/>
              <a:ext cx="9" cy="177"/>
            </a:xfrm>
            <a:custGeom>
              <a:avLst/>
              <a:gdLst>
                <a:gd name="T0" fmla="*/ 0 w 9"/>
                <a:gd name="T1" fmla="*/ 0 h 177"/>
                <a:gd name="T2" fmla="*/ 0 w 9"/>
                <a:gd name="T3" fmla="*/ 166 h 177"/>
                <a:gd name="T4" fmla="*/ 9 w 9"/>
                <a:gd name="T5" fmla="*/ 177 h 177"/>
                <a:gd name="T6" fmla="*/ 9 w 9"/>
                <a:gd name="T7" fmla="*/ 11 h 177"/>
                <a:gd name="T8" fmla="*/ 0 w 9"/>
                <a:gd name="T9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77">
                  <a:moveTo>
                    <a:pt x="0" y="0"/>
                  </a:moveTo>
                  <a:lnTo>
                    <a:pt x="0" y="166"/>
                  </a:lnTo>
                  <a:lnTo>
                    <a:pt x="9" y="177"/>
                  </a:lnTo>
                  <a:lnTo>
                    <a:pt x="9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FE2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58" name="Freeform 54">
              <a:extLst>
                <a:ext uri="{FF2B5EF4-FFF2-40B4-BE49-F238E27FC236}">
                  <a16:creationId xmlns:a16="http://schemas.microsoft.com/office/drawing/2014/main" id="{C7460435-E292-4FFD-9327-E5D64A0F1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7" y="3261"/>
              <a:ext cx="70" cy="11"/>
            </a:xfrm>
            <a:custGeom>
              <a:avLst/>
              <a:gdLst>
                <a:gd name="T0" fmla="*/ 70 w 70"/>
                <a:gd name="T1" fmla="*/ 11 h 11"/>
                <a:gd name="T2" fmla="*/ 61 w 70"/>
                <a:gd name="T3" fmla="*/ 0 h 11"/>
                <a:gd name="T4" fmla="*/ 0 w 70"/>
                <a:gd name="T5" fmla="*/ 0 h 11"/>
                <a:gd name="T6" fmla="*/ 9 w 70"/>
                <a:gd name="T7" fmla="*/ 11 h 11"/>
                <a:gd name="T8" fmla="*/ 70 w 70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1">
                  <a:moveTo>
                    <a:pt x="70" y="11"/>
                  </a:moveTo>
                  <a:lnTo>
                    <a:pt x="61" y="0"/>
                  </a:lnTo>
                  <a:lnTo>
                    <a:pt x="0" y="0"/>
                  </a:lnTo>
                  <a:lnTo>
                    <a:pt x="9" y="11"/>
                  </a:lnTo>
                  <a:lnTo>
                    <a:pt x="70" y="11"/>
                  </a:lnTo>
                  <a:close/>
                </a:path>
              </a:pathLst>
            </a:custGeom>
            <a:solidFill>
              <a:srgbClr val="CCECF4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59" name="Rectangle 55">
              <a:extLst>
                <a:ext uri="{FF2B5EF4-FFF2-40B4-BE49-F238E27FC236}">
                  <a16:creationId xmlns:a16="http://schemas.microsoft.com/office/drawing/2014/main" id="{9E0327A4-ACF3-4078-B0D7-135F3C219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3095"/>
              <a:ext cx="60" cy="166"/>
            </a:xfrm>
            <a:prstGeom prst="rect">
              <a:avLst/>
            </a:prstGeom>
            <a:solidFill>
              <a:srgbClr val="CCECF4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60" name="Freeform 56">
              <a:extLst>
                <a:ext uri="{FF2B5EF4-FFF2-40B4-BE49-F238E27FC236}">
                  <a16:creationId xmlns:a16="http://schemas.microsoft.com/office/drawing/2014/main" id="{576002F6-F335-421C-A107-F544FBA1D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3095"/>
              <a:ext cx="9" cy="177"/>
            </a:xfrm>
            <a:custGeom>
              <a:avLst/>
              <a:gdLst>
                <a:gd name="T0" fmla="*/ 0 w 9"/>
                <a:gd name="T1" fmla="*/ 0 h 177"/>
                <a:gd name="T2" fmla="*/ 0 w 9"/>
                <a:gd name="T3" fmla="*/ 166 h 177"/>
                <a:gd name="T4" fmla="*/ 9 w 9"/>
                <a:gd name="T5" fmla="*/ 177 h 177"/>
                <a:gd name="T6" fmla="*/ 9 w 9"/>
                <a:gd name="T7" fmla="*/ 11 h 177"/>
                <a:gd name="T8" fmla="*/ 0 w 9"/>
                <a:gd name="T9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77">
                  <a:moveTo>
                    <a:pt x="0" y="0"/>
                  </a:moveTo>
                  <a:lnTo>
                    <a:pt x="0" y="166"/>
                  </a:lnTo>
                  <a:lnTo>
                    <a:pt x="9" y="177"/>
                  </a:lnTo>
                  <a:lnTo>
                    <a:pt x="9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0C6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61" name="Freeform 57">
              <a:extLst>
                <a:ext uri="{FF2B5EF4-FFF2-40B4-BE49-F238E27FC236}">
                  <a16:creationId xmlns:a16="http://schemas.microsoft.com/office/drawing/2014/main" id="{22CA8F90-36CB-4556-984A-A464FC219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7" y="3261"/>
              <a:ext cx="69" cy="11"/>
            </a:xfrm>
            <a:custGeom>
              <a:avLst/>
              <a:gdLst>
                <a:gd name="T0" fmla="*/ 69 w 69"/>
                <a:gd name="T1" fmla="*/ 11 h 11"/>
                <a:gd name="T2" fmla="*/ 60 w 69"/>
                <a:gd name="T3" fmla="*/ 0 h 11"/>
                <a:gd name="T4" fmla="*/ 0 w 69"/>
                <a:gd name="T5" fmla="*/ 0 h 11"/>
                <a:gd name="T6" fmla="*/ 9 w 69"/>
                <a:gd name="T7" fmla="*/ 11 h 11"/>
                <a:gd name="T8" fmla="*/ 69 w 69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1">
                  <a:moveTo>
                    <a:pt x="69" y="11"/>
                  </a:moveTo>
                  <a:lnTo>
                    <a:pt x="60" y="0"/>
                  </a:lnTo>
                  <a:lnTo>
                    <a:pt x="0" y="0"/>
                  </a:lnTo>
                  <a:lnTo>
                    <a:pt x="9" y="11"/>
                  </a:lnTo>
                  <a:lnTo>
                    <a:pt x="69" y="11"/>
                  </a:lnTo>
                  <a:close/>
                </a:path>
              </a:pathLst>
            </a:custGeom>
            <a:solidFill>
              <a:srgbClr val="80CFE2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62" name="Rectangle 58">
              <a:extLst>
                <a:ext uri="{FF2B5EF4-FFF2-40B4-BE49-F238E27FC236}">
                  <a16:creationId xmlns:a16="http://schemas.microsoft.com/office/drawing/2014/main" id="{37C90D4A-B8D4-4985-B56D-509DEED62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6" y="3095"/>
              <a:ext cx="61" cy="166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9563" name="Freeform 59">
              <a:extLst>
                <a:ext uri="{FF2B5EF4-FFF2-40B4-BE49-F238E27FC236}">
                  <a16:creationId xmlns:a16="http://schemas.microsoft.com/office/drawing/2014/main" id="{CF07E5C4-0439-4C47-A059-4E7240E6E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7" y="3095"/>
              <a:ext cx="11" cy="177"/>
            </a:xfrm>
            <a:custGeom>
              <a:avLst/>
              <a:gdLst>
                <a:gd name="T0" fmla="*/ 0 w 11"/>
                <a:gd name="T1" fmla="*/ 0 h 177"/>
                <a:gd name="T2" fmla="*/ 0 w 11"/>
                <a:gd name="T3" fmla="*/ 166 h 177"/>
                <a:gd name="T4" fmla="*/ 9 w 11"/>
                <a:gd name="T5" fmla="*/ 177 h 177"/>
                <a:gd name="T6" fmla="*/ 11 w 11"/>
                <a:gd name="T7" fmla="*/ 11 h 177"/>
                <a:gd name="T8" fmla="*/ 0 w 11"/>
                <a:gd name="T9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77">
                  <a:moveTo>
                    <a:pt x="0" y="0"/>
                  </a:moveTo>
                  <a:lnTo>
                    <a:pt x="0" y="166"/>
                  </a:lnTo>
                  <a:lnTo>
                    <a:pt x="9" y="177"/>
                  </a:lnTo>
                  <a:lnTo>
                    <a:pt x="11" y="1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9564" name="Freeform 60">
              <a:extLst>
                <a:ext uri="{FF2B5EF4-FFF2-40B4-BE49-F238E27FC236}">
                  <a16:creationId xmlns:a16="http://schemas.microsoft.com/office/drawing/2014/main" id="{2FD63922-E97F-431C-87E2-8BE3A5CCEF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6" y="3261"/>
              <a:ext cx="70" cy="11"/>
            </a:xfrm>
            <a:custGeom>
              <a:avLst/>
              <a:gdLst>
                <a:gd name="T0" fmla="*/ 70 w 70"/>
                <a:gd name="T1" fmla="*/ 11 h 11"/>
                <a:gd name="T2" fmla="*/ 61 w 70"/>
                <a:gd name="T3" fmla="*/ 0 h 11"/>
                <a:gd name="T4" fmla="*/ 0 w 70"/>
                <a:gd name="T5" fmla="*/ 0 h 11"/>
                <a:gd name="T6" fmla="*/ 9 w 70"/>
                <a:gd name="T7" fmla="*/ 11 h 11"/>
                <a:gd name="T8" fmla="*/ 70 w 70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1">
                  <a:moveTo>
                    <a:pt x="70" y="11"/>
                  </a:moveTo>
                  <a:lnTo>
                    <a:pt x="61" y="0"/>
                  </a:lnTo>
                  <a:lnTo>
                    <a:pt x="0" y="0"/>
                  </a:lnTo>
                  <a:lnTo>
                    <a:pt x="9" y="11"/>
                  </a:lnTo>
                  <a:lnTo>
                    <a:pt x="70" y="11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9565" name="Rectangle 61">
              <a:extLst>
                <a:ext uri="{FF2B5EF4-FFF2-40B4-BE49-F238E27FC236}">
                  <a16:creationId xmlns:a16="http://schemas.microsoft.com/office/drawing/2014/main" id="{70A18B5B-4A0B-497F-9039-B059C135C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7" y="3095"/>
              <a:ext cx="60" cy="166"/>
            </a:xfrm>
            <a:prstGeom prst="rect">
              <a:avLst/>
            </a:prstGeom>
            <a:solidFill>
              <a:srgbClr val="00A0C6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66" name="Freeform 62">
              <a:extLst>
                <a:ext uri="{FF2B5EF4-FFF2-40B4-BE49-F238E27FC236}">
                  <a16:creationId xmlns:a16="http://schemas.microsoft.com/office/drawing/2014/main" id="{1423F6CF-E825-4011-85D4-3DA1BECD55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" y="3095"/>
              <a:ext cx="12" cy="177"/>
            </a:xfrm>
            <a:custGeom>
              <a:avLst/>
              <a:gdLst>
                <a:gd name="T0" fmla="*/ 0 w 12"/>
                <a:gd name="T1" fmla="*/ 0 h 177"/>
                <a:gd name="T2" fmla="*/ 0 w 12"/>
                <a:gd name="T3" fmla="*/ 166 h 177"/>
                <a:gd name="T4" fmla="*/ 9 w 12"/>
                <a:gd name="T5" fmla="*/ 177 h 177"/>
                <a:gd name="T6" fmla="*/ 12 w 12"/>
                <a:gd name="T7" fmla="*/ 11 h 177"/>
                <a:gd name="T8" fmla="*/ 0 w 12"/>
                <a:gd name="T9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77">
                  <a:moveTo>
                    <a:pt x="0" y="0"/>
                  </a:moveTo>
                  <a:lnTo>
                    <a:pt x="0" y="166"/>
                  </a:lnTo>
                  <a:lnTo>
                    <a:pt x="9" y="177"/>
                  </a:lnTo>
                  <a:lnTo>
                    <a:pt x="12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FE2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67" name="Freeform 63">
              <a:extLst>
                <a:ext uri="{FF2B5EF4-FFF2-40B4-BE49-F238E27FC236}">
                  <a16:creationId xmlns:a16="http://schemas.microsoft.com/office/drawing/2014/main" id="{36A736BB-4D6A-4E9E-9687-5A8FCDAA2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7" y="3261"/>
              <a:ext cx="69" cy="11"/>
            </a:xfrm>
            <a:custGeom>
              <a:avLst/>
              <a:gdLst>
                <a:gd name="T0" fmla="*/ 69 w 69"/>
                <a:gd name="T1" fmla="*/ 11 h 11"/>
                <a:gd name="T2" fmla="*/ 60 w 69"/>
                <a:gd name="T3" fmla="*/ 0 h 11"/>
                <a:gd name="T4" fmla="*/ 0 w 69"/>
                <a:gd name="T5" fmla="*/ 0 h 11"/>
                <a:gd name="T6" fmla="*/ 9 w 69"/>
                <a:gd name="T7" fmla="*/ 11 h 11"/>
                <a:gd name="T8" fmla="*/ 69 w 69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1">
                  <a:moveTo>
                    <a:pt x="69" y="11"/>
                  </a:moveTo>
                  <a:lnTo>
                    <a:pt x="60" y="0"/>
                  </a:lnTo>
                  <a:lnTo>
                    <a:pt x="0" y="0"/>
                  </a:lnTo>
                  <a:lnTo>
                    <a:pt x="9" y="11"/>
                  </a:lnTo>
                  <a:lnTo>
                    <a:pt x="69" y="11"/>
                  </a:lnTo>
                  <a:close/>
                </a:path>
              </a:pathLst>
            </a:custGeom>
            <a:solidFill>
              <a:srgbClr val="CCECF4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68" name="Freeform 64">
              <a:extLst>
                <a:ext uri="{FF2B5EF4-FFF2-40B4-BE49-F238E27FC236}">
                  <a16:creationId xmlns:a16="http://schemas.microsoft.com/office/drawing/2014/main" id="{7417544B-3CBA-48E9-8DA2-1C4903924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8" y="2590"/>
              <a:ext cx="260" cy="25"/>
            </a:xfrm>
            <a:custGeom>
              <a:avLst/>
              <a:gdLst>
                <a:gd name="T0" fmla="*/ 0 w 260"/>
                <a:gd name="T1" fmla="*/ 25 h 25"/>
                <a:gd name="T2" fmla="*/ 27 w 260"/>
                <a:gd name="T3" fmla="*/ 0 h 25"/>
                <a:gd name="T4" fmla="*/ 233 w 260"/>
                <a:gd name="T5" fmla="*/ 0 h 25"/>
                <a:gd name="T6" fmla="*/ 260 w 260"/>
                <a:gd name="T7" fmla="*/ 25 h 25"/>
                <a:gd name="T8" fmla="*/ 0 w 260"/>
                <a:gd name="T9" fmla="*/ 25 h 25"/>
                <a:gd name="T10" fmla="*/ 0 w 260"/>
                <a:gd name="T1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0" h="25">
                  <a:moveTo>
                    <a:pt x="0" y="25"/>
                  </a:moveTo>
                  <a:lnTo>
                    <a:pt x="27" y="0"/>
                  </a:lnTo>
                  <a:lnTo>
                    <a:pt x="233" y="0"/>
                  </a:lnTo>
                  <a:lnTo>
                    <a:pt x="260" y="25"/>
                  </a:ln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CCC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69" name="Rectangle 65">
              <a:extLst>
                <a:ext uri="{FF2B5EF4-FFF2-40B4-BE49-F238E27FC236}">
                  <a16:creationId xmlns:a16="http://schemas.microsoft.com/office/drawing/2014/main" id="{76CB80B9-6A4E-49EB-B1C8-261DD1807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8" y="2615"/>
              <a:ext cx="260" cy="54"/>
            </a:xfrm>
            <a:prstGeom prst="rect">
              <a:avLst/>
            </a:prstGeom>
            <a:solidFill>
              <a:srgbClr val="A6A6A6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70" name="Rectangle 66">
              <a:extLst>
                <a:ext uri="{FF2B5EF4-FFF2-40B4-BE49-F238E27FC236}">
                  <a16:creationId xmlns:a16="http://schemas.microsoft.com/office/drawing/2014/main" id="{8B1FCF9E-E762-4B3C-8B47-D4665AFBD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9" y="2693"/>
              <a:ext cx="278" cy="12"/>
            </a:xfrm>
            <a:prstGeom prst="rect">
              <a:avLst/>
            </a:prstGeom>
            <a:solidFill>
              <a:srgbClr val="A6A6A6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71" name="Freeform 67">
              <a:extLst>
                <a:ext uri="{FF2B5EF4-FFF2-40B4-BE49-F238E27FC236}">
                  <a16:creationId xmlns:a16="http://schemas.microsoft.com/office/drawing/2014/main" id="{E265DE28-2FAE-4671-B5EE-D50C3E1DE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" y="2669"/>
              <a:ext cx="278" cy="24"/>
            </a:xfrm>
            <a:custGeom>
              <a:avLst/>
              <a:gdLst>
                <a:gd name="T0" fmla="*/ 0 w 278"/>
                <a:gd name="T1" fmla="*/ 24 h 24"/>
                <a:gd name="T2" fmla="*/ 29 w 278"/>
                <a:gd name="T3" fmla="*/ 0 h 24"/>
                <a:gd name="T4" fmla="*/ 249 w 278"/>
                <a:gd name="T5" fmla="*/ 0 h 24"/>
                <a:gd name="T6" fmla="*/ 278 w 278"/>
                <a:gd name="T7" fmla="*/ 24 h 24"/>
                <a:gd name="T8" fmla="*/ 0 w 278"/>
                <a:gd name="T9" fmla="*/ 24 h 24"/>
                <a:gd name="T10" fmla="*/ 0 w 278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4">
                  <a:moveTo>
                    <a:pt x="0" y="24"/>
                  </a:moveTo>
                  <a:lnTo>
                    <a:pt x="29" y="0"/>
                  </a:lnTo>
                  <a:lnTo>
                    <a:pt x="249" y="0"/>
                  </a:lnTo>
                  <a:lnTo>
                    <a:pt x="278" y="24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CCCC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72" name="Freeform 68">
              <a:extLst>
                <a:ext uri="{FF2B5EF4-FFF2-40B4-BE49-F238E27FC236}">
                  <a16:creationId xmlns:a16="http://schemas.microsoft.com/office/drawing/2014/main" id="{A8D1E575-ECE9-42CC-B653-99721C8FC8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6" y="2465"/>
              <a:ext cx="184" cy="18"/>
            </a:xfrm>
            <a:custGeom>
              <a:avLst/>
              <a:gdLst>
                <a:gd name="T0" fmla="*/ 0 w 184"/>
                <a:gd name="T1" fmla="*/ 18 h 18"/>
                <a:gd name="T2" fmla="*/ 20 w 184"/>
                <a:gd name="T3" fmla="*/ 0 h 18"/>
                <a:gd name="T4" fmla="*/ 164 w 184"/>
                <a:gd name="T5" fmla="*/ 0 h 18"/>
                <a:gd name="T6" fmla="*/ 184 w 184"/>
                <a:gd name="T7" fmla="*/ 18 h 18"/>
                <a:gd name="T8" fmla="*/ 0 w 184"/>
                <a:gd name="T9" fmla="*/ 18 h 18"/>
                <a:gd name="T10" fmla="*/ 0 w 184"/>
                <a:gd name="T11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4" h="18">
                  <a:moveTo>
                    <a:pt x="0" y="18"/>
                  </a:moveTo>
                  <a:lnTo>
                    <a:pt x="20" y="0"/>
                  </a:lnTo>
                  <a:lnTo>
                    <a:pt x="164" y="0"/>
                  </a:lnTo>
                  <a:lnTo>
                    <a:pt x="184" y="18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CCCC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73" name="Rectangle 69">
              <a:extLst>
                <a:ext uri="{FF2B5EF4-FFF2-40B4-BE49-F238E27FC236}">
                  <a16:creationId xmlns:a16="http://schemas.microsoft.com/office/drawing/2014/main" id="{81755F81-1DA5-4527-8E0F-625C8FE91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6" y="2483"/>
              <a:ext cx="184" cy="123"/>
            </a:xfrm>
            <a:prstGeom prst="rect">
              <a:avLst/>
            </a:prstGeom>
            <a:solidFill>
              <a:srgbClr val="A6A6A6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74" name="Rectangle 70">
              <a:extLst>
                <a:ext uri="{FF2B5EF4-FFF2-40B4-BE49-F238E27FC236}">
                  <a16:creationId xmlns:a16="http://schemas.microsoft.com/office/drawing/2014/main" id="{86AF562C-6425-4D8D-BC0C-A43D2D9DD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" y="2496"/>
              <a:ext cx="152" cy="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75" name="Freeform 71">
              <a:extLst>
                <a:ext uri="{FF2B5EF4-FFF2-40B4-BE49-F238E27FC236}">
                  <a16:creationId xmlns:a16="http://schemas.microsoft.com/office/drawing/2014/main" id="{29ACEE98-000E-46E0-9E83-8E47E15EC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8" y="3149"/>
              <a:ext cx="260" cy="24"/>
            </a:xfrm>
            <a:custGeom>
              <a:avLst/>
              <a:gdLst>
                <a:gd name="T0" fmla="*/ 0 w 260"/>
                <a:gd name="T1" fmla="*/ 24 h 24"/>
                <a:gd name="T2" fmla="*/ 27 w 260"/>
                <a:gd name="T3" fmla="*/ 0 h 24"/>
                <a:gd name="T4" fmla="*/ 233 w 260"/>
                <a:gd name="T5" fmla="*/ 0 h 24"/>
                <a:gd name="T6" fmla="*/ 260 w 260"/>
                <a:gd name="T7" fmla="*/ 24 h 24"/>
                <a:gd name="T8" fmla="*/ 0 w 260"/>
                <a:gd name="T9" fmla="*/ 24 h 24"/>
                <a:gd name="T10" fmla="*/ 0 w 260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0" h="24">
                  <a:moveTo>
                    <a:pt x="0" y="24"/>
                  </a:moveTo>
                  <a:lnTo>
                    <a:pt x="27" y="0"/>
                  </a:lnTo>
                  <a:lnTo>
                    <a:pt x="233" y="0"/>
                  </a:lnTo>
                  <a:lnTo>
                    <a:pt x="260" y="24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CCCC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76" name="Rectangle 72">
              <a:extLst>
                <a:ext uri="{FF2B5EF4-FFF2-40B4-BE49-F238E27FC236}">
                  <a16:creationId xmlns:a16="http://schemas.microsoft.com/office/drawing/2014/main" id="{18BC4C1A-1B62-48CF-AE55-C335BF098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8" y="3173"/>
              <a:ext cx="260" cy="54"/>
            </a:xfrm>
            <a:prstGeom prst="rect">
              <a:avLst/>
            </a:prstGeom>
            <a:solidFill>
              <a:srgbClr val="A6A6A6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77" name="Rectangle 73">
              <a:extLst>
                <a:ext uri="{FF2B5EF4-FFF2-40B4-BE49-F238E27FC236}">
                  <a16:creationId xmlns:a16="http://schemas.microsoft.com/office/drawing/2014/main" id="{75E5D6B6-361A-4DA0-923C-E066AC0C0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9" y="3252"/>
              <a:ext cx="278" cy="11"/>
            </a:xfrm>
            <a:prstGeom prst="rect">
              <a:avLst/>
            </a:prstGeom>
            <a:solidFill>
              <a:srgbClr val="A6A6A6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78" name="Freeform 74">
              <a:extLst>
                <a:ext uri="{FF2B5EF4-FFF2-40B4-BE49-F238E27FC236}">
                  <a16:creationId xmlns:a16="http://schemas.microsoft.com/office/drawing/2014/main" id="{ED3F5582-30AD-4520-8DF9-253152DFFB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" y="3227"/>
              <a:ext cx="278" cy="25"/>
            </a:xfrm>
            <a:custGeom>
              <a:avLst/>
              <a:gdLst>
                <a:gd name="T0" fmla="*/ 0 w 278"/>
                <a:gd name="T1" fmla="*/ 25 h 25"/>
                <a:gd name="T2" fmla="*/ 29 w 278"/>
                <a:gd name="T3" fmla="*/ 0 h 25"/>
                <a:gd name="T4" fmla="*/ 249 w 278"/>
                <a:gd name="T5" fmla="*/ 0 h 25"/>
                <a:gd name="T6" fmla="*/ 278 w 278"/>
                <a:gd name="T7" fmla="*/ 25 h 25"/>
                <a:gd name="T8" fmla="*/ 0 w 278"/>
                <a:gd name="T9" fmla="*/ 25 h 25"/>
                <a:gd name="T10" fmla="*/ 0 w 278"/>
                <a:gd name="T1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5">
                  <a:moveTo>
                    <a:pt x="0" y="25"/>
                  </a:moveTo>
                  <a:lnTo>
                    <a:pt x="29" y="0"/>
                  </a:lnTo>
                  <a:lnTo>
                    <a:pt x="249" y="0"/>
                  </a:lnTo>
                  <a:lnTo>
                    <a:pt x="278" y="25"/>
                  </a:ln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CCC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79" name="Freeform 75">
              <a:extLst>
                <a:ext uri="{FF2B5EF4-FFF2-40B4-BE49-F238E27FC236}">
                  <a16:creationId xmlns:a16="http://schemas.microsoft.com/office/drawing/2014/main" id="{14D8D205-A0C4-4AEF-9241-711555555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6" y="3023"/>
              <a:ext cx="184" cy="18"/>
            </a:xfrm>
            <a:custGeom>
              <a:avLst/>
              <a:gdLst>
                <a:gd name="T0" fmla="*/ 0 w 184"/>
                <a:gd name="T1" fmla="*/ 18 h 18"/>
                <a:gd name="T2" fmla="*/ 20 w 184"/>
                <a:gd name="T3" fmla="*/ 0 h 18"/>
                <a:gd name="T4" fmla="*/ 164 w 184"/>
                <a:gd name="T5" fmla="*/ 0 h 18"/>
                <a:gd name="T6" fmla="*/ 184 w 184"/>
                <a:gd name="T7" fmla="*/ 18 h 18"/>
                <a:gd name="T8" fmla="*/ 0 w 184"/>
                <a:gd name="T9" fmla="*/ 18 h 18"/>
                <a:gd name="T10" fmla="*/ 0 w 184"/>
                <a:gd name="T11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4" h="18">
                  <a:moveTo>
                    <a:pt x="0" y="18"/>
                  </a:moveTo>
                  <a:lnTo>
                    <a:pt x="20" y="0"/>
                  </a:lnTo>
                  <a:lnTo>
                    <a:pt x="164" y="0"/>
                  </a:lnTo>
                  <a:lnTo>
                    <a:pt x="184" y="18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CCCC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80" name="Rectangle 76">
              <a:extLst>
                <a:ext uri="{FF2B5EF4-FFF2-40B4-BE49-F238E27FC236}">
                  <a16:creationId xmlns:a16="http://schemas.microsoft.com/office/drawing/2014/main" id="{D5C23DF5-3953-4760-B96D-4547BDDB6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6" y="3041"/>
              <a:ext cx="184" cy="123"/>
            </a:xfrm>
            <a:prstGeom prst="rect">
              <a:avLst/>
            </a:prstGeom>
            <a:solidFill>
              <a:srgbClr val="A6A6A6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81" name="Rectangle 77">
              <a:extLst>
                <a:ext uri="{FF2B5EF4-FFF2-40B4-BE49-F238E27FC236}">
                  <a16:creationId xmlns:a16="http://schemas.microsoft.com/office/drawing/2014/main" id="{5F402F12-973F-40BD-A263-EC8910D78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" y="3054"/>
              <a:ext cx="152" cy="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82" name="Freeform 78">
              <a:extLst>
                <a:ext uri="{FF2B5EF4-FFF2-40B4-BE49-F238E27FC236}">
                  <a16:creationId xmlns:a16="http://schemas.microsoft.com/office/drawing/2014/main" id="{92A13703-E66F-4FC3-9E32-E704318CE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3149"/>
              <a:ext cx="262" cy="24"/>
            </a:xfrm>
            <a:custGeom>
              <a:avLst/>
              <a:gdLst>
                <a:gd name="T0" fmla="*/ 0 w 262"/>
                <a:gd name="T1" fmla="*/ 24 h 24"/>
                <a:gd name="T2" fmla="*/ 27 w 262"/>
                <a:gd name="T3" fmla="*/ 0 h 24"/>
                <a:gd name="T4" fmla="*/ 233 w 262"/>
                <a:gd name="T5" fmla="*/ 0 h 24"/>
                <a:gd name="T6" fmla="*/ 262 w 262"/>
                <a:gd name="T7" fmla="*/ 24 h 24"/>
                <a:gd name="T8" fmla="*/ 0 w 262"/>
                <a:gd name="T9" fmla="*/ 24 h 24"/>
                <a:gd name="T10" fmla="*/ 0 w 262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2" h="24">
                  <a:moveTo>
                    <a:pt x="0" y="24"/>
                  </a:moveTo>
                  <a:lnTo>
                    <a:pt x="27" y="0"/>
                  </a:lnTo>
                  <a:lnTo>
                    <a:pt x="233" y="0"/>
                  </a:lnTo>
                  <a:lnTo>
                    <a:pt x="262" y="24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CCCC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83" name="Rectangle 79">
              <a:extLst>
                <a:ext uri="{FF2B5EF4-FFF2-40B4-BE49-F238E27FC236}">
                  <a16:creationId xmlns:a16="http://schemas.microsoft.com/office/drawing/2014/main" id="{A11DDD8D-99B6-4CE6-AAF1-39802149F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7" y="3173"/>
              <a:ext cx="262" cy="54"/>
            </a:xfrm>
            <a:prstGeom prst="rect">
              <a:avLst/>
            </a:prstGeom>
            <a:solidFill>
              <a:srgbClr val="A6A6A6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84" name="Rectangle 80">
              <a:extLst>
                <a:ext uri="{FF2B5EF4-FFF2-40B4-BE49-F238E27FC236}">
                  <a16:creationId xmlns:a16="http://schemas.microsoft.com/office/drawing/2014/main" id="{88C3698F-1D45-483C-9CEC-D84353E2B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" y="3252"/>
              <a:ext cx="280" cy="11"/>
            </a:xfrm>
            <a:prstGeom prst="rect">
              <a:avLst/>
            </a:prstGeom>
            <a:solidFill>
              <a:srgbClr val="A6A6A6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85" name="Freeform 81">
              <a:extLst>
                <a:ext uri="{FF2B5EF4-FFF2-40B4-BE49-F238E27FC236}">
                  <a16:creationId xmlns:a16="http://schemas.microsoft.com/office/drawing/2014/main" id="{A0E85146-72E8-461C-AFAF-08FD4A1265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8" y="3227"/>
              <a:ext cx="280" cy="25"/>
            </a:xfrm>
            <a:custGeom>
              <a:avLst/>
              <a:gdLst>
                <a:gd name="T0" fmla="*/ 0 w 280"/>
                <a:gd name="T1" fmla="*/ 25 h 25"/>
                <a:gd name="T2" fmla="*/ 31 w 280"/>
                <a:gd name="T3" fmla="*/ 0 h 25"/>
                <a:gd name="T4" fmla="*/ 249 w 280"/>
                <a:gd name="T5" fmla="*/ 0 h 25"/>
                <a:gd name="T6" fmla="*/ 280 w 280"/>
                <a:gd name="T7" fmla="*/ 25 h 25"/>
                <a:gd name="T8" fmla="*/ 0 w 280"/>
                <a:gd name="T9" fmla="*/ 25 h 25"/>
                <a:gd name="T10" fmla="*/ 0 w 280"/>
                <a:gd name="T1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25">
                  <a:moveTo>
                    <a:pt x="0" y="25"/>
                  </a:moveTo>
                  <a:lnTo>
                    <a:pt x="31" y="0"/>
                  </a:lnTo>
                  <a:lnTo>
                    <a:pt x="249" y="0"/>
                  </a:lnTo>
                  <a:lnTo>
                    <a:pt x="280" y="25"/>
                  </a:ln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CCC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86" name="Freeform 82">
              <a:extLst>
                <a:ext uri="{FF2B5EF4-FFF2-40B4-BE49-F238E27FC236}">
                  <a16:creationId xmlns:a16="http://schemas.microsoft.com/office/drawing/2014/main" id="{A6749285-A15B-4EEB-969C-4822EF2AA8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5" y="3023"/>
              <a:ext cx="186" cy="18"/>
            </a:xfrm>
            <a:custGeom>
              <a:avLst/>
              <a:gdLst>
                <a:gd name="T0" fmla="*/ 0 w 186"/>
                <a:gd name="T1" fmla="*/ 18 h 18"/>
                <a:gd name="T2" fmla="*/ 20 w 186"/>
                <a:gd name="T3" fmla="*/ 0 h 18"/>
                <a:gd name="T4" fmla="*/ 164 w 186"/>
                <a:gd name="T5" fmla="*/ 0 h 18"/>
                <a:gd name="T6" fmla="*/ 186 w 186"/>
                <a:gd name="T7" fmla="*/ 18 h 18"/>
                <a:gd name="T8" fmla="*/ 0 w 186"/>
                <a:gd name="T9" fmla="*/ 18 h 18"/>
                <a:gd name="T10" fmla="*/ 0 w 186"/>
                <a:gd name="T11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" h="18">
                  <a:moveTo>
                    <a:pt x="0" y="18"/>
                  </a:moveTo>
                  <a:lnTo>
                    <a:pt x="20" y="0"/>
                  </a:lnTo>
                  <a:lnTo>
                    <a:pt x="164" y="0"/>
                  </a:lnTo>
                  <a:lnTo>
                    <a:pt x="186" y="18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CCCC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87" name="Rectangle 83">
              <a:extLst>
                <a:ext uri="{FF2B5EF4-FFF2-40B4-BE49-F238E27FC236}">
                  <a16:creationId xmlns:a16="http://schemas.microsoft.com/office/drawing/2014/main" id="{7ADCFA07-A790-460C-A10E-73C606839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" y="3041"/>
              <a:ext cx="186" cy="123"/>
            </a:xfrm>
            <a:prstGeom prst="rect">
              <a:avLst/>
            </a:prstGeom>
            <a:solidFill>
              <a:srgbClr val="A6A6A6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88" name="Rectangle 84">
              <a:extLst>
                <a:ext uri="{FF2B5EF4-FFF2-40B4-BE49-F238E27FC236}">
                  <a16:creationId xmlns:a16="http://schemas.microsoft.com/office/drawing/2014/main" id="{767ABCAD-009E-4F63-87DD-ABAC5F81F0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1" y="3054"/>
              <a:ext cx="152" cy="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89" name="Freeform 85">
              <a:extLst>
                <a:ext uri="{FF2B5EF4-FFF2-40B4-BE49-F238E27FC236}">
                  <a16:creationId xmlns:a16="http://schemas.microsoft.com/office/drawing/2014/main" id="{5B619C14-A7A7-46D1-B468-64E42BBC0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8" y="3709"/>
              <a:ext cx="260" cy="23"/>
            </a:xfrm>
            <a:custGeom>
              <a:avLst/>
              <a:gdLst>
                <a:gd name="T0" fmla="*/ 0 w 260"/>
                <a:gd name="T1" fmla="*/ 23 h 23"/>
                <a:gd name="T2" fmla="*/ 27 w 260"/>
                <a:gd name="T3" fmla="*/ 0 h 23"/>
                <a:gd name="T4" fmla="*/ 233 w 260"/>
                <a:gd name="T5" fmla="*/ 0 h 23"/>
                <a:gd name="T6" fmla="*/ 260 w 260"/>
                <a:gd name="T7" fmla="*/ 23 h 23"/>
                <a:gd name="T8" fmla="*/ 0 w 260"/>
                <a:gd name="T9" fmla="*/ 23 h 23"/>
                <a:gd name="T10" fmla="*/ 0 w 260"/>
                <a:gd name="T1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0" h="23">
                  <a:moveTo>
                    <a:pt x="0" y="23"/>
                  </a:moveTo>
                  <a:lnTo>
                    <a:pt x="27" y="0"/>
                  </a:lnTo>
                  <a:lnTo>
                    <a:pt x="233" y="0"/>
                  </a:lnTo>
                  <a:lnTo>
                    <a:pt x="260" y="23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CCCC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90" name="Rectangle 86">
              <a:extLst>
                <a:ext uri="{FF2B5EF4-FFF2-40B4-BE49-F238E27FC236}">
                  <a16:creationId xmlns:a16="http://schemas.microsoft.com/office/drawing/2014/main" id="{61C7543B-0AD8-4303-B0C0-3D66F84AD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8" y="3732"/>
              <a:ext cx="260" cy="53"/>
            </a:xfrm>
            <a:prstGeom prst="rect">
              <a:avLst/>
            </a:prstGeom>
            <a:solidFill>
              <a:srgbClr val="A6A6A6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91" name="Rectangle 87">
              <a:extLst>
                <a:ext uri="{FF2B5EF4-FFF2-40B4-BE49-F238E27FC236}">
                  <a16:creationId xmlns:a16="http://schemas.microsoft.com/office/drawing/2014/main" id="{E97C9385-1E6C-495E-9F34-79B4B763A0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9" y="3812"/>
              <a:ext cx="278" cy="9"/>
            </a:xfrm>
            <a:prstGeom prst="rect">
              <a:avLst/>
            </a:prstGeom>
            <a:solidFill>
              <a:srgbClr val="A6A6A6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92" name="Freeform 88">
              <a:extLst>
                <a:ext uri="{FF2B5EF4-FFF2-40B4-BE49-F238E27FC236}">
                  <a16:creationId xmlns:a16="http://schemas.microsoft.com/office/drawing/2014/main" id="{21CE3BD6-7570-472B-8255-85CB51DB9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" y="3785"/>
              <a:ext cx="278" cy="27"/>
            </a:xfrm>
            <a:custGeom>
              <a:avLst/>
              <a:gdLst>
                <a:gd name="T0" fmla="*/ 0 w 278"/>
                <a:gd name="T1" fmla="*/ 27 h 27"/>
                <a:gd name="T2" fmla="*/ 29 w 278"/>
                <a:gd name="T3" fmla="*/ 0 h 27"/>
                <a:gd name="T4" fmla="*/ 249 w 278"/>
                <a:gd name="T5" fmla="*/ 0 h 27"/>
                <a:gd name="T6" fmla="*/ 278 w 278"/>
                <a:gd name="T7" fmla="*/ 27 h 27"/>
                <a:gd name="T8" fmla="*/ 0 w 278"/>
                <a:gd name="T9" fmla="*/ 27 h 27"/>
                <a:gd name="T10" fmla="*/ 0 w 278"/>
                <a:gd name="T11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">
                  <a:moveTo>
                    <a:pt x="0" y="27"/>
                  </a:moveTo>
                  <a:lnTo>
                    <a:pt x="29" y="0"/>
                  </a:lnTo>
                  <a:lnTo>
                    <a:pt x="249" y="0"/>
                  </a:lnTo>
                  <a:lnTo>
                    <a:pt x="278" y="27"/>
                  </a:lnTo>
                  <a:lnTo>
                    <a:pt x="0" y="2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CCCC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93" name="Freeform 89">
              <a:extLst>
                <a:ext uri="{FF2B5EF4-FFF2-40B4-BE49-F238E27FC236}">
                  <a16:creationId xmlns:a16="http://schemas.microsoft.com/office/drawing/2014/main" id="{53246F7A-32FE-49A7-A290-458684F56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6" y="3584"/>
              <a:ext cx="184" cy="15"/>
            </a:xfrm>
            <a:custGeom>
              <a:avLst/>
              <a:gdLst>
                <a:gd name="T0" fmla="*/ 0 w 184"/>
                <a:gd name="T1" fmla="*/ 15 h 15"/>
                <a:gd name="T2" fmla="*/ 20 w 184"/>
                <a:gd name="T3" fmla="*/ 0 h 15"/>
                <a:gd name="T4" fmla="*/ 164 w 184"/>
                <a:gd name="T5" fmla="*/ 0 h 15"/>
                <a:gd name="T6" fmla="*/ 184 w 184"/>
                <a:gd name="T7" fmla="*/ 15 h 15"/>
                <a:gd name="T8" fmla="*/ 0 w 184"/>
                <a:gd name="T9" fmla="*/ 15 h 15"/>
                <a:gd name="T10" fmla="*/ 0 w 184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4" h="15">
                  <a:moveTo>
                    <a:pt x="0" y="15"/>
                  </a:moveTo>
                  <a:lnTo>
                    <a:pt x="20" y="0"/>
                  </a:lnTo>
                  <a:lnTo>
                    <a:pt x="164" y="0"/>
                  </a:lnTo>
                  <a:lnTo>
                    <a:pt x="184" y="15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CCCC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94" name="Rectangle 90">
              <a:extLst>
                <a:ext uri="{FF2B5EF4-FFF2-40B4-BE49-F238E27FC236}">
                  <a16:creationId xmlns:a16="http://schemas.microsoft.com/office/drawing/2014/main" id="{FA3DA6F6-4874-4F01-B2B7-F949953F0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6" y="3599"/>
              <a:ext cx="184" cy="124"/>
            </a:xfrm>
            <a:prstGeom prst="rect">
              <a:avLst/>
            </a:prstGeom>
            <a:solidFill>
              <a:srgbClr val="A6A6A6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595" name="Rectangle 91">
              <a:extLst>
                <a:ext uri="{FF2B5EF4-FFF2-40B4-BE49-F238E27FC236}">
                  <a16:creationId xmlns:a16="http://schemas.microsoft.com/office/drawing/2014/main" id="{DCACFA8D-991F-49FC-B42E-6F0FED82E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" y="3615"/>
              <a:ext cx="152" cy="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ABD1A392-4DE3-4774-B554-E072BD89E2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Conceptual layering of protocol software</a:t>
            </a:r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53ED1EE3-6F38-4089-BFA7-877470487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543176"/>
            <a:ext cx="7874000" cy="301625"/>
          </a:xfrm>
          <a:prstGeom prst="rect">
            <a:avLst/>
          </a:prstGeom>
          <a:solidFill>
            <a:srgbClr val="FFD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070EEA69-D325-429F-A730-B020A0825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543176"/>
            <a:ext cx="7899400" cy="327025"/>
          </a:xfrm>
          <a:prstGeom prst="rect">
            <a:avLst/>
          </a:prstGeom>
          <a:noFill/>
          <a:ln w="25400">
            <a:solidFill>
              <a:srgbClr val="FFD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F6E937C7-BB64-42EB-BEBD-3062D2AE8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894014"/>
            <a:ext cx="7874000" cy="327025"/>
          </a:xfrm>
          <a:prstGeom prst="rect">
            <a:avLst/>
          </a:prstGeom>
          <a:solidFill>
            <a:srgbClr val="FFD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00" name="Rectangle 8">
            <a:extLst>
              <a:ext uri="{FF2B5EF4-FFF2-40B4-BE49-F238E27FC236}">
                <a16:creationId xmlns:a16="http://schemas.microsoft.com/office/drawing/2014/main" id="{A17666A0-CC6F-4A05-A558-AB1E3B2AA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894014"/>
            <a:ext cx="7899400" cy="352425"/>
          </a:xfrm>
          <a:prstGeom prst="rect">
            <a:avLst/>
          </a:prstGeom>
          <a:noFill/>
          <a:ln w="25400">
            <a:solidFill>
              <a:srgbClr val="FFD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01" name="Rectangle 9">
            <a:extLst>
              <a:ext uri="{FF2B5EF4-FFF2-40B4-BE49-F238E27FC236}">
                <a16:creationId xmlns:a16="http://schemas.microsoft.com/office/drawing/2014/main" id="{A6C25CBD-E62A-4F5D-998A-1EF5A952C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297239"/>
            <a:ext cx="7874000" cy="327025"/>
          </a:xfrm>
          <a:prstGeom prst="rect">
            <a:avLst/>
          </a:prstGeom>
          <a:solidFill>
            <a:srgbClr val="FFD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02" name="Rectangle 10">
            <a:extLst>
              <a:ext uri="{FF2B5EF4-FFF2-40B4-BE49-F238E27FC236}">
                <a16:creationId xmlns:a16="http://schemas.microsoft.com/office/drawing/2014/main" id="{47EB058A-78DB-4D0B-9AF9-F2B085915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297239"/>
            <a:ext cx="7899400" cy="352425"/>
          </a:xfrm>
          <a:prstGeom prst="rect">
            <a:avLst/>
          </a:prstGeom>
          <a:noFill/>
          <a:ln w="25400">
            <a:solidFill>
              <a:srgbClr val="FFD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03" name="Rectangle 11">
            <a:extLst>
              <a:ext uri="{FF2B5EF4-FFF2-40B4-BE49-F238E27FC236}">
                <a16:creationId xmlns:a16="http://schemas.microsoft.com/office/drawing/2014/main" id="{8A8DA6B5-5A61-48C2-A861-569D522FB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675064"/>
            <a:ext cx="7874000" cy="301625"/>
          </a:xfrm>
          <a:prstGeom prst="rect">
            <a:avLst/>
          </a:prstGeom>
          <a:solidFill>
            <a:srgbClr val="FFD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04" name="Rectangle 12">
            <a:extLst>
              <a:ext uri="{FF2B5EF4-FFF2-40B4-BE49-F238E27FC236}">
                <a16:creationId xmlns:a16="http://schemas.microsoft.com/office/drawing/2014/main" id="{8FEDE066-23C6-4BF5-8CC8-CDE4C5FD9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675064"/>
            <a:ext cx="7899400" cy="327025"/>
          </a:xfrm>
          <a:prstGeom prst="rect">
            <a:avLst/>
          </a:prstGeom>
          <a:noFill/>
          <a:ln w="25400">
            <a:solidFill>
              <a:srgbClr val="FFD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05" name="Rectangle 13">
            <a:extLst>
              <a:ext uri="{FF2B5EF4-FFF2-40B4-BE49-F238E27FC236}">
                <a16:creationId xmlns:a16="http://schemas.microsoft.com/office/drawing/2014/main" id="{3F39D222-5BBA-4399-98D7-4EC14D33E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076701"/>
            <a:ext cx="7874000" cy="301625"/>
          </a:xfrm>
          <a:prstGeom prst="rect">
            <a:avLst/>
          </a:prstGeom>
          <a:solidFill>
            <a:srgbClr val="FFD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06" name="Rectangle 14">
            <a:extLst>
              <a:ext uri="{FF2B5EF4-FFF2-40B4-BE49-F238E27FC236}">
                <a16:creationId xmlns:a16="http://schemas.microsoft.com/office/drawing/2014/main" id="{04927332-7073-4C79-82FF-5B5B6885D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076701"/>
            <a:ext cx="7899400" cy="327025"/>
          </a:xfrm>
          <a:prstGeom prst="rect">
            <a:avLst/>
          </a:prstGeom>
          <a:noFill/>
          <a:ln w="25400">
            <a:solidFill>
              <a:srgbClr val="FFD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07" name="Oval 15">
            <a:extLst>
              <a:ext uri="{FF2B5EF4-FFF2-40B4-BE49-F238E27FC236}">
                <a16:creationId xmlns:a16="http://schemas.microsoft.com/office/drawing/2014/main" id="{49CBE3BE-42D1-44D1-9D33-45E2343C4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375" y="4076701"/>
            <a:ext cx="4503738" cy="301625"/>
          </a:xfrm>
          <a:prstGeom prst="ellipse">
            <a:avLst/>
          </a:prstGeom>
          <a:solidFill>
            <a:srgbClr val="D9AA73"/>
          </a:solidFill>
          <a:ln w="25400">
            <a:solidFill>
              <a:srgbClr val="D9AA73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8208" name="Rectangle 16">
            <a:extLst>
              <a:ext uri="{FF2B5EF4-FFF2-40B4-BE49-F238E27FC236}">
                <a16:creationId xmlns:a16="http://schemas.microsoft.com/office/drawing/2014/main" id="{883A56FC-2D27-4460-B6B6-46252D27F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3550" y="4152900"/>
            <a:ext cx="5181600" cy="508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09" name="Freeform 17">
            <a:extLst>
              <a:ext uri="{FF2B5EF4-FFF2-40B4-BE49-F238E27FC236}">
                <a16:creationId xmlns:a16="http://schemas.microsoft.com/office/drawing/2014/main" id="{8F7350AB-6A0F-4F17-A4B0-D30BD02856B0}"/>
              </a:ext>
            </a:extLst>
          </p:cNvPr>
          <p:cNvSpPr>
            <a:spLocks/>
          </p:cNvSpPr>
          <p:nvPr/>
        </p:nvSpPr>
        <p:spPr bwMode="auto">
          <a:xfrm>
            <a:off x="6713539" y="4051301"/>
            <a:ext cx="376237" cy="252413"/>
          </a:xfrm>
          <a:custGeom>
            <a:avLst/>
            <a:gdLst>
              <a:gd name="T0" fmla="*/ 237 w 237"/>
              <a:gd name="T1" fmla="*/ 80 h 159"/>
              <a:gd name="T2" fmla="*/ 0 w 237"/>
              <a:gd name="T3" fmla="*/ 159 h 159"/>
              <a:gd name="T4" fmla="*/ 127 w 237"/>
              <a:gd name="T5" fmla="*/ 80 h 159"/>
              <a:gd name="T6" fmla="*/ 0 w 237"/>
              <a:gd name="T7" fmla="*/ 0 h 159"/>
              <a:gd name="T8" fmla="*/ 222 w 237"/>
              <a:gd name="T9" fmla="*/ 80 h 159"/>
              <a:gd name="T10" fmla="*/ 237 w 237"/>
              <a:gd name="T11" fmla="*/ 8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7" h="159">
                <a:moveTo>
                  <a:pt x="237" y="80"/>
                </a:moveTo>
                <a:lnTo>
                  <a:pt x="0" y="159"/>
                </a:lnTo>
                <a:lnTo>
                  <a:pt x="127" y="80"/>
                </a:lnTo>
                <a:lnTo>
                  <a:pt x="0" y="0"/>
                </a:lnTo>
                <a:lnTo>
                  <a:pt x="222" y="80"/>
                </a:lnTo>
                <a:lnTo>
                  <a:pt x="237" y="80"/>
                </a:lnTo>
                <a:close/>
              </a:path>
            </a:pathLst>
          </a:custGeom>
          <a:solidFill>
            <a:srgbClr val="00000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8210" name="Line 18">
            <a:extLst>
              <a:ext uri="{FF2B5EF4-FFF2-40B4-BE49-F238E27FC236}">
                <a16:creationId xmlns:a16="http://schemas.microsoft.com/office/drawing/2014/main" id="{5A3F8C95-1B01-4743-A87C-8221A48401A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3550" y="4203700"/>
            <a:ext cx="26162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11" name="Rectangle 19">
            <a:extLst>
              <a:ext uri="{FF2B5EF4-FFF2-40B4-BE49-F238E27FC236}">
                <a16:creationId xmlns:a16="http://schemas.microsoft.com/office/drawing/2014/main" id="{D3ADC0E9-97BF-4186-9BFD-F4E8CFC5A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7114" y="2628901"/>
            <a:ext cx="68448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600">
                <a:solidFill>
                  <a:srgbClr val="000000"/>
                </a:solidFill>
                <a:latin typeface="Arial" panose="020B0604020202020204" pitchFamily="34" charset="0"/>
              </a:rPr>
              <a:t>Layer n</a:t>
            </a:r>
            <a:endParaRPr lang="en-GB" altLang="en-US"/>
          </a:p>
        </p:txBody>
      </p:sp>
      <p:sp>
        <p:nvSpPr>
          <p:cNvPr id="8212" name="Rectangle 20">
            <a:extLst>
              <a:ext uri="{FF2B5EF4-FFF2-40B4-BE49-F238E27FC236}">
                <a16:creationId xmlns:a16="http://schemas.microsoft.com/office/drawing/2014/main" id="{EF5CC6B6-A632-486D-BC66-85D3FF765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7114" y="3786189"/>
            <a:ext cx="68448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600">
                <a:solidFill>
                  <a:srgbClr val="000000"/>
                </a:solidFill>
                <a:latin typeface="Arial" panose="020B0604020202020204" pitchFamily="34" charset="0"/>
              </a:rPr>
              <a:t>Layer 2</a:t>
            </a:r>
            <a:endParaRPr lang="en-GB" altLang="en-US"/>
          </a:p>
        </p:txBody>
      </p:sp>
      <p:sp>
        <p:nvSpPr>
          <p:cNvPr id="8213" name="Rectangle 21">
            <a:extLst>
              <a:ext uri="{FF2B5EF4-FFF2-40B4-BE49-F238E27FC236}">
                <a16:creationId xmlns:a16="http://schemas.microsoft.com/office/drawing/2014/main" id="{C1AFF7E1-C742-4D5B-A230-551F3A7F5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7114" y="4164014"/>
            <a:ext cx="68448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600">
                <a:solidFill>
                  <a:srgbClr val="000000"/>
                </a:solidFill>
                <a:latin typeface="Arial" panose="020B0604020202020204" pitchFamily="34" charset="0"/>
              </a:rPr>
              <a:t>Layer 1</a:t>
            </a:r>
            <a:endParaRPr lang="en-GB" altLang="en-US"/>
          </a:p>
        </p:txBody>
      </p:sp>
      <p:sp>
        <p:nvSpPr>
          <p:cNvPr id="8214" name="Rectangle 22">
            <a:extLst>
              <a:ext uri="{FF2B5EF4-FFF2-40B4-BE49-F238E27FC236}">
                <a16:creationId xmlns:a16="http://schemas.microsoft.com/office/drawing/2014/main" id="{A722EC7F-BDC3-41B3-8EFA-C6358F41A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125" y="2517775"/>
            <a:ext cx="806450" cy="19367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15" name="Rectangle 23">
            <a:extLst>
              <a:ext uri="{FF2B5EF4-FFF2-40B4-BE49-F238E27FC236}">
                <a16:creationId xmlns:a16="http://schemas.microsoft.com/office/drawing/2014/main" id="{629AC405-1D83-4E6A-9AB7-99E185268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8338" y="2025651"/>
            <a:ext cx="127759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600">
                <a:solidFill>
                  <a:srgbClr val="000000"/>
                </a:solidFill>
                <a:latin typeface="Arial" panose="020B0604020202020204" pitchFamily="34" charset="0"/>
              </a:rPr>
              <a:t>Message sent</a:t>
            </a:r>
            <a:endParaRPr lang="en-GB" altLang="en-US"/>
          </a:p>
        </p:txBody>
      </p:sp>
      <p:sp>
        <p:nvSpPr>
          <p:cNvPr id="8216" name="Rectangle 24">
            <a:extLst>
              <a:ext uri="{FF2B5EF4-FFF2-40B4-BE49-F238E27FC236}">
                <a16:creationId xmlns:a16="http://schemas.microsoft.com/office/drawing/2014/main" id="{CB3EE83F-2C78-4119-A703-E68897586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2851" y="2000251"/>
            <a:ext cx="16494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600">
                <a:solidFill>
                  <a:srgbClr val="000000"/>
                </a:solidFill>
                <a:latin typeface="Arial" panose="020B0604020202020204" pitchFamily="34" charset="0"/>
              </a:rPr>
              <a:t>Message received</a:t>
            </a:r>
            <a:endParaRPr lang="en-GB" altLang="en-US"/>
          </a:p>
        </p:txBody>
      </p:sp>
      <p:sp>
        <p:nvSpPr>
          <p:cNvPr id="8217" name="Rectangle 25">
            <a:extLst>
              <a:ext uri="{FF2B5EF4-FFF2-40B4-BE49-F238E27FC236}">
                <a16:creationId xmlns:a16="http://schemas.microsoft.com/office/drawing/2014/main" id="{A66B6C99-3E45-4F53-A458-1E22F5433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1400" y="4491039"/>
            <a:ext cx="14112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600">
                <a:solidFill>
                  <a:srgbClr val="000000"/>
                </a:solidFill>
                <a:latin typeface="Arial" panose="020B0604020202020204" pitchFamily="34" charset="0"/>
              </a:rPr>
              <a:t>Communication</a:t>
            </a:r>
            <a:endParaRPr lang="en-GB" altLang="en-US"/>
          </a:p>
        </p:txBody>
      </p:sp>
      <p:sp>
        <p:nvSpPr>
          <p:cNvPr id="8218" name="Rectangle 26">
            <a:extLst>
              <a:ext uri="{FF2B5EF4-FFF2-40B4-BE49-F238E27FC236}">
                <a16:creationId xmlns:a16="http://schemas.microsoft.com/office/drawing/2014/main" id="{4210684F-3BC9-4BA9-9702-AE0C4B2A5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9226" y="4743451"/>
            <a:ext cx="7223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600">
                <a:solidFill>
                  <a:srgbClr val="000000"/>
                </a:solidFill>
                <a:latin typeface="Arial" panose="020B0604020202020204" pitchFamily="34" charset="0"/>
              </a:rPr>
              <a:t>medium</a:t>
            </a:r>
            <a:endParaRPr lang="en-GB" altLang="en-US"/>
          </a:p>
        </p:txBody>
      </p:sp>
      <p:sp>
        <p:nvSpPr>
          <p:cNvPr id="8219" name="Rectangle 27">
            <a:extLst>
              <a:ext uri="{FF2B5EF4-FFF2-40B4-BE49-F238E27FC236}">
                <a16:creationId xmlns:a16="http://schemas.microsoft.com/office/drawing/2014/main" id="{0DAB092E-1DCD-4F8A-84B2-B186B2249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2225" y="4541839"/>
            <a:ext cx="6556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600">
                <a:solidFill>
                  <a:srgbClr val="000000"/>
                </a:solidFill>
                <a:latin typeface="Arial" panose="020B0604020202020204" pitchFamily="34" charset="0"/>
              </a:rPr>
              <a:t>Sender</a:t>
            </a:r>
            <a:endParaRPr lang="en-GB" altLang="en-US"/>
          </a:p>
        </p:txBody>
      </p:sp>
      <p:sp>
        <p:nvSpPr>
          <p:cNvPr id="8220" name="Rectangle 28">
            <a:extLst>
              <a:ext uri="{FF2B5EF4-FFF2-40B4-BE49-F238E27FC236}">
                <a16:creationId xmlns:a16="http://schemas.microsoft.com/office/drawing/2014/main" id="{9EFAA2D1-0B17-4AFF-8B4A-E7553E69C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4614" y="4541839"/>
            <a:ext cx="847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600">
                <a:solidFill>
                  <a:srgbClr val="000000"/>
                </a:solidFill>
                <a:latin typeface="Arial" panose="020B0604020202020204" pitchFamily="34" charset="0"/>
              </a:rPr>
              <a:t>Recipient</a:t>
            </a:r>
            <a:endParaRPr lang="en-GB" altLang="en-US"/>
          </a:p>
        </p:txBody>
      </p:sp>
      <p:sp>
        <p:nvSpPr>
          <p:cNvPr id="8223" name="Rectangle 31">
            <a:extLst>
              <a:ext uri="{FF2B5EF4-FFF2-40B4-BE49-F238E27FC236}">
                <a16:creationId xmlns:a16="http://schemas.microsoft.com/office/drawing/2014/main" id="{5FB9E237-294F-4FB6-B8E9-0E911FF25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3513" y="2517775"/>
            <a:ext cx="804862" cy="19367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24" name="Rectangle 32">
            <a:extLst>
              <a:ext uri="{FF2B5EF4-FFF2-40B4-BE49-F238E27FC236}">
                <a16:creationId xmlns:a16="http://schemas.microsoft.com/office/drawing/2014/main" id="{60FDFC0C-2E34-4424-BD2C-652DAF244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9750" y="2668588"/>
            <a:ext cx="50800" cy="254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25" name="Rectangle 33">
            <a:extLst>
              <a:ext uri="{FF2B5EF4-FFF2-40B4-BE49-F238E27FC236}">
                <a16:creationId xmlns:a16="http://schemas.microsoft.com/office/drawing/2014/main" id="{812E5B1D-6244-41FB-8912-D776B73C4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9750" y="4178300"/>
            <a:ext cx="50800" cy="254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26" name="Rectangle 34">
            <a:extLst>
              <a:ext uri="{FF2B5EF4-FFF2-40B4-BE49-F238E27FC236}">
                <a16:creationId xmlns:a16="http://schemas.microsoft.com/office/drawing/2014/main" id="{E87179B9-38F1-4E13-9910-CB3ACF040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9750" y="2693988"/>
            <a:ext cx="50800" cy="14843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27" name="Oval 35">
            <a:extLst>
              <a:ext uri="{FF2B5EF4-FFF2-40B4-BE49-F238E27FC236}">
                <a16:creationId xmlns:a16="http://schemas.microsoft.com/office/drawing/2014/main" id="{8F7EC3D3-404C-4E19-A236-BEC723C7D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0538" y="3373438"/>
            <a:ext cx="150812" cy="125412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8228" name="Oval 36">
            <a:extLst>
              <a:ext uri="{FF2B5EF4-FFF2-40B4-BE49-F238E27FC236}">
                <a16:creationId xmlns:a16="http://schemas.microsoft.com/office/drawing/2014/main" id="{DD4B0417-9779-44AD-AA86-B66017B47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0538" y="4127501"/>
            <a:ext cx="150812" cy="125413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8229" name="Oval 37">
            <a:extLst>
              <a:ext uri="{FF2B5EF4-FFF2-40B4-BE49-F238E27FC236}">
                <a16:creationId xmlns:a16="http://schemas.microsoft.com/office/drawing/2014/main" id="{38D142A1-9500-4173-B8D1-28ADFF68F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0538" y="3749675"/>
            <a:ext cx="150812" cy="127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8230" name="Oval 38">
            <a:extLst>
              <a:ext uri="{FF2B5EF4-FFF2-40B4-BE49-F238E27FC236}">
                <a16:creationId xmlns:a16="http://schemas.microsoft.com/office/drawing/2014/main" id="{E49C4AC5-412F-4910-9797-EBBF59E47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0538" y="2970213"/>
            <a:ext cx="150812" cy="125412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8231" name="Oval 39">
            <a:extLst>
              <a:ext uri="{FF2B5EF4-FFF2-40B4-BE49-F238E27FC236}">
                <a16:creationId xmlns:a16="http://schemas.microsoft.com/office/drawing/2014/main" id="{5EF65864-0A4F-4F94-8DC4-7F9034AF1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0538" y="2592388"/>
            <a:ext cx="150812" cy="125412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8232" name="Freeform 40">
            <a:extLst>
              <a:ext uri="{FF2B5EF4-FFF2-40B4-BE49-F238E27FC236}">
                <a16:creationId xmlns:a16="http://schemas.microsoft.com/office/drawing/2014/main" id="{AE8C44D3-1B0E-4E11-BEBE-2BDC6F4331AF}"/>
              </a:ext>
            </a:extLst>
          </p:cNvPr>
          <p:cNvSpPr>
            <a:spLocks/>
          </p:cNvSpPr>
          <p:nvPr/>
        </p:nvSpPr>
        <p:spPr bwMode="auto">
          <a:xfrm>
            <a:off x="8775701" y="2239963"/>
            <a:ext cx="125413" cy="101600"/>
          </a:xfrm>
          <a:custGeom>
            <a:avLst/>
            <a:gdLst>
              <a:gd name="T0" fmla="*/ 79 w 79"/>
              <a:gd name="T1" fmla="*/ 32 h 64"/>
              <a:gd name="T2" fmla="*/ 64 w 79"/>
              <a:gd name="T3" fmla="*/ 64 h 64"/>
              <a:gd name="T4" fmla="*/ 0 w 79"/>
              <a:gd name="T5" fmla="*/ 0 h 64"/>
              <a:gd name="T6" fmla="*/ 79 w 79"/>
              <a:gd name="T7" fmla="*/ 16 h 64"/>
              <a:gd name="T8" fmla="*/ 79 w 79"/>
              <a:gd name="T9" fmla="*/ 32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" h="64">
                <a:moveTo>
                  <a:pt x="79" y="32"/>
                </a:moveTo>
                <a:lnTo>
                  <a:pt x="64" y="64"/>
                </a:lnTo>
                <a:lnTo>
                  <a:pt x="0" y="0"/>
                </a:lnTo>
                <a:lnTo>
                  <a:pt x="79" y="16"/>
                </a:lnTo>
                <a:lnTo>
                  <a:pt x="79" y="32"/>
                </a:lnTo>
                <a:close/>
              </a:path>
            </a:pathLst>
          </a:custGeom>
          <a:solidFill>
            <a:srgbClr val="00000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8233" name="Line 41">
            <a:extLst>
              <a:ext uri="{FF2B5EF4-FFF2-40B4-BE49-F238E27FC236}">
                <a16:creationId xmlns:a16="http://schemas.microsoft.com/office/drawing/2014/main" id="{47446916-5B12-40BF-B1C7-5471377EBF3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901114" y="2290764"/>
            <a:ext cx="479425" cy="2762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34" name="Rectangle 42">
            <a:extLst>
              <a:ext uri="{FF2B5EF4-FFF2-40B4-BE49-F238E27FC236}">
                <a16:creationId xmlns:a16="http://schemas.microsoft.com/office/drawing/2014/main" id="{194B8B7F-5FE7-405F-B4AA-50E339462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1950" y="2668588"/>
            <a:ext cx="50800" cy="254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35" name="Rectangle 43">
            <a:extLst>
              <a:ext uri="{FF2B5EF4-FFF2-40B4-BE49-F238E27FC236}">
                <a16:creationId xmlns:a16="http://schemas.microsoft.com/office/drawing/2014/main" id="{88F600B3-5447-4107-B900-4AEA4EDDD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1950" y="4178300"/>
            <a:ext cx="50800" cy="254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36" name="Rectangle 44">
            <a:extLst>
              <a:ext uri="{FF2B5EF4-FFF2-40B4-BE49-F238E27FC236}">
                <a16:creationId xmlns:a16="http://schemas.microsoft.com/office/drawing/2014/main" id="{C84B08FC-AD60-417F-82F0-E271D3763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1950" y="2693988"/>
            <a:ext cx="50800" cy="14843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37" name="Oval 45">
            <a:extLst>
              <a:ext uri="{FF2B5EF4-FFF2-40B4-BE49-F238E27FC236}">
                <a16:creationId xmlns:a16="http://schemas.microsoft.com/office/drawing/2014/main" id="{41453520-48C8-4981-A9CD-FEB74C29F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1150" y="3397250"/>
            <a:ext cx="152400" cy="127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8238" name="Oval 46">
            <a:extLst>
              <a:ext uri="{FF2B5EF4-FFF2-40B4-BE49-F238E27FC236}">
                <a16:creationId xmlns:a16="http://schemas.microsoft.com/office/drawing/2014/main" id="{CE3BD4C5-566A-4AA8-8DAF-FE697D103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1150" y="4152901"/>
            <a:ext cx="152400" cy="125413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8239" name="Oval 47">
            <a:extLst>
              <a:ext uri="{FF2B5EF4-FFF2-40B4-BE49-F238E27FC236}">
                <a16:creationId xmlns:a16="http://schemas.microsoft.com/office/drawing/2014/main" id="{35855273-9E4E-4109-B962-3C2EDE4AC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1150" y="3775076"/>
            <a:ext cx="152400" cy="125413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8240" name="Oval 48">
            <a:extLst>
              <a:ext uri="{FF2B5EF4-FFF2-40B4-BE49-F238E27FC236}">
                <a16:creationId xmlns:a16="http://schemas.microsoft.com/office/drawing/2014/main" id="{5F81141B-2325-4510-A259-05C0A8909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1150" y="2995613"/>
            <a:ext cx="152400" cy="125412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8241" name="Oval 49">
            <a:extLst>
              <a:ext uri="{FF2B5EF4-FFF2-40B4-BE49-F238E27FC236}">
                <a16:creationId xmlns:a16="http://schemas.microsoft.com/office/drawing/2014/main" id="{8E51A252-DB06-42D6-B1BA-CFCA67303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1150" y="2617788"/>
            <a:ext cx="152400" cy="125412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8242" name="Freeform 50">
            <a:extLst>
              <a:ext uri="{FF2B5EF4-FFF2-40B4-BE49-F238E27FC236}">
                <a16:creationId xmlns:a16="http://schemas.microsoft.com/office/drawing/2014/main" id="{9097B775-7F72-4862-B431-BC1D9C950378}"/>
              </a:ext>
            </a:extLst>
          </p:cNvPr>
          <p:cNvSpPr>
            <a:spLocks/>
          </p:cNvSpPr>
          <p:nvPr/>
        </p:nvSpPr>
        <p:spPr bwMode="auto">
          <a:xfrm>
            <a:off x="4273551" y="2466976"/>
            <a:ext cx="125413" cy="100013"/>
          </a:xfrm>
          <a:custGeom>
            <a:avLst/>
            <a:gdLst>
              <a:gd name="T0" fmla="*/ 63 w 79"/>
              <a:gd name="T1" fmla="*/ 16 h 63"/>
              <a:gd name="T2" fmla="*/ 79 w 79"/>
              <a:gd name="T3" fmla="*/ 32 h 63"/>
              <a:gd name="T4" fmla="*/ 0 w 79"/>
              <a:gd name="T5" fmla="*/ 63 h 63"/>
              <a:gd name="T6" fmla="*/ 47 w 79"/>
              <a:gd name="T7" fmla="*/ 0 h 63"/>
              <a:gd name="T8" fmla="*/ 63 w 79"/>
              <a:gd name="T9" fmla="*/ 16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" h="63">
                <a:moveTo>
                  <a:pt x="63" y="16"/>
                </a:moveTo>
                <a:lnTo>
                  <a:pt x="79" y="32"/>
                </a:lnTo>
                <a:lnTo>
                  <a:pt x="0" y="63"/>
                </a:lnTo>
                <a:lnTo>
                  <a:pt x="47" y="0"/>
                </a:lnTo>
                <a:lnTo>
                  <a:pt x="63" y="16"/>
                </a:lnTo>
                <a:close/>
              </a:path>
            </a:pathLst>
          </a:custGeom>
          <a:solidFill>
            <a:srgbClr val="00000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8243" name="Line 51">
            <a:extLst>
              <a:ext uri="{FF2B5EF4-FFF2-40B4-BE49-F238E27FC236}">
                <a16:creationId xmlns:a16="http://schemas.microsoft.com/office/drawing/2014/main" id="{006CA672-B4F2-4B7C-B6A9-EF339CB376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98964" y="2265363"/>
            <a:ext cx="352425" cy="2270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44" name="Rectangle 52">
            <a:extLst>
              <a:ext uri="{FF2B5EF4-FFF2-40B4-BE49-F238E27FC236}">
                <a16:creationId xmlns:a16="http://schemas.microsoft.com/office/drawing/2014/main" id="{77B70185-6A7B-4265-A683-A0462AC54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048000"/>
            <a:ext cx="762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45" name="Rectangle 53">
            <a:extLst>
              <a:ext uri="{FF2B5EF4-FFF2-40B4-BE49-F238E27FC236}">
                <a16:creationId xmlns:a16="http://schemas.microsoft.com/office/drawing/2014/main" id="{ED0C29F3-FE1B-4074-AA2A-15640DC98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429000"/>
            <a:ext cx="762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BDCFDD36-071B-4976-80BE-E634CDAC5E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Encapsulation as it is applied in layered protocols</a:t>
            </a:r>
          </a:p>
        </p:txBody>
      </p:sp>
      <p:pic>
        <p:nvPicPr>
          <p:cNvPr id="9219" name="Picture 3">
            <a:extLst>
              <a:ext uri="{FF2B5EF4-FFF2-40B4-BE49-F238E27FC236}">
                <a16:creationId xmlns:a16="http://schemas.microsoft.com/office/drawing/2014/main" id="{E672CA1D-4425-4685-8BDE-64C884E4A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208214"/>
            <a:ext cx="8153400" cy="25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D257C4-7EC1-496E-BEB9-F406E7FD6203}"/>
              </a:ext>
            </a:extLst>
          </p:cNvPr>
          <p:cNvSpPr txBox="1"/>
          <p:nvPr/>
        </p:nvSpPr>
        <p:spPr>
          <a:xfrm>
            <a:off x="1117601" y="2234923"/>
            <a:ext cx="898434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/>
              <a:t>lseek</a:t>
            </a:r>
            <a:r>
              <a:rPr lang="en-US" sz="2000" dirty="0"/>
              <a:t> is a system call in Unix and Unix-like operating systems that changes the current position (offset) of a file descriptor. Here’s a simplified explanation:</a:t>
            </a:r>
          </a:p>
          <a:p>
            <a:endParaRPr lang="en-US" sz="2000" dirty="0"/>
          </a:p>
          <a:p>
            <a:r>
              <a:rPr lang="en-US" sz="2000" dirty="0"/>
              <a:t>Purpose</a:t>
            </a:r>
          </a:p>
          <a:p>
            <a:r>
              <a:rPr lang="en-US" sz="2000" dirty="0" err="1"/>
              <a:t>lseek</a:t>
            </a:r>
            <a:r>
              <a:rPr lang="en-US" sz="2000" dirty="0"/>
              <a:t> is used to move the file pointer to a specific location within an open file, allowing for random access (i.e., reading or writing at any position within the file).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 err="1"/>
              <a:t>off_t</a:t>
            </a:r>
            <a:r>
              <a:rPr lang="en-US" sz="2000" b="1" dirty="0"/>
              <a:t> </a:t>
            </a:r>
            <a:r>
              <a:rPr lang="en-US" sz="2000" b="1" dirty="0" err="1"/>
              <a:t>lseek</a:t>
            </a:r>
            <a:r>
              <a:rPr lang="en-US" sz="2000" b="1" dirty="0"/>
              <a:t>(int </a:t>
            </a:r>
            <a:r>
              <a:rPr lang="en-US" sz="2000" b="1" dirty="0" err="1"/>
              <a:t>fd</a:t>
            </a:r>
            <a:r>
              <a:rPr lang="en-US" sz="2000" b="1" dirty="0"/>
              <a:t>, </a:t>
            </a:r>
            <a:r>
              <a:rPr lang="en-US" sz="2000" b="1" dirty="0" err="1"/>
              <a:t>off_t</a:t>
            </a:r>
            <a:r>
              <a:rPr lang="en-US" sz="2000" b="1" dirty="0"/>
              <a:t> offset, int whence);</a:t>
            </a:r>
          </a:p>
          <a:p>
            <a:endParaRPr lang="en-IN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53A93A-E21F-43A0-950E-4D81B3539D8F}"/>
              </a:ext>
            </a:extLst>
          </p:cNvPr>
          <p:cNvSpPr txBox="1"/>
          <p:nvPr/>
        </p:nvSpPr>
        <p:spPr>
          <a:xfrm>
            <a:off x="1901371" y="957943"/>
            <a:ext cx="7547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/>
              <a:t>lseek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740496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>
            <a:extLst>
              <a:ext uri="{FF2B5EF4-FFF2-40B4-BE49-F238E27FC236}">
                <a16:creationId xmlns:a16="http://schemas.microsoft.com/office/drawing/2014/main" id="{1ABFB19C-9D18-4467-A091-4BE1A030AD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ISO Architecture</a:t>
            </a:r>
          </a:p>
        </p:txBody>
      </p:sp>
      <p:pic>
        <p:nvPicPr>
          <p:cNvPr id="157699" name="Picture 3">
            <a:extLst>
              <a:ext uri="{FF2B5EF4-FFF2-40B4-BE49-F238E27FC236}">
                <a16:creationId xmlns:a16="http://schemas.microsoft.com/office/drawing/2014/main" id="{DA2FFEAF-A4CE-4758-8BEC-573EC8059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775" y="1277938"/>
            <a:ext cx="6910388" cy="526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108A2E2-8B3E-4566-BD4D-B49A4A8B23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OSI protocol summary</a:t>
            </a:r>
          </a:p>
        </p:txBody>
      </p:sp>
      <p:sp>
        <p:nvSpPr>
          <p:cNvPr id="11405" name="Rectangle 141">
            <a:extLst>
              <a:ext uri="{FF2B5EF4-FFF2-40B4-BE49-F238E27FC236}">
                <a16:creationId xmlns:a16="http://schemas.microsoft.com/office/drawing/2014/main" id="{EE2D9C7B-53BC-44B3-BFE6-406ED6CF9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2463" y="1900239"/>
            <a:ext cx="17462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408" name="Rectangle 144">
            <a:extLst>
              <a:ext uri="{FF2B5EF4-FFF2-40B4-BE49-F238E27FC236}">
                <a16:creationId xmlns:a16="http://schemas.microsoft.com/office/drawing/2014/main" id="{7ACD0B4F-80D6-442E-A543-A49803AD3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1725" y="1900239"/>
            <a:ext cx="19050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1491" name="Group 227">
            <a:extLst>
              <a:ext uri="{FF2B5EF4-FFF2-40B4-BE49-F238E27FC236}">
                <a16:creationId xmlns:a16="http://schemas.microsoft.com/office/drawing/2014/main" id="{990BBDA6-CB06-48C8-AAA5-D5621EFB514C}"/>
              </a:ext>
            </a:extLst>
          </p:cNvPr>
          <p:cNvGrpSpPr>
            <a:grpSpLocks/>
          </p:cNvGrpSpPr>
          <p:nvPr/>
        </p:nvGrpSpPr>
        <p:grpSpPr bwMode="auto">
          <a:xfrm>
            <a:off x="2005014" y="1579564"/>
            <a:ext cx="8302625" cy="4397375"/>
            <a:chOff x="303" y="995"/>
            <a:chExt cx="5230" cy="2770"/>
          </a:xfrm>
        </p:grpSpPr>
        <p:sp>
          <p:nvSpPr>
            <p:cNvPr id="11383" name="Rectangle 119">
              <a:extLst>
                <a:ext uri="{FF2B5EF4-FFF2-40B4-BE49-F238E27FC236}">
                  <a16:creationId xmlns:a16="http://schemas.microsoft.com/office/drawing/2014/main" id="{F0FA94E9-9A83-4611-B7BB-7E42D30BD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" y="1019"/>
              <a:ext cx="11" cy="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386" name="Rectangle 122">
              <a:extLst>
                <a:ext uri="{FF2B5EF4-FFF2-40B4-BE49-F238E27FC236}">
                  <a16:creationId xmlns:a16="http://schemas.microsoft.com/office/drawing/2014/main" id="{398139E0-3309-4B55-9499-403272A89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8" y="1019"/>
              <a:ext cx="12" cy="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478" name="Rectangle 214">
              <a:extLst>
                <a:ext uri="{FF2B5EF4-FFF2-40B4-BE49-F238E27FC236}">
                  <a16:creationId xmlns:a16="http://schemas.microsoft.com/office/drawing/2014/main" id="{3928EC7E-D309-42F6-86B6-8A29991C6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" y="3764"/>
              <a:ext cx="11" cy="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482" name="Rectangle 218">
              <a:extLst>
                <a:ext uri="{FF2B5EF4-FFF2-40B4-BE49-F238E27FC236}">
                  <a16:creationId xmlns:a16="http://schemas.microsoft.com/office/drawing/2014/main" id="{B3FFD82C-D580-4442-83E1-BC038A668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8" y="3764"/>
              <a:ext cx="12" cy="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379" name="Rectangle 115">
              <a:extLst>
                <a:ext uri="{FF2B5EF4-FFF2-40B4-BE49-F238E27FC236}">
                  <a16:creationId xmlns:a16="http://schemas.microsoft.com/office/drawing/2014/main" id="{C3C9122B-61F4-4251-B2BC-3F51A9A10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" y="1054"/>
              <a:ext cx="23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400" i="1">
                  <a:solidFill>
                    <a:srgbClr val="000000"/>
                  </a:solidFill>
                </a:rPr>
                <a:t>Layer</a:t>
              </a:r>
              <a:endParaRPr lang="en-GB" altLang="en-US"/>
            </a:p>
          </p:txBody>
        </p:sp>
        <p:sp>
          <p:nvSpPr>
            <p:cNvPr id="11380" name="Rectangle 116">
              <a:extLst>
                <a:ext uri="{FF2B5EF4-FFF2-40B4-BE49-F238E27FC236}">
                  <a16:creationId xmlns:a16="http://schemas.microsoft.com/office/drawing/2014/main" id="{CA0414BB-D899-4E7F-879E-0354D63B5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1054"/>
              <a:ext cx="48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400" i="1">
                  <a:solidFill>
                    <a:srgbClr val="000000"/>
                  </a:solidFill>
                </a:rPr>
                <a:t>Description</a:t>
              </a:r>
              <a:endParaRPr lang="en-GB" altLang="en-US"/>
            </a:p>
          </p:txBody>
        </p:sp>
        <p:sp>
          <p:nvSpPr>
            <p:cNvPr id="11381" name="Rectangle 117">
              <a:extLst>
                <a:ext uri="{FF2B5EF4-FFF2-40B4-BE49-F238E27FC236}">
                  <a16:creationId xmlns:a16="http://schemas.microsoft.com/office/drawing/2014/main" id="{03654A99-E461-4E8A-8C74-8CDB2B1C4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1054"/>
              <a:ext cx="40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400" i="1">
                  <a:solidFill>
                    <a:srgbClr val="000000"/>
                  </a:solidFill>
                </a:rPr>
                <a:t>Examples</a:t>
              </a:r>
              <a:endParaRPr lang="en-GB" altLang="en-US"/>
            </a:p>
          </p:txBody>
        </p:sp>
        <p:sp>
          <p:nvSpPr>
            <p:cNvPr id="11391" name="Rectangle 127">
              <a:extLst>
                <a:ext uri="{FF2B5EF4-FFF2-40B4-BE49-F238E27FC236}">
                  <a16:creationId xmlns:a16="http://schemas.microsoft.com/office/drawing/2014/main" id="{A59D2B09-F023-44C5-9411-C7459FCD5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" y="995"/>
              <a:ext cx="11" cy="16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392" name="Rectangle 128">
              <a:extLst>
                <a:ext uri="{FF2B5EF4-FFF2-40B4-BE49-F238E27FC236}">
                  <a16:creationId xmlns:a16="http://schemas.microsoft.com/office/drawing/2014/main" id="{79A9082D-C643-4994-ACA6-0D927E30E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8" y="995"/>
              <a:ext cx="12" cy="16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394" name="Rectangle 130">
              <a:extLst>
                <a:ext uri="{FF2B5EF4-FFF2-40B4-BE49-F238E27FC236}">
                  <a16:creationId xmlns:a16="http://schemas.microsoft.com/office/drawing/2014/main" id="{A9AA5566-4FC4-446E-8428-C3C2808C3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" y="1203"/>
              <a:ext cx="512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400">
                  <a:solidFill>
                    <a:srgbClr val="000000"/>
                  </a:solidFill>
                </a:rPr>
                <a:t>Application</a:t>
              </a:r>
              <a:endParaRPr lang="en-GB" altLang="en-US"/>
            </a:p>
          </p:txBody>
        </p:sp>
        <p:sp>
          <p:nvSpPr>
            <p:cNvPr id="11395" name="Rectangle 131">
              <a:extLst>
                <a:ext uri="{FF2B5EF4-FFF2-40B4-BE49-F238E27FC236}">
                  <a16:creationId xmlns:a16="http://schemas.microsoft.com/office/drawing/2014/main" id="{F1F0818C-C295-47C9-8A31-7A4B4C860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1203"/>
              <a:ext cx="317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400">
                  <a:solidFill>
                    <a:srgbClr val="000000"/>
                  </a:solidFill>
                </a:rPr>
                <a:t>Protocols that are designed to meet the communication requirements of</a:t>
              </a:r>
              <a:endParaRPr lang="en-GB" altLang="en-US"/>
            </a:p>
          </p:txBody>
        </p:sp>
        <p:sp>
          <p:nvSpPr>
            <p:cNvPr id="11396" name="Rectangle 132">
              <a:extLst>
                <a:ext uri="{FF2B5EF4-FFF2-40B4-BE49-F238E27FC236}">
                  <a16:creationId xmlns:a16="http://schemas.microsoft.com/office/drawing/2014/main" id="{DFDD5506-4E4E-4350-AC2E-46A60AC84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1321"/>
              <a:ext cx="276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400">
                  <a:solidFill>
                    <a:srgbClr val="000000"/>
                  </a:solidFill>
                </a:rPr>
                <a:t>specific applications, often defining the interface to a service.</a:t>
              </a:r>
              <a:endParaRPr lang="en-GB" altLang="en-US"/>
            </a:p>
          </p:txBody>
        </p:sp>
        <p:sp>
          <p:nvSpPr>
            <p:cNvPr id="11397" name="Rectangle 133">
              <a:extLst>
                <a:ext uri="{FF2B5EF4-FFF2-40B4-BE49-F238E27FC236}">
                  <a16:creationId xmlns:a16="http://schemas.microsoft.com/office/drawing/2014/main" id="{2183B45C-BFD1-4B99-834E-5177F4A4F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3" y="1321"/>
              <a:ext cx="3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400">
                  <a:solidFill>
                    <a:srgbClr val="000000"/>
                  </a:solidFill>
                </a:rPr>
                <a:t> </a:t>
              </a:r>
              <a:endParaRPr lang="en-GB" altLang="en-US"/>
            </a:p>
          </p:txBody>
        </p:sp>
        <p:sp>
          <p:nvSpPr>
            <p:cNvPr id="11398" name="Rectangle 134">
              <a:extLst>
                <a:ext uri="{FF2B5EF4-FFF2-40B4-BE49-F238E27FC236}">
                  <a16:creationId xmlns:a16="http://schemas.microsoft.com/office/drawing/2014/main" id="{E7C187F4-4CC3-4830-84A4-E2B0C062F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" y="1321"/>
              <a:ext cx="3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400" i="1">
                  <a:solidFill>
                    <a:srgbClr val="000000"/>
                  </a:solidFill>
                </a:rPr>
                <a:t> </a:t>
              </a:r>
              <a:endParaRPr lang="en-GB" altLang="en-US"/>
            </a:p>
          </p:txBody>
        </p:sp>
        <p:sp>
          <p:nvSpPr>
            <p:cNvPr id="11399" name="Rectangle 135">
              <a:extLst>
                <a:ext uri="{FF2B5EF4-FFF2-40B4-BE49-F238E27FC236}">
                  <a16:creationId xmlns:a16="http://schemas.microsoft.com/office/drawing/2014/main" id="{C69FB5AC-202F-4B28-8435-C6E3986EE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1215"/>
              <a:ext cx="2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400">
                  <a:solidFill>
                    <a:srgbClr val="000000"/>
                  </a:solidFill>
                </a:rPr>
                <a:t>HTTP, </a:t>
              </a:r>
              <a:endParaRPr lang="en-GB" altLang="en-US"/>
            </a:p>
          </p:txBody>
        </p:sp>
        <p:sp>
          <p:nvSpPr>
            <p:cNvPr id="11400" name="Rectangle 136">
              <a:extLst>
                <a:ext uri="{FF2B5EF4-FFF2-40B4-BE49-F238E27FC236}">
                  <a16:creationId xmlns:a16="http://schemas.microsoft.com/office/drawing/2014/main" id="{9369C45D-94B2-403F-BB42-5ABBB0D78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4" y="1203"/>
              <a:ext cx="168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500">
                  <a:solidFill>
                    <a:srgbClr val="000000"/>
                  </a:solidFill>
                </a:rPr>
                <a:t>FTP</a:t>
              </a:r>
              <a:endParaRPr lang="en-GB" altLang="en-US"/>
            </a:p>
          </p:txBody>
        </p:sp>
        <p:sp>
          <p:nvSpPr>
            <p:cNvPr id="11401" name="Rectangle 137">
              <a:extLst>
                <a:ext uri="{FF2B5EF4-FFF2-40B4-BE49-F238E27FC236}">
                  <a16:creationId xmlns:a16="http://schemas.microsoft.com/office/drawing/2014/main" id="{D9A76641-5690-4160-9DFE-00C2696A7B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8" y="1215"/>
              <a:ext cx="5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400">
                  <a:solidFill>
                    <a:srgbClr val="000000"/>
                  </a:solidFill>
                </a:rPr>
                <a:t>, </a:t>
              </a:r>
              <a:endParaRPr lang="en-GB" altLang="en-US"/>
            </a:p>
          </p:txBody>
        </p:sp>
        <p:sp>
          <p:nvSpPr>
            <p:cNvPr id="11402" name="Rectangle 138">
              <a:extLst>
                <a:ext uri="{FF2B5EF4-FFF2-40B4-BE49-F238E27FC236}">
                  <a16:creationId xmlns:a16="http://schemas.microsoft.com/office/drawing/2014/main" id="{A4E790A0-9AA1-41A4-AEEA-BEC292C9E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7" y="1215"/>
              <a:ext cx="25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400">
                  <a:solidFill>
                    <a:srgbClr val="000000"/>
                  </a:solidFill>
                </a:rPr>
                <a:t>SMTP,</a:t>
              </a:r>
              <a:endParaRPr lang="en-GB" altLang="en-US"/>
            </a:p>
          </p:txBody>
        </p:sp>
        <p:sp>
          <p:nvSpPr>
            <p:cNvPr id="11403" name="Rectangle 139">
              <a:extLst>
                <a:ext uri="{FF2B5EF4-FFF2-40B4-BE49-F238E27FC236}">
                  <a16:creationId xmlns:a16="http://schemas.microsoft.com/office/drawing/2014/main" id="{9DEAA7CD-0EFB-47BA-933F-8A5148823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1333"/>
              <a:ext cx="56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400">
                  <a:solidFill>
                    <a:srgbClr val="000000"/>
                  </a:solidFill>
                </a:rPr>
                <a:t>CORBA IIOP</a:t>
              </a:r>
              <a:endParaRPr lang="en-GB" altLang="en-US"/>
            </a:p>
          </p:txBody>
        </p:sp>
        <p:sp>
          <p:nvSpPr>
            <p:cNvPr id="11413" name="Rectangle 149">
              <a:extLst>
                <a:ext uri="{FF2B5EF4-FFF2-40B4-BE49-F238E27FC236}">
                  <a16:creationId xmlns:a16="http://schemas.microsoft.com/office/drawing/2014/main" id="{15EE0487-C473-4839-97F6-2DECDC354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" y="1197"/>
              <a:ext cx="11" cy="2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414" name="Rectangle 150">
              <a:extLst>
                <a:ext uri="{FF2B5EF4-FFF2-40B4-BE49-F238E27FC236}">
                  <a16:creationId xmlns:a16="http://schemas.microsoft.com/office/drawing/2014/main" id="{F0A86248-6A12-4A55-8AC7-EFA84C366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8" y="1197"/>
              <a:ext cx="12" cy="2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416" name="Rectangle 152">
              <a:extLst>
                <a:ext uri="{FF2B5EF4-FFF2-40B4-BE49-F238E27FC236}">
                  <a16:creationId xmlns:a16="http://schemas.microsoft.com/office/drawing/2014/main" id="{F2077B1C-5CD5-4819-AB4F-FFB1A6D9F0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" y="1476"/>
              <a:ext cx="54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400">
                  <a:solidFill>
                    <a:srgbClr val="000000"/>
                  </a:solidFill>
                </a:rPr>
                <a:t>Presentation</a:t>
              </a:r>
              <a:endParaRPr lang="en-GB" altLang="en-US"/>
            </a:p>
          </p:txBody>
        </p:sp>
        <p:sp>
          <p:nvSpPr>
            <p:cNvPr id="11417" name="Rectangle 153">
              <a:extLst>
                <a:ext uri="{FF2B5EF4-FFF2-40B4-BE49-F238E27FC236}">
                  <a16:creationId xmlns:a16="http://schemas.microsoft.com/office/drawing/2014/main" id="{758095E9-2B17-4D3F-BFE1-E2B6CA79A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1476"/>
              <a:ext cx="313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400">
                  <a:solidFill>
                    <a:srgbClr val="000000"/>
                  </a:solidFill>
                </a:rPr>
                <a:t>Protocols at this level transmit data in a network representation that is</a:t>
              </a:r>
              <a:endParaRPr lang="en-GB" altLang="en-US"/>
            </a:p>
          </p:txBody>
        </p:sp>
        <p:sp>
          <p:nvSpPr>
            <p:cNvPr id="11418" name="Rectangle 154">
              <a:extLst>
                <a:ext uri="{FF2B5EF4-FFF2-40B4-BE49-F238E27FC236}">
                  <a16:creationId xmlns:a16="http://schemas.microsoft.com/office/drawing/2014/main" id="{DAE4C959-A05C-4BC8-A302-941985A98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1595"/>
              <a:ext cx="339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400">
                  <a:solidFill>
                    <a:srgbClr val="000000"/>
                  </a:solidFill>
                </a:rPr>
                <a:t>independent of the representations used in individual computers, which may</a:t>
              </a:r>
              <a:endParaRPr lang="en-GB" altLang="en-US"/>
            </a:p>
          </p:txBody>
        </p:sp>
        <p:sp>
          <p:nvSpPr>
            <p:cNvPr id="11419" name="Rectangle 155">
              <a:extLst>
                <a:ext uri="{FF2B5EF4-FFF2-40B4-BE49-F238E27FC236}">
                  <a16:creationId xmlns:a16="http://schemas.microsoft.com/office/drawing/2014/main" id="{F6C0CA01-158A-4127-8DFA-0A0B18FB1B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1714"/>
              <a:ext cx="269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400">
                  <a:solidFill>
                    <a:srgbClr val="000000"/>
                  </a:solidFill>
                </a:rPr>
                <a:t>differ. Encryption is also performed in this layer, if required.</a:t>
              </a:r>
              <a:endParaRPr lang="en-GB" altLang="en-US"/>
            </a:p>
          </p:txBody>
        </p:sp>
        <p:sp>
          <p:nvSpPr>
            <p:cNvPr id="11420" name="Rectangle 156">
              <a:extLst>
                <a:ext uri="{FF2B5EF4-FFF2-40B4-BE49-F238E27FC236}">
                  <a16:creationId xmlns:a16="http://schemas.microsoft.com/office/drawing/2014/main" id="{2663BB68-9461-40B5-AA7F-44292F9B6D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1476"/>
              <a:ext cx="66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400">
                  <a:solidFill>
                    <a:srgbClr val="000000"/>
                  </a:solidFill>
                </a:rPr>
                <a:t>Secure Sockets</a:t>
              </a:r>
              <a:endParaRPr lang="en-GB" altLang="en-US"/>
            </a:p>
          </p:txBody>
        </p:sp>
        <p:sp>
          <p:nvSpPr>
            <p:cNvPr id="11421" name="Rectangle 157">
              <a:extLst>
                <a:ext uri="{FF2B5EF4-FFF2-40B4-BE49-F238E27FC236}">
                  <a16:creationId xmlns:a16="http://schemas.microsoft.com/office/drawing/2014/main" id="{48D755BD-542D-4063-92F6-C4A64899F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1595"/>
              <a:ext cx="3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400">
                  <a:solidFill>
                    <a:srgbClr val="000000"/>
                  </a:solidFill>
                </a:rPr>
                <a:t>(</a:t>
              </a:r>
              <a:endParaRPr lang="en-GB" altLang="en-US"/>
            </a:p>
          </p:txBody>
        </p:sp>
        <p:sp>
          <p:nvSpPr>
            <p:cNvPr id="11422" name="Rectangle 158">
              <a:extLst>
                <a:ext uri="{FF2B5EF4-FFF2-40B4-BE49-F238E27FC236}">
                  <a16:creationId xmlns:a16="http://schemas.microsoft.com/office/drawing/2014/main" id="{34D38100-CE87-44AA-B1B8-2A7DDCC36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595"/>
              <a:ext cx="80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400">
                  <a:solidFill>
                    <a:srgbClr val="000000"/>
                  </a:solidFill>
                </a:rPr>
                <a:t>SSL),CORBA Data</a:t>
              </a:r>
              <a:endParaRPr lang="en-GB" altLang="en-US"/>
            </a:p>
          </p:txBody>
        </p:sp>
        <p:sp>
          <p:nvSpPr>
            <p:cNvPr id="11423" name="Rectangle 159">
              <a:extLst>
                <a:ext uri="{FF2B5EF4-FFF2-40B4-BE49-F238E27FC236}">
                  <a16:creationId xmlns:a16="http://schemas.microsoft.com/office/drawing/2014/main" id="{3E1BCBED-4A7F-4F3E-BDF0-C3B14AE92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1714"/>
              <a:ext cx="19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400">
                  <a:solidFill>
                    <a:srgbClr val="000000"/>
                  </a:solidFill>
                </a:rPr>
                <a:t>Rep.</a:t>
              </a:r>
              <a:endParaRPr lang="en-GB" altLang="en-US"/>
            </a:p>
          </p:txBody>
        </p:sp>
        <p:sp>
          <p:nvSpPr>
            <p:cNvPr id="11425" name="Rectangle 161">
              <a:extLst>
                <a:ext uri="{FF2B5EF4-FFF2-40B4-BE49-F238E27FC236}">
                  <a16:creationId xmlns:a16="http://schemas.microsoft.com/office/drawing/2014/main" id="{304F271B-207E-45B7-81F6-E4B87D9E2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" y="1470"/>
              <a:ext cx="11" cy="3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426" name="Rectangle 162">
              <a:extLst>
                <a:ext uri="{FF2B5EF4-FFF2-40B4-BE49-F238E27FC236}">
                  <a16:creationId xmlns:a16="http://schemas.microsoft.com/office/drawing/2014/main" id="{C457CD7A-CA95-4361-AADA-C81191F71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8" y="1470"/>
              <a:ext cx="12" cy="3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428" name="Rectangle 164">
              <a:extLst>
                <a:ext uri="{FF2B5EF4-FFF2-40B4-BE49-F238E27FC236}">
                  <a16:creationId xmlns:a16="http://schemas.microsoft.com/office/drawing/2014/main" id="{80043967-FF32-4D84-BF96-FB3262598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" y="1856"/>
              <a:ext cx="31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400">
                  <a:solidFill>
                    <a:srgbClr val="000000"/>
                  </a:solidFill>
                </a:rPr>
                <a:t>Session</a:t>
              </a:r>
              <a:endParaRPr lang="en-GB" altLang="en-US"/>
            </a:p>
          </p:txBody>
        </p:sp>
        <p:sp>
          <p:nvSpPr>
            <p:cNvPr id="11429" name="Rectangle 165">
              <a:extLst>
                <a:ext uri="{FF2B5EF4-FFF2-40B4-BE49-F238E27FC236}">
                  <a16:creationId xmlns:a16="http://schemas.microsoft.com/office/drawing/2014/main" id="{9C193E7E-A672-4BBA-BC10-FB0A61A4E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1856"/>
              <a:ext cx="3362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400">
                  <a:solidFill>
                    <a:srgbClr val="000000"/>
                  </a:solidFill>
                </a:rPr>
                <a:t>At this level reliability and adaptation are performed, such as detection of</a:t>
              </a:r>
              <a:endParaRPr lang="en-GB" altLang="en-US"/>
            </a:p>
          </p:txBody>
        </p:sp>
        <p:sp>
          <p:nvSpPr>
            <p:cNvPr id="11430" name="Rectangle 166">
              <a:extLst>
                <a:ext uri="{FF2B5EF4-FFF2-40B4-BE49-F238E27FC236}">
                  <a16:creationId xmlns:a16="http://schemas.microsoft.com/office/drawing/2014/main" id="{6504D118-56CA-42EA-91C9-8CB799C90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1975"/>
              <a:ext cx="144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400">
                  <a:solidFill>
                    <a:srgbClr val="000000"/>
                  </a:solidFill>
                </a:rPr>
                <a:t>failures and automatic recovery.</a:t>
              </a:r>
              <a:endParaRPr lang="en-GB" altLang="en-US"/>
            </a:p>
          </p:txBody>
        </p:sp>
        <p:sp>
          <p:nvSpPr>
            <p:cNvPr id="11432" name="Rectangle 168">
              <a:extLst>
                <a:ext uri="{FF2B5EF4-FFF2-40B4-BE49-F238E27FC236}">
                  <a16:creationId xmlns:a16="http://schemas.microsoft.com/office/drawing/2014/main" id="{C2EC0EC0-0A37-4302-BB7F-2DC4DC6F5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" y="1851"/>
              <a:ext cx="11" cy="26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433" name="Rectangle 169">
              <a:extLst>
                <a:ext uri="{FF2B5EF4-FFF2-40B4-BE49-F238E27FC236}">
                  <a16:creationId xmlns:a16="http://schemas.microsoft.com/office/drawing/2014/main" id="{377C0DD4-3B77-4A9F-BD71-C41A5E9E7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8" y="1851"/>
              <a:ext cx="12" cy="26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435" name="Rectangle 171">
              <a:extLst>
                <a:ext uri="{FF2B5EF4-FFF2-40B4-BE49-F238E27FC236}">
                  <a16:creationId xmlns:a16="http://schemas.microsoft.com/office/drawing/2014/main" id="{EAE21250-C5BF-47E5-A644-A2CDF9125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" y="2118"/>
              <a:ext cx="41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400">
                  <a:solidFill>
                    <a:srgbClr val="000000"/>
                  </a:solidFill>
                </a:rPr>
                <a:t>Transport</a:t>
              </a:r>
              <a:endParaRPr lang="en-GB" altLang="en-US"/>
            </a:p>
          </p:txBody>
        </p:sp>
        <p:sp>
          <p:nvSpPr>
            <p:cNvPr id="11436" name="Rectangle 172">
              <a:extLst>
                <a:ext uri="{FF2B5EF4-FFF2-40B4-BE49-F238E27FC236}">
                  <a16:creationId xmlns:a16="http://schemas.microsoft.com/office/drawing/2014/main" id="{27549814-657F-4C71-B083-C451201B4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2118"/>
              <a:ext cx="340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400">
                  <a:solidFill>
                    <a:srgbClr val="000000"/>
                  </a:solidFill>
                </a:rPr>
                <a:t>This is the lowest level at which messages (rather than packets) are handled.</a:t>
              </a:r>
              <a:endParaRPr lang="en-GB" altLang="en-US"/>
            </a:p>
          </p:txBody>
        </p:sp>
        <p:sp>
          <p:nvSpPr>
            <p:cNvPr id="11437" name="Rectangle 173">
              <a:extLst>
                <a:ext uri="{FF2B5EF4-FFF2-40B4-BE49-F238E27FC236}">
                  <a16:creationId xmlns:a16="http://schemas.microsoft.com/office/drawing/2014/main" id="{3AC3BC10-68BE-46F8-9594-DF0B03823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2237"/>
              <a:ext cx="321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400">
                  <a:solidFill>
                    <a:srgbClr val="000000"/>
                  </a:solidFill>
                </a:rPr>
                <a:t>Messages are addressed to communication ports attached to processes,</a:t>
              </a:r>
              <a:endParaRPr lang="en-GB" altLang="en-US"/>
            </a:p>
          </p:txBody>
        </p:sp>
        <p:sp>
          <p:nvSpPr>
            <p:cNvPr id="11438" name="Rectangle 174">
              <a:extLst>
                <a:ext uri="{FF2B5EF4-FFF2-40B4-BE49-F238E27FC236}">
                  <a16:creationId xmlns:a16="http://schemas.microsoft.com/office/drawing/2014/main" id="{B64824F6-3900-4ADF-A654-65A1B92A6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2355"/>
              <a:ext cx="301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400">
                  <a:solidFill>
                    <a:srgbClr val="000000"/>
                  </a:solidFill>
                </a:rPr>
                <a:t>Protocols in this layer may be connection-oriented or connectionless.</a:t>
              </a:r>
              <a:endParaRPr lang="en-GB" altLang="en-US"/>
            </a:p>
          </p:txBody>
        </p:sp>
        <p:sp>
          <p:nvSpPr>
            <p:cNvPr id="11439" name="Rectangle 175">
              <a:extLst>
                <a:ext uri="{FF2B5EF4-FFF2-40B4-BE49-F238E27FC236}">
                  <a16:creationId xmlns:a16="http://schemas.microsoft.com/office/drawing/2014/main" id="{D9ECD854-209F-470E-A6C1-476042E8B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2118"/>
              <a:ext cx="21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400">
                  <a:solidFill>
                    <a:srgbClr val="000000"/>
                  </a:solidFill>
                </a:rPr>
                <a:t>TCP, </a:t>
              </a:r>
              <a:endParaRPr lang="en-GB" altLang="en-US"/>
            </a:p>
          </p:txBody>
        </p:sp>
        <p:sp>
          <p:nvSpPr>
            <p:cNvPr id="11440" name="Rectangle 176">
              <a:extLst>
                <a:ext uri="{FF2B5EF4-FFF2-40B4-BE49-F238E27FC236}">
                  <a16:creationId xmlns:a16="http://schemas.microsoft.com/office/drawing/2014/main" id="{45E45769-95FD-4D0B-8CD4-F48AD276E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5" y="2118"/>
              <a:ext cx="19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400">
                  <a:solidFill>
                    <a:srgbClr val="000000"/>
                  </a:solidFill>
                </a:rPr>
                <a:t>UDP</a:t>
              </a:r>
              <a:endParaRPr lang="en-GB" altLang="en-US"/>
            </a:p>
          </p:txBody>
        </p:sp>
        <p:sp>
          <p:nvSpPr>
            <p:cNvPr id="11442" name="Rectangle 178">
              <a:extLst>
                <a:ext uri="{FF2B5EF4-FFF2-40B4-BE49-F238E27FC236}">
                  <a16:creationId xmlns:a16="http://schemas.microsoft.com/office/drawing/2014/main" id="{F3A68F81-6523-4164-81A4-FA117AF9A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" y="2112"/>
              <a:ext cx="11" cy="3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443" name="Rectangle 179">
              <a:extLst>
                <a:ext uri="{FF2B5EF4-FFF2-40B4-BE49-F238E27FC236}">
                  <a16:creationId xmlns:a16="http://schemas.microsoft.com/office/drawing/2014/main" id="{E7AE093D-BEC5-4681-971B-014CDAD59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8" y="2112"/>
              <a:ext cx="12" cy="3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445" name="Rectangle 181">
              <a:extLst>
                <a:ext uri="{FF2B5EF4-FFF2-40B4-BE49-F238E27FC236}">
                  <a16:creationId xmlns:a16="http://schemas.microsoft.com/office/drawing/2014/main" id="{8BBD75D5-1C55-4661-9BC9-C23C91314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" y="2498"/>
              <a:ext cx="382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400">
                  <a:solidFill>
                    <a:srgbClr val="000000"/>
                  </a:solidFill>
                </a:rPr>
                <a:t>Network</a:t>
              </a:r>
              <a:endParaRPr lang="en-GB" altLang="en-US"/>
            </a:p>
          </p:txBody>
        </p:sp>
        <p:sp>
          <p:nvSpPr>
            <p:cNvPr id="11446" name="Rectangle 182">
              <a:extLst>
                <a:ext uri="{FF2B5EF4-FFF2-40B4-BE49-F238E27FC236}">
                  <a16:creationId xmlns:a16="http://schemas.microsoft.com/office/drawing/2014/main" id="{93157766-D3DF-4554-AAAE-1465A7D7C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2498"/>
              <a:ext cx="337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400">
                  <a:solidFill>
                    <a:srgbClr val="000000"/>
                  </a:solidFill>
                </a:rPr>
                <a:t>Transfers data packets between computers in a specific network. In a WAN</a:t>
              </a:r>
              <a:endParaRPr lang="en-GB" altLang="en-US"/>
            </a:p>
          </p:txBody>
        </p:sp>
        <p:sp>
          <p:nvSpPr>
            <p:cNvPr id="11447" name="Rectangle 183">
              <a:extLst>
                <a:ext uri="{FF2B5EF4-FFF2-40B4-BE49-F238E27FC236}">
                  <a16:creationId xmlns:a16="http://schemas.microsoft.com/office/drawing/2014/main" id="{6EE5F399-5D34-4A55-AEA4-7F1E30139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2617"/>
              <a:ext cx="3272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400">
                  <a:solidFill>
                    <a:srgbClr val="000000"/>
                  </a:solidFill>
                </a:rPr>
                <a:t>or an internetwork this involves the generation of a route passing through</a:t>
              </a:r>
            </a:p>
          </p:txBody>
        </p:sp>
        <p:sp>
          <p:nvSpPr>
            <p:cNvPr id="11448" name="Rectangle 184">
              <a:extLst>
                <a:ext uri="{FF2B5EF4-FFF2-40B4-BE49-F238E27FC236}">
                  <a16:creationId xmlns:a16="http://schemas.microsoft.com/office/drawing/2014/main" id="{41FD5F7B-6AF4-4BB2-8A1C-D60D0611E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2736"/>
              <a:ext cx="204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400">
                  <a:solidFill>
                    <a:srgbClr val="000000"/>
                  </a:solidFill>
                </a:rPr>
                <a:t>routers. In a single LAN no routing is required.</a:t>
              </a:r>
              <a:endParaRPr lang="en-GB" altLang="en-US"/>
            </a:p>
          </p:txBody>
        </p:sp>
        <p:sp>
          <p:nvSpPr>
            <p:cNvPr id="11449" name="Rectangle 185">
              <a:extLst>
                <a:ext uri="{FF2B5EF4-FFF2-40B4-BE49-F238E27FC236}">
                  <a16:creationId xmlns:a16="http://schemas.microsoft.com/office/drawing/2014/main" id="{3209B2F5-9739-488C-A58C-7D5E7F175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2498"/>
              <a:ext cx="12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400">
                  <a:solidFill>
                    <a:srgbClr val="000000"/>
                  </a:solidFill>
                </a:rPr>
                <a:t>IP, </a:t>
              </a:r>
              <a:endParaRPr lang="en-GB" altLang="en-US"/>
            </a:p>
          </p:txBody>
        </p:sp>
        <p:sp>
          <p:nvSpPr>
            <p:cNvPr id="11450" name="Rectangle 186">
              <a:extLst>
                <a:ext uri="{FF2B5EF4-FFF2-40B4-BE49-F238E27FC236}">
                  <a16:creationId xmlns:a16="http://schemas.microsoft.com/office/drawing/2014/main" id="{009053FD-F180-4796-86BD-9347F0A0D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0" y="2498"/>
              <a:ext cx="51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400">
                  <a:solidFill>
                    <a:srgbClr val="000000"/>
                  </a:solidFill>
                </a:rPr>
                <a:t>ATM virtual</a:t>
              </a:r>
              <a:endParaRPr lang="en-GB" altLang="en-US"/>
            </a:p>
          </p:txBody>
        </p:sp>
        <p:sp>
          <p:nvSpPr>
            <p:cNvPr id="11451" name="Rectangle 187">
              <a:extLst>
                <a:ext uri="{FF2B5EF4-FFF2-40B4-BE49-F238E27FC236}">
                  <a16:creationId xmlns:a16="http://schemas.microsoft.com/office/drawing/2014/main" id="{AAD8C150-F95E-4CF3-A87B-AB6EAB0FE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2617"/>
              <a:ext cx="292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400">
                  <a:solidFill>
                    <a:srgbClr val="000000"/>
                  </a:solidFill>
                </a:rPr>
                <a:t>circuits</a:t>
              </a:r>
              <a:endParaRPr lang="en-GB" altLang="en-US"/>
            </a:p>
          </p:txBody>
        </p:sp>
        <p:sp>
          <p:nvSpPr>
            <p:cNvPr id="11453" name="Rectangle 189">
              <a:extLst>
                <a:ext uri="{FF2B5EF4-FFF2-40B4-BE49-F238E27FC236}">
                  <a16:creationId xmlns:a16="http://schemas.microsoft.com/office/drawing/2014/main" id="{F0B45941-1DFF-4DA1-BF38-0A936706E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" y="2492"/>
              <a:ext cx="11" cy="3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454" name="Rectangle 190">
              <a:extLst>
                <a:ext uri="{FF2B5EF4-FFF2-40B4-BE49-F238E27FC236}">
                  <a16:creationId xmlns:a16="http://schemas.microsoft.com/office/drawing/2014/main" id="{B56B18D4-E03E-41A2-8F1E-FF85E1CCA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8" y="2492"/>
              <a:ext cx="12" cy="3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456" name="Rectangle 192">
              <a:extLst>
                <a:ext uri="{FF2B5EF4-FFF2-40B4-BE49-F238E27FC236}">
                  <a16:creationId xmlns:a16="http://schemas.microsoft.com/office/drawing/2014/main" id="{609B7525-56C2-491A-83D4-23A2F1246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" y="2878"/>
              <a:ext cx="40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400">
                  <a:solidFill>
                    <a:srgbClr val="000000"/>
                  </a:solidFill>
                </a:rPr>
                <a:t>Data link</a:t>
              </a:r>
              <a:endParaRPr lang="en-GB" altLang="en-US"/>
            </a:p>
          </p:txBody>
        </p:sp>
        <p:sp>
          <p:nvSpPr>
            <p:cNvPr id="11457" name="Rectangle 193">
              <a:extLst>
                <a:ext uri="{FF2B5EF4-FFF2-40B4-BE49-F238E27FC236}">
                  <a16:creationId xmlns:a16="http://schemas.microsoft.com/office/drawing/2014/main" id="{968293E7-7F27-41C3-9691-123D2ED90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2878"/>
              <a:ext cx="321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400">
                  <a:solidFill>
                    <a:srgbClr val="000000"/>
                  </a:solidFill>
                </a:rPr>
                <a:t>Responsible for transmission of packets between nodes that are directly</a:t>
              </a:r>
              <a:endParaRPr lang="en-GB" altLang="en-US"/>
            </a:p>
          </p:txBody>
        </p:sp>
        <p:sp>
          <p:nvSpPr>
            <p:cNvPr id="11458" name="Rectangle 194">
              <a:extLst>
                <a:ext uri="{FF2B5EF4-FFF2-40B4-BE49-F238E27FC236}">
                  <a16:creationId xmlns:a16="http://schemas.microsoft.com/office/drawing/2014/main" id="{3293C4A4-C46C-4808-ABB0-D3DC5D550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2997"/>
              <a:ext cx="3212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400">
                  <a:solidFill>
                    <a:srgbClr val="000000"/>
                  </a:solidFill>
                </a:rPr>
                <a:t>connected by a physical link. In a WAN transmission is between pairs of</a:t>
              </a:r>
              <a:endParaRPr lang="en-GB" altLang="en-US"/>
            </a:p>
          </p:txBody>
        </p:sp>
        <p:sp>
          <p:nvSpPr>
            <p:cNvPr id="11459" name="Rectangle 195">
              <a:extLst>
                <a:ext uri="{FF2B5EF4-FFF2-40B4-BE49-F238E27FC236}">
                  <a16:creationId xmlns:a16="http://schemas.microsoft.com/office/drawing/2014/main" id="{C1609D9A-D885-4C7F-9907-25F08B46F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3116"/>
              <a:ext cx="347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400">
                  <a:solidFill>
                    <a:srgbClr val="000000"/>
                  </a:solidFill>
                </a:rPr>
                <a:t>routers or between routers and hosts. In a LAN it is between any pair of hosts.</a:t>
              </a:r>
              <a:endParaRPr lang="en-GB" altLang="en-US"/>
            </a:p>
          </p:txBody>
        </p:sp>
        <p:sp>
          <p:nvSpPr>
            <p:cNvPr id="11460" name="Rectangle 196">
              <a:extLst>
                <a:ext uri="{FF2B5EF4-FFF2-40B4-BE49-F238E27FC236}">
                  <a16:creationId xmlns:a16="http://schemas.microsoft.com/office/drawing/2014/main" id="{6707D91E-2EE3-4D8A-B417-96BD20F48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2878"/>
              <a:ext cx="63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400">
                  <a:solidFill>
                    <a:srgbClr val="000000"/>
                  </a:solidFill>
                </a:rPr>
                <a:t>Ethernet MAC,</a:t>
              </a:r>
              <a:endParaRPr lang="en-GB" altLang="en-US"/>
            </a:p>
          </p:txBody>
        </p:sp>
        <p:sp>
          <p:nvSpPr>
            <p:cNvPr id="11461" name="Rectangle 197">
              <a:extLst>
                <a:ext uri="{FF2B5EF4-FFF2-40B4-BE49-F238E27FC236}">
                  <a16:creationId xmlns:a16="http://schemas.microsoft.com/office/drawing/2014/main" id="{3A2D9FF8-2BA3-404B-90CD-F8D0F2AE5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2997"/>
              <a:ext cx="77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400">
                  <a:solidFill>
                    <a:srgbClr val="000000"/>
                  </a:solidFill>
                </a:rPr>
                <a:t>ATM cell transfer,</a:t>
              </a:r>
              <a:endParaRPr lang="en-GB" altLang="en-US"/>
            </a:p>
          </p:txBody>
        </p:sp>
        <p:sp>
          <p:nvSpPr>
            <p:cNvPr id="11462" name="Rectangle 198">
              <a:extLst>
                <a:ext uri="{FF2B5EF4-FFF2-40B4-BE49-F238E27FC236}">
                  <a16:creationId xmlns:a16="http://schemas.microsoft.com/office/drawing/2014/main" id="{69418BEB-53B4-41AB-B5F5-98B1A62C8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3116"/>
              <a:ext cx="17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400">
                  <a:solidFill>
                    <a:srgbClr val="000000"/>
                  </a:solidFill>
                </a:rPr>
                <a:t>PPP</a:t>
              </a:r>
              <a:endParaRPr lang="en-GB" altLang="en-US"/>
            </a:p>
          </p:txBody>
        </p:sp>
        <p:sp>
          <p:nvSpPr>
            <p:cNvPr id="11464" name="Rectangle 200">
              <a:extLst>
                <a:ext uri="{FF2B5EF4-FFF2-40B4-BE49-F238E27FC236}">
                  <a16:creationId xmlns:a16="http://schemas.microsoft.com/office/drawing/2014/main" id="{5F633135-8BD8-4168-B3EC-E87D6536A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" y="2873"/>
              <a:ext cx="11" cy="3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465" name="Rectangle 201">
              <a:extLst>
                <a:ext uri="{FF2B5EF4-FFF2-40B4-BE49-F238E27FC236}">
                  <a16:creationId xmlns:a16="http://schemas.microsoft.com/office/drawing/2014/main" id="{7FA9C7C7-D5C6-441C-B973-885F97393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8" y="2873"/>
              <a:ext cx="12" cy="3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467" name="Rectangle 203">
              <a:extLst>
                <a:ext uri="{FF2B5EF4-FFF2-40B4-BE49-F238E27FC236}">
                  <a16:creationId xmlns:a16="http://schemas.microsoft.com/office/drawing/2014/main" id="{77446D6F-8F73-42F8-A2C2-7477E5A81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" y="3259"/>
              <a:ext cx="35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400">
                  <a:solidFill>
                    <a:srgbClr val="000000"/>
                  </a:solidFill>
                </a:rPr>
                <a:t>Physical</a:t>
              </a:r>
              <a:endParaRPr lang="en-GB" altLang="en-US"/>
            </a:p>
          </p:txBody>
        </p:sp>
        <p:sp>
          <p:nvSpPr>
            <p:cNvPr id="11468" name="Rectangle 204">
              <a:extLst>
                <a:ext uri="{FF2B5EF4-FFF2-40B4-BE49-F238E27FC236}">
                  <a16:creationId xmlns:a16="http://schemas.microsoft.com/office/drawing/2014/main" id="{91762FA7-0C1A-44D2-B78E-B515D81DD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3259"/>
              <a:ext cx="330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400">
                  <a:solidFill>
                    <a:srgbClr val="000000"/>
                  </a:solidFill>
                </a:rPr>
                <a:t>The circuits and hardware that drive the network. It transmits sequences of</a:t>
              </a:r>
              <a:endParaRPr lang="en-GB" altLang="en-US"/>
            </a:p>
          </p:txBody>
        </p:sp>
        <p:sp>
          <p:nvSpPr>
            <p:cNvPr id="11469" name="Rectangle 205">
              <a:extLst>
                <a:ext uri="{FF2B5EF4-FFF2-40B4-BE49-F238E27FC236}">
                  <a16:creationId xmlns:a16="http://schemas.microsoft.com/office/drawing/2014/main" id="{6AF7E9C7-45AB-4E5F-9283-FEC1E7CD8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3377"/>
              <a:ext cx="349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400">
                  <a:solidFill>
                    <a:srgbClr val="000000"/>
                  </a:solidFill>
                </a:rPr>
                <a:t>binary data by analogue signalling, using amplitude or frequency modulation</a:t>
              </a:r>
              <a:endParaRPr lang="en-GB" altLang="en-US"/>
            </a:p>
          </p:txBody>
        </p:sp>
        <p:sp>
          <p:nvSpPr>
            <p:cNvPr id="11470" name="Rectangle 206">
              <a:extLst>
                <a:ext uri="{FF2B5EF4-FFF2-40B4-BE49-F238E27FC236}">
                  <a16:creationId xmlns:a16="http://schemas.microsoft.com/office/drawing/2014/main" id="{0EC8EA57-3E3B-42EA-AEF8-F7DD88B57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3496"/>
              <a:ext cx="327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400">
                  <a:solidFill>
                    <a:srgbClr val="000000"/>
                  </a:solidFill>
                </a:rPr>
                <a:t>of electrical signals (on cable circuits), light signals (on fibre optic circuits)</a:t>
              </a:r>
              <a:endParaRPr lang="en-GB" altLang="en-US"/>
            </a:p>
          </p:txBody>
        </p:sp>
        <p:sp>
          <p:nvSpPr>
            <p:cNvPr id="11471" name="Rectangle 207">
              <a:extLst>
                <a:ext uri="{FF2B5EF4-FFF2-40B4-BE49-F238E27FC236}">
                  <a16:creationId xmlns:a16="http://schemas.microsoft.com/office/drawing/2014/main" id="{E06DBAE9-CB19-4144-8D40-A163CA2DA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3615"/>
              <a:ext cx="295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400">
                  <a:solidFill>
                    <a:srgbClr val="000000"/>
                  </a:solidFill>
                </a:rPr>
                <a:t>or other electromagnetic signals (on radio and microwave circuits).</a:t>
              </a:r>
              <a:endParaRPr lang="en-GB" altLang="en-US"/>
            </a:p>
          </p:txBody>
        </p:sp>
        <p:sp>
          <p:nvSpPr>
            <p:cNvPr id="11472" name="Rectangle 208">
              <a:extLst>
                <a:ext uri="{FF2B5EF4-FFF2-40B4-BE49-F238E27FC236}">
                  <a16:creationId xmlns:a16="http://schemas.microsoft.com/office/drawing/2014/main" id="{94D16AD8-3E1F-4BEA-8594-53F04CA2D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3259"/>
              <a:ext cx="91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400">
                  <a:solidFill>
                    <a:srgbClr val="000000"/>
                  </a:solidFill>
                </a:rPr>
                <a:t>Ethernet base- band</a:t>
              </a:r>
              <a:endParaRPr lang="en-GB" altLang="en-US"/>
            </a:p>
          </p:txBody>
        </p:sp>
        <p:sp>
          <p:nvSpPr>
            <p:cNvPr id="11473" name="Rectangle 209">
              <a:extLst>
                <a:ext uri="{FF2B5EF4-FFF2-40B4-BE49-F238E27FC236}">
                  <a16:creationId xmlns:a16="http://schemas.microsoft.com/office/drawing/2014/main" id="{0D44DE81-CDF0-40AC-9515-BBF655BA0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3377"/>
              <a:ext cx="47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400">
                  <a:solidFill>
                    <a:srgbClr val="000000"/>
                  </a:solidFill>
                </a:rPr>
                <a:t>signalling, </a:t>
              </a:r>
              <a:endParaRPr lang="en-GB" altLang="en-US"/>
            </a:p>
          </p:txBody>
        </p:sp>
        <p:sp>
          <p:nvSpPr>
            <p:cNvPr id="11474" name="Rectangle 210">
              <a:extLst>
                <a:ext uri="{FF2B5EF4-FFF2-40B4-BE49-F238E27FC236}">
                  <a16:creationId xmlns:a16="http://schemas.microsoft.com/office/drawing/2014/main" id="{9CD77306-60A2-473D-8442-B23694CD3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0" y="3377"/>
              <a:ext cx="22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400">
                  <a:solidFill>
                    <a:srgbClr val="000000"/>
                  </a:solidFill>
                </a:rPr>
                <a:t>ISDN</a:t>
              </a:r>
              <a:endParaRPr lang="en-GB" altLang="en-US"/>
            </a:p>
          </p:txBody>
        </p:sp>
        <p:sp>
          <p:nvSpPr>
            <p:cNvPr id="11477" name="Rectangle 213">
              <a:extLst>
                <a:ext uri="{FF2B5EF4-FFF2-40B4-BE49-F238E27FC236}">
                  <a16:creationId xmlns:a16="http://schemas.microsoft.com/office/drawing/2014/main" id="{7E6D49AD-2E2E-489D-BC2B-4B15B3F81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" y="3253"/>
              <a:ext cx="11" cy="4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481" name="Rectangle 217">
              <a:extLst>
                <a:ext uri="{FF2B5EF4-FFF2-40B4-BE49-F238E27FC236}">
                  <a16:creationId xmlns:a16="http://schemas.microsoft.com/office/drawing/2014/main" id="{8E275FBD-F50F-46C5-A371-DA6DBF3F2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8" y="3253"/>
              <a:ext cx="12" cy="4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487" name="Line 223">
              <a:extLst>
                <a:ext uri="{FF2B5EF4-FFF2-40B4-BE49-F238E27FC236}">
                  <a16:creationId xmlns:a16="http://schemas.microsoft.com/office/drawing/2014/main" id="{FB9B5F7F-EC2C-47A9-8805-0871A0D842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" y="3765"/>
              <a:ext cx="51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488" name="Line 224">
              <a:extLst>
                <a:ext uri="{FF2B5EF4-FFF2-40B4-BE49-F238E27FC236}">
                  <a16:creationId xmlns:a16="http://schemas.microsoft.com/office/drawing/2014/main" id="{BB52B737-F2E2-4790-99BF-758E8B824E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" y="1006"/>
              <a:ext cx="51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489" name="Line 225">
              <a:extLst>
                <a:ext uri="{FF2B5EF4-FFF2-40B4-BE49-F238E27FC236}">
                  <a16:creationId xmlns:a16="http://schemas.microsoft.com/office/drawing/2014/main" id="{4D9F8148-797E-4D56-B414-66BC289E70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" y="1196"/>
              <a:ext cx="51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3C3E4DF9-7792-4C17-B18F-7E580BC4D0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TCP/IP layers</a:t>
            </a:r>
          </a:p>
        </p:txBody>
      </p:sp>
      <p:grpSp>
        <p:nvGrpSpPr>
          <p:cNvPr id="18478" name="Group 46">
            <a:extLst>
              <a:ext uri="{FF2B5EF4-FFF2-40B4-BE49-F238E27FC236}">
                <a16:creationId xmlns:a16="http://schemas.microsoft.com/office/drawing/2014/main" id="{A29C877C-4844-459F-B444-F79881A73422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712913"/>
            <a:ext cx="7823200" cy="4184650"/>
            <a:chOff x="384" y="1079"/>
            <a:chExt cx="4928" cy="2636"/>
          </a:xfrm>
        </p:grpSpPr>
        <p:sp>
          <p:nvSpPr>
            <p:cNvPr id="18436" name="Rectangle 4">
              <a:extLst>
                <a:ext uri="{FF2B5EF4-FFF2-40B4-BE49-F238E27FC236}">
                  <a16:creationId xmlns:a16="http://schemas.microsoft.com/office/drawing/2014/main" id="{661E777F-4BA5-4E5E-8C51-60138889C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870"/>
              <a:ext cx="4913" cy="298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437" name="Rectangle 5">
              <a:extLst>
                <a:ext uri="{FF2B5EF4-FFF2-40B4-BE49-F238E27FC236}">
                  <a16:creationId xmlns:a16="http://schemas.microsoft.com/office/drawing/2014/main" id="{7B48FE03-ABCD-4D11-996B-6B8F0BE17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870"/>
              <a:ext cx="4928" cy="313"/>
            </a:xfrm>
            <a:prstGeom prst="rect">
              <a:avLst/>
            </a:prstGeom>
            <a:noFill/>
            <a:ln w="36513">
              <a:solidFill>
                <a:srgbClr val="D9AA7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438" name="Rectangle 6">
              <a:extLst>
                <a:ext uri="{FF2B5EF4-FFF2-40B4-BE49-F238E27FC236}">
                  <a16:creationId xmlns:a16="http://schemas.microsoft.com/office/drawing/2014/main" id="{CDBC5DDF-66B6-40B2-8143-0BCB3ECAF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371"/>
              <a:ext cx="4913" cy="297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439" name="Rectangle 7">
              <a:extLst>
                <a:ext uri="{FF2B5EF4-FFF2-40B4-BE49-F238E27FC236}">
                  <a16:creationId xmlns:a16="http://schemas.microsoft.com/office/drawing/2014/main" id="{B00CF21D-02F9-4E5A-AFBA-5332ED3A0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371"/>
              <a:ext cx="4928" cy="313"/>
            </a:xfrm>
            <a:prstGeom prst="rect">
              <a:avLst/>
            </a:prstGeom>
            <a:noFill/>
            <a:ln w="36513">
              <a:solidFill>
                <a:srgbClr val="D9AA7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440" name="Rectangle 8">
              <a:extLst>
                <a:ext uri="{FF2B5EF4-FFF2-40B4-BE49-F238E27FC236}">
                  <a16:creationId xmlns:a16="http://schemas.microsoft.com/office/drawing/2014/main" id="{A4A89498-86C5-4592-9AA0-D0633D609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386"/>
              <a:ext cx="4913" cy="297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441" name="Rectangle 9">
              <a:extLst>
                <a:ext uri="{FF2B5EF4-FFF2-40B4-BE49-F238E27FC236}">
                  <a16:creationId xmlns:a16="http://schemas.microsoft.com/office/drawing/2014/main" id="{1361A23E-16E1-4709-AD1E-20916AE1C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386"/>
              <a:ext cx="4928" cy="312"/>
            </a:xfrm>
            <a:prstGeom prst="rect">
              <a:avLst/>
            </a:prstGeom>
            <a:noFill/>
            <a:ln w="36513">
              <a:solidFill>
                <a:srgbClr val="FFDC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442" name="Rectangle 10">
              <a:extLst>
                <a:ext uri="{FF2B5EF4-FFF2-40B4-BE49-F238E27FC236}">
                  <a16:creationId xmlns:a16="http://schemas.microsoft.com/office/drawing/2014/main" id="{07405031-9FA8-4766-A870-2D3D539B1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885"/>
              <a:ext cx="4913" cy="297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443" name="Rectangle 11">
              <a:extLst>
                <a:ext uri="{FF2B5EF4-FFF2-40B4-BE49-F238E27FC236}">
                  <a16:creationId xmlns:a16="http://schemas.microsoft.com/office/drawing/2014/main" id="{B3EE4BE2-43EE-4439-A283-DE2FF2687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885"/>
              <a:ext cx="4928" cy="313"/>
            </a:xfrm>
            <a:prstGeom prst="rect">
              <a:avLst/>
            </a:prstGeom>
            <a:noFill/>
            <a:ln w="36513">
              <a:solidFill>
                <a:srgbClr val="FFDC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444" name="Rectangle 12">
              <a:extLst>
                <a:ext uri="{FF2B5EF4-FFF2-40B4-BE49-F238E27FC236}">
                  <a16:creationId xmlns:a16="http://schemas.microsoft.com/office/drawing/2014/main" id="{B6E4E77E-00AA-4786-AEFD-22EEACE3D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400"/>
              <a:ext cx="4913" cy="297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445" name="Rectangle 13">
              <a:extLst>
                <a:ext uri="{FF2B5EF4-FFF2-40B4-BE49-F238E27FC236}">
                  <a16:creationId xmlns:a16="http://schemas.microsoft.com/office/drawing/2014/main" id="{0F7DCCA3-0245-4CB1-B532-85EC49B79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400"/>
              <a:ext cx="4928" cy="313"/>
            </a:xfrm>
            <a:prstGeom prst="rect">
              <a:avLst/>
            </a:prstGeom>
            <a:noFill/>
            <a:ln w="36513">
              <a:solidFill>
                <a:srgbClr val="FFDC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446" name="Rectangle 14">
              <a:extLst>
                <a:ext uri="{FF2B5EF4-FFF2-40B4-BE49-F238E27FC236}">
                  <a16:creationId xmlns:a16="http://schemas.microsoft.com/office/drawing/2014/main" id="{936916B5-21E4-449E-85E3-7B6490017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6" y="1736"/>
              <a:ext cx="203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Messages (UDP) or Streams (TCP)</a:t>
              </a:r>
              <a:endParaRPr lang="en-GB" altLang="en-US"/>
            </a:p>
          </p:txBody>
        </p:sp>
        <p:sp>
          <p:nvSpPr>
            <p:cNvPr id="18447" name="Rectangle 15">
              <a:extLst>
                <a:ext uri="{FF2B5EF4-FFF2-40B4-BE49-F238E27FC236}">
                  <a16:creationId xmlns:a16="http://schemas.microsoft.com/office/drawing/2014/main" id="{424C1B96-D4A6-4422-A3DB-4379698E7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5" y="1353"/>
              <a:ext cx="500" cy="2362"/>
            </a:xfrm>
            <a:prstGeom prst="rect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448" name="Rectangle 16">
              <a:extLst>
                <a:ext uri="{FF2B5EF4-FFF2-40B4-BE49-F238E27FC236}">
                  <a16:creationId xmlns:a16="http://schemas.microsoft.com/office/drawing/2014/main" id="{A5CCCF12-7903-4045-A7D0-0163858822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4" y="1557"/>
              <a:ext cx="31" cy="19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449" name="Rectangle 17">
              <a:extLst>
                <a:ext uri="{FF2B5EF4-FFF2-40B4-BE49-F238E27FC236}">
                  <a16:creationId xmlns:a16="http://schemas.microsoft.com/office/drawing/2014/main" id="{9BA95326-38C7-47DB-B6ED-524B7FD1B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1517"/>
              <a:ext cx="62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Application</a:t>
              </a:r>
              <a:endParaRPr lang="en-GB" altLang="en-US"/>
            </a:p>
          </p:txBody>
        </p:sp>
        <p:sp>
          <p:nvSpPr>
            <p:cNvPr id="18450" name="Rectangle 18">
              <a:extLst>
                <a:ext uri="{FF2B5EF4-FFF2-40B4-BE49-F238E27FC236}">
                  <a16:creationId xmlns:a16="http://schemas.microsoft.com/office/drawing/2014/main" id="{E2A866AF-FD66-408F-8EEA-FAE17CFBC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2018"/>
              <a:ext cx="54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Transport</a:t>
              </a:r>
              <a:endParaRPr lang="en-GB" altLang="en-US"/>
            </a:p>
          </p:txBody>
        </p:sp>
        <p:sp>
          <p:nvSpPr>
            <p:cNvPr id="18451" name="Rectangle 19">
              <a:extLst>
                <a:ext uri="{FF2B5EF4-FFF2-40B4-BE49-F238E27FC236}">
                  <a16:creationId xmlns:a16="http://schemas.microsoft.com/office/drawing/2014/main" id="{9889150B-6832-4C4A-B1B7-55EEA6811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2487"/>
              <a:ext cx="43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Internet</a:t>
              </a:r>
              <a:endParaRPr lang="en-GB" altLang="en-US"/>
            </a:p>
          </p:txBody>
        </p:sp>
        <p:sp>
          <p:nvSpPr>
            <p:cNvPr id="18452" name="Rectangle 20">
              <a:extLst>
                <a:ext uri="{FF2B5EF4-FFF2-40B4-BE49-F238E27FC236}">
                  <a16:creationId xmlns:a16="http://schemas.microsoft.com/office/drawing/2014/main" id="{72E0520A-207B-4C25-916C-F55A561638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6" y="2221"/>
              <a:ext cx="118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UDP or TCP packets</a:t>
              </a:r>
              <a:endParaRPr lang="en-GB" altLang="en-US"/>
            </a:p>
          </p:txBody>
        </p:sp>
        <p:sp>
          <p:nvSpPr>
            <p:cNvPr id="18453" name="Rectangle 21">
              <a:extLst>
                <a:ext uri="{FF2B5EF4-FFF2-40B4-BE49-F238E27FC236}">
                  <a16:creationId xmlns:a16="http://schemas.microsoft.com/office/drawing/2014/main" id="{F4A82771-1621-4C21-96C7-EC3AED733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6" y="2690"/>
              <a:ext cx="76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IP datagrams</a:t>
              </a:r>
              <a:endParaRPr lang="en-GB" altLang="en-US"/>
            </a:p>
          </p:txBody>
        </p:sp>
        <p:sp>
          <p:nvSpPr>
            <p:cNvPr id="18454" name="Rectangle 22">
              <a:extLst>
                <a:ext uri="{FF2B5EF4-FFF2-40B4-BE49-F238E27FC236}">
                  <a16:creationId xmlns:a16="http://schemas.microsoft.com/office/drawing/2014/main" id="{9AC37FEF-BD5A-4C81-B411-27FD2EE37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6" y="3206"/>
              <a:ext cx="136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Network-specific frames</a:t>
              </a:r>
              <a:endParaRPr lang="en-GB" altLang="en-US"/>
            </a:p>
          </p:txBody>
        </p:sp>
        <p:sp>
          <p:nvSpPr>
            <p:cNvPr id="18455" name="Rectangle 23">
              <a:extLst>
                <a:ext uri="{FF2B5EF4-FFF2-40B4-BE49-F238E27FC236}">
                  <a16:creationId xmlns:a16="http://schemas.microsoft.com/office/drawing/2014/main" id="{18ACB8B2-A613-4B38-8E8A-7F3D907FF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" y="1079"/>
              <a:ext cx="51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Message</a:t>
              </a:r>
              <a:endParaRPr lang="en-GB" altLang="en-US"/>
            </a:p>
          </p:txBody>
        </p:sp>
        <p:sp>
          <p:nvSpPr>
            <p:cNvPr id="18456" name="Rectangle 24">
              <a:extLst>
                <a:ext uri="{FF2B5EF4-FFF2-40B4-BE49-F238E27FC236}">
                  <a16:creationId xmlns:a16="http://schemas.microsoft.com/office/drawing/2014/main" id="{4DCCC6EA-AB99-4880-8D06-83C4BB391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" y="1205"/>
              <a:ext cx="38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Layers</a:t>
              </a:r>
              <a:endParaRPr lang="en-GB" altLang="en-US"/>
            </a:p>
          </p:txBody>
        </p:sp>
        <p:sp>
          <p:nvSpPr>
            <p:cNvPr id="18457" name="Rectangle 25">
              <a:extLst>
                <a:ext uri="{FF2B5EF4-FFF2-40B4-BE49-F238E27FC236}">
                  <a16:creationId xmlns:a16="http://schemas.microsoft.com/office/drawing/2014/main" id="{D32C23E7-691D-4166-903E-90927EB3C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3473"/>
              <a:ext cx="109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Underlying network</a:t>
              </a:r>
              <a:endParaRPr lang="en-GB" altLang="en-US"/>
            </a:p>
          </p:txBody>
        </p:sp>
        <p:sp>
          <p:nvSpPr>
            <p:cNvPr id="18458" name="Rectangle 26">
              <a:extLst>
                <a:ext uri="{FF2B5EF4-FFF2-40B4-BE49-F238E27FC236}">
                  <a16:creationId xmlns:a16="http://schemas.microsoft.com/office/drawing/2014/main" id="{B524E9AB-A692-494F-A2D0-F249CB2C4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3003"/>
              <a:ext cx="10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Network  interface</a:t>
              </a:r>
              <a:endParaRPr lang="en-GB" altLang="en-US"/>
            </a:p>
          </p:txBody>
        </p:sp>
        <p:sp>
          <p:nvSpPr>
            <p:cNvPr id="18459" name="Line 27">
              <a:extLst>
                <a:ext uri="{FF2B5EF4-FFF2-40B4-BE49-F238E27FC236}">
                  <a16:creationId xmlns:a16="http://schemas.microsoft.com/office/drawing/2014/main" id="{CFF0FFDD-DBCA-4055-AFD3-9F648BCDAD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36" y="1791"/>
              <a:ext cx="626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460" name="Oval 28">
              <a:extLst>
                <a:ext uri="{FF2B5EF4-FFF2-40B4-BE49-F238E27FC236}">
                  <a16:creationId xmlns:a16="http://schemas.microsoft.com/office/drawing/2014/main" id="{2CD70561-1B6A-4A10-8F62-9C3296BDD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8" y="1775"/>
              <a:ext cx="78" cy="47"/>
            </a:xfrm>
            <a:prstGeom prst="ellips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461" name="Line 29">
              <a:extLst>
                <a:ext uri="{FF2B5EF4-FFF2-40B4-BE49-F238E27FC236}">
                  <a16:creationId xmlns:a16="http://schemas.microsoft.com/office/drawing/2014/main" id="{B4B08604-5B10-438F-9560-D3E1ACEF72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36" y="2276"/>
              <a:ext cx="626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462" name="Line 30">
              <a:extLst>
                <a:ext uri="{FF2B5EF4-FFF2-40B4-BE49-F238E27FC236}">
                  <a16:creationId xmlns:a16="http://schemas.microsoft.com/office/drawing/2014/main" id="{55C456E4-6FB9-46A3-85B9-03F96A8CCD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36" y="2777"/>
              <a:ext cx="626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463" name="Oval 31">
              <a:extLst>
                <a:ext uri="{FF2B5EF4-FFF2-40B4-BE49-F238E27FC236}">
                  <a16:creationId xmlns:a16="http://schemas.microsoft.com/office/drawing/2014/main" id="{AF2E34DA-F001-4596-8765-668F1874C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8" y="2761"/>
              <a:ext cx="78" cy="47"/>
            </a:xfrm>
            <a:prstGeom prst="ellips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464" name="Line 32">
              <a:extLst>
                <a:ext uri="{FF2B5EF4-FFF2-40B4-BE49-F238E27FC236}">
                  <a16:creationId xmlns:a16="http://schemas.microsoft.com/office/drawing/2014/main" id="{360DC155-789B-4E0E-86BF-F9C3CC7600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36" y="3261"/>
              <a:ext cx="626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465" name="Oval 33">
              <a:extLst>
                <a:ext uri="{FF2B5EF4-FFF2-40B4-BE49-F238E27FC236}">
                  <a16:creationId xmlns:a16="http://schemas.microsoft.com/office/drawing/2014/main" id="{E7D762E2-8D33-437E-B5CF-BD315760B9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8" y="3246"/>
              <a:ext cx="78" cy="47"/>
            </a:xfrm>
            <a:prstGeom prst="ellips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466" name="Oval 34">
              <a:extLst>
                <a:ext uri="{FF2B5EF4-FFF2-40B4-BE49-F238E27FC236}">
                  <a16:creationId xmlns:a16="http://schemas.microsoft.com/office/drawing/2014/main" id="{368E79D0-536F-44CB-933D-EA0BE453E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8" y="2996"/>
              <a:ext cx="78" cy="78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467" name="Oval 35">
              <a:extLst>
                <a:ext uri="{FF2B5EF4-FFF2-40B4-BE49-F238E27FC236}">
                  <a16:creationId xmlns:a16="http://schemas.microsoft.com/office/drawing/2014/main" id="{DFD704C8-5A1E-4057-8B70-E6C60A444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8" y="2495"/>
              <a:ext cx="78" cy="78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468" name="Oval 36">
              <a:extLst>
                <a:ext uri="{FF2B5EF4-FFF2-40B4-BE49-F238E27FC236}">
                  <a16:creationId xmlns:a16="http://schemas.microsoft.com/office/drawing/2014/main" id="{A4238A92-7578-4C96-994E-39DCBFFF3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8" y="1994"/>
              <a:ext cx="78" cy="79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469" name="Oval 37">
              <a:extLst>
                <a:ext uri="{FF2B5EF4-FFF2-40B4-BE49-F238E27FC236}">
                  <a16:creationId xmlns:a16="http://schemas.microsoft.com/office/drawing/2014/main" id="{A83FEDA9-A22E-4DCA-A224-071FDD779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8" y="1494"/>
              <a:ext cx="78" cy="78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470" name="Oval 38">
              <a:extLst>
                <a:ext uri="{FF2B5EF4-FFF2-40B4-BE49-F238E27FC236}">
                  <a16:creationId xmlns:a16="http://schemas.microsoft.com/office/drawing/2014/main" id="{A3FAA1B8-4DC3-44C4-B100-1FD4DFCE6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8" y="2245"/>
              <a:ext cx="78" cy="47"/>
            </a:xfrm>
            <a:prstGeom prst="ellips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471" name="Oval 39">
              <a:extLst>
                <a:ext uri="{FF2B5EF4-FFF2-40B4-BE49-F238E27FC236}">
                  <a16:creationId xmlns:a16="http://schemas.microsoft.com/office/drawing/2014/main" id="{0113F9E5-4A9E-41E8-9AB4-6D52E8E82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9" y="1244"/>
              <a:ext cx="32" cy="3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472" name="Freeform 40">
              <a:extLst>
                <a:ext uri="{FF2B5EF4-FFF2-40B4-BE49-F238E27FC236}">
                  <a16:creationId xmlns:a16="http://schemas.microsoft.com/office/drawing/2014/main" id="{356AFBFF-59E1-4E90-83F9-E373629C43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2" y="1275"/>
              <a:ext cx="110" cy="156"/>
            </a:xfrm>
            <a:custGeom>
              <a:avLst/>
              <a:gdLst>
                <a:gd name="T0" fmla="*/ 63 w 110"/>
                <a:gd name="T1" fmla="*/ 0 h 156"/>
                <a:gd name="T2" fmla="*/ 110 w 110"/>
                <a:gd name="T3" fmla="*/ 0 h 156"/>
                <a:gd name="T4" fmla="*/ 63 w 110"/>
                <a:gd name="T5" fmla="*/ 156 h 156"/>
                <a:gd name="T6" fmla="*/ 0 w 110"/>
                <a:gd name="T7" fmla="*/ 0 h 156"/>
                <a:gd name="T8" fmla="*/ 63 w 110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156">
                  <a:moveTo>
                    <a:pt x="63" y="0"/>
                  </a:moveTo>
                  <a:lnTo>
                    <a:pt x="110" y="0"/>
                  </a:lnTo>
                  <a:lnTo>
                    <a:pt x="63" y="156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474" name="Oval 42">
              <a:extLst>
                <a:ext uri="{FF2B5EF4-FFF2-40B4-BE49-F238E27FC236}">
                  <a16:creationId xmlns:a16="http://schemas.microsoft.com/office/drawing/2014/main" id="{37AE4B12-8096-4AFC-AC88-44E9E64D3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3" y="3512"/>
              <a:ext cx="31" cy="3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475" name="Freeform 43">
              <a:extLst>
                <a:ext uri="{FF2B5EF4-FFF2-40B4-BE49-F238E27FC236}">
                  <a16:creationId xmlns:a16="http://schemas.microsoft.com/office/drawing/2014/main" id="{16F2BB3A-516F-44AA-A93F-6D90D0924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4" y="3480"/>
              <a:ext cx="156" cy="94"/>
            </a:xfrm>
            <a:custGeom>
              <a:avLst/>
              <a:gdLst>
                <a:gd name="T0" fmla="*/ 0 w 156"/>
                <a:gd name="T1" fmla="*/ 47 h 94"/>
                <a:gd name="T2" fmla="*/ 0 w 156"/>
                <a:gd name="T3" fmla="*/ 0 h 94"/>
                <a:gd name="T4" fmla="*/ 156 w 156"/>
                <a:gd name="T5" fmla="*/ 47 h 94"/>
                <a:gd name="T6" fmla="*/ 0 w 156"/>
                <a:gd name="T7" fmla="*/ 94 h 94"/>
                <a:gd name="T8" fmla="*/ 0 w 156"/>
                <a:gd name="T9" fmla="*/ 4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94">
                  <a:moveTo>
                    <a:pt x="0" y="47"/>
                  </a:moveTo>
                  <a:lnTo>
                    <a:pt x="0" y="0"/>
                  </a:lnTo>
                  <a:lnTo>
                    <a:pt x="156" y="47"/>
                  </a:lnTo>
                  <a:lnTo>
                    <a:pt x="0" y="94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476" name="Rectangle 44">
              <a:extLst>
                <a:ext uri="{FF2B5EF4-FFF2-40B4-BE49-F238E27FC236}">
                  <a16:creationId xmlns:a16="http://schemas.microsoft.com/office/drawing/2014/main" id="{ABBFF729-65AB-4E09-B438-39A622A41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9" y="3512"/>
              <a:ext cx="1549" cy="3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477" name="Oval 45">
              <a:extLst>
                <a:ext uri="{FF2B5EF4-FFF2-40B4-BE49-F238E27FC236}">
                  <a16:creationId xmlns:a16="http://schemas.microsoft.com/office/drawing/2014/main" id="{6FFA390E-824D-42AD-9AFF-CCD44F156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8" y="3496"/>
              <a:ext cx="78" cy="78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F78C4C3E-3E9C-451C-A479-F88DBB157F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Encapsulation in a message transmitted via TCP over an Ethernet</a:t>
            </a:r>
          </a:p>
        </p:txBody>
      </p:sp>
      <p:grpSp>
        <p:nvGrpSpPr>
          <p:cNvPr id="26683" name="Group 59">
            <a:extLst>
              <a:ext uri="{FF2B5EF4-FFF2-40B4-BE49-F238E27FC236}">
                <a16:creationId xmlns:a16="http://schemas.microsoft.com/office/drawing/2014/main" id="{7CA59673-6E98-4867-9DD4-D01F4F4EBF74}"/>
              </a:ext>
            </a:extLst>
          </p:cNvPr>
          <p:cNvGrpSpPr>
            <a:grpSpLocks/>
          </p:cNvGrpSpPr>
          <p:nvPr/>
        </p:nvGrpSpPr>
        <p:grpSpPr bwMode="auto">
          <a:xfrm>
            <a:off x="2235200" y="2114550"/>
            <a:ext cx="7848600" cy="2833688"/>
            <a:chOff x="448" y="1332"/>
            <a:chExt cx="4944" cy="1785"/>
          </a:xfrm>
        </p:grpSpPr>
        <p:sp>
          <p:nvSpPr>
            <p:cNvPr id="26628" name="Rectangle 4">
              <a:extLst>
                <a:ext uri="{FF2B5EF4-FFF2-40B4-BE49-F238E27FC236}">
                  <a16:creationId xmlns:a16="http://schemas.microsoft.com/office/drawing/2014/main" id="{C8574A54-828A-4020-8B53-DC36D52FC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7" y="1332"/>
              <a:ext cx="1563" cy="175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29" name="Rectangle 5">
              <a:extLst>
                <a:ext uri="{FF2B5EF4-FFF2-40B4-BE49-F238E27FC236}">
                  <a16:creationId xmlns:a16="http://schemas.microsoft.com/office/drawing/2014/main" id="{55457449-203A-4BA1-9C0C-C5BDE9987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7" y="1332"/>
              <a:ext cx="1579" cy="191"/>
            </a:xfrm>
            <a:prstGeom prst="rect">
              <a:avLst/>
            </a:prstGeom>
            <a:noFill/>
            <a:ln w="36513">
              <a:solidFill>
                <a:srgbClr val="FFDC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30" name="Rectangle 6">
              <a:extLst>
                <a:ext uri="{FF2B5EF4-FFF2-40B4-BE49-F238E27FC236}">
                  <a16:creationId xmlns:a16="http://schemas.microsoft.com/office/drawing/2014/main" id="{3A194E2C-4F84-4B1E-B88B-C62409007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5" y="1387"/>
              <a:ext cx="118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Application message</a:t>
              </a:r>
              <a:endParaRPr lang="en-GB" altLang="en-US"/>
            </a:p>
          </p:txBody>
        </p:sp>
        <p:sp>
          <p:nvSpPr>
            <p:cNvPr id="26631" name="Rectangle 7">
              <a:extLst>
                <a:ext uri="{FF2B5EF4-FFF2-40B4-BE49-F238E27FC236}">
                  <a16:creationId xmlns:a16="http://schemas.microsoft.com/office/drawing/2014/main" id="{C9DAB851-3573-4308-93E5-FA770DCDD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7" y="1730"/>
              <a:ext cx="1579" cy="192"/>
            </a:xfrm>
            <a:prstGeom prst="rect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32" name="Rectangle 8">
              <a:extLst>
                <a:ext uri="{FF2B5EF4-FFF2-40B4-BE49-F238E27FC236}">
                  <a16:creationId xmlns:a16="http://schemas.microsoft.com/office/drawing/2014/main" id="{16AE3AC3-42EC-4F3F-8841-E1B20731F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" y="1730"/>
              <a:ext cx="1244" cy="176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33" name="Rectangle 9">
              <a:extLst>
                <a:ext uri="{FF2B5EF4-FFF2-40B4-BE49-F238E27FC236}">
                  <a16:creationId xmlns:a16="http://schemas.microsoft.com/office/drawing/2014/main" id="{FCF5F81B-9F67-40C0-8AEB-6A1E98B39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" y="1730"/>
              <a:ext cx="1260" cy="192"/>
            </a:xfrm>
            <a:prstGeom prst="rect">
              <a:avLst/>
            </a:prstGeom>
            <a:noFill/>
            <a:ln w="36513">
              <a:solidFill>
                <a:srgbClr val="FFDC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34" name="Rectangle 10">
              <a:extLst>
                <a:ext uri="{FF2B5EF4-FFF2-40B4-BE49-F238E27FC236}">
                  <a16:creationId xmlns:a16="http://schemas.microsoft.com/office/drawing/2014/main" id="{6AB332DB-E4FF-48BF-B228-61AFBE48E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7" y="1769"/>
              <a:ext cx="69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TCP header</a:t>
              </a:r>
              <a:endParaRPr lang="en-GB" altLang="en-US"/>
            </a:p>
          </p:txBody>
        </p:sp>
        <p:sp>
          <p:nvSpPr>
            <p:cNvPr id="26635" name="Freeform 11">
              <a:extLst>
                <a:ext uri="{FF2B5EF4-FFF2-40B4-BE49-F238E27FC236}">
                  <a16:creationId xmlns:a16="http://schemas.microsoft.com/office/drawing/2014/main" id="{E361A754-4ADB-48A3-88CA-69E4D9A92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5" y="1651"/>
              <a:ext cx="64" cy="63"/>
            </a:xfrm>
            <a:custGeom>
              <a:avLst/>
              <a:gdLst>
                <a:gd name="T0" fmla="*/ 32 w 64"/>
                <a:gd name="T1" fmla="*/ 0 h 63"/>
                <a:gd name="T2" fmla="*/ 64 w 64"/>
                <a:gd name="T3" fmla="*/ 0 h 63"/>
                <a:gd name="T4" fmla="*/ 32 w 64"/>
                <a:gd name="T5" fmla="*/ 63 h 63"/>
                <a:gd name="T6" fmla="*/ 0 w 64"/>
                <a:gd name="T7" fmla="*/ 0 h 63"/>
                <a:gd name="T8" fmla="*/ 32 w 64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3">
                  <a:moveTo>
                    <a:pt x="32" y="0"/>
                  </a:moveTo>
                  <a:lnTo>
                    <a:pt x="64" y="0"/>
                  </a:lnTo>
                  <a:lnTo>
                    <a:pt x="32" y="63"/>
                  </a:lnTo>
                  <a:lnTo>
                    <a:pt x="0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636" name="Line 12">
              <a:extLst>
                <a:ext uri="{FF2B5EF4-FFF2-40B4-BE49-F238E27FC236}">
                  <a16:creationId xmlns:a16="http://schemas.microsoft.com/office/drawing/2014/main" id="{2EB78B0C-0325-459A-AB17-A19A124BCE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7" y="1523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37" name="Line 13">
              <a:extLst>
                <a:ext uri="{FF2B5EF4-FFF2-40B4-BE49-F238E27FC236}">
                  <a16:creationId xmlns:a16="http://schemas.microsoft.com/office/drawing/2014/main" id="{BCE29511-19FA-4C1B-8494-BB47AC4734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7" y="1571"/>
              <a:ext cx="1" cy="16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38" name="Line 14">
              <a:extLst>
                <a:ext uri="{FF2B5EF4-FFF2-40B4-BE49-F238E27FC236}">
                  <a16:creationId xmlns:a16="http://schemas.microsoft.com/office/drawing/2014/main" id="{33ED2415-AF2E-4D74-827D-2A7F6E2BA4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7" y="1635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39" name="Freeform 15">
              <a:extLst>
                <a:ext uri="{FF2B5EF4-FFF2-40B4-BE49-F238E27FC236}">
                  <a16:creationId xmlns:a16="http://schemas.microsoft.com/office/drawing/2014/main" id="{D861BFFB-61D3-4499-8CE0-3E2C5F9815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8" y="1651"/>
              <a:ext cx="64" cy="63"/>
            </a:xfrm>
            <a:custGeom>
              <a:avLst/>
              <a:gdLst>
                <a:gd name="T0" fmla="*/ 32 w 64"/>
                <a:gd name="T1" fmla="*/ 0 h 63"/>
                <a:gd name="T2" fmla="*/ 64 w 64"/>
                <a:gd name="T3" fmla="*/ 0 h 63"/>
                <a:gd name="T4" fmla="*/ 32 w 64"/>
                <a:gd name="T5" fmla="*/ 63 h 63"/>
                <a:gd name="T6" fmla="*/ 0 w 64"/>
                <a:gd name="T7" fmla="*/ 0 h 63"/>
                <a:gd name="T8" fmla="*/ 32 w 64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3">
                  <a:moveTo>
                    <a:pt x="32" y="0"/>
                  </a:moveTo>
                  <a:lnTo>
                    <a:pt x="64" y="0"/>
                  </a:lnTo>
                  <a:lnTo>
                    <a:pt x="32" y="63"/>
                  </a:lnTo>
                  <a:lnTo>
                    <a:pt x="0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640" name="Line 16">
              <a:extLst>
                <a:ext uri="{FF2B5EF4-FFF2-40B4-BE49-F238E27FC236}">
                  <a16:creationId xmlns:a16="http://schemas.microsoft.com/office/drawing/2014/main" id="{67AA4C6E-CF9A-40EC-A6E3-ACC6C6B210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0" y="1523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41" name="Line 17">
              <a:extLst>
                <a:ext uri="{FF2B5EF4-FFF2-40B4-BE49-F238E27FC236}">
                  <a16:creationId xmlns:a16="http://schemas.microsoft.com/office/drawing/2014/main" id="{BFF7AB6E-0780-4A3E-AF64-2EDC02D03F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0" y="1571"/>
              <a:ext cx="1" cy="16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42" name="Line 18">
              <a:extLst>
                <a:ext uri="{FF2B5EF4-FFF2-40B4-BE49-F238E27FC236}">
                  <a16:creationId xmlns:a16="http://schemas.microsoft.com/office/drawing/2014/main" id="{D921378E-CB18-4DEC-A73B-F3D488769E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0" y="1635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43" name="Rectangle 19">
              <a:extLst>
                <a:ext uri="{FF2B5EF4-FFF2-40B4-BE49-F238E27FC236}">
                  <a16:creationId xmlns:a16="http://schemas.microsoft.com/office/drawing/2014/main" id="{4B52D903-D9AA-46F9-987C-DED411923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" y="2113"/>
              <a:ext cx="2823" cy="191"/>
            </a:xfrm>
            <a:prstGeom prst="rect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44" name="Freeform 20">
              <a:extLst>
                <a:ext uri="{FF2B5EF4-FFF2-40B4-BE49-F238E27FC236}">
                  <a16:creationId xmlns:a16="http://schemas.microsoft.com/office/drawing/2014/main" id="{97F54BB6-94CC-47C5-9D8D-960462E42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1" y="2033"/>
              <a:ext cx="64" cy="64"/>
            </a:xfrm>
            <a:custGeom>
              <a:avLst/>
              <a:gdLst>
                <a:gd name="T0" fmla="*/ 32 w 64"/>
                <a:gd name="T1" fmla="*/ 0 h 64"/>
                <a:gd name="T2" fmla="*/ 64 w 64"/>
                <a:gd name="T3" fmla="*/ 0 h 64"/>
                <a:gd name="T4" fmla="*/ 32 w 64"/>
                <a:gd name="T5" fmla="*/ 64 h 64"/>
                <a:gd name="T6" fmla="*/ 0 w 64"/>
                <a:gd name="T7" fmla="*/ 0 h 64"/>
                <a:gd name="T8" fmla="*/ 32 w 64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4">
                  <a:moveTo>
                    <a:pt x="32" y="0"/>
                  </a:moveTo>
                  <a:lnTo>
                    <a:pt x="64" y="0"/>
                  </a:lnTo>
                  <a:lnTo>
                    <a:pt x="32" y="64"/>
                  </a:lnTo>
                  <a:lnTo>
                    <a:pt x="0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645" name="Line 21">
              <a:extLst>
                <a:ext uri="{FF2B5EF4-FFF2-40B4-BE49-F238E27FC236}">
                  <a16:creationId xmlns:a16="http://schemas.microsoft.com/office/drawing/2014/main" id="{4F67CBB3-8975-4C05-BC32-3D283D6924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3" y="1906"/>
              <a:ext cx="1" cy="16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46" name="Line 22">
              <a:extLst>
                <a:ext uri="{FF2B5EF4-FFF2-40B4-BE49-F238E27FC236}">
                  <a16:creationId xmlns:a16="http://schemas.microsoft.com/office/drawing/2014/main" id="{8C62ADF8-FB70-4BB8-8453-F79A8F9677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3" y="1953"/>
              <a:ext cx="1" cy="16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47" name="Line 23">
              <a:extLst>
                <a:ext uri="{FF2B5EF4-FFF2-40B4-BE49-F238E27FC236}">
                  <a16:creationId xmlns:a16="http://schemas.microsoft.com/office/drawing/2014/main" id="{F026BE37-A770-4674-9984-1FB618917C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3" y="2017"/>
              <a:ext cx="1" cy="16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48" name="Freeform 24">
              <a:extLst>
                <a:ext uri="{FF2B5EF4-FFF2-40B4-BE49-F238E27FC236}">
                  <a16:creationId xmlns:a16="http://schemas.microsoft.com/office/drawing/2014/main" id="{E09FD9D2-F2E2-41E0-B068-C4B6BD7833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8" y="2049"/>
              <a:ext cx="64" cy="64"/>
            </a:xfrm>
            <a:custGeom>
              <a:avLst/>
              <a:gdLst>
                <a:gd name="T0" fmla="*/ 32 w 64"/>
                <a:gd name="T1" fmla="*/ 0 h 64"/>
                <a:gd name="T2" fmla="*/ 64 w 64"/>
                <a:gd name="T3" fmla="*/ 0 h 64"/>
                <a:gd name="T4" fmla="*/ 32 w 64"/>
                <a:gd name="T5" fmla="*/ 64 h 64"/>
                <a:gd name="T6" fmla="*/ 0 w 64"/>
                <a:gd name="T7" fmla="*/ 0 h 64"/>
                <a:gd name="T8" fmla="*/ 32 w 64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4">
                  <a:moveTo>
                    <a:pt x="32" y="0"/>
                  </a:moveTo>
                  <a:lnTo>
                    <a:pt x="64" y="0"/>
                  </a:lnTo>
                  <a:lnTo>
                    <a:pt x="32" y="64"/>
                  </a:lnTo>
                  <a:lnTo>
                    <a:pt x="0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649" name="Line 25">
              <a:extLst>
                <a:ext uri="{FF2B5EF4-FFF2-40B4-BE49-F238E27FC236}">
                  <a16:creationId xmlns:a16="http://schemas.microsoft.com/office/drawing/2014/main" id="{D419F676-8D74-4B56-B469-77E1B0F6DF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0" y="1922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50" name="Line 26">
              <a:extLst>
                <a:ext uri="{FF2B5EF4-FFF2-40B4-BE49-F238E27FC236}">
                  <a16:creationId xmlns:a16="http://schemas.microsoft.com/office/drawing/2014/main" id="{6BA482E3-C72B-4267-B442-41128DA172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0" y="1969"/>
              <a:ext cx="1" cy="16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51" name="Line 27">
              <a:extLst>
                <a:ext uri="{FF2B5EF4-FFF2-40B4-BE49-F238E27FC236}">
                  <a16:creationId xmlns:a16="http://schemas.microsoft.com/office/drawing/2014/main" id="{FB3506D9-6B3B-44F2-993C-54527C1342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0" y="2033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52" name="Rectangle 28">
              <a:extLst>
                <a:ext uri="{FF2B5EF4-FFF2-40B4-BE49-F238E27FC236}">
                  <a16:creationId xmlns:a16="http://schemas.microsoft.com/office/drawing/2014/main" id="{D21D1715-8B15-4D48-8410-F0763BD86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0" y="2113"/>
              <a:ext cx="973" cy="175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53" name="Rectangle 29">
              <a:extLst>
                <a:ext uri="{FF2B5EF4-FFF2-40B4-BE49-F238E27FC236}">
                  <a16:creationId xmlns:a16="http://schemas.microsoft.com/office/drawing/2014/main" id="{4EA5B8DE-0BCE-400A-848E-405BC358A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0" y="2113"/>
              <a:ext cx="989" cy="191"/>
            </a:xfrm>
            <a:prstGeom prst="rect">
              <a:avLst/>
            </a:prstGeom>
            <a:noFill/>
            <a:ln w="36513">
              <a:solidFill>
                <a:srgbClr val="FFDC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54" name="Rectangle 30">
              <a:extLst>
                <a:ext uri="{FF2B5EF4-FFF2-40B4-BE49-F238E27FC236}">
                  <a16:creationId xmlns:a16="http://schemas.microsoft.com/office/drawing/2014/main" id="{1115DADF-3662-4D9F-82CC-9AC0C35DC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" y="2168"/>
              <a:ext cx="5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IP header</a:t>
              </a:r>
              <a:endParaRPr lang="en-GB" altLang="en-US"/>
            </a:p>
          </p:txBody>
        </p:sp>
        <p:sp>
          <p:nvSpPr>
            <p:cNvPr id="26655" name="Rectangle 31">
              <a:extLst>
                <a:ext uri="{FF2B5EF4-FFF2-40B4-BE49-F238E27FC236}">
                  <a16:creationId xmlns:a16="http://schemas.microsoft.com/office/drawing/2014/main" id="{E0DB9C13-9AD5-432A-9CC0-3BCFCB8A4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6" y="2527"/>
              <a:ext cx="3780" cy="192"/>
            </a:xfrm>
            <a:prstGeom prst="rect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56" name="Freeform 32">
              <a:extLst>
                <a:ext uri="{FF2B5EF4-FFF2-40B4-BE49-F238E27FC236}">
                  <a16:creationId xmlns:a16="http://schemas.microsoft.com/office/drawing/2014/main" id="{BFAB2D8B-5195-4B78-8273-F36AA13EE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8" y="2432"/>
              <a:ext cx="64" cy="63"/>
            </a:xfrm>
            <a:custGeom>
              <a:avLst/>
              <a:gdLst>
                <a:gd name="T0" fmla="*/ 32 w 64"/>
                <a:gd name="T1" fmla="*/ 0 h 63"/>
                <a:gd name="T2" fmla="*/ 64 w 64"/>
                <a:gd name="T3" fmla="*/ 0 h 63"/>
                <a:gd name="T4" fmla="*/ 32 w 64"/>
                <a:gd name="T5" fmla="*/ 63 h 63"/>
                <a:gd name="T6" fmla="*/ 0 w 64"/>
                <a:gd name="T7" fmla="*/ 0 h 63"/>
                <a:gd name="T8" fmla="*/ 32 w 64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3">
                  <a:moveTo>
                    <a:pt x="32" y="0"/>
                  </a:moveTo>
                  <a:lnTo>
                    <a:pt x="64" y="0"/>
                  </a:lnTo>
                  <a:lnTo>
                    <a:pt x="32" y="63"/>
                  </a:lnTo>
                  <a:lnTo>
                    <a:pt x="0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657" name="Line 33">
              <a:extLst>
                <a:ext uri="{FF2B5EF4-FFF2-40B4-BE49-F238E27FC236}">
                  <a16:creationId xmlns:a16="http://schemas.microsoft.com/office/drawing/2014/main" id="{B0C0664C-6A3A-4E5C-B31B-2FBEA6E9B2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0" y="2304"/>
              <a:ext cx="1" cy="16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58" name="Line 34">
              <a:extLst>
                <a:ext uri="{FF2B5EF4-FFF2-40B4-BE49-F238E27FC236}">
                  <a16:creationId xmlns:a16="http://schemas.microsoft.com/office/drawing/2014/main" id="{BD28A299-D791-48B1-9747-CFF693E70D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0" y="2352"/>
              <a:ext cx="1" cy="16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59" name="Line 35">
              <a:extLst>
                <a:ext uri="{FF2B5EF4-FFF2-40B4-BE49-F238E27FC236}">
                  <a16:creationId xmlns:a16="http://schemas.microsoft.com/office/drawing/2014/main" id="{D97135F2-2FE8-4BAB-8A86-6D6C62440F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0" y="2416"/>
              <a:ext cx="1" cy="16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60" name="Rectangle 36">
              <a:extLst>
                <a:ext uri="{FF2B5EF4-FFF2-40B4-BE49-F238E27FC236}">
                  <a16:creationId xmlns:a16="http://schemas.microsoft.com/office/drawing/2014/main" id="{A3AA5889-98FC-41C8-A6CD-25F199E55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527"/>
              <a:ext cx="1116" cy="176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61" name="Rectangle 37">
              <a:extLst>
                <a:ext uri="{FF2B5EF4-FFF2-40B4-BE49-F238E27FC236}">
                  <a16:creationId xmlns:a16="http://schemas.microsoft.com/office/drawing/2014/main" id="{3D242FFE-86A1-4B46-B161-4348E383FE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527"/>
              <a:ext cx="1132" cy="192"/>
            </a:xfrm>
            <a:prstGeom prst="rect">
              <a:avLst/>
            </a:prstGeom>
            <a:noFill/>
            <a:ln w="36513">
              <a:solidFill>
                <a:srgbClr val="FFDC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62" name="Rectangle 38">
              <a:extLst>
                <a:ext uri="{FF2B5EF4-FFF2-40B4-BE49-F238E27FC236}">
                  <a16:creationId xmlns:a16="http://schemas.microsoft.com/office/drawing/2014/main" id="{F1857575-B792-47B5-AA07-8A273DA13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" y="2566"/>
              <a:ext cx="91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Ethernet header</a:t>
              </a:r>
              <a:endParaRPr lang="en-GB" altLang="en-US"/>
            </a:p>
          </p:txBody>
        </p:sp>
        <p:sp>
          <p:nvSpPr>
            <p:cNvPr id="26663" name="Freeform 39">
              <a:extLst>
                <a:ext uri="{FF2B5EF4-FFF2-40B4-BE49-F238E27FC236}">
                  <a16:creationId xmlns:a16="http://schemas.microsoft.com/office/drawing/2014/main" id="{7FA7E659-EA5B-40A6-A8C7-6C5477B24A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4" y="2432"/>
              <a:ext cx="64" cy="63"/>
            </a:xfrm>
            <a:custGeom>
              <a:avLst/>
              <a:gdLst>
                <a:gd name="T0" fmla="*/ 32 w 64"/>
                <a:gd name="T1" fmla="*/ 0 h 63"/>
                <a:gd name="T2" fmla="*/ 64 w 64"/>
                <a:gd name="T3" fmla="*/ 0 h 63"/>
                <a:gd name="T4" fmla="*/ 32 w 64"/>
                <a:gd name="T5" fmla="*/ 63 h 63"/>
                <a:gd name="T6" fmla="*/ 0 w 64"/>
                <a:gd name="T7" fmla="*/ 0 h 63"/>
                <a:gd name="T8" fmla="*/ 32 w 64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3">
                  <a:moveTo>
                    <a:pt x="32" y="0"/>
                  </a:moveTo>
                  <a:lnTo>
                    <a:pt x="64" y="0"/>
                  </a:lnTo>
                  <a:lnTo>
                    <a:pt x="32" y="63"/>
                  </a:lnTo>
                  <a:lnTo>
                    <a:pt x="0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664" name="Line 40">
              <a:extLst>
                <a:ext uri="{FF2B5EF4-FFF2-40B4-BE49-F238E27FC236}">
                  <a16:creationId xmlns:a16="http://schemas.microsoft.com/office/drawing/2014/main" id="{0CD85837-4D53-4C7D-97DF-1E25327302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6" y="2304"/>
              <a:ext cx="1" cy="16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65" name="Line 41">
              <a:extLst>
                <a:ext uri="{FF2B5EF4-FFF2-40B4-BE49-F238E27FC236}">
                  <a16:creationId xmlns:a16="http://schemas.microsoft.com/office/drawing/2014/main" id="{FE43FEA2-01D8-4E42-8839-90ACA07F77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6" y="2352"/>
              <a:ext cx="1" cy="16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66" name="Line 42">
              <a:extLst>
                <a:ext uri="{FF2B5EF4-FFF2-40B4-BE49-F238E27FC236}">
                  <a16:creationId xmlns:a16="http://schemas.microsoft.com/office/drawing/2014/main" id="{ADB6E552-6F27-4602-8E2E-D312C83458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6" y="2416"/>
              <a:ext cx="1" cy="16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67" name="Freeform 43">
              <a:extLst>
                <a:ext uri="{FF2B5EF4-FFF2-40B4-BE49-F238E27FC236}">
                  <a16:creationId xmlns:a16="http://schemas.microsoft.com/office/drawing/2014/main" id="{242E05FD-0856-4ABE-B1D4-46CD5AF77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8" y="2830"/>
              <a:ext cx="64" cy="64"/>
            </a:xfrm>
            <a:custGeom>
              <a:avLst/>
              <a:gdLst>
                <a:gd name="T0" fmla="*/ 32 w 64"/>
                <a:gd name="T1" fmla="*/ 0 h 64"/>
                <a:gd name="T2" fmla="*/ 64 w 64"/>
                <a:gd name="T3" fmla="*/ 0 h 64"/>
                <a:gd name="T4" fmla="*/ 32 w 64"/>
                <a:gd name="T5" fmla="*/ 64 h 64"/>
                <a:gd name="T6" fmla="*/ 0 w 64"/>
                <a:gd name="T7" fmla="*/ 0 h 64"/>
                <a:gd name="T8" fmla="*/ 32 w 64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4">
                  <a:moveTo>
                    <a:pt x="32" y="0"/>
                  </a:moveTo>
                  <a:lnTo>
                    <a:pt x="64" y="0"/>
                  </a:lnTo>
                  <a:lnTo>
                    <a:pt x="32" y="64"/>
                  </a:lnTo>
                  <a:lnTo>
                    <a:pt x="0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668" name="Line 44">
              <a:extLst>
                <a:ext uri="{FF2B5EF4-FFF2-40B4-BE49-F238E27FC236}">
                  <a16:creationId xmlns:a16="http://schemas.microsoft.com/office/drawing/2014/main" id="{114A380D-8287-454C-9E65-BFECA84F1C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0" y="2703"/>
              <a:ext cx="1" cy="16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69" name="Line 45">
              <a:extLst>
                <a:ext uri="{FF2B5EF4-FFF2-40B4-BE49-F238E27FC236}">
                  <a16:creationId xmlns:a16="http://schemas.microsoft.com/office/drawing/2014/main" id="{B0852C6A-DF6D-4B86-A9BC-35FD9A0D6F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0" y="2766"/>
              <a:ext cx="1" cy="16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70" name="Line 46">
              <a:extLst>
                <a:ext uri="{FF2B5EF4-FFF2-40B4-BE49-F238E27FC236}">
                  <a16:creationId xmlns:a16="http://schemas.microsoft.com/office/drawing/2014/main" id="{A18E863E-B9BE-4A2F-B710-6C7F73FF02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0" y="2814"/>
              <a:ext cx="1" cy="16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71" name="Rectangle 47">
              <a:extLst>
                <a:ext uri="{FF2B5EF4-FFF2-40B4-BE49-F238E27FC236}">
                  <a16:creationId xmlns:a16="http://schemas.microsoft.com/office/drawing/2014/main" id="{3309E067-681F-4E4C-9B1E-A56486F05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910"/>
              <a:ext cx="4896" cy="207"/>
            </a:xfrm>
            <a:prstGeom prst="rect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72" name="Freeform 48">
              <a:extLst>
                <a:ext uri="{FF2B5EF4-FFF2-40B4-BE49-F238E27FC236}">
                  <a16:creationId xmlns:a16="http://schemas.microsoft.com/office/drawing/2014/main" id="{22656086-4B3A-4826-93C8-C3D88C75DA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" y="2830"/>
              <a:ext cx="64" cy="64"/>
            </a:xfrm>
            <a:custGeom>
              <a:avLst/>
              <a:gdLst>
                <a:gd name="T0" fmla="*/ 32 w 64"/>
                <a:gd name="T1" fmla="*/ 0 h 64"/>
                <a:gd name="T2" fmla="*/ 64 w 64"/>
                <a:gd name="T3" fmla="*/ 0 h 64"/>
                <a:gd name="T4" fmla="*/ 32 w 64"/>
                <a:gd name="T5" fmla="*/ 64 h 64"/>
                <a:gd name="T6" fmla="*/ 0 w 64"/>
                <a:gd name="T7" fmla="*/ 0 h 64"/>
                <a:gd name="T8" fmla="*/ 32 w 64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4">
                  <a:moveTo>
                    <a:pt x="32" y="0"/>
                  </a:moveTo>
                  <a:lnTo>
                    <a:pt x="64" y="0"/>
                  </a:lnTo>
                  <a:lnTo>
                    <a:pt x="32" y="64"/>
                  </a:lnTo>
                  <a:lnTo>
                    <a:pt x="0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673" name="Line 49">
              <a:extLst>
                <a:ext uri="{FF2B5EF4-FFF2-40B4-BE49-F238E27FC236}">
                  <a16:creationId xmlns:a16="http://schemas.microsoft.com/office/drawing/2014/main" id="{54B4B0ED-311B-452C-B315-CB2416AE24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703"/>
              <a:ext cx="1" cy="16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74" name="Line 50">
              <a:extLst>
                <a:ext uri="{FF2B5EF4-FFF2-40B4-BE49-F238E27FC236}">
                  <a16:creationId xmlns:a16="http://schemas.microsoft.com/office/drawing/2014/main" id="{77611700-17CA-4992-B864-760997484B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766"/>
              <a:ext cx="1" cy="16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75" name="Line 51">
              <a:extLst>
                <a:ext uri="{FF2B5EF4-FFF2-40B4-BE49-F238E27FC236}">
                  <a16:creationId xmlns:a16="http://schemas.microsoft.com/office/drawing/2014/main" id="{FACEDAEC-7B6B-42ED-B693-C6C071030A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814"/>
              <a:ext cx="1" cy="16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76" name="Rectangle 52">
              <a:extLst>
                <a:ext uri="{FF2B5EF4-FFF2-40B4-BE49-F238E27FC236}">
                  <a16:creationId xmlns:a16="http://schemas.microsoft.com/office/drawing/2014/main" id="{F04BB526-2F43-4C02-8D56-008A2E738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2" y="2949"/>
              <a:ext cx="85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Ethernet frame</a:t>
              </a:r>
              <a:endParaRPr lang="en-GB" altLang="en-US"/>
            </a:p>
          </p:txBody>
        </p:sp>
        <p:sp>
          <p:nvSpPr>
            <p:cNvPr id="26677" name="Rectangle 53">
              <a:extLst>
                <a:ext uri="{FF2B5EF4-FFF2-40B4-BE49-F238E27FC236}">
                  <a16:creationId xmlns:a16="http://schemas.microsoft.com/office/drawing/2014/main" id="{A0F5F37D-9AFE-4FB4-8BFE-59A40B061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1753"/>
              <a:ext cx="19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port</a:t>
              </a:r>
              <a:endParaRPr lang="en-GB" altLang="en-US" sz="1400"/>
            </a:p>
          </p:txBody>
        </p:sp>
        <p:sp>
          <p:nvSpPr>
            <p:cNvPr id="26678" name="Rectangle 54">
              <a:extLst>
                <a:ext uri="{FF2B5EF4-FFF2-40B4-BE49-F238E27FC236}">
                  <a16:creationId xmlns:a16="http://schemas.microsoft.com/office/drawing/2014/main" id="{397F3BA7-F874-4E49-9E74-BACEF4909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8" y="1746"/>
              <a:ext cx="255" cy="160"/>
            </a:xfrm>
            <a:prstGeom prst="rect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79" name="Rectangle 55">
              <a:extLst>
                <a:ext uri="{FF2B5EF4-FFF2-40B4-BE49-F238E27FC236}">
                  <a16:creationId xmlns:a16="http://schemas.microsoft.com/office/drawing/2014/main" id="{5DCBFCFE-99EB-4E82-A4E2-A4919207E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2152"/>
              <a:ext cx="22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TCP</a:t>
              </a:r>
              <a:endParaRPr lang="en-GB" altLang="en-US" sz="1400"/>
            </a:p>
          </p:txBody>
        </p:sp>
        <p:sp>
          <p:nvSpPr>
            <p:cNvPr id="26680" name="Rectangle 56">
              <a:extLst>
                <a:ext uri="{FF2B5EF4-FFF2-40B4-BE49-F238E27FC236}">
                  <a16:creationId xmlns:a16="http://schemas.microsoft.com/office/drawing/2014/main" id="{70DB2C92-6603-4303-B3BA-89D2067B9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4" y="2145"/>
              <a:ext cx="271" cy="143"/>
            </a:xfrm>
            <a:prstGeom prst="rect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81" name="Rectangle 57">
              <a:extLst>
                <a:ext uri="{FF2B5EF4-FFF2-40B4-BE49-F238E27FC236}">
                  <a16:creationId xmlns:a16="http://schemas.microsoft.com/office/drawing/2014/main" id="{F69B1E8F-9261-41AF-BBE7-5577F2EDB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8" y="2566"/>
              <a:ext cx="10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IP</a:t>
              </a:r>
              <a:endParaRPr lang="en-GB" altLang="en-US"/>
            </a:p>
          </p:txBody>
        </p:sp>
        <p:sp>
          <p:nvSpPr>
            <p:cNvPr id="26682" name="Rectangle 58">
              <a:extLst>
                <a:ext uri="{FF2B5EF4-FFF2-40B4-BE49-F238E27FC236}">
                  <a16:creationId xmlns:a16="http://schemas.microsoft.com/office/drawing/2014/main" id="{9A197D9A-6936-4394-97AB-3654A4B0E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1" y="2543"/>
              <a:ext cx="159" cy="160"/>
            </a:xfrm>
            <a:prstGeom prst="rect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8F6CFD10-6F26-4F05-93B1-F5BAF5496D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509588"/>
            <a:ext cx="7772400" cy="1143000"/>
          </a:xfrm>
        </p:spPr>
        <p:txBody>
          <a:bodyPr/>
          <a:lstStyle/>
          <a:p>
            <a:r>
              <a:rPr lang="en-US" altLang="en-US"/>
              <a:t>Protocol Multiplexing</a:t>
            </a:r>
          </a:p>
        </p:txBody>
      </p:sp>
      <p:sp>
        <p:nvSpPr>
          <p:cNvPr id="181251" name="Rectangle 3">
            <a:extLst>
              <a:ext uri="{FF2B5EF4-FFF2-40B4-BE49-F238E27FC236}">
                <a16:creationId xmlns:a16="http://schemas.microsoft.com/office/drawing/2014/main" id="{C95D06FD-A661-479A-894C-3991075DD2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576388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Multiplexing and Demultiplexing (demux key)</a:t>
            </a:r>
          </a:p>
          <a:p>
            <a:pPr>
              <a:lnSpc>
                <a:spcPct val="90000"/>
              </a:lnSpc>
            </a:pPr>
            <a:r>
              <a:rPr lang="en-US" altLang="en-US"/>
              <a:t>Encapsulation (header/body)</a:t>
            </a:r>
          </a:p>
        </p:txBody>
      </p:sp>
      <p:grpSp>
        <p:nvGrpSpPr>
          <p:cNvPr id="181252" name="Group 4">
            <a:extLst>
              <a:ext uri="{FF2B5EF4-FFF2-40B4-BE49-F238E27FC236}">
                <a16:creationId xmlns:a16="http://schemas.microsoft.com/office/drawing/2014/main" id="{17EC30EA-EC93-4AA6-967A-FB17FACCFAA9}"/>
              </a:ext>
            </a:extLst>
          </p:cNvPr>
          <p:cNvGrpSpPr>
            <a:grpSpLocks/>
          </p:cNvGrpSpPr>
          <p:nvPr/>
        </p:nvGrpSpPr>
        <p:grpSpPr bwMode="auto">
          <a:xfrm>
            <a:off x="3459164" y="2497138"/>
            <a:ext cx="4441825" cy="3848100"/>
            <a:chOff x="1118" y="1208"/>
            <a:chExt cx="2798" cy="2424"/>
          </a:xfrm>
        </p:grpSpPr>
        <p:sp>
          <p:nvSpPr>
            <p:cNvPr id="181253" name="Rectangle 5">
              <a:extLst>
                <a:ext uri="{FF2B5EF4-FFF2-40B4-BE49-F238E27FC236}">
                  <a16:creationId xmlns:a16="http://schemas.microsoft.com/office/drawing/2014/main" id="{6528841D-01AA-48D9-9647-CED12C6AF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8" y="1265"/>
              <a:ext cx="905" cy="1402"/>
            </a:xfrm>
            <a:prstGeom prst="rect">
              <a:avLst/>
            </a:prstGeom>
            <a:solidFill>
              <a:srgbClr val="CCEC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254" name="Freeform 6">
              <a:extLst>
                <a:ext uri="{FF2B5EF4-FFF2-40B4-BE49-F238E27FC236}">
                  <a16:creationId xmlns:a16="http://schemas.microsoft.com/office/drawing/2014/main" id="{337AB0FC-720B-4A72-BC91-EEB2ABF042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" y="1208"/>
              <a:ext cx="976" cy="57"/>
            </a:xfrm>
            <a:custGeom>
              <a:avLst/>
              <a:gdLst>
                <a:gd name="T0" fmla="*/ 0 w 976"/>
                <a:gd name="T1" fmla="*/ 57 h 57"/>
                <a:gd name="T2" fmla="*/ 905 w 976"/>
                <a:gd name="T3" fmla="*/ 57 h 57"/>
                <a:gd name="T4" fmla="*/ 976 w 976"/>
                <a:gd name="T5" fmla="*/ 0 h 57"/>
                <a:gd name="T6" fmla="*/ 71 w 976"/>
                <a:gd name="T7" fmla="*/ 0 h 57"/>
                <a:gd name="T8" fmla="*/ 0 w 976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6" h="57">
                  <a:moveTo>
                    <a:pt x="0" y="57"/>
                  </a:moveTo>
                  <a:lnTo>
                    <a:pt x="905" y="57"/>
                  </a:lnTo>
                  <a:lnTo>
                    <a:pt x="976" y="0"/>
                  </a:lnTo>
                  <a:lnTo>
                    <a:pt x="71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A0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255" name="Freeform 7">
              <a:extLst>
                <a:ext uri="{FF2B5EF4-FFF2-40B4-BE49-F238E27FC236}">
                  <a16:creationId xmlns:a16="http://schemas.microsoft.com/office/drawing/2014/main" id="{B0FA8118-3BF0-40C1-8FBF-417972654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3" y="1208"/>
              <a:ext cx="71" cy="1459"/>
            </a:xfrm>
            <a:custGeom>
              <a:avLst/>
              <a:gdLst>
                <a:gd name="T0" fmla="*/ 71 w 71"/>
                <a:gd name="T1" fmla="*/ 0 h 1459"/>
                <a:gd name="T2" fmla="*/ 0 w 71"/>
                <a:gd name="T3" fmla="*/ 57 h 1459"/>
                <a:gd name="T4" fmla="*/ 0 w 71"/>
                <a:gd name="T5" fmla="*/ 1459 h 1459"/>
                <a:gd name="T6" fmla="*/ 71 w 71"/>
                <a:gd name="T7" fmla="*/ 1403 h 1459"/>
                <a:gd name="T8" fmla="*/ 71 w 71"/>
                <a:gd name="T9" fmla="*/ 0 h 1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459">
                  <a:moveTo>
                    <a:pt x="71" y="0"/>
                  </a:moveTo>
                  <a:lnTo>
                    <a:pt x="0" y="57"/>
                  </a:lnTo>
                  <a:lnTo>
                    <a:pt x="0" y="1459"/>
                  </a:lnTo>
                  <a:lnTo>
                    <a:pt x="71" y="1403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80C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256" name="Rectangle 8">
              <a:extLst>
                <a:ext uri="{FF2B5EF4-FFF2-40B4-BE49-F238E27FC236}">
                  <a16:creationId xmlns:a16="http://schemas.microsoft.com/office/drawing/2014/main" id="{695AAFF0-4654-494E-BE20-B81E624D2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8" y="1265"/>
              <a:ext cx="907" cy="1402"/>
            </a:xfrm>
            <a:prstGeom prst="rect">
              <a:avLst/>
            </a:prstGeom>
            <a:solidFill>
              <a:srgbClr val="CCEC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257" name="Freeform 9">
              <a:extLst>
                <a:ext uri="{FF2B5EF4-FFF2-40B4-BE49-F238E27FC236}">
                  <a16:creationId xmlns:a16="http://schemas.microsoft.com/office/drawing/2014/main" id="{2A54D514-10AD-486E-A4AF-529594761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8" y="1208"/>
              <a:ext cx="978" cy="57"/>
            </a:xfrm>
            <a:custGeom>
              <a:avLst/>
              <a:gdLst>
                <a:gd name="T0" fmla="*/ 0 w 978"/>
                <a:gd name="T1" fmla="*/ 57 h 57"/>
                <a:gd name="T2" fmla="*/ 907 w 978"/>
                <a:gd name="T3" fmla="*/ 57 h 57"/>
                <a:gd name="T4" fmla="*/ 978 w 978"/>
                <a:gd name="T5" fmla="*/ 0 h 57"/>
                <a:gd name="T6" fmla="*/ 73 w 978"/>
                <a:gd name="T7" fmla="*/ 0 h 57"/>
                <a:gd name="T8" fmla="*/ 0 w 978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8" h="57">
                  <a:moveTo>
                    <a:pt x="0" y="57"/>
                  </a:moveTo>
                  <a:lnTo>
                    <a:pt x="907" y="57"/>
                  </a:lnTo>
                  <a:lnTo>
                    <a:pt x="978" y="0"/>
                  </a:lnTo>
                  <a:lnTo>
                    <a:pt x="73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A0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258" name="Freeform 10">
              <a:extLst>
                <a:ext uri="{FF2B5EF4-FFF2-40B4-BE49-F238E27FC236}">
                  <a16:creationId xmlns:a16="http://schemas.microsoft.com/office/drawing/2014/main" id="{8E2385EE-6C3B-4A2D-93E5-EC17F8BD7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5" y="1208"/>
              <a:ext cx="71" cy="1459"/>
            </a:xfrm>
            <a:custGeom>
              <a:avLst/>
              <a:gdLst>
                <a:gd name="T0" fmla="*/ 71 w 71"/>
                <a:gd name="T1" fmla="*/ 0 h 1459"/>
                <a:gd name="T2" fmla="*/ 0 w 71"/>
                <a:gd name="T3" fmla="*/ 57 h 1459"/>
                <a:gd name="T4" fmla="*/ 0 w 71"/>
                <a:gd name="T5" fmla="*/ 1459 h 1459"/>
                <a:gd name="T6" fmla="*/ 71 w 71"/>
                <a:gd name="T7" fmla="*/ 1403 h 1459"/>
                <a:gd name="T8" fmla="*/ 71 w 71"/>
                <a:gd name="T9" fmla="*/ 0 h 1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459">
                  <a:moveTo>
                    <a:pt x="71" y="0"/>
                  </a:moveTo>
                  <a:lnTo>
                    <a:pt x="0" y="57"/>
                  </a:lnTo>
                  <a:lnTo>
                    <a:pt x="0" y="1459"/>
                  </a:lnTo>
                  <a:lnTo>
                    <a:pt x="71" y="1403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80C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259" name="Freeform 11">
              <a:extLst>
                <a:ext uri="{FF2B5EF4-FFF2-40B4-BE49-F238E27FC236}">
                  <a16:creationId xmlns:a16="http://schemas.microsoft.com/office/drawing/2014/main" id="{4FA84290-185C-4526-BA13-A69B139B4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0" y="2734"/>
              <a:ext cx="1182" cy="898"/>
            </a:xfrm>
            <a:custGeom>
              <a:avLst/>
              <a:gdLst>
                <a:gd name="T0" fmla="*/ 478 w 1182"/>
                <a:gd name="T1" fmla="*/ 862 h 898"/>
                <a:gd name="T2" fmla="*/ 405 w 1182"/>
                <a:gd name="T3" fmla="*/ 884 h 898"/>
                <a:gd name="T4" fmla="*/ 334 w 1182"/>
                <a:gd name="T5" fmla="*/ 869 h 898"/>
                <a:gd name="T6" fmla="*/ 284 w 1182"/>
                <a:gd name="T7" fmla="*/ 834 h 898"/>
                <a:gd name="T8" fmla="*/ 237 w 1182"/>
                <a:gd name="T9" fmla="*/ 753 h 898"/>
                <a:gd name="T10" fmla="*/ 225 w 1182"/>
                <a:gd name="T11" fmla="*/ 737 h 898"/>
                <a:gd name="T12" fmla="*/ 154 w 1182"/>
                <a:gd name="T13" fmla="*/ 751 h 898"/>
                <a:gd name="T14" fmla="*/ 111 w 1182"/>
                <a:gd name="T15" fmla="*/ 730 h 898"/>
                <a:gd name="T16" fmla="*/ 85 w 1182"/>
                <a:gd name="T17" fmla="*/ 701 h 898"/>
                <a:gd name="T18" fmla="*/ 78 w 1182"/>
                <a:gd name="T19" fmla="*/ 635 h 898"/>
                <a:gd name="T20" fmla="*/ 73 w 1182"/>
                <a:gd name="T21" fmla="*/ 602 h 898"/>
                <a:gd name="T22" fmla="*/ 21 w 1182"/>
                <a:gd name="T23" fmla="*/ 547 h 898"/>
                <a:gd name="T24" fmla="*/ 2 w 1182"/>
                <a:gd name="T25" fmla="*/ 481 h 898"/>
                <a:gd name="T26" fmla="*/ 0 w 1182"/>
                <a:gd name="T27" fmla="*/ 443 h 898"/>
                <a:gd name="T28" fmla="*/ 12 w 1182"/>
                <a:gd name="T29" fmla="*/ 369 h 898"/>
                <a:gd name="T30" fmla="*/ 68 w 1182"/>
                <a:gd name="T31" fmla="*/ 296 h 898"/>
                <a:gd name="T32" fmla="*/ 71 w 1182"/>
                <a:gd name="T33" fmla="*/ 263 h 898"/>
                <a:gd name="T34" fmla="*/ 80 w 1182"/>
                <a:gd name="T35" fmla="*/ 196 h 898"/>
                <a:gd name="T36" fmla="*/ 104 w 1182"/>
                <a:gd name="T37" fmla="*/ 166 h 898"/>
                <a:gd name="T38" fmla="*/ 149 w 1182"/>
                <a:gd name="T39" fmla="*/ 147 h 898"/>
                <a:gd name="T40" fmla="*/ 218 w 1182"/>
                <a:gd name="T41" fmla="*/ 159 h 898"/>
                <a:gd name="T42" fmla="*/ 230 w 1182"/>
                <a:gd name="T43" fmla="*/ 142 h 898"/>
                <a:gd name="T44" fmla="*/ 277 w 1182"/>
                <a:gd name="T45" fmla="*/ 61 h 898"/>
                <a:gd name="T46" fmla="*/ 327 w 1182"/>
                <a:gd name="T47" fmla="*/ 28 h 898"/>
                <a:gd name="T48" fmla="*/ 398 w 1182"/>
                <a:gd name="T49" fmla="*/ 14 h 898"/>
                <a:gd name="T50" fmla="*/ 474 w 1182"/>
                <a:gd name="T51" fmla="*/ 35 h 898"/>
                <a:gd name="T52" fmla="*/ 514 w 1182"/>
                <a:gd name="T53" fmla="*/ 50 h 898"/>
                <a:gd name="T54" fmla="*/ 545 w 1182"/>
                <a:gd name="T55" fmla="*/ 9 h 898"/>
                <a:gd name="T56" fmla="*/ 590 w 1182"/>
                <a:gd name="T57" fmla="*/ 0 h 898"/>
                <a:gd name="T58" fmla="*/ 649 w 1182"/>
                <a:gd name="T59" fmla="*/ 19 h 898"/>
                <a:gd name="T60" fmla="*/ 668 w 1182"/>
                <a:gd name="T61" fmla="*/ 59 h 898"/>
                <a:gd name="T62" fmla="*/ 706 w 1182"/>
                <a:gd name="T63" fmla="*/ 38 h 898"/>
                <a:gd name="T64" fmla="*/ 782 w 1182"/>
                <a:gd name="T65" fmla="*/ 16 h 898"/>
                <a:gd name="T66" fmla="*/ 853 w 1182"/>
                <a:gd name="T67" fmla="*/ 28 h 898"/>
                <a:gd name="T68" fmla="*/ 903 w 1182"/>
                <a:gd name="T69" fmla="*/ 64 h 898"/>
                <a:gd name="T70" fmla="*/ 950 w 1182"/>
                <a:gd name="T71" fmla="*/ 144 h 898"/>
                <a:gd name="T72" fmla="*/ 962 w 1182"/>
                <a:gd name="T73" fmla="*/ 161 h 898"/>
                <a:gd name="T74" fmla="*/ 1030 w 1182"/>
                <a:gd name="T75" fmla="*/ 147 h 898"/>
                <a:gd name="T76" fmla="*/ 1076 w 1182"/>
                <a:gd name="T77" fmla="*/ 168 h 898"/>
                <a:gd name="T78" fmla="*/ 1099 w 1182"/>
                <a:gd name="T79" fmla="*/ 199 h 898"/>
                <a:gd name="T80" fmla="*/ 1109 w 1182"/>
                <a:gd name="T81" fmla="*/ 265 h 898"/>
                <a:gd name="T82" fmla="*/ 1111 w 1182"/>
                <a:gd name="T83" fmla="*/ 298 h 898"/>
                <a:gd name="T84" fmla="*/ 1168 w 1182"/>
                <a:gd name="T85" fmla="*/ 372 h 898"/>
                <a:gd name="T86" fmla="*/ 1180 w 1182"/>
                <a:gd name="T87" fmla="*/ 445 h 898"/>
                <a:gd name="T88" fmla="*/ 1177 w 1182"/>
                <a:gd name="T89" fmla="*/ 486 h 898"/>
                <a:gd name="T90" fmla="*/ 1144 w 1182"/>
                <a:gd name="T91" fmla="*/ 571 h 898"/>
                <a:gd name="T92" fmla="*/ 1106 w 1182"/>
                <a:gd name="T93" fmla="*/ 611 h 898"/>
                <a:gd name="T94" fmla="*/ 1116 w 1182"/>
                <a:gd name="T95" fmla="*/ 670 h 898"/>
                <a:gd name="T96" fmla="*/ 1092 w 1182"/>
                <a:gd name="T97" fmla="*/ 723 h 898"/>
                <a:gd name="T98" fmla="*/ 1059 w 1182"/>
                <a:gd name="T99" fmla="*/ 746 h 898"/>
                <a:gd name="T100" fmla="*/ 995 w 1182"/>
                <a:gd name="T101" fmla="*/ 751 h 898"/>
                <a:gd name="T102" fmla="*/ 955 w 1182"/>
                <a:gd name="T103" fmla="*/ 732 h 898"/>
                <a:gd name="T104" fmla="*/ 945 w 1182"/>
                <a:gd name="T105" fmla="*/ 791 h 898"/>
                <a:gd name="T106" fmla="*/ 876 w 1182"/>
                <a:gd name="T107" fmla="*/ 860 h 898"/>
                <a:gd name="T108" fmla="*/ 822 w 1182"/>
                <a:gd name="T109" fmla="*/ 884 h 898"/>
                <a:gd name="T110" fmla="*/ 753 w 1182"/>
                <a:gd name="T111" fmla="*/ 879 h 898"/>
                <a:gd name="T112" fmla="*/ 675 w 1182"/>
                <a:gd name="T113" fmla="*/ 839 h 898"/>
                <a:gd name="T114" fmla="*/ 663 w 1182"/>
                <a:gd name="T115" fmla="*/ 869 h 898"/>
                <a:gd name="T116" fmla="*/ 609 w 1182"/>
                <a:gd name="T117" fmla="*/ 898 h 898"/>
                <a:gd name="T118" fmla="*/ 571 w 1182"/>
                <a:gd name="T119" fmla="*/ 896 h 898"/>
                <a:gd name="T120" fmla="*/ 521 w 1182"/>
                <a:gd name="T121" fmla="*/ 858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82" h="898">
                  <a:moveTo>
                    <a:pt x="516" y="836"/>
                  </a:moveTo>
                  <a:lnTo>
                    <a:pt x="516" y="836"/>
                  </a:lnTo>
                  <a:lnTo>
                    <a:pt x="500" y="850"/>
                  </a:lnTo>
                  <a:lnTo>
                    <a:pt x="478" y="862"/>
                  </a:lnTo>
                  <a:lnTo>
                    <a:pt x="452" y="872"/>
                  </a:lnTo>
                  <a:lnTo>
                    <a:pt x="438" y="877"/>
                  </a:lnTo>
                  <a:lnTo>
                    <a:pt x="422" y="881"/>
                  </a:lnTo>
                  <a:lnTo>
                    <a:pt x="405" y="884"/>
                  </a:lnTo>
                  <a:lnTo>
                    <a:pt x="388" y="884"/>
                  </a:lnTo>
                  <a:lnTo>
                    <a:pt x="369" y="881"/>
                  </a:lnTo>
                  <a:lnTo>
                    <a:pt x="350" y="877"/>
                  </a:lnTo>
                  <a:lnTo>
                    <a:pt x="334" y="869"/>
                  </a:lnTo>
                  <a:lnTo>
                    <a:pt x="315" y="860"/>
                  </a:lnTo>
                  <a:lnTo>
                    <a:pt x="315" y="860"/>
                  </a:lnTo>
                  <a:lnTo>
                    <a:pt x="298" y="846"/>
                  </a:lnTo>
                  <a:lnTo>
                    <a:pt x="284" y="834"/>
                  </a:lnTo>
                  <a:lnTo>
                    <a:pt x="263" y="810"/>
                  </a:lnTo>
                  <a:lnTo>
                    <a:pt x="249" y="789"/>
                  </a:lnTo>
                  <a:lnTo>
                    <a:pt x="239" y="770"/>
                  </a:lnTo>
                  <a:lnTo>
                    <a:pt x="237" y="753"/>
                  </a:lnTo>
                  <a:lnTo>
                    <a:pt x="234" y="741"/>
                  </a:lnTo>
                  <a:lnTo>
                    <a:pt x="237" y="730"/>
                  </a:lnTo>
                  <a:lnTo>
                    <a:pt x="237" y="730"/>
                  </a:lnTo>
                  <a:lnTo>
                    <a:pt x="225" y="737"/>
                  </a:lnTo>
                  <a:lnTo>
                    <a:pt x="213" y="744"/>
                  </a:lnTo>
                  <a:lnTo>
                    <a:pt x="196" y="749"/>
                  </a:lnTo>
                  <a:lnTo>
                    <a:pt x="175" y="753"/>
                  </a:lnTo>
                  <a:lnTo>
                    <a:pt x="154" y="751"/>
                  </a:lnTo>
                  <a:lnTo>
                    <a:pt x="144" y="749"/>
                  </a:lnTo>
                  <a:lnTo>
                    <a:pt x="132" y="744"/>
                  </a:lnTo>
                  <a:lnTo>
                    <a:pt x="121" y="739"/>
                  </a:lnTo>
                  <a:lnTo>
                    <a:pt x="111" y="730"/>
                  </a:lnTo>
                  <a:lnTo>
                    <a:pt x="111" y="730"/>
                  </a:lnTo>
                  <a:lnTo>
                    <a:pt x="99" y="720"/>
                  </a:lnTo>
                  <a:lnTo>
                    <a:pt x="92" y="711"/>
                  </a:lnTo>
                  <a:lnTo>
                    <a:pt x="85" y="701"/>
                  </a:lnTo>
                  <a:lnTo>
                    <a:pt x="80" y="689"/>
                  </a:lnTo>
                  <a:lnTo>
                    <a:pt x="76" y="670"/>
                  </a:lnTo>
                  <a:lnTo>
                    <a:pt x="76" y="651"/>
                  </a:lnTo>
                  <a:lnTo>
                    <a:pt x="78" y="635"/>
                  </a:lnTo>
                  <a:lnTo>
                    <a:pt x="80" y="621"/>
                  </a:lnTo>
                  <a:lnTo>
                    <a:pt x="85" y="609"/>
                  </a:lnTo>
                  <a:lnTo>
                    <a:pt x="85" y="609"/>
                  </a:lnTo>
                  <a:lnTo>
                    <a:pt x="73" y="602"/>
                  </a:lnTo>
                  <a:lnTo>
                    <a:pt x="59" y="592"/>
                  </a:lnTo>
                  <a:lnTo>
                    <a:pt x="45" y="578"/>
                  </a:lnTo>
                  <a:lnTo>
                    <a:pt x="28" y="559"/>
                  </a:lnTo>
                  <a:lnTo>
                    <a:pt x="21" y="547"/>
                  </a:lnTo>
                  <a:lnTo>
                    <a:pt x="14" y="533"/>
                  </a:lnTo>
                  <a:lnTo>
                    <a:pt x="9" y="516"/>
                  </a:lnTo>
                  <a:lnTo>
                    <a:pt x="4" y="500"/>
                  </a:lnTo>
                  <a:lnTo>
                    <a:pt x="2" y="481"/>
                  </a:lnTo>
                  <a:lnTo>
                    <a:pt x="2" y="460"/>
                  </a:lnTo>
                  <a:lnTo>
                    <a:pt x="2" y="462"/>
                  </a:lnTo>
                  <a:lnTo>
                    <a:pt x="0" y="443"/>
                  </a:lnTo>
                  <a:lnTo>
                    <a:pt x="0" y="443"/>
                  </a:lnTo>
                  <a:lnTo>
                    <a:pt x="0" y="422"/>
                  </a:lnTo>
                  <a:lnTo>
                    <a:pt x="2" y="403"/>
                  </a:lnTo>
                  <a:lnTo>
                    <a:pt x="7" y="386"/>
                  </a:lnTo>
                  <a:lnTo>
                    <a:pt x="12" y="369"/>
                  </a:lnTo>
                  <a:lnTo>
                    <a:pt x="26" y="343"/>
                  </a:lnTo>
                  <a:lnTo>
                    <a:pt x="40" y="322"/>
                  </a:lnTo>
                  <a:lnTo>
                    <a:pt x="54" y="305"/>
                  </a:lnTo>
                  <a:lnTo>
                    <a:pt x="68" y="296"/>
                  </a:lnTo>
                  <a:lnTo>
                    <a:pt x="80" y="289"/>
                  </a:lnTo>
                  <a:lnTo>
                    <a:pt x="80" y="289"/>
                  </a:lnTo>
                  <a:lnTo>
                    <a:pt x="76" y="277"/>
                  </a:lnTo>
                  <a:lnTo>
                    <a:pt x="71" y="263"/>
                  </a:lnTo>
                  <a:lnTo>
                    <a:pt x="68" y="246"/>
                  </a:lnTo>
                  <a:lnTo>
                    <a:pt x="71" y="227"/>
                  </a:lnTo>
                  <a:lnTo>
                    <a:pt x="76" y="206"/>
                  </a:lnTo>
                  <a:lnTo>
                    <a:pt x="80" y="196"/>
                  </a:lnTo>
                  <a:lnTo>
                    <a:pt x="85" y="187"/>
                  </a:lnTo>
                  <a:lnTo>
                    <a:pt x="94" y="178"/>
                  </a:lnTo>
                  <a:lnTo>
                    <a:pt x="104" y="166"/>
                  </a:lnTo>
                  <a:lnTo>
                    <a:pt x="104" y="166"/>
                  </a:lnTo>
                  <a:lnTo>
                    <a:pt x="116" y="159"/>
                  </a:lnTo>
                  <a:lnTo>
                    <a:pt x="128" y="151"/>
                  </a:lnTo>
                  <a:lnTo>
                    <a:pt x="137" y="149"/>
                  </a:lnTo>
                  <a:lnTo>
                    <a:pt x="149" y="147"/>
                  </a:lnTo>
                  <a:lnTo>
                    <a:pt x="170" y="144"/>
                  </a:lnTo>
                  <a:lnTo>
                    <a:pt x="189" y="147"/>
                  </a:lnTo>
                  <a:lnTo>
                    <a:pt x="206" y="154"/>
                  </a:lnTo>
                  <a:lnTo>
                    <a:pt x="218" y="159"/>
                  </a:lnTo>
                  <a:lnTo>
                    <a:pt x="230" y="166"/>
                  </a:lnTo>
                  <a:lnTo>
                    <a:pt x="230" y="166"/>
                  </a:lnTo>
                  <a:lnTo>
                    <a:pt x="230" y="156"/>
                  </a:lnTo>
                  <a:lnTo>
                    <a:pt x="230" y="142"/>
                  </a:lnTo>
                  <a:lnTo>
                    <a:pt x="234" y="128"/>
                  </a:lnTo>
                  <a:lnTo>
                    <a:pt x="241" y="106"/>
                  </a:lnTo>
                  <a:lnTo>
                    <a:pt x="256" y="85"/>
                  </a:lnTo>
                  <a:lnTo>
                    <a:pt x="277" y="61"/>
                  </a:lnTo>
                  <a:lnTo>
                    <a:pt x="291" y="50"/>
                  </a:lnTo>
                  <a:lnTo>
                    <a:pt x="308" y="38"/>
                  </a:lnTo>
                  <a:lnTo>
                    <a:pt x="308" y="38"/>
                  </a:lnTo>
                  <a:lnTo>
                    <a:pt x="327" y="28"/>
                  </a:lnTo>
                  <a:lnTo>
                    <a:pt x="346" y="21"/>
                  </a:lnTo>
                  <a:lnTo>
                    <a:pt x="365" y="16"/>
                  </a:lnTo>
                  <a:lnTo>
                    <a:pt x="381" y="14"/>
                  </a:lnTo>
                  <a:lnTo>
                    <a:pt x="398" y="14"/>
                  </a:lnTo>
                  <a:lnTo>
                    <a:pt x="414" y="16"/>
                  </a:lnTo>
                  <a:lnTo>
                    <a:pt x="431" y="19"/>
                  </a:lnTo>
                  <a:lnTo>
                    <a:pt x="448" y="23"/>
                  </a:lnTo>
                  <a:lnTo>
                    <a:pt x="474" y="35"/>
                  </a:lnTo>
                  <a:lnTo>
                    <a:pt x="493" y="47"/>
                  </a:lnTo>
                  <a:lnTo>
                    <a:pt x="512" y="59"/>
                  </a:lnTo>
                  <a:lnTo>
                    <a:pt x="512" y="59"/>
                  </a:lnTo>
                  <a:lnTo>
                    <a:pt x="514" y="50"/>
                  </a:lnTo>
                  <a:lnTo>
                    <a:pt x="516" y="40"/>
                  </a:lnTo>
                  <a:lnTo>
                    <a:pt x="521" y="31"/>
                  </a:lnTo>
                  <a:lnTo>
                    <a:pt x="531" y="19"/>
                  </a:lnTo>
                  <a:lnTo>
                    <a:pt x="545" y="9"/>
                  </a:lnTo>
                  <a:lnTo>
                    <a:pt x="564" y="2"/>
                  </a:lnTo>
                  <a:lnTo>
                    <a:pt x="576" y="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604" y="0"/>
                  </a:lnTo>
                  <a:lnTo>
                    <a:pt x="616" y="2"/>
                  </a:lnTo>
                  <a:lnTo>
                    <a:pt x="635" y="9"/>
                  </a:lnTo>
                  <a:lnTo>
                    <a:pt x="649" y="19"/>
                  </a:lnTo>
                  <a:lnTo>
                    <a:pt x="658" y="31"/>
                  </a:lnTo>
                  <a:lnTo>
                    <a:pt x="663" y="40"/>
                  </a:lnTo>
                  <a:lnTo>
                    <a:pt x="668" y="50"/>
                  </a:lnTo>
                  <a:lnTo>
                    <a:pt x="668" y="59"/>
                  </a:lnTo>
                  <a:lnTo>
                    <a:pt x="668" y="61"/>
                  </a:lnTo>
                  <a:lnTo>
                    <a:pt x="668" y="61"/>
                  </a:lnTo>
                  <a:lnTo>
                    <a:pt x="687" y="50"/>
                  </a:lnTo>
                  <a:lnTo>
                    <a:pt x="706" y="38"/>
                  </a:lnTo>
                  <a:lnTo>
                    <a:pt x="734" y="26"/>
                  </a:lnTo>
                  <a:lnTo>
                    <a:pt x="749" y="21"/>
                  </a:lnTo>
                  <a:lnTo>
                    <a:pt x="765" y="19"/>
                  </a:lnTo>
                  <a:lnTo>
                    <a:pt x="782" y="16"/>
                  </a:lnTo>
                  <a:lnTo>
                    <a:pt x="798" y="16"/>
                  </a:lnTo>
                  <a:lnTo>
                    <a:pt x="817" y="16"/>
                  </a:lnTo>
                  <a:lnTo>
                    <a:pt x="834" y="21"/>
                  </a:lnTo>
                  <a:lnTo>
                    <a:pt x="853" y="28"/>
                  </a:lnTo>
                  <a:lnTo>
                    <a:pt x="872" y="40"/>
                  </a:lnTo>
                  <a:lnTo>
                    <a:pt x="872" y="40"/>
                  </a:lnTo>
                  <a:lnTo>
                    <a:pt x="888" y="52"/>
                  </a:lnTo>
                  <a:lnTo>
                    <a:pt x="903" y="64"/>
                  </a:lnTo>
                  <a:lnTo>
                    <a:pt x="924" y="87"/>
                  </a:lnTo>
                  <a:lnTo>
                    <a:pt x="938" y="109"/>
                  </a:lnTo>
                  <a:lnTo>
                    <a:pt x="945" y="128"/>
                  </a:lnTo>
                  <a:lnTo>
                    <a:pt x="950" y="144"/>
                  </a:lnTo>
                  <a:lnTo>
                    <a:pt x="950" y="156"/>
                  </a:lnTo>
                  <a:lnTo>
                    <a:pt x="950" y="168"/>
                  </a:lnTo>
                  <a:lnTo>
                    <a:pt x="950" y="168"/>
                  </a:lnTo>
                  <a:lnTo>
                    <a:pt x="962" y="161"/>
                  </a:lnTo>
                  <a:lnTo>
                    <a:pt x="974" y="154"/>
                  </a:lnTo>
                  <a:lnTo>
                    <a:pt x="990" y="149"/>
                  </a:lnTo>
                  <a:lnTo>
                    <a:pt x="1009" y="147"/>
                  </a:lnTo>
                  <a:lnTo>
                    <a:pt x="1030" y="147"/>
                  </a:lnTo>
                  <a:lnTo>
                    <a:pt x="1042" y="149"/>
                  </a:lnTo>
                  <a:lnTo>
                    <a:pt x="1054" y="154"/>
                  </a:lnTo>
                  <a:lnTo>
                    <a:pt x="1064" y="161"/>
                  </a:lnTo>
                  <a:lnTo>
                    <a:pt x="1076" y="168"/>
                  </a:lnTo>
                  <a:lnTo>
                    <a:pt x="1076" y="168"/>
                  </a:lnTo>
                  <a:lnTo>
                    <a:pt x="1085" y="178"/>
                  </a:lnTo>
                  <a:lnTo>
                    <a:pt x="1094" y="187"/>
                  </a:lnTo>
                  <a:lnTo>
                    <a:pt x="1099" y="199"/>
                  </a:lnTo>
                  <a:lnTo>
                    <a:pt x="1104" y="208"/>
                  </a:lnTo>
                  <a:lnTo>
                    <a:pt x="1109" y="230"/>
                  </a:lnTo>
                  <a:lnTo>
                    <a:pt x="1111" y="249"/>
                  </a:lnTo>
                  <a:lnTo>
                    <a:pt x="1109" y="265"/>
                  </a:lnTo>
                  <a:lnTo>
                    <a:pt x="1104" y="277"/>
                  </a:lnTo>
                  <a:lnTo>
                    <a:pt x="1099" y="289"/>
                  </a:lnTo>
                  <a:lnTo>
                    <a:pt x="1099" y="289"/>
                  </a:lnTo>
                  <a:lnTo>
                    <a:pt x="1111" y="298"/>
                  </a:lnTo>
                  <a:lnTo>
                    <a:pt x="1125" y="308"/>
                  </a:lnTo>
                  <a:lnTo>
                    <a:pt x="1140" y="322"/>
                  </a:lnTo>
                  <a:lnTo>
                    <a:pt x="1154" y="343"/>
                  </a:lnTo>
                  <a:lnTo>
                    <a:pt x="1168" y="372"/>
                  </a:lnTo>
                  <a:lnTo>
                    <a:pt x="1173" y="386"/>
                  </a:lnTo>
                  <a:lnTo>
                    <a:pt x="1177" y="405"/>
                  </a:lnTo>
                  <a:lnTo>
                    <a:pt x="1180" y="424"/>
                  </a:lnTo>
                  <a:lnTo>
                    <a:pt x="1180" y="445"/>
                  </a:lnTo>
                  <a:lnTo>
                    <a:pt x="1182" y="445"/>
                  </a:lnTo>
                  <a:lnTo>
                    <a:pt x="1182" y="445"/>
                  </a:lnTo>
                  <a:lnTo>
                    <a:pt x="1180" y="467"/>
                  </a:lnTo>
                  <a:lnTo>
                    <a:pt x="1177" y="486"/>
                  </a:lnTo>
                  <a:lnTo>
                    <a:pt x="1175" y="505"/>
                  </a:lnTo>
                  <a:lnTo>
                    <a:pt x="1170" y="521"/>
                  </a:lnTo>
                  <a:lnTo>
                    <a:pt x="1156" y="550"/>
                  </a:lnTo>
                  <a:lnTo>
                    <a:pt x="1144" y="571"/>
                  </a:lnTo>
                  <a:lnTo>
                    <a:pt x="1130" y="590"/>
                  </a:lnTo>
                  <a:lnTo>
                    <a:pt x="1118" y="602"/>
                  </a:lnTo>
                  <a:lnTo>
                    <a:pt x="1106" y="611"/>
                  </a:lnTo>
                  <a:lnTo>
                    <a:pt x="1106" y="611"/>
                  </a:lnTo>
                  <a:lnTo>
                    <a:pt x="1111" y="623"/>
                  </a:lnTo>
                  <a:lnTo>
                    <a:pt x="1113" y="635"/>
                  </a:lnTo>
                  <a:lnTo>
                    <a:pt x="1116" y="651"/>
                  </a:lnTo>
                  <a:lnTo>
                    <a:pt x="1116" y="670"/>
                  </a:lnTo>
                  <a:lnTo>
                    <a:pt x="1111" y="692"/>
                  </a:lnTo>
                  <a:lnTo>
                    <a:pt x="1106" y="701"/>
                  </a:lnTo>
                  <a:lnTo>
                    <a:pt x="1099" y="713"/>
                  </a:lnTo>
                  <a:lnTo>
                    <a:pt x="1092" y="723"/>
                  </a:lnTo>
                  <a:lnTo>
                    <a:pt x="1083" y="732"/>
                  </a:lnTo>
                  <a:lnTo>
                    <a:pt x="1083" y="732"/>
                  </a:lnTo>
                  <a:lnTo>
                    <a:pt x="1071" y="739"/>
                  </a:lnTo>
                  <a:lnTo>
                    <a:pt x="1059" y="746"/>
                  </a:lnTo>
                  <a:lnTo>
                    <a:pt x="1047" y="751"/>
                  </a:lnTo>
                  <a:lnTo>
                    <a:pt x="1038" y="753"/>
                  </a:lnTo>
                  <a:lnTo>
                    <a:pt x="1016" y="753"/>
                  </a:lnTo>
                  <a:lnTo>
                    <a:pt x="995" y="751"/>
                  </a:lnTo>
                  <a:lnTo>
                    <a:pt x="981" y="744"/>
                  </a:lnTo>
                  <a:lnTo>
                    <a:pt x="967" y="739"/>
                  </a:lnTo>
                  <a:lnTo>
                    <a:pt x="955" y="732"/>
                  </a:lnTo>
                  <a:lnTo>
                    <a:pt x="955" y="732"/>
                  </a:lnTo>
                  <a:lnTo>
                    <a:pt x="957" y="741"/>
                  </a:lnTo>
                  <a:lnTo>
                    <a:pt x="957" y="756"/>
                  </a:lnTo>
                  <a:lnTo>
                    <a:pt x="952" y="772"/>
                  </a:lnTo>
                  <a:lnTo>
                    <a:pt x="945" y="791"/>
                  </a:lnTo>
                  <a:lnTo>
                    <a:pt x="929" y="813"/>
                  </a:lnTo>
                  <a:lnTo>
                    <a:pt x="907" y="836"/>
                  </a:lnTo>
                  <a:lnTo>
                    <a:pt x="893" y="848"/>
                  </a:lnTo>
                  <a:lnTo>
                    <a:pt x="876" y="860"/>
                  </a:lnTo>
                  <a:lnTo>
                    <a:pt x="876" y="860"/>
                  </a:lnTo>
                  <a:lnTo>
                    <a:pt x="858" y="872"/>
                  </a:lnTo>
                  <a:lnTo>
                    <a:pt x="841" y="879"/>
                  </a:lnTo>
                  <a:lnTo>
                    <a:pt x="822" y="884"/>
                  </a:lnTo>
                  <a:lnTo>
                    <a:pt x="805" y="884"/>
                  </a:lnTo>
                  <a:lnTo>
                    <a:pt x="786" y="884"/>
                  </a:lnTo>
                  <a:lnTo>
                    <a:pt x="770" y="881"/>
                  </a:lnTo>
                  <a:lnTo>
                    <a:pt x="753" y="879"/>
                  </a:lnTo>
                  <a:lnTo>
                    <a:pt x="739" y="874"/>
                  </a:lnTo>
                  <a:lnTo>
                    <a:pt x="713" y="862"/>
                  </a:lnTo>
                  <a:lnTo>
                    <a:pt x="692" y="850"/>
                  </a:lnTo>
                  <a:lnTo>
                    <a:pt x="675" y="839"/>
                  </a:lnTo>
                  <a:lnTo>
                    <a:pt x="675" y="839"/>
                  </a:lnTo>
                  <a:lnTo>
                    <a:pt x="673" y="848"/>
                  </a:lnTo>
                  <a:lnTo>
                    <a:pt x="670" y="858"/>
                  </a:lnTo>
                  <a:lnTo>
                    <a:pt x="663" y="869"/>
                  </a:lnTo>
                  <a:lnTo>
                    <a:pt x="654" y="879"/>
                  </a:lnTo>
                  <a:lnTo>
                    <a:pt x="640" y="888"/>
                  </a:lnTo>
                  <a:lnTo>
                    <a:pt x="621" y="896"/>
                  </a:lnTo>
                  <a:lnTo>
                    <a:pt x="609" y="898"/>
                  </a:lnTo>
                  <a:lnTo>
                    <a:pt x="597" y="898"/>
                  </a:lnTo>
                  <a:lnTo>
                    <a:pt x="597" y="898"/>
                  </a:lnTo>
                  <a:lnTo>
                    <a:pt x="583" y="898"/>
                  </a:lnTo>
                  <a:lnTo>
                    <a:pt x="571" y="896"/>
                  </a:lnTo>
                  <a:lnTo>
                    <a:pt x="552" y="888"/>
                  </a:lnTo>
                  <a:lnTo>
                    <a:pt x="538" y="879"/>
                  </a:lnTo>
                  <a:lnTo>
                    <a:pt x="528" y="869"/>
                  </a:lnTo>
                  <a:lnTo>
                    <a:pt x="521" y="858"/>
                  </a:lnTo>
                  <a:lnTo>
                    <a:pt x="519" y="848"/>
                  </a:lnTo>
                  <a:lnTo>
                    <a:pt x="516" y="839"/>
                  </a:lnTo>
                  <a:lnTo>
                    <a:pt x="516" y="836"/>
                  </a:lnTo>
                  <a:close/>
                </a:path>
              </a:pathLst>
            </a:custGeom>
            <a:solidFill>
              <a:srgbClr val="00A0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260" name="Freeform 12">
              <a:extLst>
                <a:ext uri="{FF2B5EF4-FFF2-40B4-BE49-F238E27FC236}">
                  <a16:creationId xmlns:a16="http://schemas.microsoft.com/office/drawing/2014/main" id="{7FDCFA58-D484-4747-8A0E-FF8789748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0" y="2734"/>
              <a:ext cx="1182" cy="898"/>
            </a:xfrm>
            <a:custGeom>
              <a:avLst/>
              <a:gdLst>
                <a:gd name="T0" fmla="*/ 478 w 1182"/>
                <a:gd name="T1" fmla="*/ 862 h 898"/>
                <a:gd name="T2" fmla="*/ 405 w 1182"/>
                <a:gd name="T3" fmla="*/ 884 h 898"/>
                <a:gd name="T4" fmla="*/ 334 w 1182"/>
                <a:gd name="T5" fmla="*/ 869 h 898"/>
                <a:gd name="T6" fmla="*/ 284 w 1182"/>
                <a:gd name="T7" fmla="*/ 834 h 898"/>
                <a:gd name="T8" fmla="*/ 237 w 1182"/>
                <a:gd name="T9" fmla="*/ 753 h 898"/>
                <a:gd name="T10" fmla="*/ 225 w 1182"/>
                <a:gd name="T11" fmla="*/ 737 h 898"/>
                <a:gd name="T12" fmla="*/ 154 w 1182"/>
                <a:gd name="T13" fmla="*/ 751 h 898"/>
                <a:gd name="T14" fmla="*/ 111 w 1182"/>
                <a:gd name="T15" fmla="*/ 730 h 898"/>
                <a:gd name="T16" fmla="*/ 85 w 1182"/>
                <a:gd name="T17" fmla="*/ 701 h 898"/>
                <a:gd name="T18" fmla="*/ 78 w 1182"/>
                <a:gd name="T19" fmla="*/ 635 h 898"/>
                <a:gd name="T20" fmla="*/ 73 w 1182"/>
                <a:gd name="T21" fmla="*/ 602 h 898"/>
                <a:gd name="T22" fmla="*/ 21 w 1182"/>
                <a:gd name="T23" fmla="*/ 547 h 898"/>
                <a:gd name="T24" fmla="*/ 2 w 1182"/>
                <a:gd name="T25" fmla="*/ 481 h 898"/>
                <a:gd name="T26" fmla="*/ 0 w 1182"/>
                <a:gd name="T27" fmla="*/ 443 h 898"/>
                <a:gd name="T28" fmla="*/ 12 w 1182"/>
                <a:gd name="T29" fmla="*/ 369 h 898"/>
                <a:gd name="T30" fmla="*/ 68 w 1182"/>
                <a:gd name="T31" fmla="*/ 296 h 898"/>
                <a:gd name="T32" fmla="*/ 71 w 1182"/>
                <a:gd name="T33" fmla="*/ 263 h 898"/>
                <a:gd name="T34" fmla="*/ 80 w 1182"/>
                <a:gd name="T35" fmla="*/ 196 h 898"/>
                <a:gd name="T36" fmla="*/ 104 w 1182"/>
                <a:gd name="T37" fmla="*/ 166 h 898"/>
                <a:gd name="T38" fmla="*/ 149 w 1182"/>
                <a:gd name="T39" fmla="*/ 147 h 898"/>
                <a:gd name="T40" fmla="*/ 218 w 1182"/>
                <a:gd name="T41" fmla="*/ 159 h 898"/>
                <a:gd name="T42" fmla="*/ 230 w 1182"/>
                <a:gd name="T43" fmla="*/ 142 h 898"/>
                <a:gd name="T44" fmla="*/ 277 w 1182"/>
                <a:gd name="T45" fmla="*/ 61 h 898"/>
                <a:gd name="T46" fmla="*/ 327 w 1182"/>
                <a:gd name="T47" fmla="*/ 28 h 898"/>
                <a:gd name="T48" fmla="*/ 398 w 1182"/>
                <a:gd name="T49" fmla="*/ 14 h 898"/>
                <a:gd name="T50" fmla="*/ 474 w 1182"/>
                <a:gd name="T51" fmla="*/ 35 h 898"/>
                <a:gd name="T52" fmla="*/ 514 w 1182"/>
                <a:gd name="T53" fmla="*/ 50 h 898"/>
                <a:gd name="T54" fmla="*/ 545 w 1182"/>
                <a:gd name="T55" fmla="*/ 9 h 898"/>
                <a:gd name="T56" fmla="*/ 590 w 1182"/>
                <a:gd name="T57" fmla="*/ 0 h 898"/>
                <a:gd name="T58" fmla="*/ 649 w 1182"/>
                <a:gd name="T59" fmla="*/ 19 h 898"/>
                <a:gd name="T60" fmla="*/ 668 w 1182"/>
                <a:gd name="T61" fmla="*/ 59 h 898"/>
                <a:gd name="T62" fmla="*/ 706 w 1182"/>
                <a:gd name="T63" fmla="*/ 38 h 898"/>
                <a:gd name="T64" fmla="*/ 782 w 1182"/>
                <a:gd name="T65" fmla="*/ 16 h 898"/>
                <a:gd name="T66" fmla="*/ 853 w 1182"/>
                <a:gd name="T67" fmla="*/ 28 h 898"/>
                <a:gd name="T68" fmla="*/ 903 w 1182"/>
                <a:gd name="T69" fmla="*/ 64 h 898"/>
                <a:gd name="T70" fmla="*/ 950 w 1182"/>
                <a:gd name="T71" fmla="*/ 144 h 898"/>
                <a:gd name="T72" fmla="*/ 962 w 1182"/>
                <a:gd name="T73" fmla="*/ 161 h 898"/>
                <a:gd name="T74" fmla="*/ 1030 w 1182"/>
                <a:gd name="T75" fmla="*/ 147 h 898"/>
                <a:gd name="T76" fmla="*/ 1076 w 1182"/>
                <a:gd name="T77" fmla="*/ 168 h 898"/>
                <a:gd name="T78" fmla="*/ 1099 w 1182"/>
                <a:gd name="T79" fmla="*/ 199 h 898"/>
                <a:gd name="T80" fmla="*/ 1109 w 1182"/>
                <a:gd name="T81" fmla="*/ 265 h 898"/>
                <a:gd name="T82" fmla="*/ 1111 w 1182"/>
                <a:gd name="T83" fmla="*/ 298 h 898"/>
                <a:gd name="T84" fmla="*/ 1168 w 1182"/>
                <a:gd name="T85" fmla="*/ 372 h 898"/>
                <a:gd name="T86" fmla="*/ 1180 w 1182"/>
                <a:gd name="T87" fmla="*/ 445 h 898"/>
                <a:gd name="T88" fmla="*/ 1177 w 1182"/>
                <a:gd name="T89" fmla="*/ 486 h 898"/>
                <a:gd name="T90" fmla="*/ 1144 w 1182"/>
                <a:gd name="T91" fmla="*/ 571 h 898"/>
                <a:gd name="T92" fmla="*/ 1106 w 1182"/>
                <a:gd name="T93" fmla="*/ 611 h 898"/>
                <a:gd name="T94" fmla="*/ 1116 w 1182"/>
                <a:gd name="T95" fmla="*/ 670 h 898"/>
                <a:gd name="T96" fmla="*/ 1092 w 1182"/>
                <a:gd name="T97" fmla="*/ 723 h 898"/>
                <a:gd name="T98" fmla="*/ 1059 w 1182"/>
                <a:gd name="T99" fmla="*/ 746 h 898"/>
                <a:gd name="T100" fmla="*/ 995 w 1182"/>
                <a:gd name="T101" fmla="*/ 751 h 898"/>
                <a:gd name="T102" fmla="*/ 955 w 1182"/>
                <a:gd name="T103" fmla="*/ 732 h 898"/>
                <a:gd name="T104" fmla="*/ 945 w 1182"/>
                <a:gd name="T105" fmla="*/ 791 h 898"/>
                <a:gd name="T106" fmla="*/ 876 w 1182"/>
                <a:gd name="T107" fmla="*/ 860 h 898"/>
                <a:gd name="T108" fmla="*/ 822 w 1182"/>
                <a:gd name="T109" fmla="*/ 884 h 898"/>
                <a:gd name="T110" fmla="*/ 753 w 1182"/>
                <a:gd name="T111" fmla="*/ 879 h 898"/>
                <a:gd name="T112" fmla="*/ 675 w 1182"/>
                <a:gd name="T113" fmla="*/ 839 h 898"/>
                <a:gd name="T114" fmla="*/ 663 w 1182"/>
                <a:gd name="T115" fmla="*/ 869 h 898"/>
                <a:gd name="T116" fmla="*/ 609 w 1182"/>
                <a:gd name="T117" fmla="*/ 898 h 898"/>
                <a:gd name="T118" fmla="*/ 571 w 1182"/>
                <a:gd name="T119" fmla="*/ 896 h 898"/>
                <a:gd name="T120" fmla="*/ 521 w 1182"/>
                <a:gd name="T121" fmla="*/ 858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82" h="898">
                  <a:moveTo>
                    <a:pt x="516" y="836"/>
                  </a:moveTo>
                  <a:lnTo>
                    <a:pt x="516" y="836"/>
                  </a:lnTo>
                  <a:lnTo>
                    <a:pt x="500" y="850"/>
                  </a:lnTo>
                  <a:lnTo>
                    <a:pt x="478" y="862"/>
                  </a:lnTo>
                  <a:lnTo>
                    <a:pt x="452" y="872"/>
                  </a:lnTo>
                  <a:lnTo>
                    <a:pt x="438" y="877"/>
                  </a:lnTo>
                  <a:lnTo>
                    <a:pt x="422" y="881"/>
                  </a:lnTo>
                  <a:lnTo>
                    <a:pt x="405" y="884"/>
                  </a:lnTo>
                  <a:lnTo>
                    <a:pt x="388" y="884"/>
                  </a:lnTo>
                  <a:lnTo>
                    <a:pt x="369" y="881"/>
                  </a:lnTo>
                  <a:lnTo>
                    <a:pt x="350" y="877"/>
                  </a:lnTo>
                  <a:lnTo>
                    <a:pt x="334" y="869"/>
                  </a:lnTo>
                  <a:lnTo>
                    <a:pt x="315" y="860"/>
                  </a:lnTo>
                  <a:lnTo>
                    <a:pt x="315" y="860"/>
                  </a:lnTo>
                  <a:lnTo>
                    <a:pt x="298" y="846"/>
                  </a:lnTo>
                  <a:lnTo>
                    <a:pt x="284" y="834"/>
                  </a:lnTo>
                  <a:lnTo>
                    <a:pt x="263" y="810"/>
                  </a:lnTo>
                  <a:lnTo>
                    <a:pt x="249" y="789"/>
                  </a:lnTo>
                  <a:lnTo>
                    <a:pt x="239" y="770"/>
                  </a:lnTo>
                  <a:lnTo>
                    <a:pt x="237" y="753"/>
                  </a:lnTo>
                  <a:lnTo>
                    <a:pt x="234" y="741"/>
                  </a:lnTo>
                  <a:lnTo>
                    <a:pt x="237" y="730"/>
                  </a:lnTo>
                  <a:lnTo>
                    <a:pt x="237" y="730"/>
                  </a:lnTo>
                  <a:lnTo>
                    <a:pt x="225" y="737"/>
                  </a:lnTo>
                  <a:lnTo>
                    <a:pt x="213" y="744"/>
                  </a:lnTo>
                  <a:lnTo>
                    <a:pt x="196" y="749"/>
                  </a:lnTo>
                  <a:lnTo>
                    <a:pt x="175" y="753"/>
                  </a:lnTo>
                  <a:lnTo>
                    <a:pt x="154" y="751"/>
                  </a:lnTo>
                  <a:lnTo>
                    <a:pt x="144" y="749"/>
                  </a:lnTo>
                  <a:lnTo>
                    <a:pt x="132" y="744"/>
                  </a:lnTo>
                  <a:lnTo>
                    <a:pt x="121" y="739"/>
                  </a:lnTo>
                  <a:lnTo>
                    <a:pt x="111" y="730"/>
                  </a:lnTo>
                  <a:lnTo>
                    <a:pt x="111" y="730"/>
                  </a:lnTo>
                  <a:lnTo>
                    <a:pt x="99" y="720"/>
                  </a:lnTo>
                  <a:lnTo>
                    <a:pt x="92" y="711"/>
                  </a:lnTo>
                  <a:lnTo>
                    <a:pt x="85" y="701"/>
                  </a:lnTo>
                  <a:lnTo>
                    <a:pt x="80" y="689"/>
                  </a:lnTo>
                  <a:lnTo>
                    <a:pt x="76" y="670"/>
                  </a:lnTo>
                  <a:lnTo>
                    <a:pt x="76" y="651"/>
                  </a:lnTo>
                  <a:lnTo>
                    <a:pt x="78" y="635"/>
                  </a:lnTo>
                  <a:lnTo>
                    <a:pt x="80" y="621"/>
                  </a:lnTo>
                  <a:lnTo>
                    <a:pt x="85" y="609"/>
                  </a:lnTo>
                  <a:lnTo>
                    <a:pt x="85" y="609"/>
                  </a:lnTo>
                  <a:lnTo>
                    <a:pt x="73" y="602"/>
                  </a:lnTo>
                  <a:lnTo>
                    <a:pt x="59" y="592"/>
                  </a:lnTo>
                  <a:lnTo>
                    <a:pt x="45" y="578"/>
                  </a:lnTo>
                  <a:lnTo>
                    <a:pt x="28" y="559"/>
                  </a:lnTo>
                  <a:lnTo>
                    <a:pt x="21" y="547"/>
                  </a:lnTo>
                  <a:lnTo>
                    <a:pt x="14" y="533"/>
                  </a:lnTo>
                  <a:lnTo>
                    <a:pt x="9" y="516"/>
                  </a:lnTo>
                  <a:lnTo>
                    <a:pt x="4" y="500"/>
                  </a:lnTo>
                  <a:lnTo>
                    <a:pt x="2" y="481"/>
                  </a:lnTo>
                  <a:lnTo>
                    <a:pt x="2" y="460"/>
                  </a:lnTo>
                  <a:lnTo>
                    <a:pt x="2" y="462"/>
                  </a:lnTo>
                  <a:lnTo>
                    <a:pt x="0" y="443"/>
                  </a:lnTo>
                  <a:lnTo>
                    <a:pt x="0" y="443"/>
                  </a:lnTo>
                  <a:lnTo>
                    <a:pt x="0" y="422"/>
                  </a:lnTo>
                  <a:lnTo>
                    <a:pt x="2" y="403"/>
                  </a:lnTo>
                  <a:lnTo>
                    <a:pt x="7" y="386"/>
                  </a:lnTo>
                  <a:lnTo>
                    <a:pt x="12" y="369"/>
                  </a:lnTo>
                  <a:lnTo>
                    <a:pt x="26" y="343"/>
                  </a:lnTo>
                  <a:lnTo>
                    <a:pt x="40" y="322"/>
                  </a:lnTo>
                  <a:lnTo>
                    <a:pt x="54" y="305"/>
                  </a:lnTo>
                  <a:lnTo>
                    <a:pt x="68" y="296"/>
                  </a:lnTo>
                  <a:lnTo>
                    <a:pt x="80" y="289"/>
                  </a:lnTo>
                  <a:lnTo>
                    <a:pt x="80" y="289"/>
                  </a:lnTo>
                  <a:lnTo>
                    <a:pt x="76" y="277"/>
                  </a:lnTo>
                  <a:lnTo>
                    <a:pt x="71" y="263"/>
                  </a:lnTo>
                  <a:lnTo>
                    <a:pt x="68" y="246"/>
                  </a:lnTo>
                  <a:lnTo>
                    <a:pt x="71" y="227"/>
                  </a:lnTo>
                  <a:lnTo>
                    <a:pt x="76" y="206"/>
                  </a:lnTo>
                  <a:lnTo>
                    <a:pt x="80" y="196"/>
                  </a:lnTo>
                  <a:lnTo>
                    <a:pt x="85" y="187"/>
                  </a:lnTo>
                  <a:lnTo>
                    <a:pt x="94" y="178"/>
                  </a:lnTo>
                  <a:lnTo>
                    <a:pt x="104" y="166"/>
                  </a:lnTo>
                  <a:lnTo>
                    <a:pt x="104" y="166"/>
                  </a:lnTo>
                  <a:lnTo>
                    <a:pt x="116" y="159"/>
                  </a:lnTo>
                  <a:lnTo>
                    <a:pt x="128" y="151"/>
                  </a:lnTo>
                  <a:lnTo>
                    <a:pt x="137" y="149"/>
                  </a:lnTo>
                  <a:lnTo>
                    <a:pt x="149" y="147"/>
                  </a:lnTo>
                  <a:lnTo>
                    <a:pt x="170" y="144"/>
                  </a:lnTo>
                  <a:lnTo>
                    <a:pt x="189" y="147"/>
                  </a:lnTo>
                  <a:lnTo>
                    <a:pt x="206" y="154"/>
                  </a:lnTo>
                  <a:lnTo>
                    <a:pt x="218" y="159"/>
                  </a:lnTo>
                  <a:lnTo>
                    <a:pt x="230" y="166"/>
                  </a:lnTo>
                  <a:lnTo>
                    <a:pt x="230" y="166"/>
                  </a:lnTo>
                  <a:lnTo>
                    <a:pt x="230" y="156"/>
                  </a:lnTo>
                  <a:lnTo>
                    <a:pt x="230" y="142"/>
                  </a:lnTo>
                  <a:lnTo>
                    <a:pt x="234" y="128"/>
                  </a:lnTo>
                  <a:lnTo>
                    <a:pt x="241" y="106"/>
                  </a:lnTo>
                  <a:lnTo>
                    <a:pt x="256" y="85"/>
                  </a:lnTo>
                  <a:lnTo>
                    <a:pt x="277" y="61"/>
                  </a:lnTo>
                  <a:lnTo>
                    <a:pt x="291" y="50"/>
                  </a:lnTo>
                  <a:lnTo>
                    <a:pt x="308" y="38"/>
                  </a:lnTo>
                  <a:lnTo>
                    <a:pt x="308" y="38"/>
                  </a:lnTo>
                  <a:lnTo>
                    <a:pt x="327" y="28"/>
                  </a:lnTo>
                  <a:lnTo>
                    <a:pt x="346" y="21"/>
                  </a:lnTo>
                  <a:lnTo>
                    <a:pt x="365" y="16"/>
                  </a:lnTo>
                  <a:lnTo>
                    <a:pt x="381" y="14"/>
                  </a:lnTo>
                  <a:lnTo>
                    <a:pt x="398" y="14"/>
                  </a:lnTo>
                  <a:lnTo>
                    <a:pt x="414" y="16"/>
                  </a:lnTo>
                  <a:lnTo>
                    <a:pt x="431" y="19"/>
                  </a:lnTo>
                  <a:lnTo>
                    <a:pt x="448" y="23"/>
                  </a:lnTo>
                  <a:lnTo>
                    <a:pt x="474" y="35"/>
                  </a:lnTo>
                  <a:lnTo>
                    <a:pt x="493" y="47"/>
                  </a:lnTo>
                  <a:lnTo>
                    <a:pt x="512" y="59"/>
                  </a:lnTo>
                  <a:lnTo>
                    <a:pt x="512" y="59"/>
                  </a:lnTo>
                  <a:lnTo>
                    <a:pt x="514" y="50"/>
                  </a:lnTo>
                  <a:lnTo>
                    <a:pt x="516" y="40"/>
                  </a:lnTo>
                  <a:lnTo>
                    <a:pt x="521" y="31"/>
                  </a:lnTo>
                  <a:lnTo>
                    <a:pt x="531" y="19"/>
                  </a:lnTo>
                  <a:lnTo>
                    <a:pt x="545" y="9"/>
                  </a:lnTo>
                  <a:lnTo>
                    <a:pt x="564" y="2"/>
                  </a:lnTo>
                  <a:lnTo>
                    <a:pt x="576" y="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604" y="0"/>
                  </a:lnTo>
                  <a:lnTo>
                    <a:pt x="616" y="2"/>
                  </a:lnTo>
                  <a:lnTo>
                    <a:pt x="635" y="9"/>
                  </a:lnTo>
                  <a:lnTo>
                    <a:pt x="649" y="19"/>
                  </a:lnTo>
                  <a:lnTo>
                    <a:pt x="658" y="31"/>
                  </a:lnTo>
                  <a:lnTo>
                    <a:pt x="663" y="40"/>
                  </a:lnTo>
                  <a:lnTo>
                    <a:pt x="668" y="50"/>
                  </a:lnTo>
                  <a:lnTo>
                    <a:pt x="668" y="59"/>
                  </a:lnTo>
                  <a:lnTo>
                    <a:pt x="668" y="61"/>
                  </a:lnTo>
                  <a:lnTo>
                    <a:pt x="668" y="61"/>
                  </a:lnTo>
                  <a:lnTo>
                    <a:pt x="687" y="50"/>
                  </a:lnTo>
                  <a:lnTo>
                    <a:pt x="706" y="38"/>
                  </a:lnTo>
                  <a:lnTo>
                    <a:pt x="734" y="26"/>
                  </a:lnTo>
                  <a:lnTo>
                    <a:pt x="749" y="21"/>
                  </a:lnTo>
                  <a:lnTo>
                    <a:pt x="765" y="19"/>
                  </a:lnTo>
                  <a:lnTo>
                    <a:pt x="782" y="16"/>
                  </a:lnTo>
                  <a:lnTo>
                    <a:pt x="798" y="16"/>
                  </a:lnTo>
                  <a:lnTo>
                    <a:pt x="817" y="16"/>
                  </a:lnTo>
                  <a:lnTo>
                    <a:pt x="834" y="21"/>
                  </a:lnTo>
                  <a:lnTo>
                    <a:pt x="853" y="28"/>
                  </a:lnTo>
                  <a:lnTo>
                    <a:pt x="872" y="40"/>
                  </a:lnTo>
                  <a:lnTo>
                    <a:pt x="872" y="40"/>
                  </a:lnTo>
                  <a:lnTo>
                    <a:pt x="888" y="52"/>
                  </a:lnTo>
                  <a:lnTo>
                    <a:pt x="903" y="64"/>
                  </a:lnTo>
                  <a:lnTo>
                    <a:pt x="924" y="87"/>
                  </a:lnTo>
                  <a:lnTo>
                    <a:pt x="938" y="109"/>
                  </a:lnTo>
                  <a:lnTo>
                    <a:pt x="945" y="128"/>
                  </a:lnTo>
                  <a:lnTo>
                    <a:pt x="950" y="144"/>
                  </a:lnTo>
                  <a:lnTo>
                    <a:pt x="950" y="156"/>
                  </a:lnTo>
                  <a:lnTo>
                    <a:pt x="950" y="168"/>
                  </a:lnTo>
                  <a:lnTo>
                    <a:pt x="950" y="168"/>
                  </a:lnTo>
                  <a:lnTo>
                    <a:pt x="962" y="161"/>
                  </a:lnTo>
                  <a:lnTo>
                    <a:pt x="974" y="154"/>
                  </a:lnTo>
                  <a:lnTo>
                    <a:pt x="990" y="149"/>
                  </a:lnTo>
                  <a:lnTo>
                    <a:pt x="1009" y="147"/>
                  </a:lnTo>
                  <a:lnTo>
                    <a:pt x="1030" y="147"/>
                  </a:lnTo>
                  <a:lnTo>
                    <a:pt x="1042" y="149"/>
                  </a:lnTo>
                  <a:lnTo>
                    <a:pt x="1054" y="154"/>
                  </a:lnTo>
                  <a:lnTo>
                    <a:pt x="1064" y="161"/>
                  </a:lnTo>
                  <a:lnTo>
                    <a:pt x="1076" y="168"/>
                  </a:lnTo>
                  <a:lnTo>
                    <a:pt x="1076" y="168"/>
                  </a:lnTo>
                  <a:lnTo>
                    <a:pt x="1085" y="178"/>
                  </a:lnTo>
                  <a:lnTo>
                    <a:pt x="1094" y="187"/>
                  </a:lnTo>
                  <a:lnTo>
                    <a:pt x="1099" y="199"/>
                  </a:lnTo>
                  <a:lnTo>
                    <a:pt x="1104" y="208"/>
                  </a:lnTo>
                  <a:lnTo>
                    <a:pt x="1109" y="230"/>
                  </a:lnTo>
                  <a:lnTo>
                    <a:pt x="1111" y="249"/>
                  </a:lnTo>
                  <a:lnTo>
                    <a:pt x="1109" y="265"/>
                  </a:lnTo>
                  <a:lnTo>
                    <a:pt x="1104" y="277"/>
                  </a:lnTo>
                  <a:lnTo>
                    <a:pt x="1099" y="289"/>
                  </a:lnTo>
                  <a:lnTo>
                    <a:pt x="1099" y="289"/>
                  </a:lnTo>
                  <a:lnTo>
                    <a:pt x="1111" y="298"/>
                  </a:lnTo>
                  <a:lnTo>
                    <a:pt x="1125" y="308"/>
                  </a:lnTo>
                  <a:lnTo>
                    <a:pt x="1140" y="322"/>
                  </a:lnTo>
                  <a:lnTo>
                    <a:pt x="1154" y="343"/>
                  </a:lnTo>
                  <a:lnTo>
                    <a:pt x="1168" y="372"/>
                  </a:lnTo>
                  <a:lnTo>
                    <a:pt x="1173" y="386"/>
                  </a:lnTo>
                  <a:lnTo>
                    <a:pt x="1177" y="405"/>
                  </a:lnTo>
                  <a:lnTo>
                    <a:pt x="1180" y="424"/>
                  </a:lnTo>
                  <a:lnTo>
                    <a:pt x="1180" y="445"/>
                  </a:lnTo>
                  <a:lnTo>
                    <a:pt x="1182" y="445"/>
                  </a:lnTo>
                  <a:lnTo>
                    <a:pt x="1182" y="445"/>
                  </a:lnTo>
                  <a:lnTo>
                    <a:pt x="1180" y="467"/>
                  </a:lnTo>
                  <a:lnTo>
                    <a:pt x="1177" y="486"/>
                  </a:lnTo>
                  <a:lnTo>
                    <a:pt x="1175" y="505"/>
                  </a:lnTo>
                  <a:lnTo>
                    <a:pt x="1170" y="521"/>
                  </a:lnTo>
                  <a:lnTo>
                    <a:pt x="1156" y="550"/>
                  </a:lnTo>
                  <a:lnTo>
                    <a:pt x="1144" y="571"/>
                  </a:lnTo>
                  <a:lnTo>
                    <a:pt x="1130" y="590"/>
                  </a:lnTo>
                  <a:lnTo>
                    <a:pt x="1118" y="602"/>
                  </a:lnTo>
                  <a:lnTo>
                    <a:pt x="1106" y="611"/>
                  </a:lnTo>
                  <a:lnTo>
                    <a:pt x="1106" y="611"/>
                  </a:lnTo>
                  <a:lnTo>
                    <a:pt x="1111" y="623"/>
                  </a:lnTo>
                  <a:lnTo>
                    <a:pt x="1113" y="635"/>
                  </a:lnTo>
                  <a:lnTo>
                    <a:pt x="1116" y="651"/>
                  </a:lnTo>
                  <a:lnTo>
                    <a:pt x="1116" y="670"/>
                  </a:lnTo>
                  <a:lnTo>
                    <a:pt x="1111" y="692"/>
                  </a:lnTo>
                  <a:lnTo>
                    <a:pt x="1106" y="701"/>
                  </a:lnTo>
                  <a:lnTo>
                    <a:pt x="1099" y="713"/>
                  </a:lnTo>
                  <a:lnTo>
                    <a:pt x="1092" y="723"/>
                  </a:lnTo>
                  <a:lnTo>
                    <a:pt x="1083" y="732"/>
                  </a:lnTo>
                  <a:lnTo>
                    <a:pt x="1083" y="732"/>
                  </a:lnTo>
                  <a:lnTo>
                    <a:pt x="1071" y="739"/>
                  </a:lnTo>
                  <a:lnTo>
                    <a:pt x="1059" y="746"/>
                  </a:lnTo>
                  <a:lnTo>
                    <a:pt x="1047" y="751"/>
                  </a:lnTo>
                  <a:lnTo>
                    <a:pt x="1038" y="753"/>
                  </a:lnTo>
                  <a:lnTo>
                    <a:pt x="1016" y="753"/>
                  </a:lnTo>
                  <a:lnTo>
                    <a:pt x="995" y="751"/>
                  </a:lnTo>
                  <a:lnTo>
                    <a:pt x="981" y="744"/>
                  </a:lnTo>
                  <a:lnTo>
                    <a:pt x="967" y="739"/>
                  </a:lnTo>
                  <a:lnTo>
                    <a:pt x="955" y="732"/>
                  </a:lnTo>
                  <a:lnTo>
                    <a:pt x="955" y="732"/>
                  </a:lnTo>
                  <a:lnTo>
                    <a:pt x="957" y="741"/>
                  </a:lnTo>
                  <a:lnTo>
                    <a:pt x="957" y="756"/>
                  </a:lnTo>
                  <a:lnTo>
                    <a:pt x="952" y="772"/>
                  </a:lnTo>
                  <a:lnTo>
                    <a:pt x="945" y="791"/>
                  </a:lnTo>
                  <a:lnTo>
                    <a:pt x="929" y="813"/>
                  </a:lnTo>
                  <a:lnTo>
                    <a:pt x="907" y="836"/>
                  </a:lnTo>
                  <a:lnTo>
                    <a:pt x="893" y="848"/>
                  </a:lnTo>
                  <a:lnTo>
                    <a:pt x="876" y="860"/>
                  </a:lnTo>
                  <a:lnTo>
                    <a:pt x="876" y="860"/>
                  </a:lnTo>
                  <a:lnTo>
                    <a:pt x="858" y="872"/>
                  </a:lnTo>
                  <a:lnTo>
                    <a:pt x="841" y="879"/>
                  </a:lnTo>
                  <a:lnTo>
                    <a:pt x="822" y="884"/>
                  </a:lnTo>
                  <a:lnTo>
                    <a:pt x="805" y="884"/>
                  </a:lnTo>
                  <a:lnTo>
                    <a:pt x="786" y="884"/>
                  </a:lnTo>
                  <a:lnTo>
                    <a:pt x="770" y="881"/>
                  </a:lnTo>
                  <a:lnTo>
                    <a:pt x="753" y="879"/>
                  </a:lnTo>
                  <a:lnTo>
                    <a:pt x="739" y="874"/>
                  </a:lnTo>
                  <a:lnTo>
                    <a:pt x="713" y="862"/>
                  </a:lnTo>
                  <a:lnTo>
                    <a:pt x="692" y="850"/>
                  </a:lnTo>
                  <a:lnTo>
                    <a:pt x="675" y="839"/>
                  </a:lnTo>
                  <a:lnTo>
                    <a:pt x="675" y="839"/>
                  </a:lnTo>
                  <a:lnTo>
                    <a:pt x="673" y="848"/>
                  </a:lnTo>
                  <a:lnTo>
                    <a:pt x="670" y="858"/>
                  </a:lnTo>
                  <a:lnTo>
                    <a:pt x="663" y="869"/>
                  </a:lnTo>
                  <a:lnTo>
                    <a:pt x="654" y="879"/>
                  </a:lnTo>
                  <a:lnTo>
                    <a:pt x="640" y="888"/>
                  </a:lnTo>
                  <a:lnTo>
                    <a:pt x="621" y="896"/>
                  </a:lnTo>
                  <a:lnTo>
                    <a:pt x="609" y="898"/>
                  </a:lnTo>
                  <a:lnTo>
                    <a:pt x="597" y="898"/>
                  </a:lnTo>
                  <a:lnTo>
                    <a:pt x="597" y="898"/>
                  </a:lnTo>
                  <a:lnTo>
                    <a:pt x="583" y="898"/>
                  </a:lnTo>
                  <a:lnTo>
                    <a:pt x="571" y="896"/>
                  </a:lnTo>
                  <a:lnTo>
                    <a:pt x="552" y="888"/>
                  </a:lnTo>
                  <a:lnTo>
                    <a:pt x="538" y="879"/>
                  </a:lnTo>
                  <a:lnTo>
                    <a:pt x="528" y="869"/>
                  </a:lnTo>
                  <a:lnTo>
                    <a:pt x="521" y="858"/>
                  </a:lnTo>
                  <a:lnTo>
                    <a:pt x="519" y="848"/>
                  </a:lnTo>
                  <a:lnTo>
                    <a:pt x="516" y="839"/>
                  </a:lnTo>
                </a:path>
              </a:pathLst>
            </a:custGeom>
            <a:noFill/>
            <a:ln w="7938">
              <a:solidFill>
                <a:srgbClr val="00A0C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261" name="Freeform 13">
              <a:extLst>
                <a:ext uri="{FF2B5EF4-FFF2-40B4-BE49-F238E27FC236}">
                  <a16:creationId xmlns:a16="http://schemas.microsoft.com/office/drawing/2014/main" id="{7077FFC7-1626-40F4-ABFA-1CF1E15C3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3" y="2712"/>
              <a:ext cx="1183" cy="899"/>
            </a:xfrm>
            <a:custGeom>
              <a:avLst/>
              <a:gdLst>
                <a:gd name="T0" fmla="*/ 481 w 1183"/>
                <a:gd name="T1" fmla="*/ 861 h 899"/>
                <a:gd name="T2" fmla="*/ 405 w 1183"/>
                <a:gd name="T3" fmla="*/ 882 h 899"/>
                <a:gd name="T4" fmla="*/ 334 w 1183"/>
                <a:gd name="T5" fmla="*/ 870 h 899"/>
                <a:gd name="T6" fmla="*/ 284 w 1183"/>
                <a:gd name="T7" fmla="*/ 835 h 899"/>
                <a:gd name="T8" fmla="*/ 237 w 1183"/>
                <a:gd name="T9" fmla="*/ 754 h 899"/>
                <a:gd name="T10" fmla="*/ 228 w 1183"/>
                <a:gd name="T11" fmla="*/ 737 h 899"/>
                <a:gd name="T12" fmla="*/ 157 w 1183"/>
                <a:gd name="T13" fmla="*/ 752 h 899"/>
                <a:gd name="T14" fmla="*/ 111 w 1183"/>
                <a:gd name="T15" fmla="*/ 730 h 899"/>
                <a:gd name="T16" fmla="*/ 88 w 1183"/>
                <a:gd name="T17" fmla="*/ 700 h 899"/>
                <a:gd name="T18" fmla="*/ 78 w 1183"/>
                <a:gd name="T19" fmla="*/ 633 h 899"/>
                <a:gd name="T20" fmla="*/ 74 w 1183"/>
                <a:gd name="T21" fmla="*/ 602 h 899"/>
                <a:gd name="T22" fmla="*/ 24 w 1183"/>
                <a:gd name="T23" fmla="*/ 545 h 899"/>
                <a:gd name="T24" fmla="*/ 5 w 1183"/>
                <a:gd name="T25" fmla="*/ 482 h 899"/>
                <a:gd name="T26" fmla="*/ 0 w 1183"/>
                <a:gd name="T27" fmla="*/ 444 h 899"/>
                <a:gd name="T28" fmla="*/ 14 w 1183"/>
                <a:gd name="T29" fmla="*/ 370 h 899"/>
                <a:gd name="T30" fmla="*/ 69 w 1183"/>
                <a:gd name="T31" fmla="*/ 297 h 899"/>
                <a:gd name="T32" fmla="*/ 74 w 1183"/>
                <a:gd name="T33" fmla="*/ 263 h 899"/>
                <a:gd name="T34" fmla="*/ 81 w 1183"/>
                <a:gd name="T35" fmla="*/ 197 h 899"/>
                <a:gd name="T36" fmla="*/ 107 w 1183"/>
                <a:gd name="T37" fmla="*/ 166 h 899"/>
                <a:gd name="T38" fmla="*/ 149 w 1183"/>
                <a:gd name="T39" fmla="*/ 145 h 899"/>
                <a:gd name="T40" fmla="*/ 221 w 1183"/>
                <a:gd name="T41" fmla="*/ 159 h 899"/>
                <a:gd name="T42" fmla="*/ 232 w 1183"/>
                <a:gd name="T43" fmla="*/ 143 h 899"/>
                <a:gd name="T44" fmla="*/ 280 w 1183"/>
                <a:gd name="T45" fmla="*/ 62 h 899"/>
                <a:gd name="T46" fmla="*/ 330 w 1183"/>
                <a:gd name="T47" fmla="*/ 27 h 899"/>
                <a:gd name="T48" fmla="*/ 401 w 1183"/>
                <a:gd name="T49" fmla="*/ 15 h 899"/>
                <a:gd name="T50" fmla="*/ 474 w 1183"/>
                <a:gd name="T51" fmla="*/ 36 h 899"/>
                <a:gd name="T52" fmla="*/ 514 w 1183"/>
                <a:gd name="T53" fmla="*/ 50 h 899"/>
                <a:gd name="T54" fmla="*/ 548 w 1183"/>
                <a:gd name="T55" fmla="*/ 10 h 899"/>
                <a:gd name="T56" fmla="*/ 593 w 1183"/>
                <a:gd name="T57" fmla="*/ 0 h 899"/>
                <a:gd name="T58" fmla="*/ 649 w 1183"/>
                <a:gd name="T59" fmla="*/ 19 h 899"/>
                <a:gd name="T60" fmla="*/ 671 w 1183"/>
                <a:gd name="T61" fmla="*/ 60 h 899"/>
                <a:gd name="T62" fmla="*/ 709 w 1183"/>
                <a:gd name="T63" fmla="*/ 36 h 899"/>
                <a:gd name="T64" fmla="*/ 782 w 1183"/>
                <a:gd name="T65" fmla="*/ 15 h 899"/>
                <a:gd name="T66" fmla="*/ 853 w 1183"/>
                <a:gd name="T67" fmla="*/ 29 h 899"/>
                <a:gd name="T68" fmla="*/ 903 w 1183"/>
                <a:gd name="T69" fmla="*/ 64 h 899"/>
                <a:gd name="T70" fmla="*/ 953 w 1183"/>
                <a:gd name="T71" fmla="*/ 145 h 899"/>
                <a:gd name="T72" fmla="*/ 962 w 1183"/>
                <a:gd name="T73" fmla="*/ 162 h 899"/>
                <a:gd name="T74" fmla="*/ 1033 w 1183"/>
                <a:gd name="T75" fmla="*/ 147 h 899"/>
                <a:gd name="T76" fmla="*/ 1078 w 1183"/>
                <a:gd name="T77" fmla="*/ 169 h 899"/>
                <a:gd name="T78" fmla="*/ 1102 w 1183"/>
                <a:gd name="T79" fmla="*/ 197 h 899"/>
                <a:gd name="T80" fmla="*/ 1109 w 1183"/>
                <a:gd name="T81" fmla="*/ 263 h 899"/>
                <a:gd name="T82" fmla="*/ 1114 w 1183"/>
                <a:gd name="T83" fmla="*/ 297 h 899"/>
                <a:gd name="T84" fmla="*/ 1168 w 1183"/>
                <a:gd name="T85" fmla="*/ 370 h 899"/>
                <a:gd name="T86" fmla="*/ 1183 w 1183"/>
                <a:gd name="T87" fmla="*/ 444 h 899"/>
                <a:gd name="T88" fmla="*/ 1180 w 1183"/>
                <a:gd name="T89" fmla="*/ 486 h 899"/>
                <a:gd name="T90" fmla="*/ 1145 w 1183"/>
                <a:gd name="T91" fmla="*/ 572 h 899"/>
                <a:gd name="T92" fmla="*/ 1107 w 1183"/>
                <a:gd name="T93" fmla="*/ 609 h 899"/>
                <a:gd name="T94" fmla="*/ 1119 w 1183"/>
                <a:gd name="T95" fmla="*/ 671 h 899"/>
                <a:gd name="T96" fmla="*/ 1093 w 1183"/>
                <a:gd name="T97" fmla="*/ 721 h 899"/>
                <a:gd name="T98" fmla="*/ 1062 w 1183"/>
                <a:gd name="T99" fmla="*/ 747 h 899"/>
                <a:gd name="T100" fmla="*/ 998 w 1183"/>
                <a:gd name="T101" fmla="*/ 752 h 899"/>
                <a:gd name="T102" fmla="*/ 957 w 1183"/>
                <a:gd name="T103" fmla="*/ 733 h 899"/>
                <a:gd name="T104" fmla="*/ 946 w 1183"/>
                <a:gd name="T105" fmla="*/ 792 h 899"/>
                <a:gd name="T106" fmla="*/ 879 w 1183"/>
                <a:gd name="T107" fmla="*/ 861 h 899"/>
                <a:gd name="T108" fmla="*/ 825 w 1183"/>
                <a:gd name="T109" fmla="*/ 882 h 899"/>
                <a:gd name="T110" fmla="*/ 756 w 1183"/>
                <a:gd name="T111" fmla="*/ 880 h 899"/>
                <a:gd name="T112" fmla="*/ 675 w 1183"/>
                <a:gd name="T113" fmla="*/ 839 h 899"/>
                <a:gd name="T114" fmla="*/ 666 w 1183"/>
                <a:gd name="T115" fmla="*/ 868 h 899"/>
                <a:gd name="T116" fmla="*/ 611 w 1183"/>
                <a:gd name="T117" fmla="*/ 899 h 899"/>
                <a:gd name="T118" fmla="*/ 571 w 1183"/>
                <a:gd name="T119" fmla="*/ 896 h 899"/>
                <a:gd name="T120" fmla="*/ 524 w 1183"/>
                <a:gd name="T121" fmla="*/ 858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83" h="899">
                  <a:moveTo>
                    <a:pt x="519" y="837"/>
                  </a:moveTo>
                  <a:lnTo>
                    <a:pt x="519" y="837"/>
                  </a:lnTo>
                  <a:lnTo>
                    <a:pt x="500" y="849"/>
                  </a:lnTo>
                  <a:lnTo>
                    <a:pt x="481" y="861"/>
                  </a:lnTo>
                  <a:lnTo>
                    <a:pt x="455" y="872"/>
                  </a:lnTo>
                  <a:lnTo>
                    <a:pt x="439" y="877"/>
                  </a:lnTo>
                  <a:lnTo>
                    <a:pt x="424" y="880"/>
                  </a:lnTo>
                  <a:lnTo>
                    <a:pt x="405" y="882"/>
                  </a:lnTo>
                  <a:lnTo>
                    <a:pt x="389" y="882"/>
                  </a:lnTo>
                  <a:lnTo>
                    <a:pt x="372" y="882"/>
                  </a:lnTo>
                  <a:lnTo>
                    <a:pt x="353" y="877"/>
                  </a:lnTo>
                  <a:lnTo>
                    <a:pt x="334" y="870"/>
                  </a:lnTo>
                  <a:lnTo>
                    <a:pt x="315" y="858"/>
                  </a:lnTo>
                  <a:lnTo>
                    <a:pt x="315" y="858"/>
                  </a:lnTo>
                  <a:lnTo>
                    <a:pt x="299" y="846"/>
                  </a:lnTo>
                  <a:lnTo>
                    <a:pt x="284" y="835"/>
                  </a:lnTo>
                  <a:lnTo>
                    <a:pt x="263" y="811"/>
                  </a:lnTo>
                  <a:lnTo>
                    <a:pt x="249" y="790"/>
                  </a:lnTo>
                  <a:lnTo>
                    <a:pt x="242" y="771"/>
                  </a:lnTo>
                  <a:lnTo>
                    <a:pt x="237" y="754"/>
                  </a:lnTo>
                  <a:lnTo>
                    <a:pt x="237" y="742"/>
                  </a:lnTo>
                  <a:lnTo>
                    <a:pt x="237" y="730"/>
                  </a:lnTo>
                  <a:lnTo>
                    <a:pt x="237" y="730"/>
                  </a:lnTo>
                  <a:lnTo>
                    <a:pt x="228" y="737"/>
                  </a:lnTo>
                  <a:lnTo>
                    <a:pt x="213" y="745"/>
                  </a:lnTo>
                  <a:lnTo>
                    <a:pt x="197" y="749"/>
                  </a:lnTo>
                  <a:lnTo>
                    <a:pt x="178" y="752"/>
                  </a:lnTo>
                  <a:lnTo>
                    <a:pt x="157" y="752"/>
                  </a:lnTo>
                  <a:lnTo>
                    <a:pt x="145" y="749"/>
                  </a:lnTo>
                  <a:lnTo>
                    <a:pt x="135" y="745"/>
                  </a:lnTo>
                  <a:lnTo>
                    <a:pt x="123" y="737"/>
                  </a:lnTo>
                  <a:lnTo>
                    <a:pt x="111" y="730"/>
                  </a:lnTo>
                  <a:lnTo>
                    <a:pt x="111" y="730"/>
                  </a:lnTo>
                  <a:lnTo>
                    <a:pt x="102" y="721"/>
                  </a:lnTo>
                  <a:lnTo>
                    <a:pt x="93" y="711"/>
                  </a:lnTo>
                  <a:lnTo>
                    <a:pt x="88" y="700"/>
                  </a:lnTo>
                  <a:lnTo>
                    <a:pt x="83" y="690"/>
                  </a:lnTo>
                  <a:lnTo>
                    <a:pt x="78" y="669"/>
                  </a:lnTo>
                  <a:lnTo>
                    <a:pt x="76" y="650"/>
                  </a:lnTo>
                  <a:lnTo>
                    <a:pt x="78" y="633"/>
                  </a:lnTo>
                  <a:lnTo>
                    <a:pt x="83" y="621"/>
                  </a:lnTo>
                  <a:lnTo>
                    <a:pt x="88" y="609"/>
                  </a:lnTo>
                  <a:lnTo>
                    <a:pt x="88" y="609"/>
                  </a:lnTo>
                  <a:lnTo>
                    <a:pt x="74" y="602"/>
                  </a:lnTo>
                  <a:lnTo>
                    <a:pt x="62" y="593"/>
                  </a:lnTo>
                  <a:lnTo>
                    <a:pt x="45" y="579"/>
                  </a:lnTo>
                  <a:lnTo>
                    <a:pt x="31" y="557"/>
                  </a:lnTo>
                  <a:lnTo>
                    <a:pt x="24" y="545"/>
                  </a:lnTo>
                  <a:lnTo>
                    <a:pt x="17" y="534"/>
                  </a:lnTo>
                  <a:lnTo>
                    <a:pt x="12" y="517"/>
                  </a:lnTo>
                  <a:lnTo>
                    <a:pt x="7" y="500"/>
                  </a:lnTo>
                  <a:lnTo>
                    <a:pt x="5" y="482"/>
                  </a:lnTo>
                  <a:lnTo>
                    <a:pt x="2" y="460"/>
                  </a:lnTo>
                  <a:lnTo>
                    <a:pt x="2" y="463"/>
                  </a:lnTo>
                  <a:lnTo>
                    <a:pt x="0" y="444"/>
                  </a:lnTo>
                  <a:lnTo>
                    <a:pt x="0" y="444"/>
                  </a:lnTo>
                  <a:lnTo>
                    <a:pt x="2" y="422"/>
                  </a:lnTo>
                  <a:lnTo>
                    <a:pt x="5" y="403"/>
                  </a:lnTo>
                  <a:lnTo>
                    <a:pt x="7" y="384"/>
                  </a:lnTo>
                  <a:lnTo>
                    <a:pt x="14" y="370"/>
                  </a:lnTo>
                  <a:lnTo>
                    <a:pt x="26" y="342"/>
                  </a:lnTo>
                  <a:lnTo>
                    <a:pt x="40" y="323"/>
                  </a:lnTo>
                  <a:lnTo>
                    <a:pt x="57" y="306"/>
                  </a:lnTo>
                  <a:lnTo>
                    <a:pt x="69" y="297"/>
                  </a:lnTo>
                  <a:lnTo>
                    <a:pt x="83" y="287"/>
                  </a:lnTo>
                  <a:lnTo>
                    <a:pt x="83" y="287"/>
                  </a:lnTo>
                  <a:lnTo>
                    <a:pt x="76" y="275"/>
                  </a:lnTo>
                  <a:lnTo>
                    <a:pt x="74" y="263"/>
                  </a:lnTo>
                  <a:lnTo>
                    <a:pt x="71" y="247"/>
                  </a:lnTo>
                  <a:lnTo>
                    <a:pt x="71" y="228"/>
                  </a:lnTo>
                  <a:lnTo>
                    <a:pt x="76" y="207"/>
                  </a:lnTo>
                  <a:lnTo>
                    <a:pt x="81" y="197"/>
                  </a:lnTo>
                  <a:lnTo>
                    <a:pt x="88" y="185"/>
                  </a:lnTo>
                  <a:lnTo>
                    <a:pt x="95" y="176"/>
                  </a:lnTo>
                  <a:lnTo>
                    <a:pt x="107" y="166"/>
                  </a:lnTo>
                  <a:lnTo>
                    <a:pt x="107" y="166"/>
                  </a:lnTo>
                  <a:lnTo>
                    <a:pt x="116" y="159"/>
                  </a:lnTo>
                  <a:lnTo>
                    <a:pt x="128" y="152"/>
                  </a:lnTo>
                  <a:lnTo>
                    <a:pt x="140" y="147"/>
                  </a:lnTo>
                  <a:lnTo>
                    <a:pt x="149" y="145"/>
                  </a:lnTo>
                  <a:lnTo>
                    <a:pt x="171" y="145"/>
                  </a:lnTo>
                  <a:lnTo>
                    <a:pt x="192" y="147"/>
                  </a:lnTo>
                  <a:lnTo>
                    <a:pt x="209" y="154"/>
                  </a:lnTo>
                  <a:lnTo>
                    <a:pt x="221" y="159"/>
                  </a:lnTo>
                  <a:lnTo>
                    <a:pt x="232" y="166"/>
                  </a:lnTo>
                  <a:lnTo>
                    <a:pt x="232" y="166"/>
                  </a:lnTo>
                  <a:lnTo>
                    <a:pt x="230" y="157"/>
                  </a:lnTo>
                  <a:lnTo>
                    <a:pt x="232" y="143"/>
                  </a:lnTo>
                  <a:lnTo>
                    <a:pt x="235" y="126"/>
                  </a:lnTo>
                  <a:lnTo>
                    <a:pt x="244" y="107"/>
                  </a:lnTo>
                  <a:lnTo>
                    <a:pt x="258" y="86"/>
                  </a:lnTo>
                  <a:lnTo>
                    <a:pt x="280" y="62"/>
                  </a:lnTo>
                  <a:lnTo>
                    <a:pt x="294" y="50"/>
                  </a:lnTo>
                  <a:lnTo>
                    <a:pt x="311" y="38"/>
                  </a:lnTo>
                  <a:lnTo>
                    <a:pt x="311" y="38"/>
                  </a:lnTo>
                  <a:lnTo>
                    <a:pt x="330" y="27"/>
                  </a:lnTo>
                  <a:lnTo>
                    <a:pt x="346" y="19"/>
                  </a:lnTo>
                  <a:lnTo>
                    <a:pt x="365" y="15"/>
                  </a:lnTo>
                  <a:lnTo>
                    <a:pt x="384" y="15"/>
                  </a:lnTo>
                  <a:lnTo>
                    <a:pt x="401" y="15"/>
                  </a:lnTo>
                  <a:lnTo>
                    <a:pt x="417" y="17"/>
                  </a:lnTo>
                  <a:lnTo>
                    <a:pt x="434" y="19"/>
                  </a:lnTo>
                  <a:lnTo>
                    <a:pt x="448" y="24"/>
                  </a:lnTo>
                  <a:lnTo>
                    <a:pt x="474" y="36"/>
                  </a:lnTo>
                  <a:lnTo>
                    <a:pt x="495" y="48"/>
                  </a:lnTo>
                  <a:lnTo>
                    <a:pt x="512" y="60"/>
                  </a:lnTo>
                  <a:lnTo>
                    <a:pt x="512" y="60"/>
                  </a:lnTo>
                  <a:lnTo>
                    <a:pt x="514" y="50"/>
                  </a:lnTo>
                  <a:lnTo>
                    <a:pt x="517" y="41"/>
                  </a:lnTo>
                  <a:lnTo>
                    <a:pt x="524" y="29"/>
                  </a:lnTo>
                  <a:lnTo>
                    <a:pt x="533" y="19"/>
                  </a:lnTo>
                  <a:lnTo>
                    <a:pt x="548" y="10"/>
                  </a:lnTo>
                  <a:lnTo>
                    <a:pt x="566" y="3"/>
                  </a:lnTo>
                  <a:lnTo>
                    <a:pt x="578" y="0"/>
                  </a:lnTo>
                  <a:lnTo>
                    <a:pt x="593" y="0"/>
                  </a:lnTo>
                  <a:lnTo>
                    <a:pt x="593" y="0"/>
                  </a:lnTo>
                  <a:lnTo>
                    <a:pt x="604" y="0"/>
                  </a:lnTo>
                  <a:lnTo>
                    <a:pt x="616" y="3"/>
                  </a:lnTo>
                  <a:lnTo>
                    <a:pt x="635" y="10"/>
                  </a:lnTo>
                  <a:lnTo>
                    <a:pt x="649" y="19"/>
                  </a:lnTo>
                  <a:lnTo>
                    <a:pt x="659" y="29"/>
                  </a:lnTo>
                  <a:lnTo>
                    <a:pt x="666" y="41"/>
                  </a:lnTo>
                  <a:lnTo>
                    <a:pt x="668" y="50"/>
                  </a:lnTo>
                  <a:lnTo>
                    <a:pt x="671" y="60"/>
                  </a:lnTo>
                  <a:lnTo>
                    <a:pt x="671" y="62"/>
                  </a:lnTo>
                  <a:lnTo>
                    <a:pt x="671" y="62"/>
                  </a:lnTo>
                  <a:lnTo>
                    <a:pt x="687" y="48"/>
                  </a:lnTo>
                  <a:lnTo>
                    <a:pt x="709" y="36"/>
                  </a:lnTo>
                  <a:lnTo>
                    <a:pt x="735" y="27"/>
                  </a:lnTo>
                  <a:lnTo>
                    <a:pt x="749" y="22"/>
                  </a:lnTo>
                  <a:lnTo>
                    <a:pt x="766" y="17"/>
                  </a:lnTo>
                  <a:lnTo>
                    <a:pt x="782" y="15"/>
                  </a:lnTo>
                  <a:lnTo>
                    <a:pt x="801" y="15"/>
                  </a:lnTo>
                  <a:lnTo>
                    <a:pt x="818" y="17"/>
                  </a:lnTo>
                  <a:lnTo>
                    <a:pt x="837" y="22"/>
                  </a:lnTo>
                  <a:lnTo>
                    <a:pt x="853" y="29"/>
                  </a:lnTo>
                  <a:lnTo>
                    <a:pt x="872" y="38"/>
                  </a:lnTo>
                  <a:lnTo>
                    <a:pt x="872" y="38"/>
                  </a:lnTo>
                  <a:lnTo>
                    <a:pt x="889" y="53"/>
                  </a:lnTo>
                  <a:lnTo>
                    <a:pt x="903" y="64"/>
                  </a:lnTo>
                  <a:lnTo>
                    <a:pt x="924" y="88"/>
                  </a:lnTo>
                  <a:lnTo>
                    <a:pt x="941" y="109"/>
                  </a:lnTo>
                  <a:lnTo>
                    <a:pt x="948" y="128"/>
                  </a:lnTo>
                  <a:lnTo>
                    <a:pt x="953" y="145"/>
                  </a:lnTo>
                  <a:lnTo>
                    <a:pt x="953" y="157"/>
                  </a:lnTo>
                  <a:lnTo>
                    <a:pt x="950" y="169"/>
                  </a:lnTo>
                  <a:lnTo>
                    <a:pt x="950" y="169"/>
                  </a:lnTo>
                  <a:lnTo>
                    <a:pt x="962" y="162"/>
                  </a:lnTo>
                  <a:lnTo>
                    <a:pt x="976" y="154"/>
                  </a:lnTo>
                  <a:lnTo>
                    <a:pt x="993" y="150"/>
                  </a:lnTo>
                  <a:lnTo>
                    <a:pt x="1012" y="145"/>
                  </a:lnTo>
                  <a:lnTo>
                    <a:pt x="1033" y="147"/>
                  </a:lnTo>
                  <a:lnTo>
                    <a:pt x="1043" y="150"/>
                  </a:lnTo>
                  <a:lnTo>
                    <a:pt x="1055" y="154"/>
                  </a:lnTo>
                  <a:lnTo>
                    <a:pt x="1066" y="159"/>
                  </a:lnTo>
                  <a:lnTo>
                    <a:pt x="1078" y="169"/>
                  </a:lnTo>
                  <a:lnTo>
                    <a:pt x="1078" y="169"/>
                  </a:lnTo>
                  <a:lnTo>
                    <a:pt x="1088" y="178"/>
                  </a:lnTo>
                  <a:lnTo>
                    <a:pt x="1095" y="188"/>
                  </a:lnTo>
                  <a:lnTo>
                    <a:pt x="1102" y="197"/>
                  </a:lnTo>
                  <a:lnTo>
                    <a:pt x="1107" y="209"/>
                  </a:lnTo>
                  <a:lnTo>
                    <a:pt x="1111" y="228"/>
                  </a:lnTo>
                  <a:lnTo>
                    <a:pt x="1111" y="247"/>
                  </a:lnTo>
                  <a:lnTo>
                    <a:pt x="1109" y="263"/>
                  </a:lnTo>
                  <a:lnTo>
                    <a:pt x="1107" y="278"/>
                  </a:lnTo>
                  <a:lnTo>
                    <a:pt x="1102" y="290"/>
                  </a:lnTo>
                  <a:lnTo>
                    <a:pt x="1102" y="290"/>
                  </a:lnTo>
                  <a:lnTo>
                    <a:pt x="1114" y="297"/>
                  </a:lnTo>
                  <a:lnTo>
                    <a:pt x="1126" y="309"/>
                  </a:lnTo>
                  <a:lnTo>
                    <a:pt x="1142" y="323"/>
                  </a:lnTo>
                  <a:lnTo>
                    <a:pt x="1157" y="344"/>
                  </a:lnTo>
                  <a:lnTo>
                    <a:pt x="1168" y="370"/>
                  </a:lnTo>
                  <a:lnTo>
                    <a:pt x="1175" y="387"/>
                  </a:lnTo>
                  <a:lnTo>
                    <a:pt x="1178" y="403"/>
                  </a:lnTo>
                  <a:lnTo>
                    <a:pt x="1180" y="422"/>
                  </a:lnTo>
                  <a:lnTo>
                    <a:pt x="1183" y="444"/>
                  </a:lnTo>
                  <a:lnTo>
                    <a:pt x="1183" y="446"/>
                  </a:lnTo>
                  <a:lnTo>
                    <a:pt x="1183" y="446"/>
                  </a:lnTo>
                  <a:lnTo>
                    <a:pt x="1183" y="467"/>
                  </a:lnTo>
                  <a:lnTo>
                    <a:pt x="1180" y="486"/>
                  </a:lnTo>
                  <a:lnTo>
                    <a:pt x="1175" y="505"/>
                  </a:lnTo>
                  <a:lnTo>
                    <a:pt x="1171" y="522"/>
                  </a:lnTo>
                  <a:lnTo>
                    <a:pt x="1159" y="548"/>
                  </a:lnTo>
                  <a:lnTo>
                    <a:pt x="1145" y="572"/>
                  </a:lnTo>
                  <a:lnTo>
                    <a:pt x="1130" y="588"/>
                  </a:lnTo>
                  <a:lnTo>
                    <a:pt x="1119" y="600"/>
                  </a:lnTo>
                  <a:lnTo>
                    <a:pt x="1107" y="609"/>
                  </a:lnTo>
                  <a:lnTo>
                    <a:pt x="1107" y="609"/>
                  </a:lnTo>
                  <a:lnTo>
                    <a:pt x="1111" y="621"/>
                  </a:lnTo>
                  <a:lnTo>
                    <a:pt x="1116" y="636"/>
                  </a:lnTo>
                  <a:lnTo>
                    <a:pt x="1119" y="652"/>
                  </a:lnTo>
                  <a:lnTo>
                    <a:pt x="1119" y="671"/>
                  </a:lnTo>
                  <a:lnTo>
                    <a:pt x="1111" y="692"/>
                  </a:lnTo>
                  <a:lnTo>
                    <a:pt x="1109" y="702"/>
                  </a:lnTo>
                  <a:lnTo>
                    <a:pt x="1102" y="711"/>
                  </a:lnTo>
                  <a:lnTo>
                    <a:pt x="1093" y="721"/>
                  </a:lnTo>
                  <a:lnTo>
                    <a:pt x="1083" y="733"/>
                  </a:lnTo>
                  <a:lnTo>
                    <a:pt x="1083" y="733"/>
                  </a:lnTo>
                  <a:lnTo>
                    <a:pt x="1071" y="740"/>
                  </a:lnTo>
                  <a:lnTo>
                    <a:pt x="1062" y="747"/>
                  </a:lnTo>
                  <a:lnTo>
                    <a:pt x="1050" y="749"/>
                  </a:lnTo>
                  <a:lnTo>
                    <a:pt x="1038" y="752"/>
                  </a:lnTo>
                  <a:lnTo>
                    <a:pt x="1017" y="754"/>
                  </a:lnTo>
                  <a:lnTo>
                    <a:pt x="998" y="752"/>
                  </a:lnTo>
                  <a:lnTo>
                    <a:pt x="981" y="745"/>
                  </a:lnTo>
                  <a:lnTo>
                    <a:pt x="969" y="740"/>
                  </a:lnTo>
                  <a:lnTo>
                    <a:pt x="957" y="733"/>
                  </a:lnTo>
                  <a:lnTo>
                    <a:pt x="957" y="733"/>
                  </a:lnTo>
                  <a:lnTo>
                    <a:pt x="957" y="742"/>
                  </a:lnTo>
                  <a:lnTo>
                    <a:pt x="957" y="756"/>
                  </a:lnTo>
                  <a:lnTo>
                    <a:pt x="955" y="771"/>
                  </a:lnTo>
                  <a:lnTo>
                    <a:pt x="946" y="792"/>
                  </a:lnTo>
                  <a:lnTo>
                    <a:pt x="931" y="813"/>
                  </a:lnTo>
                  <a:lnTo>
                    <a:pt x="910" y="837"/>
                  </a:lnTo>
                  <a:lnTo>
                    <a:pt x="896" y="849"/>
                  </a:lnTo>
                  <a:lnTo>
                    <a:pt x="879" y="861"/>
                  </a:lnTo>
                  <a:lnTo>
                    <a:pt x="879" y="861"/>
                  </a:lnTo>
                  <a:lnTo>
                    <a:pt x="860" y="870"/>
                  </a:lnTo>
                  <a:lnTo>
                    <a:pt x="841" y="877"/>
                  </a:lnTo>
                  <a:lnTo>
                    <a:pt x="825" y="882"/>
                  </a:lnTo>
                  <a:lnTo>
                    <a:pt x="806" y="884"/>
                  </a:lnTo>
                  <a:lnTo>
                    <a:pt x="789" y="884"/>
                  </a:lnTo>
                  <a:lnTo>
                    <a:pt x="773" y="882"/>
                  </a:lnTo>
                  <a:lnTo>
                    <a:pt x="756" y="880"/>
                  </a:lnTo>
                  <a:lnTo>
                    <a:pt x="742" y="875"/>
                  </a:lnTo>
                  <a:lnTo>
                    <a:pt x="713" y="863"/>
                  </a:lnTo>
                  <a:lnTo>
                    <a:pt x="694" y="851"/>
                  </a:lnTo>
                  <a:lnTo>
                    <a:pt x="675" y="839"/>
                  </a:lnTo>
                  <a:lnTo>
                    <a:pt x="675" y="839"/>
                  </a:lnTo>
                  <a:lnTo>
                    <a:pt x="675" y="849"/>
                  </a:lnTo>
                  <a:lnTo>
                    <a:pt x="671" y="858"/>
                  </a:lnTo>
                  <a:lnTo>
                    <a:pt x="666" y="868"/>
                  </a:lnTo>
                  <a:lnTo>
                    <a:pt x="657" y="880"/>
                  </a:lnTo>
                  <a:lnTo>
                    <a:pt x="642" y="889"/>
                  </a:lnTo>
                  <a:lnTo>
                    <a:pt x="623" y="896"/>
                  </a:lnTo>
                  <a:lnTo>
                    <a:pt x="611" y="899"/>
                  </a:lnTo>
                  <a:lnTo>
                    <a:pt x="597" y="899"/>
                  </a:lnTo>
                  <a:lnTo>
                    <a:pt x="597" y="899"/>
                  </a:lnTo>
                  <a:lnTo>
                    <a:pt x="583" y="899"/>
                  </a:lnTo>
                  <a:lnTo>
                    <a:pt x="571" y="896"/>
                  </a:lnTo>
                  <a:lnTo>
                    <a:pt x="552" y="889"/>
                  </a:lnTo>
                  <a:lnTo>
                    <a:pt x="538" y="880"/>
                  </a:lnTo>
                  <a:lnTo>
                    <a:pt x="529" y="868"/>
                  </a:lnTo>
                  <a:lnTo>
                    <a:pt x="524" y="858"/>
                  </a:lnTo>
                  <a:lnTo>
                    <a:pt x="521" y="849"/>
                  </a:lnTo>
                  <a:lnTo>
                    <a:pt x="519" y="839"/>
                  </a:lnTo>
                  <a:lnTo>
                    <a:pt x="519" y="8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262" name="Freeform 14">
              <a:extLst>
                <a:ext uri="{FF2B5EF4-FFF2-40B4-BE49-F238E27FC236}">
                  <a16:creationId xmlns:a16="http://schemas.microsoft.com/office/drawing/2014/main" id="{BDBD259C-47B7-4027-8F87-D2F916EC3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3" y="2712"/>
              <a:ext cx="1183" cy="899"/>
            </a:xfrm>
            <a:custGeom>
              <a:avLst/>
              <a:gdLst>
                <a:gd name="T0" fmla="*/ 481 w 1183"/>
                <a:gd name="T1" fmla="*/ 861 h 899"/>
                <a:gd name="T2" fmla="*/ 405 w 1183"/>
                <a:gd name="T3" fmla="*/ 882 h 899"/>
                <a:gd name="T4" fmla="*/ 334 w 1183"/>
                <a:gd name="T5" fmla="*/ 870 h 899"/>
                <a:gd name="T6" fmla="*/ 284 w 1183"/>
                <a:gd name="T7" fmla="*/ 835 h 899"/>
                <a:gd name="T8" fmla="*/ 237 w 1183"/>
                <a:gd name="T9" fmla="*/ 754 h 899"/>
                <a:gd name="T10" fmla="*/ 228 w 1183"/>
                <a:gd name="T11" fmla="*/ 737 h 899"/>
                <a:gd name="T12" fmla="*/ 157 w 1183"/>
                <a:gd name="T13" fmla="*/ 752 h 899"/>
                <a:gd name="T14" fmla="*/ 111 w 1183"/>
                <a:gd name="T15" fmla="*/ 730 h 899"/>
                <a:gd name="T16" fmla="*/ 88 w 1183"/>
                <a:gd name="T17" fmla="*/ 700 h 899"/>
                <a:gd name="T18" fmla="*/ 78 w 1183"/>
                <a:gd name="T19" fmla="*/ 633 h 899"/>
                <a:gd name="T20" fmla="*/ 74 w 1183"/>
                <a:gd name="T21" fmla="*/ 602 h 899"/>
                <a:gd name="T22" fmla="*/ 24 w 1183"/>
                <a:gd name="T23" fmla="*/ 545 h 899"/>
                <a:gd name="T24" fmla="*/ 5 w 1183"/>
                <a:gd name="T25" fmla="*/ 482 h 899"/>
                <a:gd name="T26" fmla="*/ 0 w 1183"/>
                <a:gd name="T27" fmla="*/ 444 h 899"/>
                <a:gd name="T28" fmla="*/ 14 w 1183"/>
                <a:gd name="T29" fmla="*/ 370 h 899"/>
                <a:gd name="T30" fmla="*/ 69 w 1183"/>
                <a:gd name="T31" fmla="*/ 297 h 899"/>
                <a:gd name="T32" fmla="*/ 74 w 1183"/>
                <a:gd name="T33" fmla="*/ 263 h 899"/>
                <a:gd name="T34" fmla="*/ 81 w 1183"/>
                <a:gd name="T35" fmla="*/ 197 h 899"/>
                <a:gd name="T36" fmla="*/ 107 w 1183"/>
                <a:gd name="T37" fmla="*/ 166 h 899"/>
                <a:gd name="T38" fmla="*/ 149 w 1183"/>
                <a:gd name="T39" fmla="*/ 145 h 899"/>
                <a:gd name="T40" fmla="*/ 221 w 1183"/>
                <a:gd name="T41" fmla="*/ 159 h 899"/>
                <a:gd name="T42" fmla="*/ 232 w 1183"/>
                <a:gd name="T43" fmla="*/ 143 h 899"/>
                <a:gd name="T44" fmla="*/ 280 w 1183"/>
                <a:gd name="T45" fmla="*/ 62 h 899"/>
                <a:gd name="T46" fmla="*/ 330 w 1183"/>
                <a:gd name="T47" fmla="*/ 27 h 899"/>
                <a:gd name="T48" fmla="*/ 401 w 1183"/>
                <a:gd name="T49" fmla="*/ 15 h 899"/>
                <a:gd name="T50" fmla="*/ 474 w 1183"/>
                <a:gd name="T51" fmla="*/ 36 h 899"/>
                <a:gd name="T52" fmla="*/ 514 w 1183"/>
                <a:gd name="T53" fmla="*/ 50 h 899"/>
                <a:gd name="T54" fmla="*/ 548 w 1183"/>
                <a:gd name="T55" fmla="*/ 10 h 899"/>
                <a:gd name="T56" fmla="*/ 593 w 1183"/>
                <a:gd name="T57" fmla="*/ 0 h 899"/>
                <a:gd name="T58" fmla="*/ 649 w 1183"/>
                <a:gd name="T59" fmla="*/ 19 h 899"/>
                <a:gd name="T60" fmla="*/ 671 w 1183"/>
                <a:gd name="T61" fmla="*/ 60 h 899"/>
                <a:gd name="T62" fmla="*/ 709 w 1183"/>
                <a:gd name="T63" fmla="*/ 36 h 899"/>
                <a:gd name="T64" fmla="*/ 782 w 1183"/>
                <a:gd name="T65" fmla="*/ 15 h 899"/>
                <a:gd name="T66" fmla="*/ 853 w 1183"/>
                <a:gd name="T67" fmla="*/ 29 h 899"/>
                <a:gd name="T68" fmla="*/ 903 w 1183"/>
                <a:gd name="T69" fmla="*/ 64 h 899"/>
                <a:gd name="T70" fmla="*/ 953 w 1183"/>
                <a:gd name="T71" fmla="*/ 145 h 899"/>
                <a:gd name="T72" fmla="*/ 962 w 1183"/>
                <a:gd name="T73" fmla="*/ 162 h 899"/>
                <a:gd name="T74" fmla="*/ 1033 w 1183"/>
                <a:gd name="T75" fmla="*/ 147 h 899"/>
                <a:gd name="T76" fmla="*/ 1078 w 1183"/>
                <a:gd name="T77" fmla="*/ 169 h 899"/>
                <a:gd name="T78" fmla="*/ 1102 w 1183"/>
                <a:gd name="T79" fmla="*/ 197 h 899"/>
                <a:gd name="T80" fmla="*/ 1109 w 1183"/>
                <a:gd name="T81" fmla="*/ 263 h 899"/>
                <a:gd name="T82" fmla="*/ 1114 w 1183"/>
                <a:gd name="T83" fmla="*/ 297 h 899"/>
                <a:gd name="T84" fmla="*/ 1168 w 1183"/>
                <a:gd name="T85" fmla="*/ 370 h 899"/>
                <a:gd name="T86" fmla="*/ 1183 w 1183"/>
                <a:gd name="T87" fmla="*/ 444 h 899"/>
                <a:gd name="T88" fmla="*/ 1180 w 1183"/>
                <a:gd name="T89" fmla="*/ 486 h 899"/>
                <a:gd name="T90" fmla="*/ 1145 w 1183"/>
                <a:gd name="T91" fmla="*/ 572 h 899"/>
                <a:gd name="T92" fmla="*/ 1107 w 1183"/>
                <a:gd name="T93" fmla="*/ 609 h 899"/>
                <a:gd name="T94" fmla="*/ 1119 w 1183"/>
                <a:gd name="T95" fmla="*/ 671 h 899"/>
                <a:gd name="T96" fmla="*/ 1093 w 1183"/>
                <a:gd name="T97" fmla="*/ 721 h 899"/>
                <a:gd name="T98" fmla="*/ 1062 w 1183"/>
                <a:gd name="T99" fmla="*/ 747 h 899"/>
                <a:gd name="T100" fmla="*/ 998 w 1183"/>
                <a:gd name="T101" fmla="*/ 752 h 899"/>
                <a:gd name="T102" fmla="*/ 957 w 1183"/>
                <a:gd name="T103" fmla="*/ 733 h 899"/>
                <a:gd name="T104" fmla="*/ 946 w 1183"/>
                <a:gd name="T105" fmla="*/ 792 h 899"/>
                <a:gd name="T106" fmla="*/ 879 w 1183"/>
                <a:gd name="T107" fmla="*/ 861 h 899"/>
                <a:gd name="T108" fmla="*/ 825 w 1183"/>
                <a:gd name="T109" fmla="*/ 882 h 899"/>
                <a:gd name="T110" fmla="*/ 756 w 1183"/>
                <a:gd name="T111" fmla="*/ 880 h 899"/>
                <a:gd name="T112" fmla="*/ 675 w 1183"/>
                <a:gd name="T113" fmla="*/ 839 h 899"/>
                <a:gd name="T114" fmla="*/ 666 w 1183"/>
                <a:gd name="T115" fmla="*/ 868 h 899"/>
                <a:gd name="T116" fmla="*/ 611 w 1183"/>
                <a:gd name="T117" fmla="*/ 899 h 899"/>
                <a:gd name="T118" fmla="*/ 571 w 1183"/>
                <a:gd name="T119" fmla="*/ 896 h 899"/>
                <a:gd name="T120" fmla="*/ 524 w 1183"/>
                <a:gd name="T121" fmla="*/ 858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83" h="899">
                  <a:moveTo>
                    <a:pt x="519" y="837"/>
                  </a:moveTo>
                  <a:lnTo>
                    <a:pt x="519" y="837"/>
                  </a:lnTo>
                  <a:lnTo>
                    <a:pt x="500" y="849"/>
                  </a:lnTo>
                  <a:lnTo>
                    <a:pt x="481" y="861"/>
                  </a:lnTo>
                  <a:lnTo>
                    <a:pt x="455" y="872"/>
                  </a:lnTo>
                  <a:lnTo>
                    <a:pt x="439" y="877"/>
                  </a:lnTo>
                  <a:lnTo>
                    <a:pt x="424" y="880"/>
                  </a:lnTo>
                  <a:lnTo>
                    <a:pt x="405" y="882"/>
                  </a:lnTo>
                  <a:lnTo>
                    <a:pt x="389" y="882"/>
                  </a:lnTo>
                  <a:lnTo>
                    <a:pt x="372" y="882"/>
                  </a:lnTo>
                  <a:lnTo>
                    <a:pt x="353" y="877"/>
                  </a:lnTo>
                  <a:lnTo>
                    <a:pt x="334" y="870"/>
                  </a:lnTo>
                  <a:lnTo>
                    <a:pt x="315" y="858"/>
                  </a:lnTo>
                  <a:lnTo>
                    <a:pt x="315" y="858"/>
                  </a:lnTo>
                  <a:lnTo>
                    <a:pt x="299" y="846"/>
                  </a:lnTo>
                  <a:lnTo>
                    <a:pt x="284" y="835"/>
                  </a:lnTo>
                  <a:lnTo>
                    <a:pt x="263" y="811"/>
                  </a:lnTo>
                  <a:lnTo>
                    <a:pt x="249" y="790"/>
                  </a:lnTo>
                  <a:lnTo>
                    <a:pt x="242" y="771"/>
                  </a:lnTo>
                  <a:lnTo>
                    <a:pt x="237" y="754"/>
                  </a:lnTo>
                  <a:lnTo>
                    <a:pt x="237" y="742"/>
                  </a:lnTo>
                  <a:lnTo>
                    <a:pt x="237" y="730"/>
                  </a:lnTo>
                  <a:lnTo>
                    <a:pt x="237" y="730"/>
                  </a:lnTo>
                  <a:lnTo>
                    <a:pt x="228" y="737"/>
                  </a:lnTo>
                  <a:lnTo>
                    <a:pt x="213" y="745"/>
                  </a:lnTo>
                  <a:lnTo>
                    <a:pt x="197" y="749"/>
                  </a:lnTo>
                  <a:lnTo>
                    <a:pt x="178" y="752"/>
                  </a:lnTo>
                  <a:lnTo>
                    <a:pt x="157" y="752"/>
                  </a:lnTo>
                  <a:lnTo>
                    <a:pt x="145" y="749"/>
                  </a:lnTo>
                  <a:lnTo>
                    <a:pt x="135" y="745"/>
                  </a:lnTo>
                  <a:lnTo>
                    <a:pt x="123" y="737"/>
                  </a:lnTo>
                  <a:lnTo>
                    <a:pt x="111" y="730"/>
                  </a:lnTo>
                  <a:lnTo>
                    <a:pt x="111" y="730"/>
                  </a:lnTo>
                  <a:lnTo>
                    <a:pt x="102" y="721"/>
                  </a:lnTo>
                  <a:lnTo>
                    <a:pt x="93" y="711"/>
                  </a:lnTo>
                  <a:lnTo>
                    <a:pt x="88" y="700"/>
                  </a:lnTo>
                  <a:lnTo>
                    <a:pt x="83" y="690"/>
                  </a:lnTo>
                  <a:lnTo>
                    <a:pt x="78" y="669"/>
                  </a:lnTo>
                  <a:lnTo>
                    <a:pt x="76" y="650"/>
                  </a:lnTo>
                  <a:lnTo>
                    <a:pt x="78" y="633"/>
                  </a:lnTo>
                  <a:lnTo>
                    <a:pt x="83" y="621"/>
                  </a:lnTo>
                  <a:lnTo>
                    <a:pt x="88" y="609"/>
                  </a:lnTo>
                  <a:lnTo>
                    <a:pt x="88" y="609"/>
                  </a:lnTo>
                  <a:lnTo>
                    <a:pt x="74" y="602"/>
                  </a:lnTo>
                  <a:lnTo>
                    <a:pt x="62" y="593"/>
                  </a:lnTo>
                  <a:lnTo>
                    <a:pt x="45" y="579"/>
                  </a:lnTo>
                  <a:lnTo>
                    <a:pt x="31" y="557"/>
                  </a:lnTo>
                  <a:lnTo>
                    <a:pt x="24" y="545"/>
                  </a:lnTo>
                  <a:lnTo>
                    <a:pt x="17" y="534"/>
                  </a:lnTo>
                  <a:lnTo>
                    <a:pt x="12" y="517"/>
                  </a:lnTo>
                  <a:lnTo>
                    <a:pt x="7" y="500"/>
                  </a:lnTo>
                  <a:lnTo>
                    <a:pt x="5" y="482"/>
                  </a:lnTo>
                  <a:lnTo>
                    <a:pt x="2" y="460"/>
                  </a:lnTo>
                  <a:lnTo>
                    <a:pt x="2" y="463"/>
                  </a:lnTo>
                  <a:lnTo>
                    <a:pt x="0" y="444"/>
                  </a:lnTo>
                  <a:lnTo>
                    <a:pt x="0" y="444"/>
                  </a:lnTo>
                  <a:lnTo>
                    <a:pt x="2" y="422"/>
                  </a:lnTo>
                  <a:lnTo>
                    <a:pt x="5" y="403"/>
                  </a:lnTo>
                  <a:lnTo>
                    <a:pt x="7" y="384"/>
                  </a:lnTo>
                  <a:lnTo>
                    <a:pt x="14" y="370"/>
                  </a:lnTo>
                  <a:lnTo>
                    <a:pt x="26" y="342"/>
                  </a:lnTo>
                  <a:lnTo>
                    <a:pt x="40" y="323"/>
                  </a:lnTo>
                  <a:lnTo>
                    <a:pt x="57" y="306"/>
                  </a:lnTo>
                  <a:lnTo>
                    <a:pt x="69" y="297"/>
                  </a:lnTo>
                  <a:lnTo>
                    <a:pt x="83" y="287"/>
                  </a:lnTo>
                  <a:lnTo>
                    <a:pt x="83" y="287"/>
                  </a:lnTo>
                  <a:lnTo>
                    <a:pt x="76" y="275"/>
                  </a:lnTo>
                  <a:lnTo>
                    <a:pt x="74" y="263"/>
                  </a:lnTo>
                  <a:lnTo>
                    <a:pt x="71" y="247"/>
                  </a:lnTo>
                  <a:lnTo>
                    <a:pt x="71" y="228"/>
                  </a:lnTo>
                  <a:lnTo>
                    <a:pt x="76" y="207"/>
                  </a:lnTo>
                  <a:lnTo>
                    <a:pt x="81" y="197"/>
                  </a:lnTo>
                  <a:lnTo>
                    <a:pt x="88" y="185"/>
                  </a:lnTo>
                  <a:lnTo>
                    <a:pt x="95" y="176"/>
                  </a:lnTo>
                  <a:lnTo>
                    <a:pt x="107" y="166"/>
                  </a:lnTo>
                  <a:lnTo>
                    <a:pt x="107" y="166"/>
                  </a:lnTo>
                  <a:lnTo>
                    <a:pt x="116" y="159"/>
                  </a:lnTo>
                  <a:lnTo>
                    <a:pt x="128" y="152"/>
                  </a:lnTo>
                  <a:lnTo>
                    <a:pt x="140" y="147"/>
                  </a:lnTo>
                  <a:lnTo>
                    <a:pt x="149" y="145"/>
                  </a:lnTo>
                  <a:lnTo>
                    <a:pt x="171" y="145"/>
                  </a:lnTo>
                  <a:lnTo>
                    <a:pt x="192" y="147"/>
                  </a:lnTo>
                  <a:lnTo>
                    <a:pt x="209" y="154"/>
                  </a:lnTo>
                  <a:lnTo>
                    <a:pt x="221" y="159"/>
                  </a:lnTo>
                  <a:lnTo>
                    <a:pt x="232" y="166"/>
                  </a:lnTo>
                  <a:lnTo>
                    <a:pt x="232" y="166"/>
                  </a:lnTo>
                  <a:lnTo>
                    <a:pt x="230" y="157"/>
                  </a:lnTo>
                  <a:lnTo>
                    <a:pt x="232" y="143"/>
                  </a:lnTo>
                  <a:lnTo>
                    <a:pt x="235" y="126"/>
                  </a:lnTo>
                  <a:lnTo>
                    <a:pt x="244" y="107"/>
                  </a:lnTo>
                  <a:lnTo>
                    <a:pt x="258" y="86"/>
                  </a:lnTo>
                  <a:lnTo>
                    <a:pt x="280" y="62"/>
                  </a:lnTo>
                  <a:lnTo>
                    <a:pt x="294" y="50"/>
                  </a:lnTo>
                  <a:lnTo>
                    <a:pt x="311" y="38"/>
                  </a:lnTo>
                  <a:lnTo>
                    <a:pt x="311" y="38"/>
                  </a:lnTo>
                  <a:lnTo>
                    <a:pt x="330" y="27"/>
                  </a:lnTo>
                  <a:lnTo>
                    <a:pt x="346" y="19"/>
                  </a:lnTo>
                  <a:lnTo>
                    <a:pt x="365" y="15"/>
                  </a:lnTo>
                  <a:lnTo>
                    <a:pt x="384" y="15"/>
                  </a:lnTo>
                  <a:lnTo>
                    <a:pt x="401" y="15"/>
                  </a:lnTo>
                  <a:lnTo>
                    <a:pt x="417" y="17"/>
                  </a:lnTo>
                  <a:lnTo>
                    <a:pt x="434" y="19"/>
                  </a:lnTo>
                  <a:lnTo>
                    <a:pt x="448" y="24"/>
                  </a:lnTo>
                  <a:lnTo>
                    <a:pt x="474" y="36"/>
                  </a:lnTo>
                  <a:lnTo>
                    <a:pt x="495" y="48"/>
                  </a:lnTo>
                  <a:lnTo>
                    <a:pt x="512" y="60"/>
                  </a:lnTo>
                  <a:lnTo>
                    <a:pt x="512" y="60"/>
                  </a:lnTo>
                  <a:lnTo>
                    <a:pt x="514" y="50"/>
                  </a:lnTo>
                  <a:lnTo>
                    <a:pt x="517" y="41"/>
                  </a:lnTo>
                  <a:lnTo>
                    <a:pt x="524" y="29"/>
                  </a:lnTo>
                  <a:lnTo>
                    <a:pt x="533" y="19"/>
                  </a:lnTo>
                  <a:lnTo>
                    <a:pt x="548" y="10"/>
                  </a:lnTo>
                  <a:lnTo>
                    <a:pt x="566" y="3"/>
                  </a:lnTo>
                  <a:lnTo>
                    <a:pt x="578" y="0"/>
                  </a:lnTo>
                  <a:lnTo>
                    <a:pt x="593" y="0"/>
                  </a:lnTo>
                  <a:lnTo>
                    <a:pt x="593" y="0"/>
                  </a:lnTo>
                  <a:lnTo>
                    <a:pt x="604" y="0"/>
                  </a:lnTo>
                  <a:lnTo>
                    <a:pt x="616" y="3"/>
                  </a:lnTo>
                  <a:lnTo>
                    <a:pt x="635" y="10"/>
                  </a:lnTo>
                  <a:lnTo>
                    <a:pt x="649" y="19"/>
                  </a:lnTo>
                  <a:lnTo>
                    <a:pt x="659" y="29"/>
                  </a:lnTo>
                  <a:lnTo>
                    <a:pt x="666" y="41"/>
                  </a:lnTo>
                  <a:lnTo>
                    <a:pt x="668" y="50"/>
                  </a:lnTo>
                  <a:lnTo>
                    <a:pt x="671" y="60"/>
                  </a:lnTo>
                  <a:lnTo>
                    <a:pt x="671" y="62"/>
                  </a:lnTo>
                  <a:lnTo>
                    <a:pt x="671" y="62"/>
                  </a:lnTo>
                  <a:lnTo>
                    <a:pt x="687" y="48"/>
                  </a:lnTo>
                  <a:lnTo>
                    <a:pt x="709" y="36"/>
                  </a:lnTo>
                  <a:lnTo>
                    <a:pt x="735" y="27"/>
                  </a:lnTo>
                  <a:lnTo>
                    <a:pt x="749" y="22"/>
                  </a:lnTo>
                  <a:lnTo>
                    <a:pt x="766" y="17"/>
                  </a:lnTo>
                  <a:lnTo>
                    <a:pt x="782" y="15"/>
                  </a:lnTo>
                  <a:lnTo>
                    <a:pt x="801" y="15"/>
                  </a:lnTo>
                  <a:lnTo>
                    <a:pt x="818" y="17"/>
                  </a:lnTo>
                  <a:lnTo>
                    <a:pt x="837" y="22"/>
                  </a:lnTo>
                  <a:lnTo>
                    <a:pt x="853" y="29"/>
                  </a:lnTo>
                  <a:lnTo>
                    <a:pt x="872" y="38"/>
                  </a:lnTo>
                  <a:lnTo>
                    <a:pt x="872" y="38"/>
                  </a:lnTo>
                  <a:lnTo>
                    <a:pt x="889" y="53"/>
                  </a:lnTo>
                  <a:lnTo>
                    <a:pt x="903" y="64"/>
                  </a:lnTo>
                  <a:lnTo>
                    <a:pt x="924" y="88"/>
                  </a:lnTo>
                  <a:lnTo>
                    <a:pt x="941" y="109"/>
                  </a:lnTo>
                  <a:lnTo>
                    <a:pt x="948" y="128"/>
                  </a:lnTo>
                  <a:lnTo>
                    <a:pt x="953" y="145"/>
                  </a:lnTo>
                  <a:lnTo>
                    <a:pt x="953" y="157"/>
                  </a:lnTo>
                  <a:lnTo>
                    <a:pt x="950" y="169"/>
                  </a:lnTo>
                  <a:lnTo>
                    <a:pt x="950" y="169"/>
                  </a:lnTo>
                  <a:lnTo>
                    <a:pt x="962" y="162"/>
                  </a:lnTo>
                  <a:lnTo>
                    <a:pt x="976" y="154"/>
                  </a:lnTo>
                  <a:lnTo>
                    <a:pt x="993" y="150"/>
                  </a:lnTo>
                  <a:lnTo>
                    <a:pt x="1012" y="145"/>
                  </a:lnTo>
                  <a:lnTo>
                    <a:pt x="1033" y="147"/>
                  </a:lnTo>
                  <a:lnTo>
                    <a:pt x="1043" y="150"/>
                  </a:lnTo>
                  <a:lnTo>
                    <a:pt x="1055" y="154"/>
                  </a:lnTo>
                  <a:lnTo>
                    <a:pt x="1066" y="159"/>
                  </a:lnTo>
                  <a:lnTo>
                    <a:pt x="1078" y="169"/>
                  </a:lnTo>
                  <a:lnTo>
                    <a:pt x="1078" y="169"/>
                  </a:lnTo>
                  <a:lnTo>
                    <a:pt x="1088" y="178"/>
                  </a:lnTo>
                  <a:lnTo>
                    <a:pt x="1095" y="188"/>
                  </a:lnTo>
                  <a:lnTo>
                    <a:pt x="1102" y="197"/>
                  </a:lnTo>
                  <a:lnTo>
                    <a:pt x="1107" y="209"/>
                  </a:lnTo>
                  <a:lnTo>
                    <a:pt x="1111" y="228"/>
                  </a:lnTo>
                  <a:lnTo>
                    <a:pt x="1111" y="247"/>
                  </a:lnTo>
                  <a:lnTo>
                    <a:pt x="1109" y="263"/>
                  </a:lnTo>
                  <a:lnTo>
                    <a:pt x="1107" y="278"/>
                  </a:lnTo>
                  <a:lnTo>
                    <a:pt x="1102" y="290"/>
                  </a:lnTo>
                  <a:lnTo>
                    <a:pt x="1102" y="290"/>
                  </a:lnTo>
                  <a:lnTo>
                    <a:pt x="1114" y="297"/>
                  </a:lnTo>
                  <a:lnTo>
                    <a:pt x="1126" y="309"/>
                  </a:lnTo>
                  <a:lnTo>
                    <a:pt x="1142" y="323"/>
                  </a:lnTo>
                  <a:lnTo>
                    <a:pt x="1157" y="344"/>
                  </a:lnTo>
                  <a:lnTo>
                    <a:pt x="1168" y="370"/>
                  </a:lnTo>
                  <a:lnTo>
                    <a:pt x="1175" y="387"/>
                  </a:lnTo>
                  <a:lnTo>
                    <a:pt x="1178" y="403"/>
                  </a:lnTo>
                  <a:lnTo>
                    <a:pt x="1180" y="422"/>
                  </a:lnTo>
                  <a:lnTo>
                    <a:pt x="1183" y="444"/>
                  </a:lnTo>
                  <a:lnTo>
                    <a:pt x="1183" y="446"/>
                  </a:lnTo>
                  <a:lnTo>
                    <a:pt x="1183" y="446"/>
                  </a:lnTo>
                  <a:lnTo>
                    <a:pt x="1183" y="467"/>
                  </a:lnTo>
                  <a:lnTo>
                    <a:pt x="1180" y="486"/>
                  </a:lnTo>
                  <a:lnTo>
                    <a:pt x="1175" y="505"/>
                  </a:lnTo>
                  <a:lnTo>
                    <a:pt x="1171" y="522"/>
                  </a:lnTo>
                  <a:lnTo>
                    <a:pt x="1159" y="548"/>
                  </a:lnTo>
                  <a:lnTo>
                    <a:pt x="1145" y="572"/>
                  </a:lnTo>
                  <a:lnTo>
                    <a:pt x="1130" y="588"/>
                  </a:lnTo>
                  <a:lnTo>
                    <a:pt x="1119" y="600"/>
                  </a:lnTo>
                  <a:lnTo>
                    <a:pt x="1107" y="609"/>
                  </a:lnTo>
                  <a:lnTo>
                    <a:pt x="1107" y="609"/>
                  </a:lnTo>
                  <a:lnTo>
                    <a:pt x="1111" y="621"/>
                  </a:lnTo>
                  <a:lnTo>
                    <a:pt x="1116" y="636"/>
                  </a:lnTo>
                  <a:lnTo>
                    <a:pt x="1119" y="652"/>
                  </a:lnTo>
                  <a:lnTo>
                    <a:pt x="1119" y="671"/>
                  </a:lnTo>
                  <a:lnTo>
                    <a:pt x="1111" y="692"/>
                  </a:lnTo>
                  <a:lnTo>
                    <a:pt x="1109" y="702"/>
                  </a:lnTo>
                  <a:lnTo>
                    <a:pt x="1102" y="711"/>
                  </a:lnTo>
                  <a:lnTo>
                    <a:pt x="1093" y="721"/>
                  </a:lnTo>
                  <a:lnTo>
                    <a:pt x="1083" y="733"/>
                  </a:lnTo>
                  <a:lnTo>
                    <a:pt x="1083" y="733"/>
                  </a:lnTo>
                  <a:lnTo>
                    <a:pt x="1071" y="740"/>
                  </a:lnTo>
                  <a:lnTo>
                    <a:pt x="1062" y="747"/>
                  </a:lnTo>
                  <a:lnTo>
                    <a:pt x="1050" y="749"/>
                  </a:lnTo>
                  <a:lnTo>
                    <a:pt x="1038" y="752"/>
                  </a:lnTo>
                  <a:lnTo>
                    <a:pt x="1017" y="754"/>
                  </a:lnTo>
                  <a:lnTo>
                    <a:pt x="998" y="752"/>
                  </a:lnTo>
                  <a:lnTo>
                    <a:pt x="981" y="745"/>
                  </a:lnTo>
                  <a:lnTo>
                    <a:pt x="969" y="740"/>
                  </a:lnTo>
                  <a:lnTo>
                    <a:pt x="957" y="733"/>
                  </a:lnTo>
                  <a:lnTo>
                    <a:pt x="957" y="733"/>
                  </a:lnTo>
                  <a:lnTo>
                    <a:pt x="957" y="742"/>
                  </a:lnTo>
                  <a:lnTo>
                    <a:pt x="957" y="756"/>
                  </a:lnTo>
                  <a:lnTo>
                    <a:pt x="955" y="771"/>
                  </a:lnTo>
                  <a:lnTo>
                    <a:pt x="946" y="792"/>
                  </a:lnTo>
                  <a:lnTo>
                    <a:pt x="931" y="813"/>
                  </a:lnTo>
                  <a:lnTo>
                    <a:pt x="910" y="837"/>
                  </a:lnTo>
                  <a:lnTo>
                    <a:pt x="896" y="849"/>
                  </a:lnTo>
                  <a:lnTo>
                    <a:pt x="879" y="861"/>
                  </a:lnTo>
                  <a:lnTo>
                    <a:pt x="879" y="861"/>
                  </a:lnTo>
                  <a:lnTo>
                    <a:pt x="860" y="870"/>
                  </a:lnTo>
                  <a:lnTo>
                    <a:pt x="841" y="877"/>
                  </a:lnTo>
                  <a:lnTo>
                    <a:pt x="825" y="882"/>
                  </a:lnTo>
                  <a:lnTo>
                    <a:pt x="806" y="884"/>
                  </a:lnTo>
                  <a:lnTo>
                    <a:pt x="789" y="884"/>
                  </a:lnTo>
                  <a:lnTo>
                    <a:pt x="773" y="882"/>
                  </a:lnTo>
                  <a:lnTo>
                    <a:pt x="756" y="880"/>
                  </a:lnTo>
                  <a:lnTo>
                    <a:pt x="742" y="875"/>
                  </a:lnTo>
                  <a:lnTo>
                    <a:pt x="713" y="863"/>
                  </a:lnTo>
                  <a:lnTo>
                    <a:pt x="694" y="851"/>
                  </a:lnTo>
                  <a:lnTo>
                    <a:pt x="675" y="839"/>
                  </a:lnTo>
                  <a:lnTo>
                    <a:pt x="675" y="839"/>
                  </a:lnTo>
                  <a:lnTo>
                    <a:pt x="675" y="849"/>
                  </a:lnTo>
                  <a:lnTo>
                    <a:pt x="671" y="858"/>
                  </a:lnTo>
                  <a:lnTo>
                    <a:pt x="666" y="868"/>
                  </a:lnTo>
                  <a:lnTo>
                    <a:pt x="657" y="880"/>
                  </a:lnTo>
                  <a:lnTo>
                    <a:pt x="642" y="889"/>
                  </a:lnTo>
                  <a:lnTo>
                    <a:pt x="623" y="896"/>
                  </a:lnTo>
                  <a:lnTo>
                    <a:pt x="611" y="899"/>
                  </a:lnTo>
                  <a:lnTo>
                    <a:pt x="597" y="899"/>
                  </a:lnTo>
                  <a:lnTo>
                    <a:pt x="597" y="899"/>
                  </a:lnTo>
                  <a:lnTo>
                    <a:pt x="583" y="899"/>
                  </a:lnTo>
                  <a:lnTo>
                    <a:pt x="571" y="896"/>
                  </a:lnTo>
                  <a:lnTo>
                    <a:pt x="552" y="889"/>
                  </a:lnTo>
                  <a:lnTo>
                    <a:pt x="538" y="880"/>
                  </a:lnTo>
                  <a:lnTo>
                    <a:pt x="529" y="868"/>
                  </a:lnTo>
                  <a:lnTo>
                    <a:pt x="524" y="858"/>
                  </a:lnTo>
                  <a:lnTo>
                    <a:pt x="521" y="849"/>
                  </a:lnTo>
                  <a:lnTo>
                    <a:pt x="519" y="839"/>
                  </a:lnTo>
                </a:path>
              </a:pathLst>
            </a:custGeom>
            <a:noFill/>
            <a:ln w="7938">
              <a:solidFill>
                <a:srgbClr val="00A0C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263" name="Freeform 15">
              <a:extLst>
                <a:ext uri="{FF2B5EF4-FFF2-40B4-BE49-F238E27FC236}">
                  <a16:creationId xmlns:a16="http://schemas.microsoft.com/office/drawing/2014/main" id="{B9A36591-2EEE-4DA1-8261-924CE958BE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1" y="2286"/>
              <a:ext cx="29" cy="52"/>
            </a:xfrm>
            <a:custGeom>
              <a:avLst/>
              <a:gdLst>
                <a:gd name="T0" fmla="*/ 0 w 29"/>
                <a:gd name="T1" fmla="*/ 0 h 52"/>
                <a:gd name="T2" fmla="*/ 15 w 29"/>
                <a:gd name="T3" fmla="*/ 52 h 52"/>
                <a:gd name="T4" fmla="*/ 29 w 29"/>
                <a:gd name="T5" fmla="*/ 0 h 52"/>
                <a:gd name="T6" fmla="*/ 0 w 29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52">
                  <a:moveTo>
                    <a:pt x="0" y="0"/>
                  </a:moveTo>
                  <a:lnTo>
                    <a:pt x="15" y="52"/>
                  </a:lnTo>
                  <a:lnTo>
                    <a:pt x="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264" name="Line 16">
              <a:extLst>
                <a:ext uri="{FF2B5EF4-FFF2-40B4-BE49-F238E27FC236}">
                  <a16:creationId xmlns:a16="http://schemas.microsoft.com/office/drawing/2014/main" id="{C5B973C3-736B-4E60-A64E-1D62F3FE60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6" y="2132"/>
              <a:ext cx="1" cy="166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265" name="Freeform 17">
              <a:extLst>
                <a:ext uri="{FF2B5EF4-FFF2-40B4-BE49-F238E27FC236}">
                  <a16:creationId xmlns:a16="http://schemas.microsoft.com/office/drawing/2014/main" id="{2BC68C0E-988E-4CE6-8657-7F6A6E484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1" y="1831"/>
              <a:ext cx="29" cy="52"/>
            </a:xfrm>
            <a:custGeom>
              <a:avLst/>
              <a:gdLst>
                <a:gd name="T0" fmla="*/ 0 w 29"/>
                <a:gd name="T1" fmla="*/ 0 h 52"/>
                <a:gd name="T2" fmla="*/ 15 w 29"/>
                <a:gd name="T3" fmla="*/ 52 h 52"/>
                <a:gd name="T4" fmla="*/ 29 w 29"/>
                <a:gd name="T5" fmla="*/ 0 h 52"/>
                <a:gd name="T6" fmla="*/ 0 w 29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52">
                  <a:moveTo>
                    <a:pt x="0" y="0"/>
                  </a:moveTo>
                  <a:lnTo>
                    <a:pt x="15" y="52"/>
                  </a:lnTo>
                  <a:lnTo>
                    <a:pt x="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266" name="Line 18">
              <a:extLst>
                <a:ext uri="{FF2B5EF4-FFF2-40B4-BE49-F238E27FC236}">
                  <a16:creationId xmlns:a16="http://schemas.microsoft.com/office/drawing/2014/main" id="{72654250-781D-4809-A296-C3E6B0D4E7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6" y="1682"/>
              <a:ext cx="1" cy="16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267" name="Freeform 19">
              <a:extLst>
                <a:ext uri="{FF2B5EF4-FFF2-40B4-BE49-F238E27FC236}">
                  <a16:creationId xmlns:a16="http://schemas.microsoft.com/office/drawing/2014/main" id="{15CD2BA8-63D5-4AB3-A3DE-BC101CF99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1" y="2134"/>
              <a:ext cx="28" cy="52"/>
            </a:xfrm>
            <a:custGeom>
              <a:avLst/>
              <a:gdLst>
                <a:gd name="T0" fmla="*/ 28 w 28"/>
                <a:gd name="T1" fmla="*/ 52 h 52"/>
                <a:gd name="T2" fmla="*/ 14 w 28"/>
                <a:gd name="T3" fmla="*/ 0 h 52"/>
                <a:gd name="T4" fmla="*/ 0 w 28"/>
                <a:gd name="T5" fmla="*/ 52 h 52"/>
                <a:gd name="T6" fmla="*/ 28 w 28"/>
                <a:gd name="T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52">
                  <a:moveTo>
                    <a:pt x="28" y="52"/>
                  </a:moveTo>
                  <a:lnTo>
                    <a:pt x="14" y="0"/>
                  </a:lnTo>
                  <a:lnTo>
                    <a:pt x="0" y="52"/>
                  </a:lnTo>
                  <a:lnTo>
                    <a:pt x="28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268" name="Line 20">
              <a:extLst>
                <a:ext uri="{FF2B5EF4-FFF2-40B4-BE49-F238E27FC236}">
                  <a16:creationId xmlns:a16="http://schemas.microsoft.com/office/drawing/2014/main" id="{C73AC884-0385-4FC2-A420-06DAE77095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05" y="2172"/>
              <a:ext cx="1" cy="166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269" name="Freeform 21">
              <a:extLst>
                <a:ext uri="{FF2B5EF4-FFF2-40B4-BE49-F238E27FC236}">
                  <a16:creationId xmlns:a16="http://schemas.microsoft.com/office/drawing/2014/main" id="{A0BA8BB1-187E-4C7B-B90D-9D2EA25DD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1" y="1684"/>
              <a:ext cx="28" cy="52"/>
            </a:xfrm>
            <a:custGeom>
              <a:avLst/>
              <a:gdLst>
                <a:gd name="T0" fmla="*/ 28 w 28"/>
                <a:gd name="T1" fmla="*/ 52 h 52"/>
                <a:gd name="T2" fmla="*/ 14 w 28"/>
                <a:gd name="T3" fmla="*/ 0 h 52"/>
                <a:gd name="T4" fmla="*/ 0 w 28"/>
                <a:gd name="T5" fmla="*/ 52 h 52"/>
                <a:gd name="T6" fmla="*/ 28 w 28"/>
                <a:gd name="T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52">
                  <a:moveTo>
                    <a:pt x="28" y="52"/>
                  </a:moveTo>
                  <a:lnTo>
                    <a:pt x="14" y="0"/>
                  </a:lnTo>
                  <a:lnTo>
                    <a:pt x="0" y="52"/>
                  </a:lnTo>
                  <a:lnTo>
                    <a:pt x="28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270" name="Line 22">
              <a:extLst>
                <a:ext uri="{FF2B5EF4-FFF2-40B4-BE49-F238E27FC236}">
                  <a16:creationId xmlns:a16="http://schemas.microsoft.com/office/drawing/2014/main" id="{2807F252-5997-4236-B4E2-A77BF793A8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05" y="1724"/>
              <a:ext cx="1" cy="16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271" name="Freeform 23">
              <a:extLst>
                <a:ext uri="{FF2B5EF4-FFF2-40B4-BE49-F238E27FC236}">
                  <a16:creationId xmlns:a16="http://schemas.microsoft.com/office/drawing/2014/main" id="{ED4DC891-80FA-40A7-8938-632DC1056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1" y="2587"/>
              <a:ext cx="28" cy="52"/>
            </a:xfrm>
            <a:custGeom>
              <a:avLst/>
              <a:gdLst>
                <a:gd name="T0" fmla="*/ 28 w 28"/>
                <a:gd name="T1" fmla="*/ 52 h 52"/>
                <a:gd name="T2" fmla="*/ 14 w 28"/>
                <a:gd name="T3" fmla="*/ 0 h 52"/>
                <a:gd name="T4" fmla="*/ 0 w 28"/>
                <a:gd name="T5" fmla="*/ 52 h 52"/>
                <a:gd name="T6" fmla="*/ 28 w 28"/>
                <a:gd name="T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52">
                  <a:moveTo>
                    <a:pt x="28" y="52"/>
                  </a:moveTo>
                  <a:lnTo>
                    <a:pt x="14" y="0"/>
                  </a:lnTo>
                  <a:lnTo>
                    <a:pt x="0" y="52"/>
                  </a:lnTo>
                  <a:lnTo>
                    <a:pt x="28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272" name="Freeform 24">
              <a:extLst>
                <a:ext uri="{FF2B5EF4-FFF2-40B4-BE49-F238E27FC236}">
                  <a16:creationId xmlns:a16="http://schemas.microsoft.com/office/drawing/2014/main" id="{7F89982C-3289-47D1-A399-C9D2DFC0E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" y="2585"/>
              <a:ext cx="227" cy="592"/>
            </a:xfrm>
            <a:custGeom>
              <a:avLst/>
              <a:gdLst>
                <a:gd name="T0" fmla="*/ 0 w 227"/>
                <a:gd name="T1" fmla="*/ 0 h 592"/>
                <a:gd name="T2" fmla="*/ 0 w 227"/>
                <a:gd name="T3" fmla="*/ 592 h 592"/>
                <a:gd name="T4" fmla="*/ 227 w 227"/>
                <a:gd name="T5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" h="592">
                  <a:moveTo>
                    <a:pt x="0" y="0"/>
                  </a:moveTo>
                  <a:lnTo>
                    <a:pt x="0" y="592"/>
                  </a:lnTo>
                  <a:lnTo>
                    <a:pt x="227" y="592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273" name="Freeform 25">
              <a:extLst>
                <a:ext uri="{FF2B5EF4-FFF2-40B4-BE49-F238E27FC236}">
                  <a16:creationId xmlns:a16="http://schemas.microsoft.com/office/drawing/2014/main" id="{CB14FA2C-26A3-426B-8035-ABAA03E8BC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5" y="2620"/>
              <a:ext cx="230" cy="557"/>
            </a:xfrm>
            <a:custGeom>
              <a:avLst/>
              <a:gdLst>
                <a:gd name="T0" fmla="*/ 0 w 230"/>
                <a:gd name="T1" fmla="*/ 557 h 557"/>
                <a:gd name="T2" fmla="*/ 230 w 230"/>
                <a:gd name="T3" fmla="*/ 557 h 557"/>
                <a:gd name="T4" fmla="*/ 230 w 230"/>
                <a:gd name="T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0" h="557">
                  <a:moveTo>
                    <a:pt x="0" y="557"/>
                  </a:moveTo>
                  <a:lnTo>
                    <a:pt x="230" y="557"/>
                  </a:lnTo>
                  <a:lnTo>
                    <a:pt x="230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274" name="Rectangle 26">
              <a:extLst>
                <a:ext uri="{FF2B5EF4-FFF2-40B4-BE49-F238E27FC236}">
                  <a16:creationId xmlns:a16="http://schemas.microsoft.com/office/drawing/2014/main" id="{17316E2A-F2A2-4875-8A85-2BF83427D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2" y="1281"/>
              <a:ext cx="151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>
                  <a:solidFill>
                    <a:srgbClr val="000000"/>
                  </a:solidFill>
                  <a:latin typeface="Myriad Roman" charset="0"/>
                </a:rPr>
                <a:t>Host</a:t>
              </a:r>
              <a:endParaRPr lang="en-GB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1275" name="Rectangle 27">
              <a:extLst>
                <a:ext uri="{FF2B5EF4-FFF2-40B4-BE49-F238E27FC236}">
                  <a16:creationId xmlns:a16="http://schemas.microsoft.com/office/drawing/2014/main" id="{D431221B-9873-4AE7-8BB6-C940E1B1E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5" y="1281"/>
              <a:ext cx="151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>
                  <a:solidFill>
                    <a:srgbClr val="000000"/>
                  </a:solidFill>
                  <a:latin typeface="Myriad Roman" charset="0"/>
                </a:rPr>
                <a:t>Host</a:t>
              </a:r>
              <a:endParaRPr lang="en-GB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1276" name="Rectangle 28">
              <a:extLst>
                <a:ext uri="{FF2B5EF4-FFF2-40B4-BE49-F238E27FC236}">
                  <a16:creationId xmlns:a16="http://schemas.microsoft.com/office/drawing/2014/main" id="{2E3E3827-E034-42CD-B941-55930A33A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1" y="1485"/>
              <a:ext cx="37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>
                  <a:solidFill>
                    <a:srgbClr val="000000"/>
                  </a:solidFill>
                  <a:latin typeface="Myriad Roman" charset="0"/>
                </a:rPr>
                <a:t>Application</a:t>
              </a:r>
              <a:endParaRPr lang="en-GB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1277" name="Rectangle 29">
              <a:extLst>
                <a:ext uri="{FF2B5EF4-FFF2-40B4-BE49-F238E27FC236}">
                  <a16:creationId xmlns:a16="http://schemas.microsoft.com/office/drawing/2014/main" id="{A617D2E1-3EB3-47CF-BFD0-86B1054CF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" y="1575"/>
              <a:ext cx="28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>
                  <a:solidFill>
                    <a:srgbClr val="000000"/>
                  </a:solidFill>
                  <a:latin typeface="Myriad Roman" charset="0"/>
                </a:rPr>
                <a:t>program</a:t>
              </a:r>
              <a:endParaRPr lang="en-GB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1278" name="Rectangle 30">
              <a:extLst>
                <a:ext uri="{FF2B5EF4-FFF2-40B4-BE49-F238E27FC236}">
                  <a16:creationId xmlns:a16="http://schemas.microsoft.com/office/drawing/2014/main" id="{66697E01-7134-4890-828C-53F4BB3FE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1" y="1485"/>
              <a:ext cx="37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>
                  <a:solidFill>
                    <a:srgbClr val="000000"/>
                  </a:solidFill>
                  <a:latin typeface="Myriad Roman" charset="0"/>
                </a:rPr>
                <a:t>Application</a:t>
              </a:r>
              <a:endParaRPr lang="en-GB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1279" name="Rectangle 31">
              <a:extLst>
                <a:ext uri="{FF2B5EF4-FFF2-40B4-BE49-F238E27FC236}">
                  <a16:creationId xmlns:a16="http://schemas.microsoft.com/office/drawing/2014/main" id="{6537A12C-9271-40A4-B8AA-6786B1092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0" y="1575"/>
              <a:ext cx="28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>
                  <a:solidFill>
                    <a:srgbClr val="000000"/>
                  </a:solidFill>
                  <a:latin typeface="Myriad Roman" charset="0"/>
                </a:rPr>
                <a:t>program</a:t>
              </a:r>
              <a:endParaRPr lang="en-GB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1280" name="Rectangle 32">
              <a:extLst>
                <a:ext uri="{FF2B5EF4-FFF2-40B4-BE49-F238E27FC236}">
                  <a16:creationId xmlns:a16="http://schemas.microsoft.com/office/drawing/2014/main" id="{9D65F3B3-91DF-4BB8-B329-9CE0B825A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4" y="1926"/>
              <a:ext cx="356" cy="208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281" name="Freeform 33">
              <a:extLst>
                <a:ext uri="{FF2B5EF4-FFF2-40B4-BE49-F238E27FC236}">
                  <a16:creationId xmlns:a16="http://schemas.microsoft.com/office/drawing/2014/main" id="{F0114A5E-2F1A-49F0-8A45-50B4E6E6F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0" y="1881"/>
              <a:ext cx="45" cy="253"/>
            </a:xfrm>
            <a:custGeom>
              <a:avLst/>
              <a:gdLst>
                <a:gd name="T0" fmla="*/ 45 w 45"/>
                <a:gd name="T1" fmla="*/ 0 h 253"/>
                <a:gd name="T2" fmla="*/ 45 w 45"/>
                <a:gd name="T3" fmla="*/ 211 h 253"/>
                <a:gd name="T4" fmla="*/ 0 w 45"/>
                <a:gd name="T5" fmla="*/ 253 h 253"/>
                <a:gd name="T6" fmla="*/ 0 w 45"/>
                <a:gd name="T7" fmla="*/ 45 h 253"/>
                <a:gd name="T8" fmla="*/ 45 w 45"/>
                <a:gd name="T9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53">
                  <a:moveTo>
                    <a:pt x="45" y="0"/>
                  </a:moveTo>
                  <a:lnTo>
                    <a:pt x="45" y="211"/>
                  </a:lnTo>
                  <a:lnTo>
                    <a:pt x="0" y="253"/>
                  </a:lnTo>
                  <a:lnTo>
                    <a:pt x="0" y="45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282" name="Freeform 34">
              <a:extLst>
                <a:ext uri="{FF2B5EF4-FFF2-40B4-BE49-F238E27FC236}">
                  <a16:creationId xmlns:a16="http://schemas.microsoft.com/office/drawing/2014/main" id="{46E3F84F-F9F6-465D-BA7D-0211CBD2D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4" y="1881"/>
              <a:ext cx="401" cy="45"/>
            </a:xfrm>
            <a:custGeom>
              <a:avLst/>
              <a:gdLst>
                <a:gd name="T0" fmla="*/ 0 w 401"/>
                <a:gd name="T1" fmla="*/ 45 h 45"/>
                <a:gd name="T2" fmla="*/ 45 w 401"/>
                <a:gd name="T3" fmla="*/ 0 h 45"/>
                <a:gd name="T4" fmla="*/ 401 w 401"/>
                <a:gd name="T5" fmla="*/ 0 h 45"/>
                <a:gd name="T6" fmla="*/ 356 w 401"/>
                <a:gd name="T7" fmla="*/ 45 h 45"/>
                <a:gd name="T8" fmla="*/ 0 w 401"/>
                <a:gd name="T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1" h="45">
                  <a:moveTo>
                    <a:pt x="0" y="45"/>
                  </a:moveTo>
                  <a:lnTo>
                    <a:pt x="45" y="0"/>
                  </a:lnTo>
                  <a:lnTo>
                    <a:pt x="401" y="0"/>
                  </a:lnTo>
                  <a:lnTo>
                    <a:pt x="356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283" name="Rectangle 35">
              <a:extLst>
                <a:ext uri="{FF2B5EF4-FFF2-40B4-BE49-F238E27FC236}">
                  <a16:creationId xmlns:a16="http://schemas.microsoft.com/office/drawing/2014/main" id="{009BFC61-544D-4ED2-AF94-769861906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4" y="1987"/>
              <a:ext cx="12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>
                  <a:solidFill>
                    <a:srgbClr val="000000"/>
                  </a:solidFill>
                  <a:latin typeface="Myriad Roman" charset="0"/>
                </a:rPr>
                <a:t>RRP</a:t>
              </a:r>
              <a:endParaRPr lang="en-GB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1284" name="Rectangle 36">
              <a:extLst>
                <a:ext uri="{FF2B5EF4-FFF2-40B4-BE49-F238E27FC236}">
                  <a16:creationId xmlns:a16="http://schemas.microsoft.com/office/drawing/2014/main" id="{E6FAE54E-90C5-473F-A33B-9C0C5DEAF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2" y="1734"/>
              <a:ext cx="239" cy="106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285" name="Freeform 37">
              <a:extLst>
                <a:ext uri="{FF2B5EF4-FFF2-40B4-BE49-F238E27FC236}">
                  <a16:creationId xmlns:a16="http://schemas.microsoft.com/office/drawing/2014/main" id="{4D961856-8EBA-4749-B5B5-AA8C060794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1" y="1720"/>
              <a:ext cx="19" cy="120"/>
            </a:xfrm>
            <a:custGeom>
              <a:avLst/>
              <a:gdLst>
                <a:gd name="T0" fmla="*/ 19 w 19"/>
                <a:gd name="T1" fmla="*/ 0 h 120"/>
                <a:gd name="T2" fmla="*/ 19 w 19"/>
                <a:gd name="T3" fmla="*/ 104 h 120"/>
                <a:gd name="T4" fmla="*/ 0 w 19"/>
                <a:gd name="T5" fmla="*/ 120 h 120"/>
                <a:gd name="T6" fmla="*/ 0 w 19"/>
                <a:gd name="T7" fmla="*/ 14 h 120"/>
                <a:gd name="T8" fmla="*/ 19 w 19"/>
                <a:gd name="T9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20">
                  <a:moveTo>
                    <a:pt x="19" y="0"/>
                  </a:moveTo>
                  <a:lnTo>
                    <a:pt x="19" y="104"/>
                  </a:lnTo>
                  <a:lnTo>
                    <a:pt x="0" y="120"/>
                  </a:lnTo>
                  <a:lnTo>
                    <a:pt x="0" y="14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286" name="Freeform 38">
              <a:extLst>
                <a:ext uri="{FF2B5EF4-FFF2-40B4-BE49-F238E27FC236}">
                  <a16:creationId xmlns:a16="http://schemas.microsoft.com/office/drawing/2014/main" id="{7EFD2785-9FEF-48B2-AFED-A06BB98BA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" y="1720"/>
              <a:ext cx="258" cy="14"/>
            </a:xfrm>
            <a:custGeom>
              <a:avLst/>
              <a:gdLst>
                <a:gd name="T0" fmla="*/ 0 w 258"/>
                <a:gd name="T1" fmla="*/ 14 h 14"/>
                <a:gd name="T2" fmla="*/ 16 w 258"/>
                <a:gd name="T3" fmla="*/ 0 h 14"/>
                <a:gd name="T4" fmla="*/ 258 w 258"/>
                <a:gd name="T5" fmla="*/ 0 h 14"/>
                <a:gd name="T6" fmla="*/ 239 w 258"/>
                <a:gd name="T7" fmla="*/ 14 h 14"/>
                <a:gd name="T8" fmla="*/ 0 w 25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14">
                  <a:moveTo>
                    <a:pt x="0" y="14"/>
                  </a:moveTo>
                  <a:lnTo>
                    <a:pt x="16" y="0"/>
                  </a:lnTo>
                  <a:lnTo>
                    <a:pt x="258" y="0"/>
                  </a:lnTo>
                  <a:lnTo>
                    <a:pt x="239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287" name="Rectangle 39">
              <a:extLst>
                <a:ext uri="{FF2B5EF4-FFF2-40B4-BE49-F238E27FC236}">
                  <a16:creationId xmlns:a16="http://schemas.microsoft.com/office/drawing/2014/main" id="{40530DD5-C074-43BF-A649-51EFB5F2A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" y="1743"/>
              <a:ext cx="15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>
                  <a:solidFill>
                    <a:srgbClr val="000000"/>
                  </a:solidFill>
                  <a:latin typeface="Myriad Roman" charset="0"/>
                </a:rPr>
                <a:t>Data</a:t>
              </a:r>
              <a:endParaRPr lang="en-GB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1288" name="Rectangle 40">
              <a:extLst>
                <a:ext uri="{FF2B5EF4-FFF2-40B4-BE49-F238E27FC236}">
                  <a16:creationId xmlns:a16="http://schemas.microsoft.com/office/drawing/2014/main" id="{61424D5A-B211-4726-B588-F7929DA83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3" y="1734"/>
              <a:ext cx="239" cy="106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289" name="Freeform 41">
              <a:extLst>
                <a:ext uri="{FF2B5EF4-FFF2-40B4-BE49-F238E27FC236}">
                  <a16:creationId xmlns:a16="http://schemas.microsoft.com/office/drawing/2014/main" id="{AF9D1017-7FC5-4175-8CF1-ACA2EC5DCF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2" y="1720"/>
              <a:ext cx="19" cy="120"/>
            </a:xfrm>
            <a:custGeom>
              <a:avLst/>
              <a:gdLst>
                <a:gd name="T0" fmla="*/ 19 w 19"/>
                <a:gd name="T1" fmla="*/ 0 h 120"/>
                <a:gd name="T2" fmla="*/ 19 w 19"/>
                <a:gd name="T3" fmla="*/ 104 h 120"/>
                <a:gd name="T4" fmla="*/ 0 w 19"/>
                <a:gd name="T5" fmla="*/ 120 h 120"/>
                <a:gd name="T6" fmla="*/ 0 w 19"/>
                <a:gd name="T7" fmla="*/ 14 h 120"/>
                <a:gd name="T8" fmla="*/ 19 w 19"/>
                <a:gd name="T9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20">
                  <a:moveTo>
                    <a:pt x="19" y="0"/>
                  </a:moveTo>
                  <a:lnTo>
                    <a:pt x="19" y="104"/>
                  </a:lnTo>
                  <a:lnTo>
                    <a:pt x="0" y="120"/>
                  </a:lnTo>
                  <a:lnTo>
                    <a:pt x="0" y="14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290" name="Freeform 42">
              <a:extLst>
                <a:ext uri="{FF2B5EF4-FFF2-40B4-BE49-F238E27FC236}">
                  <a16:creationId xmlns:a16="http://schemas.microsoft.com/office/drawing/2014/main" id="{CB1AEF8E-C5A6-4945-8BB2-5C4475937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3" y="1720"/>
              <a:ext cx="258" cy="14"/>
            </a:xfrm>
            <a:custGeom>
              <a:avLst/>
              <a:gdLst>
                <a:gd name="T0" fmla="*/ 0 w 258"/>
                <a:gd name="T1" fmla="*/ 14 h 14"/>
                <a:gd name="T2" fmla="*/ 16 w 258"/>
                <a:gd name="T3" fmla="*/ 0 h 14"/>
                <a:gd name="T4" fmla="*/ 258 w 258"/>
                <a:gd name="T5" fmla="*/ 0 h 14"/>
                <a:gd name="T6" fmla="*/ 239 w 258"/>
                <a:gd name="T7" fmla="*/ 14 h 14"/>
                <a:gd name="T8" fmla="*/ 0 w 25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14">
                  <a:moveTo>
                    <a:pt x="0" y="14"/>
                  </a:moveTo>
                  <a:lnTo>
                    <a:pt x="16" y="0"/>
                  </a:lnTo>
                  <a:lnTo>
                    <a:pt x="258" y="0"/>
                  </a:lnTo>
                  <a:lnTo>
                    <a:pt x="239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291" name="Rectangle 43">
              <a:extLst>
                <a:ext uri="{FF2B5EF4-FFF2-40B4-BE49-F238E27FC236}">
                  <a16:creationId xmlns:a16="http://schemas.microsoft.com/office/drawing/2014/main" id="{6F9165A6-95C4-4B0C-8D97-48B0385A8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1" y="1743"/>
              <a:ext cx="15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>
                  <a:solidFill>
                    <a:srgbClr val="000000"/>
                  </a:solidFill>
                  <a:latin typeface="Myriad Roman" charset="0"/>
                </a:rPr>
                <a:t>Data</a:t>
              </a:r>
              <a:endParaRPr lang="en-GB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1292" name="Rectangle 44">
              <a:extLst>
                <a:ext uri="{FF2B5EF4-FFF2-40B4-BE49-F238E27FC236}">
                  <a16:creationId xmlns:a16="http://schemas.microsoft.com/office/drawing/2014/main" id="{98FC3A4D-A8FD-49F9-AD1E-13A8047ED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4" y="2381"/>
              <a:ext cx="356" cy="208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293" name="Freeform 45">
              <a:extLst>
                <a:ext uri="{FF2B5EF4-FFF2-40B4-BE49-F238E27FC236}">
                  <a16:creationId xmlns:a16="http://schemas.microsoft.com/office/drawing/2014/main" id="{F1783D72-0812-44AB-8004-78BB2D623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0" y="2336"/>
              <a:ext cx="45" cy="253"/>
            </a:xfrm>
            <a:custGeom>
              <a:avLst/>
              <a:gdLst>
                <a:gd name="T0" fmla="*/ 45 w 45"/>
                <a:gd name="T1" fmla="*/ 0 h 253"/>
                <a:gd name="T2" fmla="*/ 45 w 45"/>
                <a:gd name="T3" fmla="*/ 208 h 253"/>
                <a:gd name="T4" fmla="*/ 0 w 45"/>
                <a:gd name="T5" fmla="*/ 253 h 253"/>
                <a:gd name="T6" fmla="*/ 0 w 45"/>
                <a:gd name="T7" fmla="*/ 45 h 253"/>
                <a:gd name="T8" fmla="*/ 45 w 45"/>
                <a:gd name="T9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53">
                  <a:moveTo>
                    <a:pt x="45" y="0"/>
                  </a:moveTo>
                  <a:lnTo>
                    <a:pt x="45" y="208"/>
                  </a:lnTo>
                  <a:lnTo>
                    <a:pt x="0" y="253"/>
                  </a:lnTo>
                  <a:lnTo>
                    <a:pt x="0" y="45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294" name="Freeform 46">
              <a:extLst>
                <a:ext uri="{FF2B5EF4-FFF2-40B4-BE49-F238E27FC236}">
                  <a16:creationId xmlns:a16="http://schemas.microsoft.com/office/drawing/2014/main" id="{5718C570-800B-4395-8A13-12B0C1AE0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4" y="2336"/>
              <a:ext cx="401" cy="45"/>
            </a:xfrm>
            <a:custGeom>
              <a:avLst/>
              <a:gdLst>
                <a:gd name="T0" fmla="*/ 0 w 401"/>
                <a:gd name="T1" fmla="*/ 45 h 45"/>
                <a:gd name="T2" fmla="*/ 45 w 401"/>
                <a:gd name="T3" fmla="*/ 0 h 45"/>
                <a:gd name="T4" fmla="*/ 401 w 401"/>
                <a:gd name="T5" fmla="*/ 0 h 45"/>
                <a:gd name="T6" fmla="*/ 356 w 401"/>
                <a:gd name="T7" fmla="*/ 45 h 45"/>
                <a:gd name="T8" fmla="*/ 0 w 401"/>
                <a:gd name="T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1" h="45">
                  <a:moveTo>
                    <a:pt x="0" y="45"/>
                  </a:moveTo>
                  <a:lnTo>
                    <a:pt x="45" y="0"/>
                  </a:lnTo>
                  <a:lnTo>
                    <a:pt x="401" y="0"/>
                  </a:lnTo>
                  <a:lnTo>
                    <a:pt x="356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295" name="Rectangle 47">
              <a:extLst>
                <a:ext uri="{FF2B5EF4-FFF2-40B4-BE49-F238E27FC236}">
                  <a16:creationId xmlns:a16="http://schemas.microsoft.com/office/drawing/2014/main" id="{DB97FDE1-FF1A-4D0E-9C3D-98C2668A2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4" y="2447"/>
              <a:ext cx="14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>
                  <a:solidFill>
                    <a:srgbClr val="000000"/>
                  </a:solidFill>
                  <a:latin typeface="Myriad Roman" charset="0"/>
                </a:rPr>
                <a:t>HHP</a:t>
              </a:r>
              <a:endParaRPr lang="en-GB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1296" name="Rectangle 48">
              <a:extLst>
                <a:ext uri="{FF2B5EF4-FFF2-40B4-BE49-F238E27FC236}">
                  <a16:creationId xmlns:a16="http://schemas.microsoft.com/office/drawing/2014/main" id="{FB94C352-EC21-4946-A258-DE4F2FCA5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3" y="1926"/>
              <a:ext cx="356" cy="208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297" name="Freeform 49">
              <a:extLst>
                <a:ext uri="{FF2B5EF4-FFF2-40B4-BE49-F238E27FC236}">
                  <a16:creationId xmlns:a16="http://schemas.microsoft.com/office/drawing/2014/main" id="{20771DF6-B92A-447B-874A-DE0978799F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9" y="1881"/>
              <a:ext cx="45" cy="253"/>
            </a:xfrm>
            <a:custGeom>
              <a:avLst/>
              <a:gdLst>
                <a:gd name="T0" fmla="*/ 45 w 45"/>
                <a:gd name="T1" fmla="*/ 0 h 253"/>
                <a:gd name="T2" fmla="*/ 45 w 45"/>
                <a:gd name="T3" fmla="*/ 211 h 253"/>
                <a:gd name="T4" fmla="*/ 0 w 45"/>
                <a:gd name="T5" fmla="*/ 253 h 253"/>
                <a:gd name="T6" fmla="*/ 0 w 45"/>
                <a:gd name="T7" fmla="*/ 45 h 253"/>
                <a:gd name="T8" fmla="*/ 45 w 45"/>
                <a:gd name="T9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53">
                  <a:moveTo>
                    <a:pt x="45" y="0"/>
                  </a:moveTo>
                  <a:lnTo>
                    <a:pt x="45" y="211"/>
                  </a:lnTo>
                  <a:lnTo>
                    <a:pt x="0" y="253"/>
                  </a:lnTo>
                  <a:lnTo>
                    <a:pt x="0" y="45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298" name="Freeform 50">
              <a:extLst>
                <a:ext uri="{FF2B5EF4-FFF2-40B4-BE49-F238E27FC236}">
                  <a16:creationId xmlns:a16="http://schemas.microsoft.com/office/drawing/2014/main" id="{4606EB05-B0DA-4018-A3BF-CF668E5CB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3" y="1881"/>
              <a:ext cx="401" cy="45"/>
            </a:xfrm>
            <a:custGeom>
              <a:avLst/>
              <a:gdLst>
                <a:gd name="T0" fmla="*/ 0 w 401"/>
                <a:gd name="T1" fmla="*/ 45 h 45"/>
                <a:gd name="T2" fmla="*/ 46 w 401"/>
                <a:gd name="T3" fmla="*/ 0 h 45"/>
                <a:gd name="T4" fmla="*/ 401 w 401"/>
                <a:gd name="T5" fmla="*/ 0 h 45"/>
                <a:gd name="T6" fmla="*/ 356 w 401"/>
                <a:gd name="T7" fmla="*/ 45 h 45"/>
                <a:gd name="T8" fmla="*/ 0 w 401"/>
                <a:gd name="T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1" h="45">
                  <a:moveTo>
                    <a:pt x="0" y="45"/>
                  </a:moveTo>
                  <a:lnTo>
                    <a:pt x="46" y="0"/>
                  </a:lnTo>
                  <a:lnTo>
                    <a:pt x="401" y="0"/>
                  </a:lnTo>
                  <a:lnTo>
                    <a:pt x="356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299" name="Rectangle 51">
              <a:extLst>
                <a:ext uri="{FF2B5EF4-FFF2-40B4-BE49-F238E27FC236}">
                  <a16:creationId xmlns:a16="http://schemas.microsoft.com/office/drawing/2014/main" id="{F1C7C51B-6129-4E12-A2E1-33C175EA9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4" y="1987"/>
              <a:ext cx="12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>
                  <a:solidFill>
                    <a:srgbClr val="000000"/>
                  </a:solidFill>
                  <a:latin typeface="Myriad Roman" charset="0"/>
                </a:rPr>
                <a:t>RRP</a:t>
              </a:r>
              <a:endParaRPr lang="en-GB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1300" name="Rectangle 52">
              <a:extLst>
                <a:ext uri="{FF2B5EF4-FFF2-40B4-BE49-F238E27FC236}">
                  <a16:creationId xmlns:a16="http://schemas.microsoft.com/office/drawing/2014/main" id="{524F806D-9CC5-4D3E-90B6-CCCFEE539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3" y="2381"/>
              <a:ext cx="356" cy="208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301" name="Freeform 53">
              <a:extLst>
                <a:ext uri="{FF2B5EF4-FFF2-40B4-BE49-F238E27FC236}">
                  <a16:creationId xmlns:a16="http://schemas.microsoft.com/office/drawing/2014/main" id="{77C3B88D-679A-4920-8B04-C3A9CD1D9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9" y="2336"/>
              <a:ext cx="45" cy="253"/>
            </a:xfrm>
            <a:custGeom>
              <a:avLst/>
              <a:gdLst>
                <a:gd name="T0" fmla="*/ 45 w 45"/>
                <a:gd name="T1" fmla="*/ 0 h 253"/>
                <a:gd name="T2" fmla="*/ 45 w 45"/>
                <a:gd name="T3" fmla="*/ 208 h 253"/>
                <a:gd name="T4" fmla="*/ 0 w 45"/>
                <a:gd name="T5" fmla="*/ 253 h 253"/>
                <a:gd name="T6" fmla="*/ 0 w 45"/>
                <a:gd name="T7" fmla="*/ 45 h 253"/>
                <a:gd name="T8" fmla="*/ 45 w 45"/>
                <a:gd name="T9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53">
                  <a:moveTo>
                    <a:pt x="45" y="0"/>
                  </a:moveTo>
                  <a:lnTo>
                    <a:pt x="45" y="208"/>
                  </a:lnTo>
                  <a:lnTo>
                    <a:pt x="0" y="253"/>
                  </a:lnTo>
                  <a:lnTo>
                    <a:pt x="0" y="45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302" name="Freeform 54">
              <a:extLst>
                <a:ext uri="{FF2B5EF4-FFF2-40B4-BE49-F238E27FC236}">
                  <a16:creationId xmlns:a16="http://schemas.microsoft.com/office/drawing/2014/main" id="{A38A3FCE-3F93-4D8E-B210-1587E90BE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3" y="2336"/>
              <a:ext cx="401" cy="45"/>
            </a:xfrm>
            <a:custGeom>
              <a:avLst/>
              <a:gdLst>
                <a:gd name="T0" fmla="*/ 0 w 401"/>
                <a:gd name="T1" fmla="*/ 45 h 45"/>
                <a:gd name="T2" fmla="*/ 46 w 401"/>
                <a:gd name="T3" fmla="*/ 0 h 45"/>
                <a:gd name="T4" fmla="*/ 401 w 401"/>
                <a:gd name="T5" fmla="*/ 0 h 45"/>
                <a:gd name="T6" fmla="*/ 356 w 401"/>
                <a:gd name="T7" fmla="*/ 45 h 45"/>
                <a:gd name="T8" fmla="*/ 0 w 401"/>
                <a:gd name="T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1" h="45">
                  <a:moveTo>
                    <a:pt x="0" y="45"/>
                  </a:moveTo>
                  <a:lnTo>
                    <a:pt x="46" y="0"/>
                  </a:lnTo>
                  <a:lnTo>
                    <a:pt x="401" y="0"/>
                  </a:lnTo>
                  <a:lnTo>
                    <a:pt x="356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303" name="Rectangle 55">
              <a:extLst>
                <a:ext uri="{FF2B5EF4-FFF2-40B4-BE49-F238E27FC236}">
                  <a16:creationId xmlns:a16="http://schemas.microsoft.com/office/drawing/2014/main" id="{87FEB1C3-E5F2-4EFE-9DF1-F2070932B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4" y="2447"/>
              <a:ext cx="14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>
                  <a:solidFill>
                    <a:srgbClr val="000000"/>
                  </a:solidFill>
                  <a:latin typeface="Myriad Roman" charset="0"/>
                </a:rPr>
                <a:t>HHP</a:t>
              </a:r>
              <a:endParaRPr lang="en-GB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1304" name="Rectangle 56">
              <a:extLst>
                <a:ext uri="{FF2B5EF4-FFF2-40B4-BE49-F238E27FC236}">
                  <a16:creationId xmlns:a16="http://schemas.microsoft.com/office/drawing/2014/main" id="{52531815-F136-40DE-AA7E-600D4F1EF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3" y="1428"/>
              <a:ext cx="412" cy="256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305" name="Freeform 57">
              <a:extLst>
                <a:ext uri="{FF2B5EF4-FFF2-40B4-BE49-F238E27FC236}">
                  <a16:creationId xmlns:a16="http://schemas.microsoft.com/office/drawing/2014/main" id="{89D691FF-9240-4908-91AB-EE8A3311B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5" y="1395"/>
              <a:ext cx="33" cy="289"/>
            </a:xfrm>
            <a:custGeom>
              <a:avLst/>
              <a:gdLst>
                <a:gd name="T0" fmla="*/ 33 w 33"/>
                <a:gd name="T1" fmla="*/ 0 h 289"/>
                <a:gd name="T2" fmla="*/ 33 w 33"/>
                <a:gd name="T3" fmla="*/ 258 h 289"/>
                <a:gd name="T4" fmla="*/ 0 w 33"/>
                <a:gd name="T5" fmla="*/ 289 h 289"/>
                <a:gd name="T6" fmla="*/ 0 w 33"/>
                <a:gd name="T7" fmla="*/ 33 h 289"/>
                <a:gd name="T8" fmla="*/ 33 w 33"/>
                <a:gd name="T9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89">
                  <a:moveTo>
                    <a:pt x="33" y="0"/>
                  </a:moveTo>
                  <a:lnTo>
                    <a:pt x="33" y="258"/>
                  </a:lnTo>
                  <a:lnTo>
                    <a:pt x="0" y="289"/>
                  </a:lnTo>
                  <a:lnTo>
                    <a:pt x="0" y="33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306" name="Freeform 58">
              <a:extLst>
                <a:ext uri="{FF2B5EF4-FFF2-40B4-BE49-F238E27FC236}">
                  <a16:creationId xmlns:a16="http://schemas.microsoft.com/office/drawing/2014/main" id="{8EF4EA59-6540-4BBF-BAAD-08DBF8DC83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3" y="1395"/>
              <a:ext cx="445" cy="33"/>
            </a:xfrm>
            <a:custGeom>
              <a:avLst/>
              <a:gdLst>
                <a:gd name="T0" fmla="*/ 0 w 445"/>
                <a:gd name="T1" fmla="*/ 33 h 33"/>
                <a:gd name="T2" fmla="*/ 33 w 445"/>
                <a:gd name="T3" fmla="*/ 0 h 33"/>
                <a:gd name="T4" fmla="*/ 445 w 445"/>
                <a:gd name="T5" fmla="*/ 0 h 33"/>
                <a:gd name="T6" fmla="*/ 412 w 445"/>
                <a:gd name="T7" fmla="*/ 33 h 33"/>
                <a:gd name="T8" fmla="*/ 0 w 445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" h="33">
                  <a:moveTo>
                    <a:pt x="0" y="33"/>
                  </a:moveTo>
                  <a:lnTo>
                    <a:pt x="33" y="0"/>
                  </a:lnTo>
                  <a:lnTo>
                    <a:pt x="445" y="0"/>
                  </a:lnTo>
                  <a:lnTo>
                    <a:pt x="412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307" name="Rectangle 59">
              <a:extLst>
                <a:ext uri="{FF2B5EF4-FFF2-40B4-BE49-F238E27FC236}">
                  <a16:creationId xmlns:a16="http://schemas.microsoft.com/office/drawing/2014/main" id="{62031516-9F09-48F3-B4B7-E30E75E50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5" y="1466"/>
              <a:ext cx="37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>
                  <a:solidFill>
                    <a:srgbClr val="000000"/>
                  </a:solidFill>
                  <a:latin typeface="Myriad Roman" charset="0"/>
                </a:rPr>
                <a:t>Application</a:t>
              </a:r>
              <a:endParaRPr lang="en-GB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1308" name="Rectangle 60">
              <a:extLst>
                <a:ext uri="{FF2B5EF4-FFF2-40B4-BE49-F238E27FC236}">
                  <a16:creationId xmlns:a16="http://schemas.microsoft.com/office/drawing/2014/main" id="{0C3332D7-4285-491C-BDE7-78C490C6F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5" y="1556"/>
              <a:ext cx="28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>
                  <a:solidFill>
                    <a:srgbClr val="000000"/>
                  </a:solidFill>
                  <a:latin typeface="Myriad Roman" charset="0"/>
                </a:rPr>
                <a:t>program</a:t>
              </a:r>
              <a:endParaRPr lang="en-GB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1309" name="Rectangle 61">
              <a:extLst>
                <a:ext uri="{FF2B5EF4-FFF2-40B4-BE49-F238E27FC236}">
                  <a16:creationId xmlns:a16="http://schemas.microsoft.com/office/drawing/2014/main" id="{0E30674C-02A7-4E96-B1CD-EB90C2414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2" y="1428"/>
              <a:ext cx="412" cy="256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310" name="Freeform 62">
              <a:extLst>
                <a:ext uri="{FF2B5EF4-FFF2-40B4-BE49-F238E27FC236}">
                  <a16:creationId xmlns:a16="http://schemas.microsoft.com/office/drawing/2014/main" id="{E7B1831B-32D1-44AC-ADEA-81B3AE9905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4" y="1395"/>
              <a:ext cx="34" cy="289"/>
            </a:xfrm>
            <a:custGeom>
              <a:avLst/>
              <a:gdLst>
                <a:gd name="T0" fmla="*/ 34 w 34"/>
                <a:gd name="T1" fmla="*/ 0 h 289"/>
                <a:gd name="T2" fmla="*/ 34 w 34"/>
                <a:gd name="T3" fmla="*/ 258 h 289"/>
                <a:gd name="T4" fmla="*/ 0 w 34"/>
                <a:gd name="T5" fmla="*/ 289 h 289"/>
                <a:gd name="T6" fmla="*/ 0 w 34"/>
                <a:gd name="T7" fmla="*/ 33 h 289"/>
                <a:gd name="T8" fmla="*/ 34 w 34"/>
                <a:gd name="T9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89">
                  <a:moveTo>
                    <a:pt x="34" y="0"/>
                  </a:moveTo>
                  <a:lnTo>
                    <a:pt x="34" y="258"/>
                  </a:lnTo>
                  <a:lnTo>
                    <a:pt x="0" y="289"/>
                  </a:lnTo>
                  <a:lnTo>
                    <a:pt x="0" y="33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311" name="Freeform 63">
              <a:extLst>
                <a:ext uri="{FF2B5EF4-FFF2-40B4-BE49-F238E27FC236}">
                  <a16:creationId xmlns:a16="http://schemas.microsoft.com/office/drawing/2014/main" id="{39850D2E-F8CF-4400-BE0F-99A639E5B3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2" y="1395"/>
              <a:ext cx="446" cy="33"/>
            </a:xfrm>
            <a:custGeom>
              <a:avLst/>
              <a:gdLst>
                <a:gd name="T0" fmla="*/ 0 w 446"/>
                <a:gd name="T1" fmla="*/ 33 h 33"/>
                <a:gd name="T2" fmla="*/ 33 w 446"/>
                <a:gd name="T3" fmla="*/ 0 h 33"/>
                <a:gd name="T4" fmla="*/ 446 w 446"/>
                <a:gd name="T5" fmla="*/ 0 h 33"/>
                <a:gd name="T6" fmla="*/ 412 w 446"/>
                <a:gd name="T7" fmla="*/ 33 h 33"/>
                <a:gd name="T8" fmla="*/ 0 w 446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6" h="33">
                  <a:moveTo>
                    <a:pt x="0" y="33"/>
                  </a:moveTo>
                  <a:lnTo>
                    <a:pt x="33" y="0"/>
                  </a:lnTo>
                  <a:lnTo>
                    <a:pt x="446" y="0"/>
                  </a:lnTo>
                  <a:lnTo>
                    <a:pt x="412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312" name="Rectangle 64">
              <a:extLst>
                <a:ext uri="{FF2B5EF4-FFF2-40B4-BE49-F238E27FC236}">
                  <a16:creationId xmlns:a16="http://schemas.microsoft.com/office/drawing/2014/main" id="{0996FB11-2075-46AC-89CA-93653A4CB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4" y="1466"/>
              <a:ext cx="37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>
                  <a:solidFill>
                    <a:srgbClr val="000000"/>
                  </a:solidFill>
                  <a:latin typeface="Myriad Roman" charset="0"/>
                </a:rPr>
                <a:t>Application</a:t>
              </a:r>
              <a:endParaRPr lang="en-GB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1313" name="Rectangle 65">
              <a:extLst>
                <a:ext uri="{FF2B5EF4-FFF2-40B4-BE49-F238E27FC236}">
                  <a16:creationId xmlns:a16="http://schemas.microsoft.com/office/drawing/2014/main" id="{679DE369-9588-4A44-BA6B-D9A6EE994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4" y="1556"/>
              <a:ext cx="28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000">
                  <a:solidFill>
                    <a:srgbClr val="000000"/>
                  </a:solidFill>
                  <a:latin typeface="Myriad Roman" charset="0"/>
                </a:rPr>
                <a:t>program</a:t>
              </a:r>
              <a:endParaRPr lang="en-GB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1314" name="Rectangle 66">
              <a:extLst>
                <a:ext uri="{FF2B5EF4-FFF2-40B4-BE49-F238E27FC236}">
                  <a16:creationId xmlns:a16="http://schemas.microsoft.com/office/drawing/2014/main" id="{BAEB1968-3F4F-4FD3-A98F-8FD026B59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" y="2179"/>
              <a:ext cx="452" cy="107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315" name="Freeform 67">
              <a:extLst>
                <a:ext uri="{FF2B5EF4-FFF2-40B4-BE49-F238E27FC236}">
                  <a16:creationId xmlns:a16="http://schemas.microsoft.com/office/drawing/2014/main" id="{63471703-3102-4961-9121-44F97802A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1" y="2165"/>
              <a:ext cx="19" cy="121"/>
            </a:xfrm>
            <a:custGeom>
              <a:avLst/>
              <a:gdLst>
                <a:gd name="T0" fmla="*/ 19 w 19"/>
                <a:gd name="T1" fmla="*/ 0 h 121"/>
                <a:gd name="T2" fmla="*/ 19 w 19"/>
                <a:gd name="T3" fmla="*/ 104 h 121"/>
                <a:gd name="T4" fmla="*/ 0 w 19"/>
                <a:gd name="T5" fmla="*/ 121 h 121"/>
                <a:gd name="T6" fmla="*/ 0 w 19"/>
                <a:gd name="T7" fmla="*/ 14 h 121"/>
                <a:gd name="T8" fmla="*/ 19 w 19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21">
                  <a:moveTo>
                    <a:pt x="19" y="0"/>
                  </a:moveTo>
                  <a:lnTo>
                    <a:pt x="19" y="104"/>
                  </a:lnTo>
                  <a:lnTo>
                    <a:pt x="0" y="121"/>
                  </a:lnTo>
                  <a:lnTo>
                    <a:pt x="0" y="14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316" name="Freeform 68">
              <a:extLst>
                <a:ext uri="{FF2B5EF4-FFF2-40B4-BE49-F238E27FC236}">
                  <a16:creationId xmlns:a16="http://schemas.microsoft.com/office/drawing/2014/main" id="{72F0E5D0-22C9-4E20-819D-D7B894609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9" y="2165"/>
              <a:ext cx="471" cy="14"/>
            </a:xfrm>
            <a:custGeom>
              <a:avLst/>
              <a:gdLst>
                <a:gd name="T0" fmla="*/ 0 w 471"/>
                <a:gd name="T1" fmla="*/ 14 h 14"/>
                <a:gd name="T2" fmla="*/ 16 w 471"/>
                <a:gd name="T3" fmla="*/ 0 h 14"/>
                <a:gd name="T4" fmla="*/ 471 w 471"/>
                <a:gd name="T5" fmla="*/ 0 h 14"/>
                <a:gd name="T6" fmla="*/ 452 w 471"/>
                <a:gd name="T7" fmla="*/ 14 h 14"/>
                <a:gd name="T8" fmla="*/ 0 w 471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1" h="14">
                  <a:moveTo>
                    <a:pt x="0" y="14"/>
                  </a:moveTo>
                  <a:lnTo>
                    <a:pt x="16" y="0"/>
                  </a:lnTo>
                  <a:lnTo>
                    <a:pt x="471" y="0"/>
                  </a:lnTo>
                  <a:lnTo>
                    <a:pt x="452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317" name="Rectangle 69">
              <a:extLst>
                <a:ext uri="{FF2B5EF4-FFF2-40B4-BE49-F238E27FC236}">
                  <a16:creationId xmlns:a16="http://schemas.microsoft.com/office/drawing/2014/main" id="{46DC2B9F-1D31-430D-A121-3338BA41B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" y="2188"/>
              <a:ext cx="40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Myriad Roman" charset="0"/>
                </a:rPr>
                <a:t>   </a:t>
              </a:r>
              <a:r>
                <a:rPr lang="en-GB" altLang="en-US" sz="1000">
                  <a:solidFill>
                    <a:srgbClr val="000000"/>
                  </a:solidFill>
                  <a:latin typeface="Myriad Roman" charset="0"/>
                </a:rPr>
                <a:t>RRP    Data</a:t>
              </a:r>
              <a:endParaRPr lang="en-GB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1318" name="Line 70">
              <a:extLst>
                <a:ext uri="{FF2B5EF4-FFF2-40B4-BE49-F238E27FC236}">
                  <a16:creationId xmlns:a16="http://schemas.microsoft.com/office/drawing/2014/main" id="{A8C8177F-A9F3-4BE4-9DCC-020CC4C0F5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4" y="2179"/>
              <a:ext cx="1" cy="10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319" name="Rectangle 71">
              <a:extLst>
                <a:ext uri="{FF2B5EF4-FFF2-40B4-BE49-F238E27FC236}">
                  <a16:creationId xmlns:a16="http://schemas.microsoft.com/office/drawing/2014/main" id="{BEE8467D-E3BE-4D16-923B-B0D462EAF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3" y="2179"/>
              <a:ext cx="452" cy="107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320" name="Freeform 72">
              <a:extLst>
                <a:ext uri="{FF2B5EF4-FFF2-40B4-BE49-F238E27FC236}">
                  <a16:creationId xmlns:a16="http://schemas.microsoft.com/office/drawing/2014/main" id="{AD66440B-43B9-449B-8BE2-76F0A8B15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5" y="2165"/>
              <a:ext cx="19" cy="121"/>
            </a:xfrm>
            <a:custGeom>
              <a:avLst/>
              <a:gdLst>
                <a:gd name="T0" fmla="*/ 19 w 19"/>
                <a:gd name="T1" fmla="*/ 0 h 121"/>
                <a:gd name="T2" fmla="*/ 19 w 19"/>
                <a:gd name="T3" fmla="*/ 104 h 121"/>
                <a:gd name="T4" fmla="*/ 0 w 19"/>
                <a:gd name="T5" fmla="*/ 121 h 121"/>
                <a:gd name="T6" fmla="*/ 0 w 19"/>
                <a:gd name="T7" fmla="*/ 14 h 121"/>
                <a:gd name="T8" fmla="*/ 19 w 19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21">
                  <a:moveTo>
                    <a:pt x="19" y="0"/>
                  </a:moveTo>
                  <a:lnTo>
                    <a:pt x="19" y="104"/>
                  </a:lnTo>
                  <a:lnTo>
                    <a:pt x="0" y="121"/>
                  </a:lnTo>
                  <a:lnTo>
                    <a:pt x="0" y="14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321" name="Freeform 73">
              <a:extLst>
                <a:ext uri="{FF2B5EF4-FFF2-40B4-BE49-F238E27FC236}">
                  <a16:creationId xmlns:a16="http://schemas.microsoft.com/office/drawing/2014/main" id="{8D6A4727-9996-4E78-AD45-114817D3C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3" y="2165"/>
              <a:ext cx="471" cy="14"/>
            </a:xfrm>
            <a:custGeom>
              <a:avLst/>
              <a:gdLst>
                <a:gd name="T0" fmla="*/ 0 w 471"/>
                <a:gd name="T1" fmla="*/ 14 h 14"/>
                <a:gd name="T2" fmla="*/ 16 w 471"/>
                <a:gd name="T3" fmla="*/ 0 h 14"/>
                <a:gd name="T4" fmla="*/ 471 w 471"/>
                <a:gd name="T5" fmla="*/ 0 h 14"/>
                <a:gd name="T6" fmla="*/ 452 w 471"/>
                <a:gd name="T7" fmla="*/ 14 h 14"/>
                <a:gd name="T8" fmla="*/ 0 w 471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1" h="14">
                  <a:moveTo>
                    <a:pt x="0" y="14"/>
                  </a:moveTo>
                  <a:lnTo>
                    <a:pt x="16" y="0"/>
                  </a:lnTo>
                  <a:lnTo>
                    <a:pt x="471" y="0"/>
                  </a:lnTo>
                  <a:lnTo>
                    <a:pt x="452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322" name="Rectangle 74">
              <a:extLst>
                <a:ext uri="{FF2B5EF4-FFF2-40B4-BE49-F238E27FC236}">
                  <a16:creationId xmlns:a16="http://schemas.microsoft.com/office/drawing/2014/main" id="{1C4D1CBD-C3A1-4152-A06B-6260DBDD9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7" y="2188"/>
              <a:ext cx="40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Myriad Roman" charset="0"/>
                </a:rPr>
                <a:t>  </a:t>
              </a:r>
              <a:r>
                <a:rPr lang="en-GB" altLang="en-US" sz="1000">
                  <a:solidFill>
                    <a:srgbClr val="000000"/>
                  </a:solidFill>
                  <a:latin typeface="Myriad Roman" charset="0"/>
                </a:rPr>
                <a:t>RRP    </a:t>
              </a:r>
              <a:r>
                <a:rPr lang="en-US" altLang="en-US" sz="1000">
                  <a:solidFill>
                    <a:srgbClr val="000000"/>
                  </a:solidFill>
                  <a:latin typeface="Myriad Roman" charset="0"/>
                </a:rPr>
                <a:t> </a:t>
              </a:r>
              <a:r>
                <a:rPr lang="en-GB" altLang="en-US" sz="1000">
                  <a:solidFill>
                    <a:srgbClr val="000000"/>
                  </a:solidFill>
                  <a:latin typeface="Myriad Roman" charset="0"/>
                </a:rPr>
                <a:t>Data</a:t>
              </a:r>
              <a:endParaRPr lang="en-GB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1323" name="Line 75">
              <a:extLst>
                <a:ext uri="{FF2B5EF4-FFF2-40B4-BE49-F238E27FC236}">
                  <a16:creationId xmlns:a16="http://schemas.microsoft.com/office/drawing/2014/main" id="{81F4E790-84FF-4AA6-B8C5-0A8CF61C2F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8" y="2179"/>
              <a:ext cx="1" cy="10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324" name="Rectangle 76">
              <a:extLst>
                <a:ext uri="{FF2B5EF4-FFF2-40B4-BE49-F238E27FC236}">
                  <a16:creationId xmlns:a16="http://schemas.microsoft.com/office/drawing/2014/main" id="{0D9DF10F-CAF7-45D0-916E-0E00EBF0D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4" y="3125"/>
              <a:ext cx="739" cy="104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325" name="Freeform 77">
              <a:extLst>
                <a:ext uri="{FF2B5EF4-FFF2-40B4-BE49-F238E27FC236}">
                  <a16:creationId xmlns:a16="http://schemas.microsoft.com/office/drawing/2014/main" id="{91FE317C-6E83-47B3-BB09-84013276ED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3" y="3111"/>
              <a:ext cx="17" cy="118"/>
            </a:xfrm>
            <a:custGeom>
              <a:avLst/>
              <a:gdLst>
                <a:gd name="T0" fmla="*/ 17 w 17"/>
                <a:gd name="T1" fmla="*/ 0 h 118"/>
                <a:gd name="T2" fmla="*/ 17 w 17"/>
                <a:gd name="T3" fmla="*/ 104 h 118"/>
                <a:gd name="T4" fmla="*/ 0 w 17"/>
                <a:gd name="T5" fmla="*/ 118 h 118"/>
                <a:gd name="T6" fmla="*/ 0 w 17"/>
                <a:gd name="T7" fmla="*/ 14 h 118"/>
                <a:gd name="T8" fmla="*/ 17 w 17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18">
                  <a:moveTo>
                    <a:pt x="17" y="0"/>
                  </a:moveTo>
                  <a:lnTo>
                    <a:pt x="17" y="104"/>
                  </a:lnTo>
                  <a:lnTo>
                    <a:pt x="0" y="118"/>
                  </a:lnTo>
                  <a:lnTo>
                    <a:pt x="0" y="14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326" name="Freeform 78">
              <a:extLst>
                <a:ext uri="{FF2B5EF4-FFF2-40B4-BE49-F238E27FC236}">
                  <a16:creationId xmlns:a16="http://schemas.microsoft.com/office/drawing/2014/main" id="{F2B76F3E-F62B-4C3B-BB2F-B239D1A3D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4" y="3111"/>
              <a:ext cx="756" cy="14"/>
            </a:xfrm>
            <a:custGeom>
              <a:avLst/>
              <a:gdLst>
                <a:gd name="T0" fmla="*/ 0 w 756"/>
                <a:gd name="T1" fmla="*/ 14 h 14"/>
                <a:gd name="T2" fmla="*/ 17 w 756"/>
                <a:gd name="T3" fmla="*/ 0 h 14"/>
                <a:gd name="T4" fmla="*/ 756 w 756"/>
                <a:gd name="T5" fmla="*/ 0 h 14"/>
                <a:gd name="T6" fmla="*/ 739 w 756"/>
                <a:gd name="T7" fmla="*/ 14 h 14"/>
                <a:gd name="T8" fmla="*/ 0 w 75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6" h="14">
                  <a:moveTo>
                    <a:pt x="0" y="14"/>
                  </a:moveTo>
                  <a:lnTo>
                    <a:pt x="17" y="0"/>
                  </a:lnTo>
                  <a:lnTo>
                    <a:pt x="756" y="0"/>
                  </a:lnTo>
                  <a:lnTo>
                    <a:pt x="739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327" name="Rectangle 79">
              <a:extLst>
                <a:ext uri="{FF2B5EF4-FFF2-40B4-BE49-F238E27FC236}">
                  <a16:creationId xmlns:a16="http://schemas.microsoft.com/office/drawing/2014/main" id="{69BE56DB-B7A2-4FD0-B781-3185537D8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3" y="3134"/>
              <a:ext cx="69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Myriad Roman" charset="0"/>
                </a:rPr>
                <a:t>       </a:t>
              </a:r>
              <a:r>
                <a:rPr lang="en-GB" altLang="en-US" sz="1000">
                  <a:solidFill>
                    <a:srgbClr val="000000"/>
                  </a:solidFill>
                  <a:latin typeface="Myriad Roman" charset="0"/>
                </a:rPr>
                <a:t>HHP    RRP    Data</a:t>
              </a:r>
              <a:endParaRPr lang="en-GB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1328" name="Line 80">
              <a:extLst>
                <a:ext uri="{FF2B5EF4-FFF2-40B4-BE49-F238E27FC236}">
                  <a16:creationId xmlns:a16="http://schemas.microsoft.com/office/drawing/2014/main" id="{7BFFCA9A-0173-49B1-B6AD-B1D8964CA4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4" y="3125"/>
              <a:ext cx="1" cy="10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329" name="Line 81">
              <a:extLst>
                <a:ext uri="{FF2B5EF4-FFF2-40B4-BE49-F238E27FC236}">
                  <a16:creationId xmlns:a16="http://schemas.microsoft.com/office/drawing/2014/main" id="{1360F9B8-8645-45DA-8FA3-5B715D9F96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8" y="3125"/>
              <a:ext cx="1" cy="10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D9501C2B-7E81-44A0-84AC-2DAFF79878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Scalable Networks 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B2C169F7-3AFE-44C4-BAEB-5415E31F711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86000" y="1349376"/>
            <a:ext cx="7696200" cy="5127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Switch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Connect links to form a larger network.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Connect switches to form a larger network.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forwards packets from input port to output port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port selected based on address in packet header</a:t>
            </a:r>
          </a:p>
          <a:p>
            <a:pPr lvl="1">
              <a:lnSpc>
                <a:spcPct val="90000"/>
              </a:lnSpc>
            </a:pP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400"/>
              <a:t>Advantages 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store and forward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support large numbers of hosts </a:t>
            </a:r>
          </a:p>
        </p:txBody>
      </p:sp>
      <p:pic>
        <p:nvPicPr>
          <p:cNvPr id="72708" name="Picture 4">
            <a:extLst>
              <a:ext uri="{FF2B5EF4-FFF2-40B4-BE49-F238E27FC236}">
                <a16:creationId xmlns:a16="http://schemas.microsoft.com/office/drawing/2014/main" id="{BA4FFEA5-C93C-47F9-82E2-AB722C302C53}"/>
              </a:ext>
            </a:extLst>
          </p:cNvPr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40588" y="3513138"/>
            <a:ext cx="2667000" cy="25955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08A262F8-A19B-40DF-B2E2-122C5EC9DB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Datagram Switching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1EEF244E-8AD2-4C27-9572-D7854F4B587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752600" y="3505200"/>
            <a:ext cx="8077200" cy="2514600"/>
          </a:xfrm>
        </p:spPr>
        <p:txBody>
          <a:bodyPr>
            <a:normAutofit fontScale="92500"/>
          </a:bodyPr>
          <a:lstStyle/>
          <a:p>
            <a:r>
              <a:rPr lang="en-US" altLang="en-US" sz="2400"/>
              <a:t>No connection setup phase</a:t>
            </a:r>
          </a:p>
          <a:p>
            <a:pPr lvl="1"/>
            <a:r>
              <a:rPr lang="en-US" altLang="en-US" sz="2000"/>
              <a:t>Sometimes called </a:t>
            </a:r>
            <a:r>
              <a:rPr lang="en-US" altLang="en-US" sz="2000" i="1"/>
              <a:t>connectionless </a:t>
            </a:r>
            <a:r>
              <a:rPr lang="en-US" altLang="en-US" sz="2000"/>
              <a:t>model</a:t>
            </a:r>
          </a:p>
          <a:p>
            <a:r>
              <a:rPr lang="en-US" altLang="en-US" sz="2400"/>
              <a:t>Each packet forwarded independently </a:t>
            </a:r>
          </a:p>
          <a:p>
            <a:r>
              <a:rPr lang="en-US" altLang="en-US" sz="2400"/>
              <a:t>Each switch  maintains a forwarding (routing) table</a:t>
            </a:r>
          </a:p>
          <a:p>
            <a:pPr lvl="1"/>
            <a:r>
              <a:rPr lang="en-US" altLang="en-US" sz="2000"/>
              <a:t>Eg. Switch 1</a:t>
            </a:r>
          </a:p>
        </p:txBody>
      </p:sp>
      <p:pic>
        <p:nvPicPr>
          <p:cNvPr id="79876" name="Picture 4">
            <a:extLst>
              <a:ext uri="{FF2B5EF4-FFF2-40B4-BE49-F238E27FC236}">
                <a16:creationId xmlns:a16="http://schemas.microsoft.com/office/drawing/2014/main" id="{8A2BD52B-35BB-468B-99A9-F85AFF621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431926"/>
            <a:ext cx="4953000" cy="413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9877" name="Object 5">
            <a:extLst>
              <a:ext uri="{FF2B5EF4-FFF2-40B4-BE49-F238E27FC236}">
                <a16:creationId xmlns:a16="http://schemas.microsoft.com/office/drawing/2014/main" id="{8AC78E9D-CC60-48D6-9B3B-70AB6230E319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2074863" y="1317625"/>
          <a:ext cx="2081212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Worksheet" r:id="rId4" imgW="1514972" imgH="1552816" progId="Excel.Sheet.8">
                  <p:embed/>
                </p:oleObj>
              </mc:Choice>
              <mc:Fallback>
                <p:oleObj name="Worksheet" r:id="rId4" imgW="1514972" imgH="1552816" progId="Excel.Sheet.8">
                  <p:embed/>
                  <p:pic>
                    <p:nvPicPr>
                      <p:cNvPr id="79877" name="Object 5">
                        <a:extLst>
                          <a:ext uri="{FF2B5EF4-FFF2-40B4-BE49-F238E27FC236}">
                            <a16:creationId xmlns:a16="http://schemas.microsoft.com/office/drawing/2014/main" id="{8AC78E9D-CC60-48D6-9B3B-70AB6230E3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4863" y="1317625"/>
                        <a:ext cx="2081212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3D8238EB-F515-479B-9A1F-1842263E0A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685800"/>
          </a:xfrm>
        </p:spPr>
        <p:txBody>
          <a:bodyPr/>
          <a:lstStyle/>
          <a:p>
            <a:r>
              <a:rPr lang="en-US" altLang="en-US"/>
              <a:t>Internetworking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EF2D19D2-84E5-466A-A33C-D1390FE5F4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7772400" cy="4114800"/>
          </a:xfrm>
        </p:spPr>
        <p:txBody>
          <a:bodyPr/>
          <a:lstStyle/>
          <a:p>
            <a:r>
              <a:rPr lang="en-US" altLang="en-US"/>
              <a:t>Concatenation of Different Networks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pPr>
              <a:buFont typeface="Monotype Sorts" charset="2"/>
              <a:buNone/>
            </a:pPr>
            <a:endParaRPr lang="en-US" altLang="en-US"/>
          </a:p>
          <a:p>
            <a:endParaRPr lang="en-US" altLang="en-US"/>
          </a:p>
        </p:txBody>
      </p:sp>
      <p:pic>
        <p:nvPicPr>
          <p:cNvPr id="97284" name="Picture 4">
            <a:extLst>
              <a:ext uri="{FF2B5EF4-FFF2-40B4-BE49-F238E27FC236}">
                <a16:creationId xmlns:a16="http://schemas.microsoft.com/office/drawing/2014/main" id="{B2019CC6-9149-4E21-87A7-A00A26EF9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830388"/>
            <a:ext cx="6248400" cy="479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33C2DA2E-EEA4-4208-94DC-74C3669CB3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IP Internet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9AD32A31-CA02-4D9A-8A0B-6CCA9BBFBD9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981200"/>
            <a:ext cx="76200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400"/>
              <a:t>Connecting Problem 1: Heterogeneity of Networks</a:t>
            </a:r>
          </a:p>
          <a:p>
            <a:pPr lvl="1"/>
            <a:r>
              <a:rPr lang="en-US" altLang="en-US" sz="2000"/>
              <a:t>Solution: Layered Protocol Stack (IP over …… )</a:t>
            </a:r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Problem 2: Scalability in Routing and Addressing</a:t>
            </a:r>
          </a:p>
          <a:p>
            <a:pPr lvl="1"/>
            <a:r>
              <a:rPr lang="en-US" altLang="en-US" sz="2000"/>
              <a:t>Solution: Address Hierarchy </a:t>
            </a:r>
          </a:p>
        </p:txBody>
      </p:sp>
      <p:pic>
        <p:nvPicPr>
          <p:cNvPr id="98308" name="Picture 4">
            <a:extLst>
              <a:ext uri="{FF2B5EF4-FFF2-40B4-BE49-F238E27FC236}">
                <a16:creationId xmlns:a16="http://schemas.microsoft.com/office/drawing/2014/main" id="{C8DC2C73-B7E2-4B96-8865-C017466A37DE}"/>
              </a:ext>
            </a:extLst>
          </p:cNvPr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2743200"/>
            <a:ext cx="7924800" cy="2374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E97715E7-1981-436A-B608-B99DF6A2F4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24113"/>
            <a:ext cx="7772400" cy="990600"/>
          </a:xfrm>
        </p:spPr>
        <p:txBody>
          <a:bodyPr/>
          <a:lstStyle/>
          <a:p>
            <a:r>
              <a:rPr lang="en-US" altLang="en-US" dirty="0"/>
              <a:t>Simple </a:t>
            </a:r>
            <a:r>
              <a:rPr lang="en-US" altLang="en-US" dirty="0" err="1"/>
              <a:t>Demultiplexor</a:t>
            </a:r>
            <a:r>
              <a:rPr lang="en-US" altLang="en-US" dirty="0"/>
              <a:t> (UDP)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1C800217-4C19-4BB4-9E6C-EC50AECC9D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5717" y="1846942"/>
            <a:ext cx="8205788" cy="481488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Unreliable and unordered datagram service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Adds multiplexing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No flow control or error control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no need for sender-side buffer)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Endpoints identified by ports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servers listens at </a:t>
            </a:r>
            <a:r>
              <a:rPr lang="en-US" altLang="en-US" sz="2000" i="1" dirty="0"/>
              <a:t>well-known</a:t>
            </a:r>
            <a:r>
              <a:rPr lang="en-US" altLang="en-US" sz="2000" dirty="0"/>
              <a:t> ports!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see </a:t>
            </a:r>
            <a:r>
              <a:rPr lang="en-US" altLang="en-US" sz="2000" b="1" dirty="0">
                <a:latin typeface="Courier New" panose="02070309020205020404" pitchFamily="49" charset="0"/>
              </a:rPr>
              <a:t>/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etc</a:t>
            </a:r>
            <a:r>
              <a:rPr lang="en-US" altLang="en-US" sz="2000" b="1" dirty="0">
                <a:latin typeface="Courier New" panose="02070309020205020404" pitchFamily="49" charset="0"/>
              </a:rPr>
              <a:t>/services</a:t>
            </a:r>
            <a:r>
              <a:rPr lang="en-US" altLang="en-US" sz="2000" dirty="0"/>
              <a:t> on Unix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Header format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170000"/>
              </a:lnSpc>
            </a:pPr>
            <a:r>
              <a:rPr lang="en-US" altLang="en-US" sz="2400" dirty="0"/>
              <a:t>Optional checksum</a:t>
            </a:r>
          </a:p>
          <a:p>
            <a:pPr lvl="1">
              <a:lnSpc>
                <a:spcPct val="70000"/>
              </a:lnSpc>
            </a:pPr>
            <a:r>
              <a:rPr lang="en-US" altLang="en-US" sz="2000" dirty="0" err="1"/>
              <a:t>psuedo</a:t>
            </a:r>
            <a:r>
              <a:rPr lang="en-US" altLang="en-US" sz="2000" dirty="0"/>
              <a:t> header (</a:t>
            </a:r>
            <a:r>
              <a:rPr lang="en-US" altLang="en-US" sz="2000" dirty="0" err="1"/>
              <a:t>IP.src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IP.dsest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IP.proto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UDP.len</a:t>
            </a:r>
            <a:r>
              <a:rPr lang="en-US" altLang="en-US" sz="2000" dirty="0"/>
              <a:t>) + UDP header + data</a:t>
            </a:r>
          </a:p>
        </p:txBody>
      </p:sp>
      <p:pic>
        <p:nvPicPr>
          <p:cNvPr id="112644" name="Picture 4">
            <a:extLst>
              <a:ext uri="{FF2B5EF4-FFF2-40B4-BE49-F238E27FC236}">
                <a16:creationId xmlns:a16="http://schemas.microsoft.com/office/drawing/2014/main" id="{96D7BC6E-AB9A-4874-958D-BC15DA84B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662" y="2994251"/>
            <a:ext cx="3665538" cy="205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0EB66A-E74D-471B-B16D-8451A1C8CE80}"/>
              </a:ext>
            </a:extLst>
          </p:cNvPr>
          <p:cNvSpPr txBox="1"/>
          <p:nvPr/>
        </p:nvSpPr>
        <p:spPr>
          <a:xfrm>
            <a:off x="870857" y="1308970"/>
            <a:ext cx="1027611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Parameters</a:t>
            </a:r>
          </a:p>
          <a:p>
            <a:r>
              <a:rPr lang="en-US" sz="2000" dirty="0" err="1"/>
              <a:t>fd</a:t>
            </a:r>
            <a:r>
              <a:rPr lang="en-US" sz="2000" dirty="0"/>
              <a:t>: The file descriptor of the file.</a:t>
            </a:r>
          </a:p>
          <a:p>
            <a:r>
              <a:rPr lang="en-US" sz="2000" dirty="0"/>
              <a:t>offset: The position to move the file pointer to.</a:t>
            </a:r>
          </a:p>
          <a:p>
            <a:r>
              <a:rPr lang="en-US" sz="2000" dirty="0"/>
              <a:t>whence: The reference point for the offset. It can be:</a:t>
            </a:r>
          </a:p>
          <a:p>
            <a:r>
              <a:rPr lang="en-US" sz="2000" dirty="0"/>
              <a:t>SEEK_SET: From the beginning of the file.</a:t>
            </a:r>
          </a:p>
          <a:p>
            <a:r>
              <a:rPr lang="en-US" sz="2000" dirty="0"/>
              <a:t>SEEK_CUR: From the current position.</a:t>
            </a:r>
          </a:p>
          <a:p>
            <a:r>
              <a:rPr lang="en-US" sz="2000" dirty="0"/>
              <a:t>SEEK_END: From the end of the file.</a:t>
            </a:r>
          </a:p>
          <a:p>
            <a:endParaRPr lang="en-US" sz="2000" dirty="0"/>
          </a:p>
          <a:p>
            <a:r>
              <a:rPr lang="en-US" sz="2000" dirty="0"/>
              <a:t>Return Value</a:t>
            </a:r>
          </a:p>
          <a:p>
            <a:r>
              <a:rPr lang="en-US" sz="2000" dirty="0"/>
              <a:t>On success: Returns the new offset.</a:t>
            </a:r>
          </a:p>
          <a:p>
            <a:r>
              <a:rPr lang="en-US" sz="2000" dirty="0"/>
              <a:t>On failure: Returns -1 and sets </a:t>
            </a:r>
            <a:r>
              <a:rPr lang="en-US" sz="2000" dirty="0" err="1"/>
              <a:t>errno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Use Cases</a:t>
            </a:r>
          </a:p>
          <a:p>
            <a:r>
              <a:rPr lang="en-US" sz="2000" dirty="0"/>
              <a:t>Move to the beginning of a file: </a:t>
            </a:r>
            <a:r>
              <a:rPr lang="en-US" sz="2000" dirty="0" err="1"/>
              <a:t>lseek</a:t>
            </a:r>
            <a:r>
              <a:rPr lang="en-US" sz="2000" dirty="0"/>
              <a:t>(</a:t>
            </a:r>
            <a:r>
              <a:rPr lang="en-US" sz="2000" dirty="0" err="1"/>
              <a:t>fd</a:t>
            </a:r>
            <a:r>
              <a:rPr lang="en-US" sz="2000" dirty="0"/>
              <a:t>, 0, SEEK_SET).</a:t>
            </a:r>
          </a:p>
          <a:p>
            <a:r>
              <a:rPr lang="en-US" sz="2000" dirty="0"/>
              <a:t>Skip ahead or back: </a:t>
            </a:r>
            <a:r>
              <a:rPr lang="en-US" sz="2000" dirty="0" err="1"/>
              <a:t>lseek</a:t>
            </a:r>
            <a:r>
              <a:rPr lang="en-US" sz="2000" dirty="0"/>
              <a:t>(</a:t>
            </a:r>
            <a:r>
              <a:rPr lang="en-US" sz="2000" dirty="0" err="1"/>
              <a:t>fd</a:t>
            </a:r>
            <a:r>
              <a:rPr lang="en-US" sz="2000" dirty="0"/>
              <a:t>, n, SEEK_CUR) (where n can be positive or negative).</a:t>
            </a:r>
          </a:p>
          <a:p>
            <a:r>
              <a:rPr lang="en-US" sz="2000" dirty="0"/>
              <a:t>Move to the end of a file: </a:t>
            </a:r>
            <a:r>
              <a:rPr lang="en-US" sz="2000" dirty="0" err="1"/>
              <a:t>lseek</a:t>
            </a:r>
            <a:r>
              <a:rPr lang="en-US" sz="2000" dirty="0"/>
              <a:t>(</a:t>
            </a:r>
            <a:r>
              <a:rPr lang="en-US" sz="2000" dirty="0" err="1"/>
              <a:t>fd</a:t>
            </a:r>
            <a:r>
              <a:rPr lang="en-US" sz="2000" dirty="0"/>
              <a:t>, 0, SEEK_END).</a:t>
            </a: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09B694-F6E8-47B5-9B62-9607F6E6C594}"/>
              </a:ext>
            </a:extLst>
          </p:cNvPr>
          <p:cNvSpPr txBox="1"/>
          <p:nvPr/>
        </p:nvSpPr>
        <p:spPr>
          <a:xfrm>
            <a:off x="1611085" y="532272"/>
            <a:ext cx="7547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/>
              <a:t>lseek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0015401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3B1B38EC-F237-4D63-9BA8-0F0A31B4C5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685800"/>
          </a:xfrm>
        </p:spPr>
        <p:txBody>
          <a:bodyPr/>
          <a:lstStyle/>
          <a:p>
            <a:r>
              <a:rPr lang="en-US" altLang="en-US"/>
              <a:t>TCP Overview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3B824728-66EE-43E1-B735-1E2AB28598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524000"/>
            <a:ext cx="3200400" cy="2057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Connection-oriented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Byte-stream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app writes bytes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TCP sends </a:t>
            </a:r>
            <a:r>
              <a:rPr lang="en-US" altLang="en-US" sz="2000" i="1" dirty="0"/>
              <a:t>segments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app reads bytes</a:t>
            </a:r>
          </a:p>
        </p:txBody>
      </p:sp>
      <p:sp>
        <p:nvSpPr>
          <p:cNvPr id="113668" name="Rectangle 4">
            <a:extLst>
              <a:ext uri="{FF2B5EF4-FFF2-40B4-BE49-F238E27FC236}">
                <a16:creationId xmlns:a16="http://schemas.microsoft.com/office/drawing/2014/main" id="{AF3E3796-B197-427F-A593-B92DF3540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1524000"/>
            <a:ext cx="43434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/>
              <a:t>Full duplex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Flow control: keep sender from overrunning receiver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Congestion control: keep sender from overrunning network</a:t>
            </a:r>
          </a:p>
        </p:txBody>
      </p:sp>
      <p:grpSp>
        <p:nvGrpSpPr>
          <p:cNvPr id="113669" name="Group 5">
            <a:extLst>
              <a:ext uri="{FF2B5EF4-FFF2-40B4-BE49-F238E27FC236}">
                <a16:creationId xmlns:a16="http://schemas.microsoft.com/office/drawing/2014/main" id="{636E139E-9572-4786-B2FA-C2E2A36F8CDE}"/>
              </a:ext>
            </a:extLst>
          </p:cNvPr>
          <p:cNvGrpSpPr>
            <a:grpSpLocks/>
          </p:cNvGrpSpPr>
          <p:nvPr/>
        </p:nvGrpSpPr>
        <p:grpSpPr bwMode="auto">
          <a:xfrm>
            <a:off x="3592513" y="3794125"/>
            <a:ext cx="4335370" cy="2679700"/>
            <a:chOff x="1492" y="2390"/>
            <a:chExt cx="2551" cy="1522"/>
          </a:xfrm>
        </p:grpSpPr>
        <p:sp>
          <p:nvSpPr>
            <p:cNvPr id="113670" name="Freeform 6">
              <a:extLst>
                <a:ext uri="{FF2B5EF4-FFF2-40B4-BE49-F238E27FC236}">
                  <a16:creationId xmlns:a16="http://schemas.microsoft.com/office/drawing/2014/main" id="{9A3C5BF9-F54D-42EC-AEF4-872304412C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7" y="3104"/>
              <a:ext cx="607" cy="307"/>
            </a:xfrm>
            <a:custGeom>
              <a:avLst/>
              <a:gdLst>
                <a:gd name="T0" fmla="*/ 607 w 607"/>
                <a:gd name="T1" fmla="*/ 22 h 307"/>
                <a:gd name="T2" fmla="*/ 607 w 607"/>
                <a:gd name="T3" fmla="*/ 0 h 307"/>
                <a:gd name="T4" fmla="*/ 0 w 607"/>
                <a:gd name="T5" fmla="*/ 0 h 307"/>
                <a:gd name="T6" fmla="*/ 0 w 607"/>
                <a:gd name="T7" fmla="*/ 307 h 307"/>
                <a:gd name="T8" fmla="*/ 21 w 607"/>
                <a:gd name="T9" fmla="*/ 307 h 307"/>
                <a:gd name="T10" fmla="*/ 607 w 607"/>
                <a:gd name="T11" fmla="*/ 307 h 307"/>
                <a:gd name="T12" fmla="*/ 607 w 607"/>
                <a:gd name="T13" fmla="*/ 22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7" h="307">
                  <a:moveTo>
                    <a:pt x="607" y="22"/>
                  </a:moveTo>
                  <a:lnTo>
                    <a:pt x="607" y="0"/>
                  </a:lnTo>
                  <a:lnTo>
                    <a:pt x="0" y="0"/>
                  </a:lnTo>
                  <a:lnTo>
                    <a:pt x="0" y="307"/>
                  </a:lnTo>
                  <a:lnTo>
                    <a:pt x="21" y="307"/>
                  </a:lnTo>
                  <a:lnTo>
                    <a:pt x="607" y="307"/>
                  </a:lnTo>
                  <a:lnTo>
                    <a:pt x="607" y="22"/>
                  </a:lnTo>
                  <a:close/>
                </a:path>
              </a:pathLst>
            </a:custGeom>
            <a:solidFill>
              <a:srgbClr val="FFFF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3671" name="Freeform 7">
              <a:extLst>
                <a:ext uri="{FF2B5EF4-FFF2-40B4-BE49-F238E27FC236}">
                  <a16:creationId xmlns:a16="http://schemas.microsoft.com/office/drawing/2014/main" id="{302B627E-C17A-4CD4-AB08-BE424527B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6" y="3104"/>
              <a:ext cx="672" cy="307"/>
            </a:xfrm>
            <a:custGeom>
              <a:avLst/>
              <a:gdLst>
                <a:gd name="T0" fmla="*/ 672 w 672"/>
                <a:gd name="T1" fmla="*/ 22 h 307"/>
                <a:gd name="T2" fmla="*/ 672 w 672"/>
                <a:gd name="T3" fmla="*/ 0 h 307"/>
                <a:gd name="T4" fmla="*/ 0 w 672"/>
                <a:gd name="T5" fmla="*/ 0 h 307"/>
                <a:gd name="T6" fmla="*/ 0 w 672"/>
                <a:gd name="T7" fmla="*/ 307 h 307"/>
                <a:gd name="T8" fmla="*/ 21 w 672"/>
                <a:gd name="T9" fmla="*/ 307 h 307"/>
                <a:gd name="T10" fmla="*/ 672 w 672"/>
                <a:gd name="T11" fmla="*/ 307 h 307"/>
                <a:gd name="T12" fmla="*/ 672 w 672"/>
                <a:gd name="T13" fmla="*/ 22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307">
                  <a:moveTo>
                    <a:pt x="672" y="22"/>
                  </a:moveTo>
                  <a:lnTo>
                    <a:pt x="672" y="0"/>
                  </a:lnTo>
                  <a:lnTo>
                    <a:pt x="0" y="0"/>
                  </a:lnTo>
                  <a:lnTo>
                    <a:pt x="0" y="307"/>
                  </a:lnTo>
                  <a:lnTo>
                    <a:pt x="21" y="307"/>
                  </a:lnTo>
                  <a:lnTo>
                    <a:pt x="672" y="307"/>
                  </a:lnTo>
                  <a:lnTo>
                    <a:pt x="672" y="22"/>
                  </a:lnTo>
                  <a:close/>
                </a:path>
              </a:pathLst>
            </a:custGeom>
            <a:solidFill>
              <a:srgbClr val="FFFF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3672" name="Freeform 8">
              <a:extLst>
                <a:ext uri="{FF2B5EF4-FFF2-40B4-BE49-F238E27FC236}">
                  <a16:creationId xmlns:a16="http://schemas.microsoft.com/office/drawing/2014/main" id="{8CDB8FCF-374A-4F13-8EC1-1CEA83DF29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2" y="2390"/>
              <a:ext cx="810" cy="261"/>
            </a:xfrm>
            <a:custGeom>
              <a:avLst/>
              <a:gdLst>
                <a:gd name="T0" fmla="*/ 810 w 810"/>
                <a:gd name="T1" fmla="*/ 133 h 261"/>
                <a:gd name="T2" fmla="*/ 810 w 810"/>
                <a:gd name="T3" fmla="*/ 133 h 261"/>
                <a:gd name="T4" fmla="*/ 807 w 810"/>
                <a:gd name="T5" fmla="*/ 117 h 261"/>
                <a:gd name="T6" fmla="*/ 799 w 810"/>
                <a:gd name="T7" fmla="*/ 104 h 261"/>
                <a:gd name="T8" fmla="*/ 799 w 810"/>
                <a:gd name="T9" fmla="*/ 104 h 261"/>
                <a:gd name="T10" fmla="*/ 789 w 810"/>
                <a:gd name="T11" fmla="*/ 93 h 261"/>
                <a:gd name="T12" fmla="*/ 775 w 810"/>
                <a:gd name="T13" fmla="*/ 83 h 261"/>
                <a:gd name="T14" fmla="*/ 757 w 810"/>
                <a:gd name="T15" fmla="*/ 72 h 261"/>
                <a:gd name="T16" fmla="*/ 738 w 810"/>
                <a:gd name="T17" fmla="*/ 61 h 261"/>
                <a:gd name="T18" fmla="*/ 693 w 810"/>
                <a:gd name="T19" fmla="*/ 43 h 261"/>
                <a:gd name="T20" fmla="*/ 640 w 810"/>
                <a:gd name="T21" fmla="*/ 29 h 261"/>
                <a:gd name="T22" fmla="*/ 584 w 810"/>
                <a:gd name="T23" fmla="*/ 16 h 261"/>
                <a:gd name="T24" fmla="*/ 522 w 810"/>
                <a:gd name="T25" fmla="*/ 8 h 261"/>
                <a:gd name="T26" fmla="*/ 464 w 810"/>
                <a:gd name="T27" fmla="*/ 3 h 261"/>
                <a:gd name="T28" fmla="*/ 405 w 810"/>
                <a:gd name="T29" fmla="*/ 0 h 261"/>
                <a:gd name="T30" fmla="*/ 405 w 810"/>
                <a:gd name="T31" fmla="*/ 0 h 261"/>
                <a:gd name="T32" fmla="*/ 338 w 810"/>
                <a:gd name="T33" fmla="*/ 3 h 261"/>
                <a:gd name="T34" fmla="*/ 269 w 810"/>
                <a:gd name="T35" fmla="*/ 11 h 261"/>
                <a:gd name="T36" fmla="*/ 200 w 810"/>
                <a:gd name="T37" fmla="*/ 21 h 261"/>
                <a:gd name="T38" fmla="*/ 139 w 810"/>
                <a:gd name="T39" fmla="*/ 37 h 261"/>
                <a:gd name="T40" fmla="*/ 109 w 810"/>
                <a:gd name="T41" fmla="*/ 45 h 261"/>
                <a:gd name="T42" fmla="*/ 83 w 810"/>
                <a:gd name="T43" fmla="*/ 56 h 261"/>
                <a:gd name="T44" fmla="*/ 59 w 810"/>
                <a:gd name="T45" fmla="*/ 67 h 261"/>
                <a:gd name="T46" fmla="*/ 40 w 810"/>
                <a:gd name="T47" fmla="*/ 80 h 261"/>
                <a:gd name="T48" fmla="*/ 21 w 810"/>
                <a:gd name="T49" fmla="*/ 91 h 261"/>
                <a:gd name="T50" fmla="*/ 11 w 810"/>
                <a:gd name="T51" fmla="*/ 104 h 261"/>
                <a:gd name="T52" fmla="*/ 3 w 810"/>
                <a:gd name="T53" fmla="*/ 120 h 261"/>
                <a:gd name="T54" fmla="*/ 0 w 810"/>
                <a:gd name="T55" fmla="*/ 133 h 261"/>
                <a:gd name="T56" fmla="*/ 0 w 810"/>
                <a:gd name="T57" fmla="*/ 133 h 261"/>
                <a:gd name="T58" fmla="*/ 3 w 810"/>
                <a:gd name="T59" fmla="*/ 144 h 261"/>
                <a:gd name="T60" fmla="*/ 8 w 810"/>
                <a:gd name="T61" fmla="*/ 157 h 261"/>
                <a:gd name="T62" fmla="*/ 16 w 810"/>
                <a:gd name="T63" fmla="*/ 168 h 261"/>
                <a:gd name="T64" fmla="*/ 27 w 810"/>
                <a:gd name="T65" fmla="*/ 179 h 261"/>
                <a:gd name="T66" fmla="*/ 27 w 810"/>
                <a:gd name="T67" fmla="*/ 179 h 261"/>
                <a:gd name="T68" fmla="*/ 40 w 810"/>
                <a:gd name="T69" fmla="*/ 187 h 261"/>
                <a:gd name="T70" fmla="*/ 56 w 810"/>
                <a:gd name="T71" fmla="*/ 197 h 261"/>
                <a:gd name="T72" fmla="*/ 93 w 810"/>
                <a:gd name="T73" fmla="*/ 213 h 261"/>
                <a:gd name="T74" fmla="*/ 139 w 810"/>
                <a:gd name="T75" fmla="*/ 227 h 261"/>
                <a:gd name="T76" fmla="*/ 189 w 810"/>
                <a:gd name="T77" fmla="*/ 240 h 261"/>
                <a:gd name="T78" fmla="*/ 243 w 810"/>
                <a:gd name="T79" fmla="*/ 250 h 261"/>
                <a:gd name="T80" fmla="*/ 296 w 810"/>
                <a:gd name="T81" fmla="*/ 256 h 261"/>
                <a:gd name="T82" fmla="*/ 352 w 810"/>
                <a:gd name="T83" fmla="*/ 261 h 261"/>
                <a:gd name="T84" fmla="*/ 405 w 810"/>
                <a:gd name="T85" fmla="*/ 261 h 261"/>
                <a:gd name="T86" fmla="*/ 405 w 810"/>
                <a:gd name="T87" fmla="*/ 261 h 261"/>
                <a:gd name="T88" fmla="*/ 472 w 810"/>
                <a:gd name="T89" fmla="*/ 258 h 261"/>
                <a:gd name="T90" fmla="*/ 541 w 810"/>
                <a:gd name="T91" fmla="*/ 253 h 261"/>
                <a:gd name="T92" fmla="*/ 610 w 810"/>
                <a:gd name="T93" fmla="*/ 243 h 261"/>
                <a:gd name="T94" fmla="*/ 672 w 810"/>
                <a:gd name="T95" fmla="*/ 227 h 261"/>
                <a:gd name="T96" fmla="*/ 701 w 810"/>
                <a:gd name="T97" fmla="*/ 219 h 261"/>
                <a:gd name="T98" fmla="*/ 728 w 810"/>
                <a:gd name="T99" fmla="*/ 208 h 261"/>
                <a:gd name="T100" fmla="*/ 752 w 810"/>
                <a:gd name="T101" fmla="*/ 197 h 261"/>
                <a:gd name="T102" fmla="*/ 770 w 810"/>
                <a:gd name="T103" fmla="*/ 187 h 261"/>
                <a:gd name="T104" fmla="*/ 786 w 810"/>
                <a:gd name="T105" fmla="*/ 173 h 261"/>
                <a:gd name="T106" fmla="*/ 799 w 810"/>
                <a:gd name="T107" fmla="*/ 163 h 261"/>
                <a:gd name="T108" fmla="*/ 807 w 810"/>
                <a:gd name="T109" fmla="*/ 147 h 261"/>
                <a:gd name="T110" fmla="*/ 810 w 810"/>
                <a:gd name="T111" fmla="*/ 133 h 261"/>
                <a:gd name="T112" fmla="*/ 810 w 810"/>
                <a:gd name="T113" fmla="*/ 133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10" h="261">
                  <a:moveTo>
                    <a:pt x="810" y="133"/>
                  </a:moveTo>
                  <a:lnTo>
                    <a:pt x="810" y="133"/>
                  </a:lnTo>
                  <a:lnTo>
                    <a:pt x="807" y="117"/>
                  </a:lnTo>
                  <a:lnTo>
                    <a:pt x="799" y="104"/>
                  </a:lnTo>
                  <a:lnTo>
                    <a:pt x="799" y="104"/>
                  </a:lnTo>
                  <a:lnTo>
                    <a:pt x="789" y="93"/>
                  </a:lnTo>
                  <a:lnTo>
                    <a:pt x="775" y="83"/>
                  </a:lnTo>
                  <a:lnTo>
                    <a:pt x="757" y="72"/>
                  </a:lnTo>
                  <a:lnTo>
                    <a:pt x="738" y="61"/>
                  </a:lnTo>
                  <a:lnTo>
                    <a:pt x="693" y="43"/>
                  </a:lnTo>
                  <a:lnTo>
                    <a:pt x="640" y="29"/>
                  </a:lnTo>
                  <a:lnTo>
                    <a:pt x="584" y="16"/>
                  </a:lnTo>
                  <a:lnTo>
                    <a:pt x="522" y="8"/>
                  </a:lnTo>
                  <a:lnTo>
                    <a:pt x="464" y="3"/>
                  </a:lnTo>
                  <a:lnTo>
                    <a:pt x="405" y="0"/>
                  </a:lnTo>
                  <a:lnTo>
                    <a:pt x="405" y="0"/>
                  </a:lnTo>
                  <a:lnTo>
                    <a:pt x="338" y="3"/>
                  </a:lnTo>
                  <a:lnTo>
                    <a:pt x="269" y="11"/>
                  </a:lnTo>
                  <a:lnTo>
                    <a:pt x="200" y="21"/>
                  </a:lnTo>
                  <a:lnTo>
                    <a:pt x="139" y="37"/>
                  </a:lnTo>
                  <a:lnTo>
                    <a:pt x="109" y="45"/>
                  </a:lnTo>
                  <a:lnTo>
                    <a:pt x="83" y="56"/>
                  </a:lnTo>
                  <a:lnTo>
                    <a:pt x="59" y="67"/>
                  </a:lnTo>
                  <a:lnTo>
                    <a:pt x="40" y="80"/>
                  </a:lnTo>
                  <a:lnTo>
                    <a:pt x="21" y="91"/>
                  </a:lnTo>
                  <a:lnTo>
                    <a:pt x="11" y="104"/>
                  </a:lnTo>
                  <a:lnTo>
                    <a:pt x="3" y="120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3" y="144"/>
                  </a:lnTo>
                  <a:lnTo>
                    <a:pt x="8" y="157"/>
                  </a:lnTo>
                  <a:lnTo>
                    <a:pt x="16" y="168"/>
                  </a:lnTo>
                  <a:lnTo>
                    <a:pt x="27" y="179"/>
                  </a:lnTo>
                  <a:lnTo>
                    <a:pt x="27" y="179"/>
                  </a:lnTo>
                  <a:lnTo>
                    <a:pt x="40" y="187"/>
                  </a:lnTo>
                  <a:lnTo>
                    <a:pt x="56" y="197"/>
                  </a:lnTo>
                  <a:lnTo>
                    <a:pt x="93" y="213"/>
                  </a:lnTo>
                  <a:lnTo>
                    <a:pt x="139" y="227"/>
                  </a:lnTo>
                  <a:lnTo>
                    <a:pt x="189" y="240"/>
                  </a:lnTo>
                  <a:lnTo>
                    <a:pt x="243" y="250"/>
                  </a:lnTo>
                  <a:lnTo>
                    <a:pt x="296" y="256"/>
                  </a:lnTo>
                  <a:lnTo>
                    <a:pt x="352" y="261"/>
                  </a:lnTo>
                  <a:lnTo>
                    <a:pt x="405" y="261"/>
                  </a:lnTo>
                  <a:lnTo>
                    <a:pt x="405" y="261"/>
                  </a:lnTo>
                  <a:lnTo>
                    <a:pt x="472" y="258"/>
                  </a:lnTo>
                  <a:lnTo>
                    <a:pt x="541" y="253"/>
                  </a:lnTo>
                  <a:lnTo>
                    <a:pt x="610" y="243"/>
                  </a:lnTo>
                  <a:lnTo>
                    <a:pt x="672" y="227"/>
                  </a:lnTo>
                  <a:lnTo>
                    <a:pt x="701" y="219"/>
                  </a:lnTo>
                  <a:lnTo>
                    <a:pt x="728" y="208"/>
                  </a:lnTo>
                  <a:lnTo>
                    <a:pt x="752" y="197"/>
                  </a:lnTo>
                  <a:lnTo>
                    <a:pt x="770" y="187"/>
                  </a:lnTo>
                  <a:lnTo>
                    <a:pt x="786" y="173"/>
                  </a:lnTo>
                  <a:lnTo>
                    <a:pt x="799" y="163"/>
                  </a:lnTo>
                  <a:lnTo>
                    <a:pt x="807" y="147"/>
                  </a:lnTo>
                  <a:lnTo>
                    <a:pt x="810" y="133"/>
                  </a:lnTo>
                  <a:lnTo>
                    <a:pt x="810" y="133"/>
                  </a:lnTo>
                  <a:close/>
                </a:path>
              </a:pathLst>
            </a:custGeom>
            <a:solidFill>
              <a:srgbClr val="FFFF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3673" name="Freeform 9">
              <a:extLst>
                <a:ext uri="{FF2B5EF4-FFF2-40B4-BE49-F238E27FC236}">
                  <a16:creationId xmlns:a16="http://schemas.microsoft.com/office/drawing/2014/main" id="{8A28B003-7E5E-4CCF-B9F0-135AB7C11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4" y="2390"/>
              <a:ext cx="810" cy="261"/>
            </a:xfrm>
            <a:custGeom>
              <a:avLst/>
              <a:gdLst>
                <a:gd name="T0" fmla="*/ 810 w 810"/>
                <a:gd name="T1" fmla="*/ 133 h 261"/>
                <a:gd name="T2" fmla="*/ 810 w 810"/>
                <a:gd name="T3" fmla="*/ 133 h 261"/>
                <a:gd name="T4" fmla="*/ 807 w 810"/>
                <a:gd name="T5" fmla="*/ 117 h 261"/>
                <a:gd name="T6" fmla="*/ 799 w 810"/>
                <a:gd name="T7" fmla="*/ 104 h 261"/>
                <a:gd name="T8" fmla="*/ 799 w 810"/>
                <a:gd name="T9" fmla="*/ 104 h 261"/>
                <a:gd name="T10" fmla="*/ 788 w 810"/>
                <a:gd name="T11" fmla="*/ 93 h 261"/>
                <a:gd name="T12" fmla="*/ 775 w 810"/>
                <a:gd name="T13" fmla="*/ 83 h 261"/>
                <a:gd name="T14" fmla="*/ 756 w 810"/>
                <a:gd name="T15" fmla="*/ 72 h 261"/>
                <a:gd name="T16" fmla="*/ 738 w 810"/>
                <a:gd name="T17" fmla="*/ 61 h 261"/>
                <a:gd name="T18" fmla="*/ 692 w 810"/>
                <a:gd name="T19" fmla="*/ 43 h 261"/>
                <a:gd name="T20" fmla="*/ 639 w 810"/>
                <a:gd name="T21" fmla="*/ 29 h 261"/>
                <a:gd name="T22" fmla="*/ 583 w 810"/>
                <a:gd name="T23" fmla="*/ 16 h 261"/>
                <a:gd name="T24" fmla="*/ 522 w 810"/>
                <a:gd name="T25" fmla="*/ 8 h 261"/>
                <a:gd name="T26" fmla="*/ 463 w 810"/>
                <a:gd name="T27" fmla="*/ 3 h 261"/>
                <a:gd name="T28" fmla="*/ 405 w 810"/>
                <a:gd name="T29" fmla="*/ 0 h 261"/>
                <a:gd name="T30" fmla="*/ 405 w 810"/>
                <a:gd name="T31" fmla="*/ 0 h 261"/>
                <a:gd name="T32" fmla="*/ 338 w 810"/>
                <a:gd name="T33" fmla="*/ 3 h 261"/>
                <a:gd name="T34" fmla="*/ 269 w 810"/>
                <a:gd name="T35" fmla="*/ 11 h 261"/>
                <a:gd name="T36" fmla="*/ 199 w 810"/>
                <a:gd name="T37" fmla="*/ 21 h 261"/>
                <a:gd name="T38" fmla="*/ 138 w 810"/>
                <a:gd name="T39" fmla="*/ 37 h 261"/>
                <a:gd name="T40" fmla="*/ 109 w 810"/>
                <a:gd name="T41" fmla="*/ 45 h 261"/>
                <a:gd name="T42" fmla="*/ 82 w 810"/>
                <a:gd name="T43" fmla="*/ 56 h 261"/>
                <a:gd name="T44" fmla="*/ 58 w 810"/>
                <a:gd name="T45" fmla="*/ 67 h 261"/>
                <a:gd name="T46" fmla="*/ 40 w 810"/>
                <a:gd name="T47" fmla="*/ 80 h 261"/>
                <a:gd name="T48" fmla="*/ 21 w 810"/>
                <a:gd name="T49" fmla="*/ 91 h 261"/>
                <a:gd name="T50" fmla="*/ 10 w 810"/>
                <a:gd name="T51" fmla="*/ 104 h 261"/>
                <a:gd name="T52" fmla="*/ 2 w 810"/>
                <a:gd name="T53" fmla="*/ 120 h 261"/>
                <a:gd name="T54" fmla="*/ 0 w 810"/>
                <a:gd name="T55" fmla="*/ 133 h 261"/>
                <a:gd name="T56" fmla="*/ 0 w 810"/>
                <a:gd name="T57" fmla="*/ 133 h 261"/>
                <a:gd name="T58" fmla="*/ 2 w 810"/>
                <a:gd name="T59" fmla="*/ 144 h 261"/>
                <a:gd name="T60" fmla="*/ 8 w 810"/>
                <a:gd name="T61" fmla="*/ 157 h 261"/>
                <a:gd name="T62" fmla="*/ 16 w 810"/>
                <a:gd name="T63" fmla="*/ 168 h 261"/>
                <a:gd name="T64" fmla="*/ 26 w 810"/>
                <a:gd name="T65" fmla="*/ 179 h 261"/>
                <a:gd name="T66" fmla="*/ 26 w 810"/>
                <a:gd name="T67" fmla="*/ 179 h 261"/>
                <a:gd name="T68" fmla="*/ 40 w 810"/>
                <a:gd name="T69" fmla="*/ 187 h 261"/>
                <a:gd name="T70" fmla="*/ 56 w 810"/>
                <a:gd name="T71" fmla="*/ 197 h 261"/>
                <a:gd name="T72" fmla="*/ 93 w 810"/>
                <a:gd name="T73" fmla="*/ 213 h 261"/>
                <a:gd name="T74" fmla="*/ 138 w 810"/>
                <a:gd name="T75" fmla="*/ 227 h 261"/>
                <a:gd name="T76" fmla="*/ 189 w 810"/>
                <a:gd name="T77" fmla="*/ 240 h 261"/>
                <a:gd name="T78" fmla="*/ 242 w 810"/>
                <a:gd name="T79" fmla="*/ 250 h 261"/>
                <a:gd name="T80" fmla="*/ 295 w 810"/>
                <a:gd name="T81" fmla="*/ 256 h 261"/>
                <a:gd name="T82" fmla="*/ 351 w 810"/>
                <a:gd name="T83" fmla="*/ 261 h 261"/>
                <a:gd name="T84" fmla="*/ 405 w 810"/>
                <a:gd name="T85" fmla="*/ 261 h 261"/>
                <a:gd name="T86" fmla="*/ 405 w 810"/>
                <a:gd name="T87" fmla="*/ 261 h 261"/>
                <a:gd name="T88" fmla="*/ 471 w 810"/>
                <a:gd name="T89" fmla="*/ 258 h 261"/>
                <a:gd name="T90" fmla="*/ 541 w 810"/>
                <a:gd name="T91" fmla="*/ 253 h 261"/>
                <a:gd name="T92" fmla="*/ 610 w 810"/>
                <a:gd name="T93" fmla="*/ 243 h 261"/>
                <a:gd name="T94" fmla="*/ 671 w 810"/>
                <a:gd name="T95" fmla="*/ 227 h 261"/>
                <a:gd name="T96" fmla="*/ 700 w 810"/>
                <a:gd name="T97" fmla="*/ 219 h 261"/>
                <a:gd name="T98" fmla="*/ 727 w 810"/>
                <a:gd name="T99" fmla="*/ 208 h 261"/>
                <a:gd name="T100" fmla="*/ 751 w 810"/>
                <a:gd name="T101" fmla="*/ 197 h 261"/>
                <a:gd name="T102" fmla="*/ 770 w 810"/>
                <a:gd name="T103" fmla="*/ 187 h 261"/>
                <a:gd name="T104" fmla="*/ 786 w 810"/>
                <a:gd name="T105" fmla="*/ 173 h 261"/>
                <a:gd name="T106" fmla="*/ 799 w 810"/>
                <a:gd name="T107" fmla="*/ 163 h 261"/>
                <a:gd name="T108" fmla="*/ 807 w 810"/>
                <a:gd name="T109" fmla="*/ 147 h 261"/>
                <a:gd name="T110" fmla="*/ 810 w 810"/>
                <a:gd name="T111" fmla="*/ 133 h 261"/>
                <a:gd name="T112" fmla="*/ 810 w 810"/>
                <a:gd name="T113" fmla="*/ 133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10" h="261">
                  <a:moveTo>
                    <a:pt x="810" y="133"/>
                  </a:moveTo>
                  <a:lnTo>
                    <a:pt x="810" y="133"/>
                  </a:lnTo>
                  <a:lnTo>
                    <a:pt x="807" y="117"/>
                  </a:lnTo>
                  <a:lnTo>
                    <a:pt x="799" y="104"/>
                  </a:lnTo>
                  <a:lnTo>
                    <a:pt x="799" y="104"/>
                  </a:lnTo>
                  <a:lnTo>
                    <a:pt x="788" y="93"/>
                  </a:lnTo>
                  <a:lnTo>
                    <a:pt x="775" y="83"/>
                  </a:lnTo>
                  <a:lnTo>
                    <a:pt x="756" y="72"/>
                  </a:lnTo>
                  <a:lnTo>
                    <a:pt x="738" y="61"/>
                  </a:lnTo>
                  <a:lnTo>
                    <a:pt x="692" y="43"/>
                  </a:lnTo>
                  <a:lnTo>
                    <a:pt x="639" y="29"/>
                  </a:lnTo>
                  <a:lnTo>
                    <a:pt x="583" y="16"/>
                  </a:lnTo>
                  <a:lnTo>
                    <a:pt x="522" y="8"/>
                  </a:lnTo>
                  <a:lnTo>
                    <a:pt x="463" y="3"/>
                  </a:lnTo>
                  <a:lnTo>
                    <a:pt x="405" y="0"/>
                  </a:lnTo>
                  <a:lnTo>
                    <a:pt x="405" y="0"/>
                  </a:lnTo>
                  <a:lnTo>
                    <a:pt x="338" y="3"/>
                  </a:lnTo>
                  <a:lnTo>
                    <a:pt x="269" y="11"/>
                  </a:lnTo>
                  <a:lnTo>
                    <a:pt x="199" y="21"/>
                  </a:lnTo>
                  <a:lnTo>
                    <a:pt x="138" y="37"/>
                  </a:lnTo>
                  <a:lnTo>
                    <a:pt x="109" y="45"/>
                  </a:lnTo>
                  <a:lnTo>
                    <a:pt x="82" y="56"/>
                  </a:lnTo>
                  <a:lnTo>
                    <a:pt x="58" y="67"/>
                  </a:lnTo>
                  <a:lnTo>
                    <a:pt x="40" y="80"/>
                  </a:lnTo>
                  <a:lnTo>
                    <a:pt x="21" y="91"/>
                  </a:lnTo>
                  <a:lnTo>
                    <a:pt x="10" y="104"/>
                  </a:lnTo>
                  <a:lnTo>
                    <a:pt x="2" y="120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2" y="144"/>
                  </a:lnTo>
                  <a:lnTo>
                    <a:pt x="8" y="157"/>
                  </a:lnTo>
                  <a:lnTo>
                    <a:pt x="16" y="168"/>
                  </a:lnTo>
                  <a:lnTo>
                    <a:pt x="26" y="179"/>
                  </a:lnTo>
                  <a:lnTo>
                    <a:pt x="26" y="179"/>
                  </a:lnTo>
                  <a:lnTo>
                    <a:pt x="40" y="187"/>
                  </a:lnTo>
                  <a:lnTo>
                    <a:pt x="56" y="197"/>
                  </a:lnTo>
                  <a:lnTo>
                    <a:pt x="93" y="213"/>
                  </a:lnTo>
                  <a:lnTo>
                    <a:pt x="138" y="227"/>
                  </a:lnTo>
                  <a:lnTo>
                    <a:pt x="189" y="240"/>
                  </a:lnTo>
                  <a:lnTo>
                    <a:pt x="242" y="250"/>
                  </a:lnTo>
                  <a:lnTo>
                    <a:pt x="295" y="256"/>
                  </a:lnTo>
                  <a:lnTo>
                    <a:pt x="351" y="261"/>
                  </a:lnTo>
                  <a:lnTo>
                    <a:pt x="405" y="261"/>
                  </a:lnTo>
                  <a:lnTo>
                    <a:pt x="405" y="261"/>
                  </a:lnTo>
                  <a:lnTo>
                    <a:pt x="471" y="258"/>
                  </a:lnTo>
                  <a:lnTo>
                    <a:pt x="541" y="253"/>
                  </a:lnTo>
                  <a:lnTo>
                    <a:pt x="610" y="243"/>
                  </a:lnTo>
                  <a:lnTo>
                    <a:pt x="671" y="227"/>
                  </a:lnTo>
                  <a:lnTo>
                    <a:pt x="700" y="219"/>
                  </a:lnTo>
                  <a:lnTo>
                    <a:pt x="727" y="208"/>
                  </a:lnTo>
                  <a:lnTo>
                    <a:pt x="751" y="197"/>
                  </a:lnTo>
                  <a:lnTo>
                    <a:pt x="770" y="187"/>
                  </a:lnTo>
                  <a:lnTo>
                    <a:pt x="786" y="173"/>
                  </a:lnTo>
                  <a:lnTo>
                    <a:pt x="799" y="163"/>
                  </a:lnTo>
                  <a:lnTo>
                    <a:pt x="807" y="147"/>
                  </a:lnTo>
                  <a:lnTo>
                    <a:pt x="810" y="133"/>
                  </a:lnTo>
                  <a:lnTo>
                    <a:pt x="810" y="133"/>
                  </a:lnTo>
                  <a:close/>
                </a:path>
              </a:pathLst>
            </a:custGeom>
            <a:solidFill>
              <a:srgbClr val="FFFF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3674" name="Rectangle 10">
              <a:extLst>
                <a:ext uri="{FF2B5EF4-FFF2-40B4-BE49-F238E27FC236}">
                  <a16:creationId xmlns:a16="http://schemas.microsoft.com/office/drawing/2014/main" id="{70CC27BB-6235-4AA8-AE82-BA9631F7E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3645"/>
              <a:ext cx="394" cy="99"/>
            </a:xfrm>
            <a:prstGeom prst="rect">
              <a:avLst/>
            </a:prstGeom>
            <a:solidFill>
              <a:srgbClr val="CCECF4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3675" name="Rectangle 11">
              <a:extLst>
                <a:ext uri="{FF2B5EF4-FFF2-40B4-BE49-F238E27FC236}">
                  <a16:creationId xmlns:a16="http://schemas.microsoft.com/office/drawing/2014/main" id="{0034DBAC-7254-409E-91A1-08C687C2F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4" y="3645"/>
              <a:ext cx="394" cy="99"/>
            </a:xfrm>
            <a:prstGeom prst="rect">
              <a:avLst/>
            </a:prstGeom>
            <a:solidFill>
              <a:srgbClr val="CCECF4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3676" name="Rectangle 12">
              <a:extLst>
                <a:ext uri="{FF2B5EF4-FFF2-40B4-BE49-F238E27FC236}">
                  <a16:creationId xmlns:a16="http://schemas.microsoft.com/office/drawing/2014/main" id="{3BD0392A-2DBA-4872-B66A-6D1624217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0" y="3645"/>
              <a:ext cx="394" cy="99"/>
            </a:xfrm>
            <a:prstGeom prst="rect">
              <a:avLst/>
            </a:prstGeom>
            <a:solidFill>
              <a:srgbClr val="CCECF4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3677" name="Rectangle 13">
              <a:extLst>
                <a:ext uri="{FF2B5EF4-FFF2-40B4-BE49-F238E27FC236}">
                  <a16:creationId xmlns:a16="http://schemas.microsoft.com/office/drawing/2014/main" id="{38D9ACCE-4EBB-4A8D-A641-E7277EBFF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" y="2468"/>
              <a:ext cx="65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100">
                  <a:solidFill>
                    <a:srgbClr val="000000"/>
                  </a:solidFill>
                  <a:latin typeface="Myriad Roman" charset="0"/>
                </a:rPr>
                <a:t>Application process</a:t>
              </a:r>
              <a:endParaRPr lang="en-GB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13678" name="Rectangle 14">
              <a:extLst>
                <a:ext uri="{FF2B5EF4-FFF2-40B4-BE49-F238E27FC236}">
                  <a16:creationId xmlns:a16="http://schemas.microsoft.com/office/drawing/2014/main" id="{56545E27-970D-4C37-870C-F9571B5C6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3" y="2766"/>
              <a:ext cx="191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100">
                  <a:solidFill>
                    <a:srgbClr val="000000"/>
                  </a:solidFill>
                  <a:latin typeface="Myriad Roman" charset="0"/>
                </a:rPr>
                <a:t>Write</a:t>
              </a:r>
              <a:endParaRPr lang="en-GB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13679" name="Rectangle 15">
              <a:extLst>
                <a:ext uri="{FF2B5EF4-FFF2-40B4-BE49-F238E27FC236}">
                  <a16:creationId xmlns:a16="http://schemas.microsoft.com/office/drawing/2014/main" id="{D6ADD2A2-07C2-4C16-A1C2-760935EF2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3" y="2867"/>
              <a:ext cx="18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100">
                  <a:solidFill>
                    <a:srgbClr val="000000"/>
                  </a:solidFill>
                  <a:latin typeface="Myriad Roman" charset="0"/>
                </a:rPr>
                <a:t>bytes</a:t>
              </a:r>
              <a:endParaRPr lang="en-GB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13680" name="Rectangle 16">
              <a:extLst>
                <a:ext uri="{FF2B5EF4-FFF2-40B4-BE49-F238E27FC236}">
                  <a16:creationId xmlns:a16="http://schemas.microsoft.com/office/drawing/2014/main" id="{85DF5416-2D5F-4A45-99D0-A95190ADC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" y="3142"/>
              <a:ext cx="12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100">
                  <a:solidFill>
                    <a:srgbClr val="000000"/>
                  </a:solidFill>
                  <a:latin typeface="Myriad Roman" charset="0"/>
                </a:rPr>
                <a:t>TCP</a:t>
              </a:r>
              <a:endParaRPr lang="en-GB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13681" name="Rectangle 17">
              <a:extLst>
                <a:ext uri="{FF2B5EF4-FFF2-40B4-BE49-F238E27FC236}">
                  <a16:creationId xmlns:a16="http://schemas.microsoft.com/office/drawing/2014/main" id="{DC126D9B-F104-4568-8DD0-D24104C20B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8" y="3278"/>
              <a:ext cx="393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100">
                  <a:solidFill>
                    <a:srgbClr val="000000"/>
                  </a:solidFill>
                  <a:latin typeface="Myriad Roman" charset="0"/>
                </a:rPr>
                <a:t>Send buffer</a:t>
              </a:r>
              <a:endParaRPr lang="en-GB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13682" name="Rectangle 18">
              <a:extLst>
                <a:ext uri="{FF2B5EF4-FFF2-40B4-BE49-F238E27FC236}">
                  <a16:creationId xmlns:a16="http://schemas.microsoft.com/office/drawing/2014/main" id="{0A00034D-2AAA-400E-A058-06E84C596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4" y="3640"/>
              <a:ext cx="2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100">
                  <a:solidFill>
                    <a:srgbClr val="000000"/>
                  </a:solidFill>
                  <a:latin typeface="Myriad Roman" charset="0"/>
                </a:rPr>
                <a:t>Segment</a:t>
              </a:r>
              <a:endParaRPr lang="en-GB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13683" name="Rectangle 19">
              <a:extLst>
                <a:ext uri="{FF2B5EF4-FFF2-40B4-BE49-F238E27FC236}">
                  <a16:creationId xmlns:a16="http://schemas.microsoft.com/office/drawing/2014/main" id="{37DCB946-4D47-487C-982F-60FB3645F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2688"/>
              <a:ext cx="174" cy="64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3684" name="Rectangle 20">
              <a:extLst>
                <a:ext uri="{FF2B5EF4-FFF2-40B4-BE49-F238E27FC236}">
                  <a16:creationId xmlns:a16="http://schemas.microsoft.com/office/drawing/2014/main" id="{094C1934-FCE5-4D7D-BAAD-F34EE963A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3006"/>
              <a:ext cx="120" cy="64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3685" name="Rectangle 21">
              <a:extLst>
                <a:ext uri="{FF2B5EF4-FFF2-40B4-BE49-F238E27FC236}">
                  <a16:creationId xmlns:a16="http://schemas.microsoft.com/office/drawing/2014/main" id="{630573D2-7DB8-47ED-B809-A3187F01A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2" y="3006"/>
              <a:ext cx="120" cy="64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3686" name="Rectangle 22">
              <a:extLst>
                <a:ext uri="{FF2B5EF4-FFF2-40B4-BE49-F238E27FC236}">
                  <a16:creationId xmlns:a16="http://schemas.microsoft.com/office/drawing/2014/main" id="{888A3222-CCA1-493D-BBC2-18929DE37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2" y="2691"/>
              <a:ext cx="120" cy="64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3687" name="Rectangle 23">
              <a:extLst>
                <a:ext uri="{FF2B5EF4-FFF2-40B4-BE49-F238E27FC236}">
                  <a16:creationId xmlns:a16="http://schemas.microsoft.com/office/drawing/2014/main" id="{5A08A0A1-CCB0-4CEE-94A7-C308ED41C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2" y="2776"/>
              <a:ext cx="120" cy="64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3688" name="Rectangle 24">
              <a:extLst>
                <a:ext uri="{FF2B5EF4-FFF2-40B4-BE49-F238E27FC236}">
                  <a16:creationId xmlns:a16="http://schemas.microsoft.com/office/drawing/2014/main" id="{29CC716D-5363-4859-A742-73CA3C069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2774"/>
              <a:ext cx="267" cy="64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3689" name="Rectangle 25">
              <a:extLst>
                <a:ext uri="{FF2B5EF4-FFF2-40B4-BE49-F238E27FC236}">
                  <a16:creationId xmlns:a16="http://schemas.microsoft.com/office/drawing/2014/main" id="{E3C1A6B2-FBAD-45C7-8EF4-ECA2A42CC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1" y="3640"/>
              <a:ext cx="2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100">
                  <a:solidFill>
                    <a:srgbClr val="000000"/>
                  </a:solidFill>
                  <a:latin typeface="Myriad Roman" charset="0"/>
                </a:rPr>
                <a:t>Segment</a:t>
              </a:r>
              <a:endParaRPr lang="en-GB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13690" name="Rectangle 26">
              <a:extLst>
                <a:ext uri="{FF2B5EF4-FFF2-40B4-BE49-F238E27FC236}">
                  <a16:creationId xmlns:a16="http://schemas.microsoft.com/office/drawing/2014/main" id="{5B47C8DE-6FF1-4BD3-9EFD-779599111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3640"/>
              <a:ext cx="2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100">
                  <a:solidFill>
                    <a:srgbClr val="000000"/>
                  </a:solidFill>
                  <a:latin typeface="Myriad Roman" charset="0"/>
                </a:rPr>
                <a:t>Segment</a:t>
              </a:r>
              <a:endParaRPr lang="en-GB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13691" name="Rectangle 27">
              <a:extLst>
                <a:ext uri="{FF2B5EF4-FFF2-40B4-BE49-F238E27FC236}">
                  <a16:creationId xmlns:a16="http://schemas.microsoft.com/office/drawing/2014/main" id="{B851F23D-1F8B-46A8-A4A5-36F636426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" y="3816"/>
              <a:ext cx="639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100">
                  <a:solidFill>
                    <a:srgbClr val="000000"/>
                  </a:solidFill>
                  <a:latin typeface="Myriad Roman" charset="0"/>
                </a:rPr>
                <a:t>Transmit segments</a:t>
              </a:r>
              <a:endParaRPr lang="en-GB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13692" name="Freeform 28">
              <a:extLst>
                <a:ext uri="{FF2B5EF4-FFF2-40B4-BE49-F238E27FC236}">
                  <a16:creationId xmlns:a16="http://schemas.microsoft.com/office/drawing/2014/main" id="{86422237-3A53-46E8-8E9F-E30EEFA02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8" y="3411"/>
              <a:ext cx="1719" cy="378"/>
            </a:xfrm>
            <a:custGeom>
              <a:avLst/>
              <a:gdLst>
                <a:gd name="T0" fmla="*/ 0 w 1719"/>
                <a:gd name="T1" fmla="*/ 0 h 378"/>
                <a:gd name="T2" fmla="*/ 0 w 1719"/>
                <a:gd name="T3" fmla="*/ 378 h 378"/>
                <a:gd name="T4" fmla="*/ 1719 w 1719"/>
                <a:gd name="T5" fmla="*/ 378 h 378"/>
                <a:gd name="T6" fmla="*/ 1719 w 1719"/>
                <a:gd name="T7" fmla="*/ 5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19" h="378">
                  <a:moveTo>
                    <a:pt x="0" y="0"/>
                  </a:moveTo>
                  <a:lnTo>
                    <a:pt x="0" y="378"/>
                  </a:lnTo>
                  <a:lnTo>
                    <a:pt x="1719" y="378"/>
                  </a:lnTo>
                  <a:lnTo>
                    <a:pt x="1719" y="56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3693" name="Freeform 29">
              <a:extLst>
                <a:ext uri="{FF2B5EF4-FFF2-40B4-BE49-F238E27FC236}">
                  <a16:creationId xmlns:a16="http://schemas.microsoft.com/office/drawing/2014/main" id="{C79D0032-A0C1-44E8-AA6D-B483FF386D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1" y="3411"/>
              <a:ext cx="29" cy="56"/>
            </a:xfrm>
            <a:custGeom>
              <a:avLst/>
              <a:gdLst>
                <a:gd name="T0" fmla="*/ 29 w 29"/>
                <a:gd name="T1" fmla="*/ 56 h 56"/>
                <a:gd name="T2" fmla="*/ 16 w 29"/>
                <a:gd name="T3" fmla="*/ 0 h 56"/>
                <a:gd name="T4" fmla="*/ 0 w 29"/>
                <a:gd name="T5" fmla="*/ 56 h 56"/>
                <a:gd name="T6" fmla="*/ 29 w 29"/>
                <a:gd name="T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56">
                  <a:moveTo>
                    <a:pt x="29" y="56"/>
                  </a:moveTo>
                  <a:lnTo>
                    <a:pt x="16" y="0"/>
                  </a:lnTo>
                  <a:lnTo>
                    <a:pt x="0" y="56"/>
                  </a:lnTo>
                  <a:lnTo>
                    <a:pt x="29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3694" name="Line 30">
              <a:extLst>
                <a:ext uri="{FF2B5EF4-FFF2-40B4-BE49-F238E27FC236}">
                  <a16:creationId xmlns:a16="http://schemas.microsoft.com/office/drawing/2014/main" id="{81B8F112-E34F-4AE8-A37F-C19E71DC75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8" y="2654"/>
              <a:ext cx="1" cy="39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3695" name="Freeform 31">
              <a:extLst>
                <a:ext uri="{FF2B5EF4-FFF2-40B4-BE49-F238E27FC236}">
                  <a16:creationId xmlns:a16="http://schemas.microsoft.com/office/drawing/2014/main" id="{C9DC8BB5-0A50-4D9C-87D8-AD966D24E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2" y="3040"/>
              <a:ext cx="32" cy="59"/>
            </a:xfrm>
            <a:custGeom>
              <a:avLst/>
              <a:gdLst>
                <a:gd name="T0" fmla="*/ 0 w 32"/>
                <a:gd name="T1" fmla="*/ 0 h 59"/>
                <a:gd name="T2" fmla="*/ 16 w 32"/>
                <a:gd name="T3" fmla="*/ 59 h 59"/>
                <a:gd name="T4" fmla="*/ 32 w 32"/>
                <a:gd name="T5" fmla="*/ 0 h 59"/>
                <a:gd name="T6" fmla="*/ 0 w 32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59">
                  <a:moveTo>
                    <a:pt x="0" y="0"/>
                  </a:moveTo>
                  <a:lnTo>
                    <a:pt x="16" y="59"/>
                  </a:lnTo>
                  <a:lnTo>
                    <a:pt x="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3696" name="Rectangle 32">
              <a:extLst>
                <a:ext uri="{FF2B5EF4-FFF2-40B4-BE49-F238E27FC236}">
                  <a16:creationId xmlns:a16="http://schemas.microsoft.com/office/drawing/2014/main" id="{85B31EBD-CBBB-4379-9969-4B2EF7FD1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6" y="2468"/>
              <a:ext cx="65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100">
                  <a:solidFill>
                    <a:srgbClr val="000000"/>
                  </a:solidFill>
                  <a:latin typeface="Myriad Roman" charset="0"/>
                </a:rPr>
                <a:t>Application process</a:t>
              </a:r>
              <a:endParaRPr lang="en-GB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13697" name="Rectangle 33">
              <a:extLst>
                <a:ext uri="{FF2B5EF4-FFF2-40B4-BE49-F238E27FC236}">
                  <a16:creationId xmlns:a16="http://schemas.microsoft.com/office/drawing/2014/main" id="{0ADE7F61-8EE0-4127-AE3C-52149437F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1" y="2766"/>
              <a:ext cx="17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100">
                  <a:solidFill>
                    <a:srgbClr val="000000"/>
                  </a:solidFill>
                  <a:latin typeface="Myriad Roman" charset="0"/>
                </a:rPr>
                <a:t>Read</a:t>
              </a:r>
              <a:endParaRPr lang="en-GB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13698" name="Rectangle 34">
              <a:extLst>
                <a:ext uri="{FF2B5EF4-FFF2-40B4-BE49-F238E27FC236}">
                  <a16:creationId xmlns:a16="http://schemas.microsoft.com/office/drawing/2014/main" id="{B3C6DBB8-8FC5-489E-BFC2-4EA59AA1A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1" y="2867"/>
              <a:ext cx="18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100">
                  <a:solidFill>
                    <a:srgbClr val="000000"/>
                  </a:solidFill>
                  <a:latin typeface="Myriad Roman" charset="0"/>
                </a:rPr>
                <a:t>bytes</a:t>
              </a:r>
              <a:endParaRPr lang="en-GB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13699" name="Rectangle 35">
              <a:extLst>
                <a:ext uri="{FF2B5EF4-FFF2-40B4-BE49-F238E27FC236}">
                  <a16:creationId xmlns:a16="http://schemas.microsoft.com/office/drawing/2014/main" id="{6A89FBDB-9C3F-4CED-8CC2-ECC9F4F98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9" y="3142"/>
              <a:ext cx="12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100">
                  <a:solidFill>
                    <a:srgbClr val="000000"/>
                  </a:solidFill>
                  <a:latin typeface="Myriad Roman" charset="0"/>
                </a:rPr>
                <a:t>TCP</a:t>
              </a:r>
              <a:endParaRPr lang="en-GB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13700" name="Rectangle 36">
              <a:extLst>
                <a:ext uri="{FF2B5EF4-FFF2-40B4-BE49-F238E27FC236}">
                  <a16:creationId xmlns:a16="http://schemas.microsoft.com/office/drawing/2014/main" id="{AD623717-DC37-4AE3-BBDA-70E36C96B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3278"/>
              <a:ext cx="489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100">
                  <a:solidFill>
                    <a:srgbClr val="000000"/>
                  </a:solidFill>
                  <a:latin typeface="Myriad Roman" charset="0"/>
                </a:rPr>
                <a:t>Receive buffer</a:t>
              </a:r>
              <a:endParaRPr lang="en-GB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13701" name="Rectangle 37">
              <a:extLst>
                <a:ext uri="{FF2B5EF4-FFF2-40B4-BE49-F238E27FC236}">
                  <a16:creationId xmlns:a16="http://schemas.microsoft.com/office/drawing/2014/main" id="{33180125-97D8-4A1F-8BA6-A4955C26C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9" y="3272"/>
              <a:ext cx="589" cy="99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3702" name="Rectangle 38">
              <a:extLst>
                <a:ext uri="{FF2B5EF4-FFF2-40B4-BE49-F238E27FC236}">
                  <a16:creationId xmlns:a16="http://schemas.microsoft.com/office/drawing/2014/main" id="{6DAB552B-7719-4A5A-85EB-090685249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7" y="3272"/>
              <a:ext cx="525" cy="99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3703" name="Line 39">
              <a:extLst>
                <a:ext uri="{FF2B5EF4-FFF2-40B4-BE49-F238E27FC236}">
                  <a16:creationId xmlns:a16="http://schemas.microsoft.com/office/drawing/2014/main" id="{376F00CD-EF03-4241-9DFC-724819F85B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7" y="2702"/>
              <a:ext cx="1" cy="40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3704" name="Freeform 40">
              <a:extLst>
                <a:ext uri="{FF2B5EF4-FFF2-40B4-BE49-F238E27FC236}">
                  <a16:creationId xmlns:a16="http://schemas.microsoft.com/office/drawing/2014/main" id="{55B60174-03BA-4CC7-AF87-A48350841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1" y="2651"/>
              <a:ext cx="29" cy="59"/>
            </a:xfrm>
            <a:custGeom>
              <a:avLst/>
              <a:gdLst>
                <a:gd name="T0" fmla="*/ 29 w 29"/>
                <a:gd name="T1" fmla="*/ 59 h 59"/>
                <a:gd name="T2" fmla="*/ 16 w 29"/>
                <a:gd name="T3" fmla="*/ 0 h 59"/>
                <a:gd name="T4" fmla="*/ 0 w 29"/>
                <a:gd name="T5" fmla="*/ 59 h 59"/>
                <a:gd name="T6" fmla="*/ 29 w 29"/>
                <a:gd name="T7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59">
                  <a:moveTo>
                    <a:pt x="29" y="59"/>
                  </a:moveTo>
                  <a:lnTo>
                    <a:pt x="16" y="0"/>
                  </a:lnTo>
                  <a:lnTo>
                    <a:pt x="0" y="59"/>
                  </a:lnTo>
                  <a:lnTo>
                    <a:pt x="29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3705" name="Rectangle 41">
              <a:extLst>
                <a:ext uri="{FF2B5EF4-FFF2-40B4-BE49-F238E27FC236}">
                  <a16:creationId xmlns:a16="http://schemas.microsoft.com/office/drawing/2014/main" id="{3733D45C-4904-4AE5-8CBC-226B52F93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9" y="3584"/>
              <a:ext cx="143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en-US" sz="600">
                  <a:solidFill>
                    <a:srgbClr val="000000"/>
                  </a:solidFill>
                  <a:latin typeface="Myriad Roman" charset="0"/>
                  <a:cs typeface="Times New Roman" panose="02020603050405020304" pitchFamily="18" charset="0"/>
                </a:rPr>
                <a:t>■ ■ ■</a:t>
              </a:r>
              <a:r>
                <a:rPr lang="en-US" altLang="en-US" sz="1600">
                  <a:solidFill>
                    <a:srgbClr val="000000"/>
                  </a:solidFill>
                  <a:latin typeface="Myriad Roman" charset="0"/>
                  <a:cs typeface="Times New Roman" panose="02020603050405020304" pitchFamily="18" charset="0"/>
                </a:rPr>
                <a:t> </a:t>
              </a:r>
              <a:endParaRPr lang="en-GB" altLang="en-US" sz="1600">
                <a:solidFill>
                  <a:srgbClr val="000000"/>
                </a:solidFill>
                <a:latin typeface="Myriad Roman" charset="0"/>
                <a:cs typeface="Times New Roman" panose="02020603050405020304" pitchFamily="18" charset="0"/>
              </a:endParaRPr>
            </a:p>
          </p:txBody>
        </p:sp>
        <p:sp>
          <p:nvSpPr>
            <p:cNvPr id="113706" name="Freeform 42">
              <a:extLst>
                <a:ext uri="{FF2B5EF4-FFF2-40B4-BE49-F238E27FC236}">
                  <a16:creationId xmlns:a16="http://schemas.microsoft.com/office/drawing/2014/main" id="{CF41608A-9771-4251-9107-0ABB638A4B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06" y="2867"/>
              <a:ext cx="16" cy="99"/>
            </a:xfrm>
            <a:custGeom>
              <a:avLst/>
              <a:gdLst>
                <a:gd name="T0" fmla="*/ 16 w 16"/>
                <a:gd name="T1" fmla="*/ 91 h 99"/>
                <a:gd name="T2" fmla="*/ 16 w 16"/>
                <a:gd name="T3" fmla="*/ 91 h 99"/>
                <a:gd name="T4" fmla="*/ 14 w 16"/>
                <a:gd name="T5" fmla="*/ 85 h 99"/>
                <a:gd name="T6" fmla="*/ 8 w 16"/>
                <a:gd name="T7" fmla="*/ 83 h 99"/>
                <a:gd name="T8" fmla="*/ 8 w 16"/>
                <a:gd name="T9" fmla="*/ 83 h 99"/>
                <a:gd name="T10" fmla="*/ 3 w 16"/>
                <a:gd name="T11" fmla="*/ 85 h 99"/>
                <a:gd name="T12" fmla="*/ 0 w 16"/>
                <a:gd name="T13" fmla="*/ 91 h 99"/>
                <a:gd name="T14" fmla="*/ 0 w 16"/>
                <a:gd name="T15" fmla="*/ 91 h 99"/>
                <a:gd name="T16" fmla="*/ 3 w 16"/>
                <a:gd name="T17" fmla="*/ 96 h 99"/>
                <a:gd name="T18" fmla="*/ 8 w 16"/>
                <a:gd name="T19" fmla="*/ 99 h 99"/>
                <a:gd name="T20" fmla="*/ 8 w 16"/>
                <a:gd name="T21" fmla="*/ 99 h 99"/>
                <a:gd name="T22" fmla="*/ 14 w 16"/>
                <a:gd name="T23" fmla="*/ 96 h 99"/>
                <a:gd name="T24" fmla="*/ 16 w 16"/>
                <a:gd name="T25" fmla="*/ 91 h 99"/>
                <a:gd name="T26" fmla="*/ 16 w 16"/>
                <a:gd name="T27" fmla="*/ 91 h 99"/>
                <a:gd name="T28" fmla="*/ 16 w 16"/>
                <a:gd name="T29" fmla="*/ 48 h 99"/>
                <a:gd name="T30" fmla="*/ 16 w 16"/>
                <a:gd name="T31" fmla="*/ 48 h 99"/>
                <a:gd name="T32" fmla="*/ 14 w 16"/>
                <a:gd name="T33" fmla="*/ 43 h 99"/>
                <a:gd name="T34" fmla="*/ 8 w 16"/>
                <a:gd name="T35" fmla="*/ 40 h 99"/>
                <a:gd name="T36" fmla="*/ 8 w 16"/>
                <a:gd name="T37" fmla="*/ 40 h 99"/>
                <a:gd name="T38" fmla="*/ 3 w 16"/>
                <a:gd name="T39" fmla="*/ 43 h 99"/>
                <a:gd name="T40" fmla="*/ 0 w 16"/>
                <a:gd name="T41" fmla="*/ 48 h 99"/>
                <a:gd name="T42" fmla="*/ 0 w 16"/>
                <a:gd name="T43" fmla="*/ 48 h 99"/>
                <a:gd name="T44" fmla="*/ 3 w 16"/>
                <a:gd name="T45" fmla="*/ 53 h 99"/>
                <a:gd name="T46" fmla="*/ 8 w 16"/>
                <a:gd name="T47" fmla="*/ 56 h 99"/>
                <a:gd name="T48" fmla="*/ 8 w 16"/>
                <a:gd name="T49" fmla="*/ 56 h 99"/>
                <a:gd name="T50" fmla="*/ 14 w 16"/>
                <a:gd name="T51" fmla="*/ 53 h 99"/>
                <a:gd name="T52" fmla="*/ 16 w 16"/>
                <a:gd name="T53" fmla="*/ 48 h 99"/>
                <a:gd name="T54" fmla="*/ 16 w 16"/>
                <a:gd name="T55" fmla="*/ 48 h 99"/>
                <a:gd name="T56" fmla="*/ 16 w 16"/>
                <a:gd name="T57" fmla="*/ 5 h 99"/>
                <a:gd name="T58" fmla="*/ 16 w 16"/>
                <a:gd name="T59" fmla="*/ 5 h 99"/>
                <a:gd name="T60" fmla="*/ 14 w 16"/>
                <a:gd name="T61" fmla="*/ 0 h 99"/>
                <a:gd name="T62" fmla="*/ 8 w 16"/>
                <a:gd name="T63" fmla="*/ 0 h 99"/>
                <a:gd name="T64" fmla="*/ 8 w 16"/>
                <a:gd name="T65" fmla="*/ 0 h 99"/>
                <a:gd name="T66" fmla="*/ 3 w 16"/>
                <a:gd name="T67" fmla="*/ 0 h 99"/>
                <a:gd name="T68" fmla="*/ 0 w 16"/>
                <a:gd name="T69" fmla="*/ 5 h 99"/>
                <a:gd name="T70" fmla="*/ 0 w 16"/>
                <a:gd name="T71" fmla="*/ 5 h 99"/>
                <a:gd name="T72" fmla="*/ 3 w 16"/>
                <a:gd name="T73" fmla="*/ 11 h 99"/>
                <a:gd name="T74" fmla="*/ 8 w 16"/>
                <a:gd name="T75" fmla="*/ 13 h 99"/>
                <a:gd name="T76" fmla="*/ 8 w 16"/>
                <a:gd name="T77" fmla="*/ 13 h 99"/>
                <a:gd name="T78" fmla="*/ 14 w 16"/>
                <a:gd name="T79" fmla="*/ 11 h 99"/>
                <a:gd name="T80" fmla="*/ 16 w 16"/>
                <a:gd name="T81" fmla="*/ 5 h 99"/>
                <a:gd name="T82" fmla="*/ 16 w 16"/>
                <a:gd name="T83" fmla="*/ 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" h="99">
                  <a:moveTo>
                    <a:pt x="16" y="91"/>
                  </a:moveTo>
                  <a:lnTo>
                    <a:pt x="16" y="91"/>
                  </a:lnTo>
                  <a:lnTo>
                    <a:pt x="14" y="85"/>
                  </a:lnTo>
                  <a:lnTo>
                    <a:pt x="8" y="83"/>
                  </a:lnTo>
                  <a:lnTo>
                    <a:pt x="8" y="83"/>
                  </a:lnTo>
                  <a:lnTo>
                    <a:pt x="3" y="85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3" y="96"/>
                  </a:lnTo>
                  <a:lnTo>
                    <a:pt x="8" y="99"/>
                  </a:lnTo>
                  <a:lnTo>
                    <a:pt x="8" y="99"/>
                  </a:lnTo>
                  <a:lnTo>
                    <a:pt x="14" y="96"/>
                  </a:lnTo>
                  <a:lnTo>
                    <a:pt x="16" y="91"/>
                  </a:lnTo>
                  <a:lnTo>
                    <a:pt x="16" y="91"/>
                  </a:lnTo>
                  <a:close/>
                  <a:moveTo>
                    <a:pt x="16" y="48"/>
                  </a:moveTo>
                  <a:lnTo>
                    <a:pt x="16" y="48"/>
                  </a:lnTo>
                  <a:lnTo>
                    <a:pt x="14" y="43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3" y="43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3" y="53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14" y="53"/>
                  </a:lnTo>
                  <a:lnTo>
                    <a:pt x="16" y="48"/>
                  </a:lnTo>
                  <a:lnTo>
                    <a:pt x="16" y="48"/>
                  </a:lnTo>
                  <a:close/>
                  <a:moveTo>
                    <a:pt x="16" y="5"/>
                  </a:moveTo>
                  <a:lnTo>
                    <a:pt x="16" y="5"/>
                  </a:lnTo>
                  <a:lnTo>
                    <a:pt x="1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3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3" y="11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14" y="11"/>
                  </a:lnTo>
                  <a:lnTo>
                    <a:pt x="16" y="5"/>
                  </a:lnTo>
                  <a:lnTo>
                    <a:pt x="16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3707" name="Freeform 43">
              <a:extLst>
                <a:ext uri="{FF2B5EF4-FFF2-40B4-BE49-F238E27FC236}">
                  <a16:creationId xmlns:a16="http://schemas.microsoft.com/office/drawing/2014/main" id="{79BDA52A-A1E4-4D8F-83E5-82C0F87AE8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25" y="2867"/>
              <a:ext cx="16" cy="99"/>
            </a:xfrm>
            <a:custGeom>
              <a:avLst/>
              <a:gdLst>
                <a:gd name="T0" fmla="*/ 16 w 16"/>
                <a:gd name="T1" fmla="*/ 93 h 99"/>
                <a:gd name="T2" fmla="*/ 16 w 16"/>
                <a:gd name="T3" fmla="*/ 93 h 99"/>
                <a:gd name="T4" fmla="*/ 16 w 16"/>
                <a:gd name="T5" fmla="*/ 85 h 99"/>
                <a:gd name="T6" fmla="*/ 8 w 16"/>
                <a:gd name="T7" fmla="*/ 85 h 99"/>
                <a:gd name="T8" fmla="*/ 8 w 16"/>
                <a:gd name="T9" fmla="*/ 85 h 99"/>
                <a:gd name="T10" fmla="*/ 3 w 16"/>
                <a:gd name="T11" fmla="*/ 85 h 99"/>
                <a:gd name="T12" fmla="*/ 0 w 16"/>
                <a:gd name="T13" fmla="*/ 91 h 99"/>
                <a:gd name="T14" fmla="*/ 0 w 16"/>
                <a:gd name="T15" fmla="*/ 91 h 99"/>
                <a:gd name="T16" fmla="*/ 3 w 16"/>
                <a:gd name="T17" fmla="*/ 99 h 99"/>
                <a:gd name="T18" fmla="*/ 8 w 16"/>
                <a:gd name="T19" fmla="*/ 99 h 99"/>
                <a:gd name="T20" fmla="*/ 8 w 16"/>
                <a:gd name="T21" fmla="*/ 99 h 99"/>
                <a:gd name="T22" fmla="*/ 16 w 16"/>
                <a:gd name="T23" fmla="*/ 99 h 99"/>
                <a:gd name="T24" fmla="*/ 16 w 16"/>
                <a:gd name="T25" fmla="*/ 93 h 99"/>
                <a:gd name="T26" fmla="*/ 16 w 16"/>
                <a:gd name="T27" fmla="*/ 93 h 99"/>
                <a:gd name="T28" fmla="*/ 16 w 16"/>
                <a:gd name="T29" fmla="*/ 51 h 99"/>
                <a:gd name="T30" fmla="*/ 16 w 16"/>
                <a:gd name="T31" fmla="*/ 51 h 99"/>
                <a:gd name="T32" fmla="*/ 16 w 16"/>
                <a:gd name="T33" fmla="*/ 45 h 99"/>
                <a:gd name="T34" fmla="*/ 8 w 16"/>
                <a:gd name="T35" fmla="*/ 43 h 99"/>
                <a:gd name="T36" fmla="*/ 8 w 16"/>
                <a:gd name="T37" fmla="*/ 43 h 99"/>
                <a:gd name="T38" fmla="*/ 3 w 16"/>
                <a:gd name="T39" fmla="*/ 45 h 99"/>
                <a:gd name="T40" fmla="*/ 0 w 16"/>
                <a:gd name="T41" fmla="*/ 51 h 99"/>
                <a:gd name="T42" fmla="*/ 0 w 16"/>
                <a:gd name="T43" fmla="*/ 51 h 99"/>
                <a:gd name="T44" fmla="*/ 3 w 16"/>
                <a:gd name="T45" fmla="*/ 56 h 99"/>
                <a:gd name="T46" fmla="*/ 8 w 16"/>
                <a:gd name="T47" fmla="*/ 56 h 99"/>
                <a:gd name="T48" fmla="*/ 8 w 16"/>
                <a:gd name="T49" fmla="*/ 56 h 99"/>
                <a:gd name="T50" fmla="*/ 16 w 16"/>
                <a:gd name="T51" fmla="*/ 56 h 99"/>
                <a:gd name="T52" fmla="*/ 16 w 16"/>
                <a:gd name="T53" fmla="*/ 51 h 99"/>
                <a:gd name="T54" fmla="*/ 16 w 16"/>
                <a:gd name="T55" fmla="*/ 51 h 99"/>
                <a:gd name="T56" fmla="*/ 16 w 16"/>
                <a:gd name="T57" fmla="*/ 8 h 99"/>
                <a:gd name="T58" fmla="*/ 16 w 16"/>
                <a:gd name="T59" fmla="*/ 8 h 99"/>
                <a:gd name="T60" fmla="*/ 16 w 16"/>
                <a:gd name="T61" fmla="*/ 3 h 99"/>
                <a:gd name="T62" fmla="*/ 8 w 16"/>
                <a:gd name="T63" fmla="*/ 0 h 99"/>
                <a:gd name="T64" fmla="*/ 8 w 16"/>
                <a:gd name="T65" fmla="*/ 0 h 99"/>
                <a:gd name="T66" fmla="*/ 3 w 16"/>
                <a:gd name="T67" fmla="*/ 3 h 99"/>
                <a:gd name="T68" fmla="*/ 0 w 16"/>
                <a:gd name="T69" fmla="*/ 8 h 99"/>
                <a:gd name="T70" fmla="*/ 0 w 16"/>
                <a:gd name="T71" fmla="*/ 8 h 99"/>
                <a:gd name="T72" fmla="*/ 3 w 16"/>
                <a:gd name="T73" fmla="*/ 13 h 99"/>
                <a:gd name="T74" fmla="*/ 8 w 16"/>
                <a:gd name="T75" fmla="*/ 16 h 99"/>
                <a:gd name="T76" fmla="*/ 8 w 16"/>
                <a:gd name="T77" fmla="*/ 16 h 99"/>
                <a:gd name="T78" fmla="*/ 16 w 16"/>
                <a:gd name="T79" fmla="*/ 13 h 99"/>
                <a:gd name="T80" fmla="*/ 16 w 16"/>
                <a:gd name="T81" fmla="*/ 8 h 99"/>
                <a:gd name="T82" fmla="*/ 16 w 16"/>
                <a:gd name="T83" fmla="*/ 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" h="99">
                  <a:moveTo>
                    <a:pt x="16" y="93"/>
                  </a:moveTo>
                  <a:lnTo>
                    <a:pt x="16" y="93"/>
                  </a:lnTo>
                  <a:lnTo>
                    <a:pt x="16" y="85"/>
                  </a:lnTo>
                  <a:lnTo>
                    <a:pt x="8" y="85"/>
                  </a:lnTo>
                  <a:lnTo>
                    <a:pt x="8" y="85"/>
                  </a:lnTo>
                  <a:lnTo>
                    <a:pt x="3" y="85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3" y="99"/>
                  </a:lnTo>
                  <a:lnTo>
                    <a:pt x="8" y="99"/>
                  </a:lnTo>
                  <a:lnTo>
                    <a:pt x="8" y="99"/>
                  </a:lnTo>
                  <a:lnTo>
                    <a:pt x="16" y="99"/>
                  </a:lnTo>
                  <a:lnTo>
                    <a:pt x="16" y="93"/>
                  </a:lnTo>
                  <a:lnTo>
                    <a:pt x="16" y="93"/>
                  </a:lnTo>
                  <a:close/>
                  <a:moveTo>
                    <a:pt x="16" y="51"/>
                  </a:moveTo>
                  <a:lnTo>
                    <a:pt x="16" y="51"/>
                  </a:lnTo>
                  <a:lnTo>
                    <a:pt x="16" y="45"/>
                  </a:lnTo>
                  <a:lnTo>
                    <a:pt x="8" y="43"/>
                  </a:lnTo>
                  <a:lnTo>
                    <a:pt x="8" y="43"/>
                  </a:lnTo>
                  <a:lnTo>
                    <a:pt x="3" y="45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3" y="56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16" y="56"/>
                  </a:lnTo>
                  <a:lnTo>
                    <a:pt x="16" y="51"/>
                  </a:lnTo>
                  <a:lnTo>
                    <a:pt x="16" y="51"/>
                  </a:lnTo>
                  <a:close/>
                  <a:moveTo>
                    <a:pt x="16" y="8"/>
                  </a:moveTo>
                  <a:lnTo>
                    <a:pt x="16" y="8"/>
                  </a:lnTo>
                  <a:lnTo>
                    <a:pt x="16" y="3"/>
                  </a:lnTo>
                  <a:lnTo>
                    <a:pt x="8" y="0"/>
                  </a:lnTo>
                  <a:lnTo>
                    <a:pt x="8" y="0"/>
                  </a:lnTo>
                  <a:lnTo>
                    <a:pt x="3" y="3"/>
                  </a:lnTo>
                  <a:lnTo>
                    <a:pt x="0" y="8"/>
                  </a:lnTo>
                  <a:lnTo>
                    <a:pt x="0" y="8"/>
                  </a:lnTo>
                  <a:lnTo>
                    <a:pt x="3" y="13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6" y="13"/>
                  </a:lnTo>
                  <a:lnTo>
                    <a:pt x="16" y="8"/>
                  </a:lnTo>
                  <a:lnTo>
                    <a:pt x="16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562D4-5E1A-42AA-B09F-189667BEC09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97025" y="2713039"/>
            <a:ext cx="7772400" cy="2566987"/>
          </a:xfrm>
        </p:spPr>
        <p:txBody>
          <a:bodyPr/>
          <a:lstStyle/>
          <a:p>
            <a:pPr marL="0" indent="0" algn="ctr">
              <a:buNone/>
              <a:defRPr/>
            </a:pPr>
            <a:r>
              <a:rPr lang="en-US" sz="5400" dirty="0">
                <a:latin typeface="Freestyle Script" panose="030804020302050B0404" pitchFamily="66" charset="0"/>
              </a:rPr>
              <a:t>THANK YOU</a:t>
            </a:r>
            <a:endParaRPr lang="en-IN" sz="5400" dirty="0">
              <a:latin typeface="Freestyle Script" panose="030804020302050B0404" pitchFamily="66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55F7D3-1F86-410F-A417-EA948020593A}"/>
              </a:ext>
            </a:extLst>
          </p:cNvPr>
          <p:cNvSpPr txBox="1"/>
          <p:nvPr/>
        </p:nvSpPr>
        <p:spPr>
          <a:xfrm>
            <a:off x="616857" y="2668403"/>
            <a:ext cx="1106714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kernel uses a structure, often referred to as cred, to manage the credentials of a process. This structure includes several fields related to user IDs and group IDs, which help determine what permissions a process has when accessing system resources.</a:t>
            </a:r>
          </a:p>
          <a:p>
            <a:endParaRPr lang="en-US" sz="2400" dirty="0"/>
          </a:p>
          <a:p>
            <a:r>
              <a:rPr lang="en-US" sz="2400" b="1" dirty="0"/>
              <a:t>User IDs</a:t>
            </a:r>
          </a:p>
          <a:p>
            <a:r>
              <a:rPr lang="en-US" sz="2400" dirty="0"/>
              <a:t>User ID (UID): The unique identifier for a user on the system.</a:t>
            </a:r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728EFC-A621-4CB5-8A3A-D38073370175}"/>
              </a:ext>
            </a:extLst>
          </p:cNvPr>
          <p:cNvSpPr txBox="1"/>
          <p:nvPr/>
        </p:nvSpPr>
        <p:spPr>
          <a:xfrm>
            <a:off x="2772229" y="866838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/>
              <a:t>Kernel Credentials</a:t>
            </a:r>
          </a:p>
        </p:txBody>
      </p:sp>
    </p:spTree>
    <p:extLst>
      <p:ext uri="{BB962C8B-B14F-4D97-AF65-F5344CB8AC3E}">
        <p14:creationId xmlns:p14="http://schemas.microsoft.com/office/powerpoint/2010/main" val="2456023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062317-136F-416F-B8F6-EFC6F85665E6}"/>
              </a:ext>
            </a:extLst>
          </p:cNvPr>
          <p:cNvSpPr txBox="1"/>
          <p:nvPr/>
        </p:nvSpPr>
        <p:spPr>
          <a:xfrm>
            <a:off x="377371" y="1860512"/>
            <a:ext cx="11132458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/>
              <a:t>Current User ID (</a:t>
            </a:r>
            <a:r>
              <a:rPr lang="en-US" sz="2200" b="1" dirty="0" err="1"/>
              <a:t>cuid</a:t>
            </a:r>
            <a:r>
              <a:rPr lang="en-US" sz="2200" b="1" dirty="0"/>
              <a:t>): </a:t>
            </a:r>
            <a:r>
              <a:rPr lang="en-US" sz="2200" dirty="0"/>
              <a:t>This term isn't standard in Unix terminology, but if referenced, it typically means the real user ID (</a:t>
            </a:r>
            <a:r>
              <a:rPr lang="en-US" sz="2200" dirty="0" err="1"/>
              <a:t>ruid</a:t>
            </a:r>
            <a:r>
              <a:rPr lang="en-US" sz="2200" dirty="0"/>
              <a:t>) or the saved user ID (</a:t>
            </a:r>
            <a:r>
              <a:rPr lang="en-US" sz="2200" dirty="0" err="1"/>
              <a:t>suid</a:t>
            </a:r>
            <a:r>
              <a:rPr lang="en-US" sz="2200" dirty="0"/>
              <a:t>), depending on the context. More commonly, Unix-like systems use:</a:t>
            </a:r>
          </a:p>
          <a:p>
            <a:endParaRPr lang="en-US" sz="2200" dirty="0"/>
          </a:p>
          <a:p>
            <a:r>
              <a:rPr lang="en-US" sz="2200" dirty="0"/>
              <a:t>Real User ID (</a:t>
            </a:r>
            <a:r>
              <a:rPr lang="en-US" sz="2200" dirty="0" err="1"/>
              <a:t>ruid</a:t>
            </a:r>
            <a:r>
              <a:rPr lang="en-US" sz="2200" dirty="0"/>
              <a:t>): The UID of the user who created the process. It identifies the actual user who owns the process.</a:t>
            </a:r>
          </a:p>
          <a:p>
            <a:endParaRPr lang="en-US" sz="2200" dirty="0"/>
          </a:p>
          <a:p>
            <a:r>
              <a:rPr lang="en-US" sz="2200" dirty="0"/>
              <a:t>Saved User ID (</a:t>
            </a:r>
            <a:r>
              <a:rPr lang="en-US" sz="2200" dirty="0" err="1"/>
              <a:t>suid</a:t>
            </a:r>
            <a:r>
              <a:rPr lang="en-US" sz="2200" dirty="0"/>
              <a:t>): Used to save the previous effective UID when a process's effective UID is changed temporarily. It allows the process to switch back to the original effective UID.</a:t>
            </a:r>
          </a:p>
          <a:p>
            <a:endParaRPr lang="en-US" sz="2200" dirty="0"/>
          </a:p>
          <a:p>
            <a:r>
              <a:rPr lang="en-US" sz="2200" b="1" dirty="0"/>
              <a:t>Effective User ID (</a:t>
            </a:r>
            <a:r>
              <a:rPr lang="en-US" sz="2200" b="1" dirty="0" err="1"/>
              <a:t>euid</a:t>
            </a:r>
            <a:r>
              <a:rPr lang="en-US" sz="2200" b="1" dirty="0"/>
              <a:t>): </a:t>
            </a:r>
            <a:r>
              <a:rPr lang="en-US" sz="2200" dirty="0"/>
              <a:t>The UID that the kernel uses to determine the permissions of a process for most operations, such as accessing files and making system calls. It can be different from the real UID, especially when executing </a:t>
            </a:r>
            <a:r>
              <a:rPr lang="en-US" sz="2200" dirty="0" err="1"/>
              <a:t>setuid</a:t>
            </a:r>
            <a:r>
              <a:rPr lang="en-US" sz="2200" dirty="0"/>
              <a:t> programs.</a:t>
            </a:r>
            <a:endParaRPr lang="en-IN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D49576-3E34-4E3C-A08E-1EDE0D1DCF43}"/>
              </a:ext>
            </a:extLst>
          </p:cNvPr>
          <p:cNvSpPr txBox="1"/>
          <p:nvPr/>
        </p:nvSpPr>
        <p:spPr>
          <a:xfrm>
            <a:off x="2554514" y="503950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/>
              <a:t>Kernel Credentials</a:t>
            </a:r>
          </a:p>
        </p:txBody>
      </p:sp>
    </p:spTree>
    <p:extLst>
      <p:ext uri="{BB962C8B-B14F-4D97-AF65-F5344CB8AC3E}">
        <p14:creationId xmlns:p14="http://schemas.microsoft.com/office/powerpoint/2010/main" val="2765828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860A8D-376C-4B07-A337-8B9C5DF5E8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81" t="10159" r="7500" b="38200"/>
          <a:stretch/>
        </p:blipFill>
        <p:spPr>
          <a:xfrm>
            <a:off x="725714" y="2819400"/>
            <a:ext cx="10377714" cy="35414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A0E182-D913-4705-9ED6-D22E23D33D61}"/>
              </a:ext>
            </a:extLst>
          </p:cNvPr>
          <p:cNvSpPr txBox="1"/>
          <p:nvPr/>
        </p:nvSpPr>
        <p:spPr>
          <a:xfrm>
            <a:off x="2554514" y="1229664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/>
              <a:t>Kernel Credentials</a:t>
            </a:r>
          </a:p>
        </p:txBody>
      </p:sp>
    </p:spTree>
    <p:extLst>
      <p:ext uri="{BB962C8B-B14F-4D97-AF65-F5344CB8AC3E}">
        <p14:creationId xmlns:p14="http://schemas.microsoft.com/office/powerpoint/2010/main" val="3696213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>
            <a:extLst>
              <a:ext uri="{FF2B5EF4-FFF2-40B4-BE49-F238E27FC236}">
                <a16:creationId xmlns:a16="http://schemas.microsoft.com/office/drawing/2014/main" id="{8EC8CD4F-A495-4EC0-8003-BD95457B6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Role of device-drivers</a:t>
            </a: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E6922DF1-72EE-4B2C-935F-6E900510B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562600"/>
            <a:ext cx="3810000" cy="5334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hardware devices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23F56C94-DDF3-4859-9CA8-D3F22919D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419600"/>
            <a:ext cx="1752600" cy="685800"/>
          </a:xfrm>
          <a:prstGeom prst="rect">
            <a:avLst/>
          </a:prstGeom>
          <a:solidFill>
            <a:srgbClr val="A1FDB7"/>
          </a:solidFill>
          <a:ln w="76200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network</a:t>
            </a:r>
          </a:p>
          <a:p>
            <a:pPr algn="ctr"/>
            <a:r>
              <a:rPr lang="en-US" altLang="en-US"/>
              <a:t>device driver</a:t>
            </a:r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8F050986-0124-43D8-9E8C-476CC8E2D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057400"/>
            <a:ext cx="3962400" cy="17526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Linux</a:t>
            </a:r>
          </a:p>
          <a:p>
            <a:pPr algn="ctr"/>
            <a:r>
              <a:rPr lang="en-US" altLang="en-US"/>
              <a:t> operating system </a:t>
            </a:r>
          </a:p>
          <a:p>
            <a:pPr algn="ctr"/>
            <a:r>
              <a:rPr lang="en-US" altLang="en-US"/>
              <a:t>kernel</a:t>
            </a:r>
          </a:p>
          <a:p>
            <a:pPr algn="ctr"/>
            <a:endParaRPr lang="en-US" altLang="en-US"/>
          </a:p>
          <a:p>
            <a:pPr algn="ctr"/>
            <a:endParaRPr lang="en-US" altLang="en-US"/>
          </a:p>
          <a:p>
            <a:pPr algn="ctr"/>
            <a:endParaRPr lang="en-US" altLang="en-US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CFF473B9-E157-49FE-9DAA-81088180E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3124200"/>
            <a:ext cx="1524000" cy="685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networking </a:t>
            </a:r>
          </a:p>
          <a:p>
            <a:pPr algn="ctr"/>
            <a:r>
              <a:rPr lang="en-US" altLang="en-US"/>
              <a:t>subsystem</a:t>
            </a:r>
          </a:p>
        </p:txBody>
      </p:sp>
      <p:sp>
        <p:nvSpPr>
          <p:cNvPr id="9225" name="Line 9">
            <a:extLst>
              <a:ext uri="{FF2B5EF4-FFF2-40B4-BE49-F238E27FC236}">
                <a16:creationId xmlns:a16="http://schemas.microsoft.com/office/drawing/2014/main" id="{A1D75A5C-2A9E-48AA-883F-3DB09FB7BA1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38100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26" name="Line 10">
            <a:extLst>
              <a:ext uri="{FF2B5EF4-FFF2-40B4-BE49-F238E27FC236}">
                <a16:creationId xmlns:a16="http://schemas.microsoft.com/office/drawing/2014/main" id="{8100C0EA-09F1-4A7B-80A4-67BE64D2F8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67800" y="38100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27" name="Line 11">
            <a:extLst>
              <a:ext uri="{FF2B5EF4-FFF2-40B4-BE49-F238E27FC236}">
                <a16:creationId xmlns:a16="http://schemas.microsoft.com/office/drawing/2014/main" id="{D607DF31-8826-4175-8EEC-CF57EC3417C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5105400"/>
            <a:ext cx="0" cy="45720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28" name="Line 12">
            <a:extLst>
              <a:ext uri="{FF2B5EF4-FFF2-40B4-BE49-F238E27FC236}">
                <a16:creationId xmlns:a16="http://schemas.microsoft.com/office/drawing/2014/main" id="{A5EB31DA-E680-4F24-BD48-10BEE50139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5105400"/>
            <a:ext cx="0" cy="45720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29" name="Line 13">
            <a:extLst>
              <a:ext uri="{FF2B5EF4-FFF2-40B4-BE49-F238E27FC236}">
                <a16:creationId xmlns:a16="http://schemas.microsoft.com/office/drawing/2014/main" id="{A56F8554-47C6-47B3-8736-97C7DA279A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1447800"/>
            <a:ext cx="0" cy="49530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30" name="Rectangle 14">
            <a:extLst>
              <a:ext uri="{FF2B5EF4-FFF2-40B4-BE49-F238E27FC236}">
                <a16:creationId xmlns:a16="http://schemas.microsoft.com/office/drawing/2014/main" id="{21522BF7-C84F-43DB-96BB-53FB18636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572000"/>
            <a:ext cx="2362200" cy="7620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 application </a:t>
            </a:r>
          </a:p>
          <a:p>
            <a:pPr algn="ctr"/>
            <a:r>
              <a:rPr lang="en-US" altLang="en-US"/>
              <a:t> program  </a:t>
            </a:r>
          </a:p>
        </p:txBody>
      </p:sp>
      <p:sp>
        <p:nvSpPr>
          <p:cNvPr id="9231" name="Rectangle 15">
            <a:extLst>
              <a:ext uri="{FF2B5EF4-FFF2-40B4-BE49-F238E27FC236}">
                <a16:creationId xmlns:a16="http://schemas.microsoft.com/office/drawing/2014/main" id="{C4D430A1-5282-4B0B-A74A-CF8E08E5E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438400"/>
            <a:ext cx="2057400" cy="1143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 standard </a:t>
            </a:r>
          </a:p>
          <a:p>
            <a:pPr algn="ctr"/>
            <a:r>
              <a:rPr lang="en-US" altLang="en-US"/>
              <a:t> runtime </a:t>
            </a:r>
          </a:p>
          <a:p>
            <a:pPr algn="ctr"/>
            <a:r>
              <a:rPr lang="en-US" altLang="en-US"/>
              <a:t> libraries </a:t>
            </a:r>
          </a:p>
        </p:txBody>
      </p:sp>
      <p:sp>
        <p:nvSpPr>
          <p:cNvPr id="9232" name="Line 16">
            <a:extLst>
              <a:ext uri="{FF2B5EF4-FFF2-40B4-BE49-F238E27FC236}">
                <a16:creationId xmlns:a16="http://schemas.microsoft.com/office/drawing/2014/main" id="{2BB1B2A2-155C-4EAB-B1F7-872ED724B4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35814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33" name="Line 17">
            <a:extLst>
              <a:ext uri="{FF2B5EF4-FFF2-40B4-BE49-F238E27FC236}">
                <a16:creationId xmlns:a16="http://schemas.microsoft.com/office/drawing/2014/main" id="{5CAD538B-CA29-49A0-8302-4823D3AC5F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35814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34" name="Line 18">
            <a:extLst>
              <a:ext uri="{FF2B5EF4-FFF2-40B4-BE49-F238E27FC236}">
                <a16:creationId xmlns:a16="http://schemas.microsoft.com/office/drawing/2014/main" id="{1A97AB10-CEB0-4A2B-84B1-1DC68CCD28D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743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35" name="Line 19">
            <a:extLst>
              <a:ext uri="{FF2B5EF4-FFF2-40B4-BE49-F238E27FC236}">
                <a16:creationId xmlns:a16="http://schemas.microsoft.com/office/drawing/2014/main" id="{559C46D9-FFA3-4534-81CC-4F11EFFE2C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3200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36" name="Text Box 20">
            <a:extLst>
              <a:ext uri="{FF2B5EF4-FFF2-40B4-BE49-F238E27FC236}">
                <a16:creationId xmlns:a16="http://schemas.microsoft.com/office/drawing/2014/main" id="{2B510906-4FBB-4876-AD1C-86C7D5AED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7325" y="1411289"/>
            <a:ext cx="56623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1"/>
              <a:t> user space                            kernel space    </a:t>
            </a:r>
          </a:p>
        </p:txBody>
      </p:sp>
      <p:sp>
        <p:nvSpPr>
          <p:cNvPr id="9237" name="Rectangle 21">
            <a:extLst>
              <a:ext uri="{FF2B5EF4-FFF2-40B4-BE49-F238E27FC236}">
                <a16:creationId xmlns:a16="http://schemas.microsoft.com/office/drawing/2014/main" id="{D576CB82-A08B-40BA-AE2B-320C17437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124200"/>
            <a:ext cx="1524000" cy="685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file </a:t>
            </a:r>
          </a:p>
          <a:p>
            <a:pPr algn="ctr"/>
            <a:r>
              <a:rPr lang="en-US" altLang="en-US"/>
              <a:t>subsystem</a:t>
            </a:r>
          </a:p>
        </p:txBody>
      </p:sp>
      <p:sp>
        <p:nvSpPr>
          <p:cNvPr id="9238" name="Rectangle 22">
            <a:extLst>
              <a:ext uri="{FF2B5EF4-FFF2-40B4-BE49-F238E27FC236}">
                <a16:creationId xmlns:a16="http://schemas.microsoft.com/office/drawing/2014/main" id="{F3D574B3-E802-435E-9A8B-83637C203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419600"/>
            <a:ext cx="1752600" cy="685800"/>
          </a:xfrm>
          <a:prstGeom prst="rect">
            <a:avLst/>
          </a:prstGeom>
          <a:solidFill>
            <a:srgbClr val="A1FDB7"/>
          </a:solidFill>
          <a:ln w="76200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character</a:t>
            </a:r>
          </a:p>
          <a:p>
            <a:pPr algn="ctr"/>
            <a:r>
              <a:rPr lang="en-US" altLang="en-US"/>
              <a:t>device driver</a:t>
            </a:r>
          </a:p>
        </p:txBody>
      </p:sp>
      <p:sp>
        <p:nvSpPr>
          <p:cNvPr id="9239" name="Line 23">
            <a:extLst>
              <a:ext uri="{FF2B5EF4-FFF2-40B4-BE49-F238E27FC236}">
                <a16:creationId xmlns:a16="http://schemas.microsoft.com/office/drawing/2014/main" id="{6CB39A8D-CA7C-4852-97C8-C6DBEED0C060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4400" y="38100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40" name="Line 24">
            <a:extLst>
              <a:ext uri="{FF2B5EF4-FFF2-40B4-BE49-F238E27FC236}">
                <a16:creationId xmlns:a16="http://schemas.microsoft.com/office/drawing/2014/main" id="{D7B41580-6FAB-4C8A-A28F-7BDD57F339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9000" y="38100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41" name="Line 25">
            <a:extLst>
              <a:ext uri="{FF2B5EF4-FFF2-40B4-BE49-F238E27FC236}">
                <a16:creationId xmlns:a16="http://schemas.microsoft.com/office/drawing/2014/main" id="{917A7858-A793-4E8A-8ED0-229D45392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5105400"/>
            <a:ext cx="0" cy="45720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42" name="Line 26">
            <a:extLst>
              <a:ext uri="{FF2B5EF4-FFF2-40B4-BE49-F238E27FC236}">
                <a16:creationId xmlns:a16="http://schemas.microsoft.com/office/drawing/2014/main" id="{0E820D87-2088-4378-A995-45D6EC4059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15400" y="5105400"/>
            <a:ext cx="0" cy="45720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>
            <a:extLst>
              <a:ext uri="{FF2B5EF4-FFF2-40B4-BE49-F238E27FC236}">
                <a16:creationId xmlns:a16="http://schemas.microsoft.com/office/drawing/2014/main" id="{94F07EA9-CA65-4467-96B9-DE1E33120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Source-code layout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CA42F528-41FC-46AD-AF96-A6F27C564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600200"/>
            <a:ext cx="3048000" cy="4953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600"/>
              <a:t>#include &lt;linux/module.h&gt;</a:t>
            </a:r>
          </a:p>
          <a:p>
            <a:r>
              <a:rPr lang="en-US" altLang="en-US" sz="1600"/>
              <a:t>#include &lt;linux/etherdevice.h&gt;</a:t>
            </a:r>
          </a:p>
          <a:p>
            <a:r>
              <a:rPr lang="en-US" altLang="en-US" sz="1600"/>
              <a:t>…</a:t>
            </a:r>
          </a:p>
          <a:p>
            <a:r>
              <a:rPr lang="en-US" altLang="en-US" sz="1600"/>
              <a:t>typedef  struct { </a:t>
            </a:r>
          </a:p>
          <a:p>
            <a:r>
              <a:rPr lang="en-US" altLang="en-US" sz="1600"/>
              <a:t>     /* driver’s private data */</a:t>
            </a:r>
          </a:p>
          <a:p>
            <a:r>
              <a:rPr lang="en-US" altLang="en-US" sz="1600"/>
              <a:t>     } MY_DRIVERDATA;</a:t>
            </a:r>
          </a:p>
          <a:p>
            <a:endParaRPr lang="en-US" altLang="en-US" sz="1600"/>
          </a:p>
          <a:p>
            <a:r>
              <a:rPr lang="en-US" altLang="en-US" sz="1600"/>
              <a:t>char modname[ ] = “netframe”;</a:t>
            </a:r>
          </a:p>
          <a:p>
            <a:r>
              <a:rPr lang="en-US" altLang="en-US" sz="1600"/>
              <a:t>struct net_device *netdev;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4102" name="Text Box 6">
            <a:extLst>
              <a:ext uri="{FF2B5EF4-FFF2-40B4-BE49-F238E27FC236}">
                <a16:creationId xmlns:a16="http://schemas.microsoft.com/office/drawing/2014/main" id="{67405211-A0FD-4C90-B0D4-423DB0C26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1255713"/>
            <a:ext cx="11105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rgbClr val="CC00CC"/>
                </a:solidFill>
              </a:rPr>
              <a:t>netframe.c</a:t>
            </a:r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1B7FF4B6-0A57-4FFB-82A8-E92C6637F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19800"/>
            <a:ext cx="1219200" cy="3810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/>
              <a:t>my_init</a:t>
            </a:r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A832EF17-0552-4B8F-9A9A-4612DAE08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6019800"/>
            <a:ext cx="1219200" cy="3810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/>
              <a:t>my_exit</a:t>
            </a:r>
          </a:p>
        </p:txBody>
      </p:sp>
      <p:sp>
        <p:nvSpPr>
          <p:cNvPr id="4105" name="Text Box 9">
            <a:extLst>
              <a:ext uri="{FF2B5EF4-FFF2-40B4-BE49-F238E27FC236}">
                <a16:creationId xmlns:a16="http://schemas.microsoft.com/office/drawing/2014/main" id="{45C6713B-F2A4-4A8A-98BB-3C50B8E49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867400"/>
            <a:ext cx="18701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1">
                <a:solidFill>
                  <a:srgbClr val="CC3300"/>
                </a:solidFill>
              </a:rPr>
              <a:t> The mandatory module-</a:t>
            </a:r>
          </a:p>
          <a:p>
            <a:r>
              <a:rPr lang="en-US" altLang="en-US" sz="1400" b="1" i="1">
                <a:solidFill>
                  <a:srgbClr val="CC3300"/>
                </a:solidFill>
              </a:rPr>
              <a:t> administration functions</a:t>
            </a:r>
          </a:p>
        </p:txBody>
      </p:sp>
      <p:sp>
        <p:nvSpPr>
          <p:cNvPr id="4106" name="Line 10">
            <a:extLst>
              <a:ext uri="{FF2B5EF4-FFF2-40B4-BE49-F238E27FC236}">
                <a16:creationId xmlns:a16="http://schemas.microsoft.com/office/drawing/2014/main" id="{D28355B1-9D33-42D3-8518-B2D40ABD7AE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6172200"/>
            <a:ext cx="6858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07" name="Rectangle 11">
            <a:extLst>
              <a:ext uri="{FF2B5EF4-FFF2-40B4-BE49-F238E27FC236}">
                <a16:creationId xmlns:a16="http://schemas.microsoft.com/office/drawing/2014/main" id="{E3B35F6E-FE5D-4F20-A081-6D08726F6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038600"/>
            <a:ext cx="2438400" cy="304800"/>
          </a:xfrm>
          <a:prstGeom prst="rect">
            <a:avLst/>
          </a:prstGeom>
          <a:solidFill>
            <a:srgbClr val="A1FDB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  </a:t>
            </a:r>
            <a:r>
              <a:rPr lang="en-US" altLang="en-US" sz="1600"/>
              <a:t>my_open()</a:t>
            </a:r>
          </a:p>
        </p:txBody>
      </p:sp>
      <p:sp>
        <p:nvSpPr>
          <p:cNvPr id="4108" name="Rectangle 12">
            <a:extLst>
              <a:ext uri="{FF2B5EF4-FFF2-40B4-BE49-F238E27FC236}">
                <a16:creationId xmlns:a16="http://schemas.microsoft.com/office/drawing/2014/main" id="{ED039B1E-48DF-4D9B-93FA-070112A62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419600"/>
            <a:ext cx="2438400" cy="304800"/>
          </a:xfrm>
          <a:prstGeom prst="rect">
            <a:avLst/>
          </a:prstGeom>
          <a:solidFill>
            <a:srgbClr val="A1FDB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/>
              <a:t> my_stop()</a:t>
            </a:r>
          </a:p>
        </p:txBody>
      </p:sp>
      <p:sp>
        <p:nvSpPr>
          <p:cNvPr id="4109" name="Rectangle 13">
            <a:extLst>
              <a:ext uri="{FF2B5EF4-FFF2-40B4-BE49-F238E27FC236}">
                <a16:creationId xmlns:a16="http://schemas.microsoft.com/office/drawing/2014/main" id="{6878175F-B090-4CD9-BB7A-5A069CC78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800600"/>
            <a:ext cx="2438400" cy="304800"/>
          </a:xfrm>
          <a:prstGeom prst="rect">
            <a:avLst/>
          </a:prstGeom>
          <a:solidFill>
            <a:srgbClr val="A1FDB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/>
              <a:t> my_hard_start_xmit()</a:t>
            </a:r>
          </a:p>
        </p:txBody>
      </p:sp>
      <p:sp>
        <p:nvSpPr>
          <p:cNvPr id="4110" name="Rectangle 14">
            <a:extLst>
              <a:ext uri="{FF2B5EF4-FFF2-40B4-BE49-F238E27FC236}">
                <a16:creationId xmlns:a16="http://schemas.microsoft.com/office/drawing/2014/main" id="{1B45D399-08A9-4A7C-A364-08CECE12C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181600"/>
            <a:ext cx="2438400" cy="304800"/>
          </a:xfrm>
          <a:prstGeom prst="rect">
            <a:avLst/>
          </a:prstGeom>
          <a:solidFill>
            <a:srgbClr val="A1FDB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/>
              <a:t> my_isr()</a:t>
            </a:r>
          </a:p>
        </p:txBody>
      </p:sp>
      <p:sp>
        <p:nvSpPr>
          <p:cNvPr id="4111" name="Rectangle 15">
            <a:extLst>
              <a:ext uri="{FF2B5EF4-FFF2-40B4-BE49-F238E27FC236}">
                <a16:creationId xmlns:a16="http://schemas.microsoft.com/office/drawing/2014/main" id="{423CF7DA-8BDE-439D-AF01-E3169080E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562600"/>
            <a:ext cx="2438400" cy="304800"/>
          </a:xfrm>
          <a:prstGeom prst="rect">
            <a:avLst/>
          </a:prstGeom>
          <a:solidFill>
            <a:srgbClr val="A1FDB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/>
              <a:t> my_get_info()</a:t>
            </a:r>
          </a:p>
        </p:txBody>
      </p:sp>
      <p:sp>
        <p:nvSpPr>
          <p:cNvPr id="4112" name="Text Box 16">
            <a:extLst>
              <a:ext uri="{FF2B5EF4-FFF2-40B4-BE49-F238E27FC236}">
                <a16:creationId xmlns:a16="http://schemas.microsoft.com/office/drawing/2014/main" id="{C35A0978-694D-4F28-95CD-E7B6D1560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648201"/>
            <a:ext cx="17997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1">
                <a:solidFill>
                  <a:srgbClr val="CC3300"/>
                </a:solidFill>
              </a:rPr>
              <a:t>The network driver’s </a:t>
            </a:r>
          </a:p>
          <a:p>
            <a:r>
              <a:rPr lang="en-US" altLang="en-US" sz="1600" i="1">
                <a:solidFill>
                  <a:srgbClr val="CC3300"/>
                </a:solidFill>
              </a:rPr>
              <a:t> “payload” functions</a:t>
            </a:r>
          </a:p>
        </p:txBody>
      </p:sp>
      <p:sp>
        <p:nvSpPr>
          <p:cNvPr id="4113" name="Line 17">
            <a:extLst>
              <a:ext uri="{FF2B5EF4-FFF2-40B4-BE49-F238E27FC236}">
                <a16:creationId xmlns:a16="http://schemas.microsoft.com/office/drawing/2014/main" id="{23247C61-DD63-4BD3-93C4-D7CB50DAEF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4343400"/>
            <a:ext cx="609600" cy="5334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14" name="Line 18">
            <a:extLst>
              <a:ext uri="{FF2B5EF4-FFF2-40B4-BE49-F238E27FC236}">
                <a16:creationId xmlns:a16="http://schemas.microsoft.com/office/drawing/2014/main" id="{60CA34B8-B06F-4054-A258-1F7A13DD8D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5105400"/>
            <a:ext cx="609600" cy="457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15" name="Line 19">
            <a:extLst>
              <a:ext uri="{FF2B5EF4-FFF2-40B4-BE49-F238E27FC236}">
                <a16:creationId xmlns:a16="http://schemas.microsoft.com/office/drawing/2014/main" id="{ED388F84-B234-42F5-904D-03AA85B506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4648200"/>
            <a:ext cx="609600" cy="3048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16" name="Line 20">
            <a:extLst>
              <a:ext uri="{FF2B5EF4-FFF2-40B4-BE49-F238E27FC236}">
                <a16:creationId xmlns:a16="http://schemas.microsoft.com/office/drawing/2014/main" id="{A674B184-D232-49B4-9961-FD1EE782F0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4953000"/>
            <a:ext cx="533400" cy="76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17" name="Line 21">
            <a:extLst>
              <a:ext uri="{FF2B5EF4-FFF2-40B4-BE49-F238E27FC236}">
                <a16:creationId xmlns:a16="http://schemas.microsoft.com/office/drawing/2014/main" id="{7D81B072-B38F-4322-8D2B-D9E5BBB147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5105400"/>
            <a:ext cx="533400" cy="2286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18" name="Text Box 22">
            <a:extLst>
              <a:ext uri="{FF2B5EF4-FFF2-40B4-BE49-F238E27FC236}">
                <a16:creationId xmlns:a16="http://schemas.microsoft.com/office/drawing/2014/main" id="{18BCCB52-1D10-4BC3-B31C-5C2639BBE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1" y="5562600"/>
            <a:ext cx="18711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1">
                <a:solidFill>
                  <a:srgbClr val="CC3300"/>
                </a:solidFill>
              </a:rPr>
              <a:t>Optional pseudo-file (for</a:t>
            </a:r>
          </a:p>
          <a:p>
            <a:r>
              <a:rPr lang="en-US" altLang="en-US" sz="1400" b="1" i="1">
                <a:solidFill>
                  <a:srgbClr val="CC3300"/>
                </a:solidFill>
              </a:rPr>
              <a:t> debugging assistance)</a:t>
            </a:r>
          </a:p>
        </p:txBody>
      </p:sp>
      <p:sp>
        <p:nvSpPr>
          <p:cNvPr id="4119" name="Line 23">
            <a:extLst>
              <a:ext uri="{FF2B5EF4-FFF2-40B4-BE49-F238E27FC236}">
                <a16:creationId xmlns:a16="http://schemas.microsoft.com/office/drawing/2014/main" id="{56A95184-D93C-489B-9592-E8AB31235E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15200" y="5715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B24405F0-D529-43D2-9513-E736E6AA13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Interactions with the kernel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4F056F68-3097-422E-AFAC-E830000054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Tx/>
              <a:buNone/>
            </a:pPr>
            <a:r>
              <a:rPr lang="en-US" altLang="en-US" sz="2800"/>
              <a:t>module_init() calls ‘register_netdev()’</a:t>
            </a:r>
          </a:p>
          <a:p>
            <a:pPr>
              <a:buFontTx/>
              <a:buNone/>
            </a:pPr>
            <a:r>
              <a:rPr lang="en-US" altLang="en-US" sz="2800"/>
              <a:t>module_exit() calls ‘unregister_netdev()’ </a:t>
            </a:r>
          </a:p>
          <a:p>
            <a:endParaRPr lang="en-US" altLang="en-US" sz="2800"/>
          </a:p>
          <a:p>
            <a:pPr>
              <a:buFontTx/>
              <a:buNone/>
            </a:pPr>
            <a:r>
              <a:rPr lang="en-US" altLang="en-US" sz="2800"/>
              <a:t>open() calls ‘netif_start_queue()’</a:t>
            </a:r>
          </a:p>
          <a:p>
            <a:pPr>
              <a:buFontTx/>
              <a:buNone/>
            </a:pPr>
            <a:r>
              <a:rPr lang="en-US" altLang="en-US" sz="2800"/>
              <a:t>stop() calls ‘netif_stop_queue()’</a:t>
            </a:r>
          </a:p>
          <a:p>
            <a:endParaRPr lang="en-US" altLang="en-US" sz="2800"/>
          </a:p>
          <a:p>
            <a:pPr>
              <a:buFontTx/>
              <a:buNone/>
            </a:pPr>
            <a:r>
              <a:rPr lang="en-US" altLang="en-US" sz="2800"/>
              <a:t>hard_start_xmit() calls ‘dev_kfree_skb()’</a:t>
            </a:r>
          </a:p>
          <a:p>
            <a:pPr>
              <a:buFontTx/>
              <a:buNone/>
            </a:pPr>
            <a:r>
              <a:rPr lang="en-US" altLang="en-US" sz="2800"/>
              <a:t>rx_handler() calls ‘dev_alloc_skb()’ and netif_rx()’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328</TotalTime>
  <Words>1584</Words>
  <Application>Microsoft Office PowerPoint</Application>
  <PresentationFormat>Widescreen</PresentationFormat>
  <Paragraphs>325</Paragraphs>
  <Slides>31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Arial</vt:lpstr>
      <vt:lpstr>Calibri</vt:lpstr>
      <vt:lpstr>Centaur</vt:lpstr>
      <vt:lpstr>Courier New</vt:lpstr>
      <vt:lpstr>Freestyle Script</vt:lpstr>
      <vt:lpstr>Monotype Sorts</vt:lpstr>
      <vt:lpstr>Myriad Roman</vt:lpstr>
      <vt:lpstr>Times New Roman</vt:lpstr>
      <vt:lpstr>Tw Cen MT</vt:lpstr>
      <vt:lpstr>Droplet</vt:lpstr>
      <vt:lpstr>Microsoft Excel Worksheet</vt:lpstr>
      <vt:lpstr>Linux device driver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Interactions with the kernel</vt:lpstr>
      <vt:lpstr>‘mynetdvr.c’</vt:lpstr>
      <vt:lpstr>Building Blocks</vt:lpstr>
      <vt:lpstr>Switched Networks</vt:lpstr>
      <vt:lpstr>Firewall configurations</vt:lpstr>
      <vt:lpstr>Addressing and Routing</vt:lpstr>
      <vt:lpstr>Inter-Process Communication</vt:lpstr>
      <vt:lpstr>Multiplexing</vt:lpstr>
      <vt:lpstr>Statistical Multiplexing</vt:lpstr>
      <vt:lpstr>Conceptual layering of protocol software</vt:lpstr>
      <vt:lpstr>Encapsulation as it is applied in layered protocols</vt:lpstr>
      <vt:lpstr>ISO Architecture</vt:lpstr>
      <vt:lpstr>OSI protocol summary</vt:lpstr>
      <vt:lpstr>TCP/IP layers</vt:lpstr>
      <vt:lpstr>Encapsulation in a message transmitted via TCP over an Ethernet</vt:lpstr>
      <vt:lpstr>Protocol Multiplexing</vt:lpstr>
      <vt:lpstr>Scalable Networks </vt:lpstr>
      <vt:lpstr>Datagram Switching</vt:lpstr>
      <vt:lpstr>Internetworking</vt:lpstr>
      <vt:lpstr>IP Internet</vt:lpstr>
      <vt:lpstr>Simple Demultiplexor (UDP)</vt:lpstr>
      <vt:lpstr>TCP Overview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subithra s</dc:creator>
  <cp:lastModifiedBy>subithra s</cp:lastModifiedBy>
  <cp:revision>2</cp:revision>
  <dcterms:created xsi:type="dcterms:W3CDTF">2024-05-22T06:07:37Z</dcterms:created>
  <dcterms:modified xsi:type="dcterms:W3CDTF">2024-05-22T11:36:28Z</dcterms:modified>
</cp:coreProperties>
</file>