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1"/>
  </p:notesMasterIdLst>
  <p:sldIdLst>
    <p:sldId id="256" r:id="rId2"/>
    <p:sldId id="285" r:id="rId3"/>
    <p:sldId id="258" r:id="rId4"/>
    <p:sldId id="286" r:id="rId5"/>
    <p:sldId id="271" r:id="rId6"/>
    <p:sldId id="279" r:id="rId7"/>
    <p:sldId id="272" r:id="rId8"/>
    <p:sldId id="276" r:id="rId9"/>
    <p:sldId id="283" r:id="rId10"/>
    <p:sldId id="284" r:id="rId11"/>
    <p:sldId id="277" r:id="rId12"/>
    <p:sldId id="273" r:id="rId13"/>
    <p:sldId id="274" r:id="rId14"/>
    <p:sldId id="282" r:id="rId15"/>
    <p:sldId id="270" r:id="rId16"/>
    <p:sldId id="287" r:id="rId17"/>
    <p:sldId id="257" r:id="rId18"/>
    <p:sldId id="28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89" r:id="rId31"/>
    <p:sldId id="290" r:id="rId32"/>
    <p:sldId id="291" r:id="rId33"/>
    <p:sldId id="292" r:id="rId34"/>
    <p:sldId id="293" r:id="rId35"/>
    <p:sldId id="275" r:id="rId36"/>
    <p:sldId id="294" r:id="rId37"/>
    <p:sldId id="295" r:id="rId38"/>
    <p:sldId id="278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62" d="100"/>
          <a:sy n="62" d="100"/>
        </p:scale>
        <p:origin x="14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B650267-F13C-8774-953D-B7DA606E40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8876737-3090-E5A9-F573-7724AE0C99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43B729F6-B782-2E00-40A0-37613A39D5E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D9F9AE5-3FE7-6E14-B8F3-B230B4E5F0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307C6BCD-FE0D-0EE3-C14D-3458543CD2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3670FB1E-33DF-628F-B347-D1AE4B4A42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BE877B-F2AF-4890-A99D-6E2E1BF1841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503020000020004" pitchFamily="34" charset="-127"/>
        <a:ea typeface="굴림" panose="020B0503020000020004" pitchFamily="34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503020000020004" pitchFamily="34" charset="-127"/>
        <a:ea typeface="굴림" panose="020B0503020000020004" pitchFamily="34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503020000020004" pitchFamily="34" charset="-127"/>
        <a:ea typeface="굴림" panose="020B0503020000020004" pitchFamily="34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503020000020004" pitchFamily="34" charset="-127"/>
        <a:ea typeface="굴림" panose="020B0503020000020004" pitchFamily="34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503020000020004" pitchFamily="34" charset="-127"/>
        <a:ea typeface="굴림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5F8FF2-7A0A-1474-86C0-28583624E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09612-8691-4B6C-A5AA-2BC042D4C998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0EADB57-F6A1-A8E0-5988-78F43722BA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C1C8489-E5AA-EB9B-55F7-AE8F7A6CF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6AA395-D2A1-E652-AD25-FF918EF51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23369-5C80-45EA-A9F0-0E36AFE5B80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29C6D96-04F0-DF4F-782D-35159060F4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55699A7-26E8-482E-A43C-8F4186F47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8932DA-EDCB-ABF9-4BE5-091574FCF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CF8F5-B0FD-4A82-BB7B-B70D70512C5F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22E84C2A-C88D-8BA0-0DF5-705086425E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EC4A5C6-CEAA-E8AF-D0C4-ACA27634C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F9F03D-111D-3E3B-96E4-D17017919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C4540-0864-49D4-A028-8F903B5141AD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1895670-910C-9047-5A69-B9A3577D44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808FBFC-C5B6-F5FF-4D42-6502A31F3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0A677F-3915-FA4F-B73C-2B67350DF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1C24F-6776-41CC-957D-7D99642BA8E8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3698FAB5-B985-BD75-9C14-5F874972D2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2335071-3025-898C-6109-D74005E2A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C3056F-704A-01F1-7AB6-6200BA09F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206CD-1E4F-48CB-A102-884C492EEB08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A48F5358-7FB1-EF99-AE91-8F2B81FD6D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2FFD490-3D61-7D52-3BF3-89D97D66C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6B9B8F-D35F-DE73-839C-5AFA669D4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B2947-F938-4B69-B065-5413B6D099F2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35002413-A1D8-1B69-09A9-147F31F89B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57EEC25-2EB2-CA87-06A6-93B355FB1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643C33-CB4F-3DC9-731D-5D7B66D59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E849-06CE-440E-A614-87B38CA14BC3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44C1217-2630-6503-EF5E-177E6D851D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C7F0C78-4197-6545-3F74-C66CB84C1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942460-02A1-0471-32BE-25D958F0D3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712FE-1BBE-4C60-AC6E-7D5844859CD0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B0521637-CB54-78BE-74FA-6273002647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A83D769-D0FE-6D76-B369-9F9EBD7D8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0FEA4D-E25C-71F3-F44F-B34D4FBC5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90659-B063-454A-877C-15757545C06B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CE7AAA3A-24A0-EE58-C7C6-56A795DC8D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B2DDC93-114F-EF55-FFB7-FF27BC478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847931-A195-6F59-B5D7-378CF3E6C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5029A-75DF-4CF0-B3D9-92D0F233C7BE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CE5E90D-44DB-F76C-3D16-6BB13BEB3E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DB384EF-77E5-025E-10DB-5B92348F8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B8E1AF8-E30E-AE63-2A6C-C8A46AB759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B3D67-F60E-4CC1-AFB0-6136E7FDDD73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9F96A34-D857-67B5-BAEE-B49D823B98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C2825D91-E537-7B34-4011-8C9EC0954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F75E80-9D2B-5FA9-6625-C6ADBD121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07E40-768B-4D7B-8794-24779ECBC7C7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975F0CF-6403-DC29-8519-4471D83004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D4EEEC5-AAEB-9B7F-40A0-8475BA4D7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60674A-4048-29A8-04F6-B20F368CC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3D18C-B01F-4638-A636-0ABB91366EFD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82046DEA-8289-1502-58CF-F90B363030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B96E3F3-23D9-DF2C-5E5E-0979E20BF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FF1CA55-F750-4B0E-8DB1-C1D1620C99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18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8E8-FC44-41BF-B337-8A843F0DA3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6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0D37-BF71-4EF6-83B7-3BEEB213D9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26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C404-6549-4DBA-A6C4-0CAFD61C72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4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ko-K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22DE49D-33A8-4482-8867-A7F7011FBE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82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90E3-8278-4718-9362-DC6077E114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79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B23D-C7F0-4108-A007-FBFAE6D22C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770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9E5A-8C4A-4D6A-960D-DFCF599B03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537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825D-741A-4AAD-AEB4-AAE003BAED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41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13D3-8CE9-4DBD-8F33-8C9DCE60FF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974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2EA3-A501-45E8-A7E3-6B0A13F802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0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B9F729E-D7C8-40A4-A3D4-490FB50EEF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56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F4FB3A-E87C-E18E-EC50-B55922D58F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1196975"/>
            <a:ext cx="7772400" cy="1470025"/>
          </a:xfrm>
        </p:spPr>
        <p:txBody>
          <a:bodyPr/>
          <a:lstStyle/>
          <a:p>
            <a:r>
              <a:rPr lang="en-US" altLang="ko-KR" sz="7200" b="0" dirty="0">
                <a:latin typeface="HY견고딕" pitchFamily="18" charset="-127"/>
                <a:ea typeface="HY견고딕" pitchFamily="18" charset="-127"/>
              </a:rPr>
              <a:t>Virtual Memory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BDBAAE3-2CD4-C14B-7EBE-8BE6F11DC1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796136" y="4437112"/>
            <a:ext cx="3167583" cy="1944687"/>
          </a:xfrm>
        </p:spPr>
        <p:txBody>
          <a:bodyPr/>
          <a:lstStyle/>
          <a:p>
            <a:r>
              <a:rPr kumimoji="0" lang="en-US" altLang="ko-KR" sz="2400" b="1" dirty="0">
                <a:solidFill>
                  <a:schemeClr val="tx2"/>
                </a:solidFill>
              </a:rPr>
              <a:t>BHAVANA</a:t>
            </a:r>
          </a:p>
          <a:p>
            <a:endParaRPr kumimoji="0" lang="en-US" altLang="ko-KR" sz="2400" b="1" dirty="0">
              <a:solidFill>
                <a:schemeClr val="tx2"/>
              </a:solidFill>
            </a:endParaRPr>
          </a:p>
          <a:p>
            <a:r>
              <a:rPr kumimoji="0" lang="en-US" altLang="ko-KR" sz="2400" b="1" dirty="0">
                <a:solidFill>
                  <a:schemeClr val="tx2"/>
                </a:solidFill>
              </a:rPr>
              <a:t>DAY 31</a:t>
            </a:r>
          </a:p>
          <a:p>
            <a:r>
              <a:rPr kumimoji="0" lang="en-US" altLang="ko-KR" sz="2400" b="1" dirty="0">
                <a:solidFill>
                  <a:schemeClr val="tx2"/>
                </a:solidFill>
              </a:rPr>
              <a:t>16/05/2024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CE7C902-1F0F-6F2D-13FA-EBD191F319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23888" y="116632"/>
            <a:ext cx="7772400" cy="1609344"/>
          </a:xfrm>
        </p:spPr>
        <p:txBody>
          <a:bodyPr/>
          <a:lstStyle/>
          <a:p>
            <a:pPr algn="l"/>
            <a:r>
              <a:rPr lang="en-US" altLang="ko-KR" dirty="0"/>
              <a:t>Paging</a:t>
            </a:r>
            <a:r>
              <a:rPr lang="en-US" altLang="ko-KR" dirty="0">
                <a:latin typeface="Arial" panose="020B0604020202020204" pitchFamily="34" charset="0"/>
              </a:rPr>
              <a:t>……</a:t>
            </a:r>
            <a:endParaRPr lang="en-US" altLang="ko-KR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8152134-8EBE-EFDE-A48D-3F6FD3B9C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51831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/>
              <a:t>Paging provides a somewhat easier interface for programs, in that its operation tends to be more automatic and thus transparent. 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Each unit of transfer, referred to as a page, is of a fixed size and swapped by the virtual memory manager outside of the program</a:t>
            </a:r>
            <a:r>
              <a:rPr lang="en-US" altLang="ko-KR" sz="2400">
                <a:latin typeface="Arial" panose="020B0604020202020204" pitchFamily="34" charset="0"/>
              </a:rPr>
              <a:t>’</a:t>
            </a:r>
            <a:r>
              <a:rPr lang="en-US" altLang="ko-KR" sz="2400"/>
              <a:t>s control. 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Instead of utilizing a segment/offset addressing approach, as seen in segmentation, paging uses a linear sequence of virtual addresses which are mapped to physical memory as necessary. 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Due to this addressing approach, a single program may refer to series of many non-contiguous segments. 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Although some internal fragmentation may still exist due to the fixed size of the pages, the approach virtually eliminates external fragmentation.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1DADF27-D42A-8625-8134-C28A3E0D2F7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Paging</a:t>
            </a:r>
            <a:r>
              <a:rPr lang="en-US" altLang="ko-KR">
                <a:latin typeface="Arial" panose="020B0604020202020204" pitchFamily="34" charset="0"/>
              </a:rPr>
              <a:t>……</a:t>
            </a:r>
            <a:r>
              <a:rPr lang="en-US" altLang="ko-KR"/>
              <a:t>(cont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d)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CB243E9-3BBA-6173-D61C-0E41890526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A technique used by virtual memory operating systems to help ensure that the data you need is available as quickly as possible.</a:t>
            </a:r>
          </a:p>
          <a:p>
            <a:pPr>
              <a:lnSpc>
                <a:spcPct val="90000"/>
              </a:lnSpc>
            </a:pPr>
            <a:r>
              <a:rPr lang="en-US" altLang="ko-KR" sz="2800"/>
              <a:t>The operating system copies a certain number of pages from your storage device to main memory.</a:t>
            </a:r>
          </a:p>
          <a:p>
            <a:pPr>
              <a:lnSpc>
                <a:spcPct val="90000"/>
              </a:lnSpc>
            </a:pPr>
            <a:r>
              <a:rPr lang="en-US" altLang="ko-KR" sz="2800"/>
              <a:t>When a program needs a page that is not in maim memory, the operating system copies the required page into memory and copies another page back to the disk.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>
            <a:extLst>
              <a:ext uri="{FF2B5EF4-FFF2-40B4-BE49-F238E27FC236}">
                <a16:creationId xmlns:a16="http://schemas.microsoft.com/office/drawing/2014/main" id="{2988DDAD-34CC-A4C3-CFDC-90433D7A7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noFill/>
          <a:ln/>
        </p:spPr>
        <p:txBody>
          <a:bodyPr lIns="92075" tIns="46038" rIns="92075" bIns="46038"/>
          <a:lstStyle/>
          <a:p>
            <a:r>
              <a:rPr lang="en-US" altLang="ko-KR"/>
              <a:t>Virtual Memory (Paging)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6E3CF287-9A2B-EDDD-893F-30321379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574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EBE94E5E-8E0D-4C45-0D3D-55D1C5AD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0D8BBE7-669A-182A-D995-62A9BDCE2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6670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A41D54AB-489A-F472-33B5-E44431D9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9718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3DB06D88-4796-BF29-9094-81C98754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0" name="Rectangle 10">
            <a:extLst>
              <a:ext uri="{FF2B5EF4-FFF2-40B4-BE49-F238E27FC236}">
                <a16:creationId xmlns:a16="http://schemas.microsoft.com/office/drawing/2014/main" id="{57E79A91-2777-5F5C-9A94-1772A0F8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1400"/>
            <a:ext cx="533400" cy="304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7BC3D799-4E88-2DFC-0299-B29EF44D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676400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Page table</a:t>
            </a:r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34EC30C0-D52D-5F31-0654-768DA4FE5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4038600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Address Space</a:t>
            </a:r>
          </a:p>
        </p:txBody>
      </p:sp>
      <p:sp>
        <p:nvSpPr>
          <p:cNvPr id="66573" name="Rectangle 13">
            <a:extLst>
              <a:ext uri="{FF2B5EF4-FFF2-40B4-BE49-F238E27FC236}">
                <a16:creationId xmlns:a16="http://schemas.microsoft.com/office/drawing/2014/main" id="{A9D2731E-364F-D71E-DE8C-9DFE3DD42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0574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4" name="Rectangle 14">
            <a:extLst>
              <a:ext uri="{FF2B5EF4-FFF2-40B4-BE49-F238E27FC236}">
                <a16:creationId xmlns:a16="http://schemas.microsoft.com/office/drawing/2014/main" id="{4009F124-1F65-C41F-EA59-C4097058D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5" name="Rectangle 15">
            <a:extLst>
              <a:ext uri="{FF2B5EF4-FFF2-40B4-BE49-F238E27FC236}">
                <a16:creationId xmlns:a16="http://schemas.microsoft.com/office/drawing/2014/main" id="{4E7A9799-519D-B08E-1504-FB1B30FB1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6" name="Rectangle 16">
            <a:extLst>
              <a:ext uri="{FF2B5EF4-FFF2-40B4-BE49-F238E27FC236}">
                <a16:creationId xmlns:a16="http://schemas.microsoft.com/office/drawing/2014/main" id="{37EE307C-24E3-4B2F-B41D-9CAFC81F2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718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7" name="Rectangle 17">
            <a:extLst>
              <a:ext uri="{FF2B5EF4-FFF2-40B4-BE49-F238E27FC236}">
                <a16:creationId xmlns:a16="http://schemas.microsoft.com/office/drawing/2014/main" id="{0B106A11-4356-4FF9-CE18-5F0D03CB9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766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8" name="Rectangle 18">
            <a:extLst>
              <a:ext uri="{FF2B5EF4-FFF2-40B4-BE49-F238E27FC236}">
                <a16:creationId xmlns:a16="http://schemas.microsoft.com/office/drawing/2014/main" id="{F3C80B06-33CA-82BB-3BDC-2AA9B878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81400"/>
            <a:ext cx="533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79" name="Text Box 19">
            <a:extLst>
              <a:ext uri="{FF2B5EF4-FFF2-40B4-BE49-F238E27FC236}">
                <a16:creationId xmlns:a16="http://schemas.microsoft.com/office/drawing/2014/main" id="{60C84848-6424-88FA-7203-83588ABF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Page table</a:t>
            </a:r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45FB30B5-2D10-D91B-BC06-BB0EA389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4038600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Address Space</a:t>
            </a:r>
          </a:p>
        </p:txBody>
      </p:sp>
      <p:sp>
        <p:nvSpPr>
          <p:cNvPr id="66581" name="Rectangle 21">
            <a:extLst>
              <a:ext uri="{FF2B5EF4-FFF2-40B4-BE49-F238E27FC236}">
                <a16:creationId xmlns:a16="http://schemas.microsoft.com/office/drawing/2014/main" id="{9C88391E-6C01-D6EA-07B0-33C70800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2" name="Rectangle 22">
            <a:extLst>
              <a:ext uri="{FF2B5EF4-FFF2-40B4-BE49-F238E27FC236}">
                <a16:creationId xmlns:a16="http://schemas.microsoft.com/office/drawing/2014/main" id="{8A862E32-B284-3BC7-93B8-C1E8E3691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3" name="Rectangle 23">
            <a:extLst>
              <a:ext uri="{FF2B5EF4-FFF2-40B4-BE49-F238E27FC236}">
                <a16:creationId xmlns:a16="http://schemas.microsoft.com/office/drawing/2014/main" id="{12A3C694-BF95-68A8-2714-89FA47CB9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4" name="Rectangle 24">
            <a:extLst>
              <a:ext uri="{FF2B5EF4-FFF2-40B4-BE49-F238E27FC236}">
                <a16:creationId xmlns:a16="http://schemas.microsoft.com/office/drawing/2014/main" id="{242465DE-0211-72B5-DF4C-120D9FEE9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5" name="Rectangle 25">
            <a:extLst>
              <a:ext uri="{FF2B5EF4-FFF2-40B4-BE49-F238E27FC236}">
                <a16:creationId xmlns:a16="http://schemas.microsoft.com/office/drawing/2014/main" id="{39F4BA29-25A1-6064-1FCE-1BDC9F49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6" name="Rectangle 26">
            <a:extLst>
              <a:ext uri="{FF2B5EF4-FFF2-40B4-BE49-F238E27FC236}">
                <a16:creationId xmlns:a16="http://schemas.microsoft.com/office/drawing/2014/main" id="{AF1F728D-044A-DB7F-3023-DB60A416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7" name="Rectangle 27">
            <a:extLst>
              <a:ext uri="{FF2B5EF4-FFF2-40B4-BE49-F238E27FC236}">
                <a16:creationId xmlns:a16="http://schemas.microsoft.com/office/drawing/2014/main" id="{6FE307E8-9267-09DE-F7A0-0553EDC6D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8" name="Rectangle 28">
            <a:extLst>
              <a:ext uri="{FF2B5EF4-FFF2-40B4-BE49-F238E27FC236}">
                <a16:creationId xmlns:a16="http://schemas.microsoft.com/office/drawing/2014/main" id="{3D5165BB-C03C-67BA-8675-75EC015F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89" name="Rectangle 29">
            <a:extLst>
              <a:ext uri="{FF2B5EF4-FFF2-40B4-BE49-F238E27FC236}">
                <a16:creationId xmlns:a16="http://schemas.microsoft.com/office/drawing/2014/main" id="{FE5CF7AE-A110-7750-A6CC-641DB31F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90" name="Rectangle 30">
            <a:extLst>
              <a:ext uri="{FF2B5EF4-FFF2-40B4-BE49-F238E27FC236}">
                <a16:creationId xmlns:a16="http://schemas.microsoft.com/office/drawing/2014/main" id="{A47A4291-4466-CAB1-0F27-6737BC53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91" name="Rectangle 31">
            <a:extLst>
              <a:ext uri="{FF2B5EF4-FFF2-40B4-BE49-F238E27FC236}">
                <a16:creationId xmlns:a16="http://schemas.microsoft.com/office/drawing/2014/main" id="{49E7AB89-6B7F-3569-79C6-79E5DE3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4572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92" name="Rectangle 32">
            <a:extLst>
              <a:ext uri="{FF2B5EF4-FFF2-40B4-BE49-F238E27FC236}">
                <a16:creationId xmlns:a16="http://schemas.microsoft.com/office/drawing/2014/main" id="{34511631-AD57-E7C9-EA17-58B3835C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953000"/>
            <a:ext cx="457200" cy="1066800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66593" name="Text Box 33">
            <a:extLst>
              <a:ext uri="{FF2B5EF4-FFF2-40B4-BE49-F238E27FC236}">
                <a16:creationId xmlns:a16="http://schemas.microsoft.com/office/drawing/2014/main" id="{8312F527-CD61-E343-DCB0-4ED9E77E0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5105400"/>
            <a:ext cx="102235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Physical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</a:pPr>
            <a:r>
              <a:rPr lang="en-US" altLang="ko-KR" b="1">
                <a:latin typeface="Times New Roman" panose="02020603050405020304" pitchFamily="18" charset="0"/>
              </a:rPr>
              <a:t>Memory</a:t>
            </a:r>
          </a:p>
        </p:txBody>
      </p:sp>
      <p:cxnSp>
        <p:nvCxnSpPr>
          <p:cNvPr id="66594" name="AutoShape 34">
            <a:extLst>
              <a:ext uri="{FF2B5EF4-FFF2-40B4-BE49-F238E27FC236}">
                <a16:creationId xmlns:a16="http://schemas.microsoft.com/office/drawing/2014/main" id="{CAC12D7E-5371-93D6-8B41-55CBFE31776A}"/>
              </a:ext>
            </a:extLst>
          </p:cNvPr>
          <p:cNvCxnSpPr>
            <a:cxnSpLocks noChangeShapeType="1"/>
            <a:stCxn id="66578" idx="3"/>
            <a:endCxn id="66582" idx="0"/>
          </p:cNvCxnSpPr>
          <p:nvPr/>
        </p:nvCxnSpPr>
        <p:spPr bwMode="auto">
          <a:xfrm>
            <a:off x="1828800" y="3733800"/>
            <a:ext cx="838200" cy="1219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5" name="AutoShape 35">
            <a:extLst>
              <a:ext uri="{FF2B5EF4-FFF2-40B4-BE49-F238E27FC236}">
                <a16:creationId xmlns:a16="http://schemas.microsoft.com/office/drawing/2014/main" id="{A61A11E0-CC8B-BB46-804C-42C3500BED58}"/>
              </a:ext>
            </a:extLst>
          </p:cNvPr>
          <p:cNvCxnSpPr>
            <a:cxnSpLocks noChangeShapeType="1"/>
            <a:stCxn id="66577" idx="3"/>
            <a:endCxn id="66584" idx="0"/>
          </p:cNvCxnSpPr>
          <p:nvPr/>
        </p:nvCxnSpPr>
        <p:spPr bwMode="auto">
          <a:xfrm>
            <a:off x="1828800" y="3429000"/>
            <a:ext cx="17526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6" name="AutoShape 36">
            <a:extLst>
              <a:ext uri="{FF2B5EF4-FFF2-40B4-BE49-F238E27FC236}">
                <a16:creationId xmlns:a16="http://schemas.microsoft.com/office/drawing/2014/main" id="{76E450B7-0E61-5F3A-0AE3-C1CB97088B3A}"/>
              </a:ext>
            </a:extLst>
          </p:cNvPr>
          <p:cNvCxnSpPr>
            <a:cxnSpLocks noChangeShapeType="1"/>
            <a:stCxn id="66576" idx="3"/>
            <a:endCxn id="66581" idx="0"/>
          </p:cNvCxnSpPr>
          <p:nvPr/>
        </p:nvCxnSpPr>
        <p:spPr bwMode="auto">
          <a:xfrm>
            <a:off x="1828800" y="3124200"/>
            <a:ext cx="381000" cy="1828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7" name="AutoShape 37">
            <a:extLst>
              <a:ext uri="{FF2B5EF4-FFF2-40B4-BE49-F238E27FC236}">
                <a16:creationId xmlns:a16="http://schemas.microsoft.com/office/drawing/2014/main" id="{617CEA5C-F88F-1CEF-B5CD-EB1A41F6B96A}"/>
              </a:ext>
            </a:extLst>
          </p:cNvPr>
          <p:cNvCxnSpPr>
            <a:cxnSpLocks noChangeShapeType="1"/>
            <a:stCxn id="66575" idx="3"/>
            <a:endCxn id="66590" idx="0"/>
          </p:cNvCxnSpPr>
          <p:nvPr/>
        </p:nvCxnSpPr>
        <p:spPr bwMode="auto">
          <a:xfrm>
            <a:off x="1828800" y="2819400"/>
            <a:ext cx="4495800" cy="2133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8" name="AutoShape 38">
            <a:extLst>
              <a:ext uri="{FF2B5EF4-FFF2-40B4-BE49-F238E27FC236}">
                <a16:creationId xmlns:a16="http://schemas.microsoft.com/office/drawing/2014/main" id="{6E6369DB-3C7B-B31A-A6AA-AC532BE0E39F}"/>
              </a:ext>
            </a:extLst>
          </p:cNvPr>
          <p:cNvCxnSpPr>
            <a:cxnSpLocks noChangeShapeType="1"/>
            <a:stCxn id="66574" idx="3"/>
            <a:endCxn id="66591" idx="0"/>
          </p:cNvCxnSpPr>
          <p:nvPr/>
        </p:nvCxnSpPr>
        <p:spPr bwMode="auto">
          <a:xfrm>
            <a:off x="1828800" y="2514600"/>
            <a:ext cx="4953000" cy="2438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9" name="AutoShape 39">
            <a:extLst>
              <a:ext uri="{FF2B5EF4-FFF2-40B4-BE49-F238E27FC236}">
                <a16:creationId xmlns:a16="http://schemas.microsoft.com/office/drawing/2014/main" id="{4AB9125E-84E8-3CDF-5A9A-F80E3D061017}"/>
              </a:ext>
            </a:extLst>
          </p:cNvPr>
          <p:cNvCxnSpPr>
            <a:cxnSpLocks noChangeShapeType="1"/>
            <a:stCxn id="66573" idx="3"/>
            <a:endCxn id="66586" idx="0"/>
          </p:cNvCxnSpPr>
          <p:nvPr/>
        </p:nvCxnSpPr>
        <p:spPr bwMode="auto">
          <a:xfrm>
            <a:off x="1828800" y="2209800"/>
            <a:ext cx="2667000" cy="2743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00" name="AutoShape 40">
            <a:extLst>
              <a:ext uri="{FF2B5EF4-FFF2-40B4-BE49-F238E27FC236}">
                <a16:creationId xmlns:a16="http://schemas.microsoft.com/office/drawing/2014/main" id="{50ED725F-B654-3C7B-0519-9D4305ED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14478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cxnSp>
        <p:nvCxnSpPr>
          <p:cNvPr id="66601" name="AutoShape 41">
            <a:extLst>
              <a:ext uri="{FF2B5EF4-FFF2-40B4-BE49-F238E27FC236}">
                <a16:creationId xmlns:a16="http://schemas.microsoft.com/office/drawing/2014/main" id="{296E5750-9CF1-EC53-316D-EE6EB4B571E8}"/>
              </a:ext>
            </a:extLst>
          </p:cNvPr>
          <p:cNvCxnSpPr>
            <a:cxnSpLocks noChangeShapeType="1"/>
            <a:stCxn id="66570" idx="1"/>
            <a:endCxn id="66592" idx="0"/>
          </p:cNvCxnSpPr>
          <p:nvPr/>
        </p:nvCxnSpPr>
        <p:spPr bwMode="auto">
          <a:xfrm rot="10800000" flipV="1">
            <a:off x="7239000" y="3733800"/>
            <a:ext cx="228600" cy="1219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2" name="AutoShape 42">
            <a:extLst>
              <a:ext uri="{FF2B5EF4-FFF2-40B4-BE49-F238E27FC236}">
                <a16:creationId xmlns:a16="http://schemas.microsoft.com/office/drawing/2014/main" id="{E775E985-F743-3E8B-1886-94ABFF3B0578}"/>
              </a:ext>
            </a:extLst>
          </p:cNvPr>
          <p:cNvCxnSpPr>
            <a:cxnSpLocks noChangeShapeType="1"/>
            <a:stCxn id="66569" idx="1"/>
            <a:endCxn id="66588" idx="0"/>
          </p:cNvCxnSpPr>
          <p:nvPr/>
        </p:nvCxnSpPr>
        <p:spPr bwMode="auto">
          <a:xfrm rot="10800000" flipV="1">
            <a:off x="5410200" y="3429000"/>
            <a:ext cx="20574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3" name="AutoShape 43">
            <a:extLst>
              <a:ext uri="{FF2B5EF4-FFF2-40B4-BE49-F238E27FC236}">
                <a16:creationId xmlns:a16="http://schemas.microsoft.com/office/drawing/2014/main" id="{3B88C891-82C2-066D-61A5-DC305D0B89F3}"/>
              </a:ext>
            </a:extLst>
          </p:cNvPr>
          <p:cNvCxnSpPr>
            <a:cxnSpLocks noChangeShapeType="1"/>
            <a:stCxn id="66568" idx="1"/>
            <a:endCxn id="66583" idx="0"/>
          </p:cNvCxnSpPr>
          <p:nvPr/>
        </p:nvCxnSpPr>
        <p:spPr bwMode="auto">
          <a:xfrm rot="10800000" flipV="1">
            <a:off x="3124200" y="3124200"/>
            <a:ext cx="4343400" cy="1828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4" name="AutoShape 44">
            <a:extLst>
              <a:ext uri="{FF2B5EF4-FFF2-40B4-BE49-F238E27FC236}">
                <a16:creationId xmlns:a16="http://schemas.microsoft.com/office/drawing/2014/main" id="{712817DA-5390-C799-C061-70AF84966D9C}"/>
              </a:ext>
            </a:extLst>
          </p:cNvPr>
          <p:cNvCxnSpPr>
            <a:cxnSpLocks noChangeShapeType="1"/>
            <a:stCxn id="66567" idx="1"/>
            <a:endCxn id="66589" idx="0"/>
          </p:cNvCxnSpPr>
          <p:nvPr/>
        </p:nvCxnSpPr>
        <p:spPr bwMode="auto">
          <a:xfrm rot="10800000" flipV="1">
            <a:off x="5867400" y="2819400"/>
            <a:ext cx="1600200" cy="2133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5" name="AutoShape 45">
            <a:extLst>
              <a:ext uri="{FF2B5EF4-FFF2-40B4-BE49-F238E27FC236}">
                <a16:creationId xmlns:a16="http://schemas.microsoft.com/office/drawing/2014/main" id="{3A926932-D654-31EE-AFAE-C75BB740746F}"/>
              </a:ext>
            </a:extLst>
          </p:cNvPr>
          <p:cNvCxnSpPr>
            <a:cxnSpLocks noChangeShapeType="1"/>
            <a:stCxn id="66566" idx="1"/>
            <a:endCxn id="66587" idx="0"/>
          </p:cNvCxnSpPr>
          <p:nvPr/>
        </p:nvCxnSpPr>
        <p:spPr bwMode="auto">
          <a:xfrm rot="10800000" flipV="1">
            <a:off x="4953000" y="2514600"/>
            <a:ext cx="2514600" cy="2438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6" name="AutoShape 46">
            <a:extLst>
              <a:ext uri="{FF2B5EF4-FFF2-40B4-BE49-F238E27FC236}">
                <a16:creationId xmlns:a16="http://schemas.microsoft.com/office/drawing/2014/main" id="{22CBC190-248A-6533-648C-2BEAF91D232A}"/>
              </a:ext>
            </a:extLst>
          </p:cNvPr>
          <p:cNvCxnSpPr>
            <a:cxnSpLocks noChangeShapeType="1"/>
            <a:stCxn id="66565" idx="1"/>
            <a:endCxn id="66585" idx="0"/>
          </p:cNvCxnSpPr>
          <p:nvPr/>
        </p:nvCxnSpPr>
        <p:spPr bwMode="auto">
          <a:xfrm rot="10800000" flipV="1">
            <a:off x="4038600" y="2209800"/>
            <a:ext cx="3429000" cy="2743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07" name="AutoShape 47">
            <a:extLst>
              <a:ext uri="{FF2B5EF4-FFF2-40B4-BE49-F238E27FC236}">
                <a16:creationId xmlns:a16="http://schemas.microsoft.com/office/drawing/2014/main" id="{F36135D8-8807-AB76-3FC2-D48C406C5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1447800" cy="2743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020EB0A-3E5C-21D3-37AA-C1F73E7A87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1502CB9-5993-7940-6030-52FD02A3F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800"/>
              <a:t>An interrupt to the software raised by the hardware when a program accesses a page that is not mapped in physical memory.</a:t>
            </a:r>
          </a:p>
          <a:p>
            <a:pPr>
              <a:lnSpc>
                <a:spcPct val="80000"/>
              </a:lnSpc>
            </a:pPr>
            <a:endParaRPr lang="en-US" altLang="ko-KR" sz="2800"/>
          </a:p>
          <a:p>
            <a:pPr>
              <a:lnSpc>
                <a:spcPct val="80000"/>
              </a:lnSpc>
            </a:pPr>
            <a:r>
              <a:rPr lang="en-US" altLang="ko-KR" sz="2800"/>
              <a:t>when a program accesses a memory location in its memory and the page corresponding to that memory is not loaded</a:t>
            </a:r>
          </a:p>
          <a:p>
            <a:pPr>
              <a:lnSpc>
                <a:spcPct val="80000"/>
              </a:lnSpc>
            </a:pPr>
            <a:r>
              <a:rPr lang="en-US" altLang="ko-KR" sz="2800"/>
              <a:t>when a program accesses a memory location in its memory and the program does not have privileges to access the page corresponding to that memory.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37E6856-7E89-DC9F-EA38-9127A7DD3AD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Paging replacement algorithms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7EE7B41-68DE-F842-96FC-9154F7D1C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/>
              <a:t>OPT(MIN) : eliminate the page that be not expected to be used.</a:t>
            </a:r>
          </a:p>
          <a:p>
            <a:r>
              <a:rPr lang="en-US" altLang="ko-KR" sz="2800"/>
              <a:t>FIFO(first input/first  output) : rather than choosing the victim page at random, the oldest page is the first to be removed.</a:t>
            </a:r>
          </a:p>
          <a:p>
            <a:r>
              <a:rPr lang="en-US" altLang="ko-KR" sz="2800"/>
              <a:t>LRU(Least Recently used) : move out the page that is the least rarely used. </a:t>
            </a:r>
          </a:p>
          <a:p>
            <a:r>
              <a:rPr lang="en-US" altLang="ko-KR" sz="2800"/>
              <a:t>LFU(Least Frequently used) : move out the page that is not used often in the past.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E47A8E3-5BFF-579D-0527-808A825151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188640"/>
            <a:ext cx="7772400" cy="1609344"/>
          </a:xfrm>
        </p:spPr>
        <p:txBody>
          <a:bodyPr/>
          <a:lstStyle/>
          <a:p>
            <a:pPr algn="l"/>
            <a:r>
              <a:rPr lang="en-US" altLang="ko-KR" dirty="0"/>
              <a:t>Summary</a:t>
            </a:r>
            <a:r>
              <a:rPr lang="en-US" altLang="ko-KR" dirty="0">
                <a:latin typeface="Arial" panose="020B0604020202020204" pitchFamily="34" charset="0"/>
              </a:rPr>
              <a:t>…</a:t>
            </a:r>
            <a:endParaRPr lang="en-US" altLang="ko-KR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E8EB212-3A1B-B3B3-464A-21E43583C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511175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ko-KR" sz="2400" b="1"/>
              <a:t>Virtual memory</a:t>
            </a:r>
            <a:r>
              <a:rPr lang="en-US" altLang="ko-KR" sz="2400"/>
              <a:t> is a common part of most operating systems on computers. 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It has become so common because it provides a big benefit for users at a very low cost. 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benefits of executing a program that is only partially in memory. 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program is </a:t>
            </a:r>
            <a:r>
              <a:rPr lang="en-US" altLang="ko-KR" sz="2400" u="sng"/>
              <a:t>no longer constrained</a:t>
            </a:r>
            <a:r>
              <a:rPr lang="en-US" altLang="ko-KR" sz="2400"/>
              <a:t> by the amount of physical memory.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400"/>
              <a:t>	   	⇒ user would be able to write programs for an extremely large virtual address space. </a:t>
            </a:r>
          </a:p>
          <a:p>
            <a:pPr>
              <a:lnSpc>
                <a:spcPct val="80000"/>
              </a:lnSpc>
            </a:pPr>
            <a:r>
              <a:rPr lang="en-US" altLang="ko-KR" sz="2400" u="sng"/>
              <a:t>more programs</a:t>
            </a:r>
            <a:r>
              <a:rPr lang="en-US" altLang="ko-KR" sz="2400"/>
              <a:t> could be run at the same time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400"/>
              <a:t>		⇒ increase CPU utilization and throughput. </a:t>
            </a:r>
          </a:p>
          <a:p>
            <a:pPr>
              <a:lnSpc>
                <a:spcPct val="80000"/>
              </a:lnSpc>
            </a:pPr>
            <a:r>
              <a:rPr lang="en-US" altLang="ko-KR" sz="2400" u="sng"/>
              <a:t>less I/O</a:t>
            </a:r>
            <a:r>
              <a:rPr lang="en-US" altLang="ko-KR" sz="2400"/>
              <a:t> would be needed </a:t>
            </a:r>
            <a:r>
              <a:rPr lang="en-US" altLang="ko-KR" sz="2400" u="sng"/>
              <a:t>to load or swap</a:t>
            </a:r>
            <a:r>
              <a:rPr lang="en-US" altLang="ko-KR" sz="2400"/>
              <a:t> each user program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400"/>
              <a:t>		⇒ run faster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080617"/>
            <a:ext cx="4714875" cy="35093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76820"/>
            <a:ext cx="8867179" cy="65811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76820"/>
            <a:ext cx="8858250" cy="65811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85750"/>
            <a:ext cx="8867179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>
            <a:extLst>
              <a:ext uri="{FF2B5EF4-FFF2-40B4-BE49-F238E27FC236}">
                <a16:creationId xmlns:a16="http://schemas.microsoft.com/office/drawing/2014/main" id="{8CF462FA-F498-53CC-18A5-FD617DCE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1pPr>
            <a:lvl2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2pPr>
            <a:lvl3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3pPr>
            <a:lvl4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4pPr>
            <a:lvl5pPr algn="ctr"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5pPr>
            <a:lvl6pPr marL="4572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6pPr>
            <a:lvl7pPr marL="9144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7pPr>
            <a:lvl8pPr marL="13716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8pPr>
            <a:lvl9pPr marL="1828800" algn="ctr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anose="020B0503020000020004" pitchFamily="34" charset="-127"/>
                <a:ea typeface="굴림" panose="020B0503020000020004" pitchFamily="34" charset="-127"/>
              </a:defRPr>
            </a:lvl9pPr>
          </a:lstStyle>
          <a:p>
            <a:r>
              <a:rPr lang="en-US" altLang="ko-KR"/>
              <a:t>Memory</a:t>
            </a:r>
          </a:p>
        </p:txBody>
      </p:sp>
      <p:grpSp>
        <p:nvGrpSpPr>
          <p:cNvPr id="92166" name="Group 6">
            <a:extLst>
              <a:ext uri="{FF2B5EF4-FFF2-40B4-BE49-F238E27FC236}">
                <a16:creationId xmlns:a16="http://schemas.microsoft.com/office/drawing/2014/main" id="{C7946985-7A9E-BBCA-4508-E01ED6945919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1447800"/>
            <a:ext cx="990600" cy="381000"/>
            <a:chOff x="2066" y="912"/>
            <a:chExt cx="624" cy="240"/>
          </a:xfrm>
        </p:grpSpPr>
        <p:sp>
          <p:nvSpPr>
            <p:cNvPr id="92167" name="Rectangle 7">
              <a:extLst>
                <a:ext uri="{FF2B5EF4-FFF2-40B4-BE49-F238E27FC236}">
                  <a16:creationId xmlns:a16="http://schemas.microsoft.com/office/drawing/2014/main" id="{0C39A8CD-D2C3-08E9-06F7-618F7D815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91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IN"/>
            </a:p>
          </p:txBody>
        </p:sp>
        <p:sp>
          <p:nvSpPr>
            <p:cNvPr id="92168" name="Text Box 8">
              <a:extLst>
                <a:ext uri="{FF2B5EF4-FFF2-40B4-BE49-F238E27FC236}">
                  <a16:creationId xmlns:a16="http://schemas.microsoft.com/office/drawing/2014/main" id="{5FB1E314-A0E6-6A5F-BF8D-4498FFA97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" y="912"/>
              <a:ext cx="6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ko-KR"/>
                <a:t>register</a:t>
              </a:r>
            </a:p>
          </p:txBody>
        </p:sp>
      </p:grpSp>
      <p:sp>
        <p:nvSpPr>
          <p:cNvPr id="92169" name="Rectangle 9">
            <a:extLst>
              <a:ext uri="{FF2B5EF4-FFF2-40B4-BE49-F238E27FC236}">
                <a16:creationId xmlns:a16="http://schemas.microsoft.com/office/drawing/2014/main" id="{042DD090-F825-505D-1817-69E3D8DB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2209800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008EF923-ED99-8214-C29E-96734281A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2209800"/>
            <a:ext cx="1381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CPU cache</a:t>
            </a:r>
          </a:p>
        </p:txBody>
      </p:sp>
      <p:sp>
        <p:nvSpPr>
          <p:cNvPr id="92171" name="Rectangle 11">
            <a:extLst>
              <a:ext uri="{FF2B5EF4-FFF2-40B4-BE49-F238E27FC236}">
                <a16:creationId xmlns:a16="http://schemas.microsoft.com/office/drawing/2014/main" id="{64938286-486A-72B3-8F3E-E256184A8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3048000"/>
            <a:ext cx="2463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2" name="Text Box 12">
            <a:extLst>
              <a:ext uri="{FF2B5EF4-FFF2-40B4-BE49-F238E27FC236}">
                <a16:creationId xmlns:a16="http://schemas.microsoft.com/office/drawing/2014/main" id="{60C98478-846D-737F-511F-5EE37FD7E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3048000"/>
            <a:ext cx="1604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Main Memory</a:t>
            </a:r>
          </a:p>
        </p:txBody>
      </p:sp>
      <p:sp>
        <p:nvSpPr>
          <p:cNvPr id="92173" name="Rectangle 13">
            <a:extLst>
              <a:ext uri="{FF2B5EF4-FFF2-40B4-BE49-F238E27FC236}">
                <a16:creationId xmlns:a16="http://schemas.microsoft.com/office/drawing/2014/main" id="{E1B05FE4-E5E9-F14B-B856-73190DC2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3886200"/>
            <a:ext cx="381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B0021828-0F7C-EBF8-50BB-CB99B5167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86200"/>
            <a:ext cx="222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Secondary Storage</a:t>
            </a:r>
          </a:p>
        </p:txBody>
      </p:sp>
      <p:sp>
        <p:nvSpPr>
          <p:cNvPr id="92175" name="AutoShape 15">
            <a:extLst>
              <a:ext uri="{FF2B5EF4-FFF2-40B4-BE49-F238E27FC236}">
                <a16:creationId xmlns:a16="http://schemas.microsoft.com/office/drawing/2014/main" id="{19564D0D-FFD7-F348-6AD4-E479497B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800600"/>
            <a:ext cx="4876800" cy="533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4D45BCB6-E384-94E7-5DFC-19F33D978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876800"/>
            <a:ext cx="2481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ko-KR"/>
              <a:t>Server (or INTERNET)</a:t>
            </a:r>
          </a:p>
        </p:txBody>
      </p:sp>
      <p:sp>
        <p:nvSpPr>
          <p:cNvPr id="92177" name="AutoShape 17">
            <a:extLst>
              <a:ext uri="{FF2B5EF4-FFF2-40B4-BE49-F238E27FC236}">
                <a16:creationId xmlns:a16="http://schemas.microsoft.com/office/drawing/2014/main" id="{A2E4AD56-18B9-72D0-4DC3-452C4F131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1879600"/>
            <a:ext cx="304800" cy="3048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8" name="AutoShape 18">
            <a:extLst>
              <a:ext uri="{FF2B5EF4-FFF2-40B4-BE49-F238E27FC236}">
                <a16:creationId xmlns:a16="http://schemas.microsoft.com/office/drawing/2014/main" id="{57805ABE-1ECF-0424-1827-A208A6AE8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343400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79" name="AutoShape 19">
            <a:extLst>
              <a:ext uri="{FF2B5EF4-FFF2-40B4-BE49-F238E27FC236}">
                <a16:creationId xmlns:a16="http://schemas.microsoft.com/office/drawing/2014/main" id="{CF04E130-41D4-E4C9-AAE7-D8D8BDEC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3467100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80" name="AutoShape 20">
            <a:extLst>
              <a:ext uri="{FF2B5EF4-FFF2-40B4-BE49-F238E27FC236}">
                <a16:creationId xmlns:a16="http://schemas.microsoft.com/office/drawing/2014/main" id="{D4DE8948-D107-EC39-41CF-A6D930C8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2628900"/>
            <a:ext cx="304800" cy="381000"/>
          </a:xfrm>
          <a:prstGeom prst="up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81" name="Line 21">
            <a:extLst>
              <a:ext uri="{FF2B5EF4-FFF2-40B4-BE49-F238E27FC236}">
                <a16:creationId xmlns:a16="http://schemas.microsoft.com/office/drawing/2014/main" id="{0F57128F-C4BF-EE52-86AD-484EE5180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5575" y="1447800"/>
            <a:ext cx="0" cy="396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D57A69E9-B340-7F90-5154-5168D0B6F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2743200"/>
            <a:ext cx="1914525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ko-KR"/>
              <a:t> larger capacity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ko-KR"/>
              <a:t> lower speed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ko-KR"/>
              <a:t> lower cost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85750"/>
            <a:ext cx="8867179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85750"/>
            <a:ext cx="885825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85750"/>
            <a:ext cx="8867179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85750"/>
            <a:ext cx="885825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5" y="276820"/>
            <a:ext cx="8867179" cy="65811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" y="285750"/>
            <a:ext cx="8929687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7E49CB9-5590-0CE6-BF0F-3560CA6721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What is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42E68D1-EA7D-15C6-3987-2F14CCBF0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Virtual memory as an alternate set of memory addresses. </a:t>
            </a:r>
          </a:p>
          <a:p>
            <a:r>
              <a:rPr lang="en-US" altLang="ko-KR"/>
              <a:t>Programs use these virtual addresses rather than real addresses to store instructions and data.</a:t>
            </a:r>
          </a:p>
          <a:p>
            <a:r>
              <a:rPr lang="en-US" altLang="ko-KR"/>
              <a:t>When the program is actually executed, the virtual addresses are converted into real memory addresses.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00112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6820"/>
            <a:ext cx="9001125" cy="658117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890"/>
            <a:ext cx="9001125" cy="659010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890"/>
            <a:ext cx="9001125" cy="659010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875"/>
            <a:ext cx="9018984" cy="67151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14400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5750"/>
            <a:ext cx="914400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7890"/>
            <a:ext cx="9001125" cy="6590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3608020E-3405-AC5C-4277-B4E984DB944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History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EBAE22E-459C-7018-ECEA-B41C7034F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800"/>
          </a:p>
          <a:p>
            <a:pPr>
              <a:lnSpc>
                <a:spcPct val="80000"/>
              </a:lnSpc>
            </a:pPr>
            <a:r>
              <a:rPr lang="en-US" altLang="ko-KR" sz="2800"/>
              <a:t>virtual memory was developed in approximately 1959 </a:t>
            </a:r>
            <a:r>
              <a:rPr lang="en-US" altLang="ko-KR" sz="2800">
                <a:latin typeface="Arial" panose="020B0604020202020204" pitchFamily="34" charset="0"/>
              </a:rPr>
              <a:t>–</a:t>
            </a:r>
            <a:r>
              <a:rPr lang="en-US" altLang="ko-KR" sz="2800"/>
              <a:t> 1962, at the University of Manchester for the Atlas Computer, completed in 1962.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800"/>
          </a:p>
          <a:p>
            <a:pPr>
              <a:lnSpc>
                <a:spcPct val="80000"/>
              </a:lnSpc>
            </a:pPr>
            <a:r>
              <a:rPr lang="en-US" altLang="ko-KR" sz="2800"/>
              <a:t>In 1961, Burroughs released the B5000, the first commercial computer with virtual memory.</a:t>
            </a:r>
          </a:p>
          <a:p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07DAD08-8DEB-8DEC-2F19-108AF7F17F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Why is it needed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r>
              <a:rPr lang="en-US" altLang="ko-KR"/>
              <a:t>.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1FF13B0-9792-8E6F-33BE-146566471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800"/>
              <a:t>Before the development of the virtual memory technique, programmers in the 1940s and 1950s had to manage directly two-level storage such as main memory or ram and secondary memory in the form of hard disks or earlier, magnetic drums.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800"/>
          </a:p>
          <a:p>
            <a:pPr>
              <a:lnSpc>
                <a:spcPct val="80000"/>
              </a:lnSpc>
            </a:pPr>
            <a:r>
              <a:rPr lang="en-US" altLang="ko-KR" sz="2800"/>
              <a:t>Enlarge the address space, the set of addresses a program can utilize.</a:t>
            </a:r>
          </a:p>
          <a:p>
            <a:pPr>
              <a:lnSpc>
                <a:spcPct val="80000"/>
              </a:lnSpc>
            </a:pPr>
            <a:r>
              <a:rPr lang="en-US" altLang="ko-KR" sz="2800"/>
              <a:t>Virtual memory might contain twice as many addresses as main memory.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5FCFDBD-1F32-2695-1ACC-DEF0DF77231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Object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EAB17B0-7DC8-1631-FFBF-757800E4CE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ko-KR" sz="2800"/>
              <a:t>When a computer is executing many programs at the same time, Virtual memory make the computer to share memory efficiently.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800"/>
          </a:p>
          <a:p>
            <a:pPr>
              <a:lnSpc>
                <a:spcPct val="80000"/>
              </a:lnSpc>
            </a:pPr>
            <a:r>
              <a:rPr lang="en-US" altLang="ko-KR" sz="2800"/>
              <a:t>Eliminate a restriction that a computer works in memory which is small and be limited. </a:t>
            </a:r>
            <a:br>
              <a:rPr lang="en-US" altLang="ko-KR" sz="2800"/>
            </a:br>
            <a:endParaRPr lang="en-US" altLang="ko-KR" sz="2800"/>
          </a:p>
          <a:p>
            <a:pPr>
              <a:lnSpc>
                <a:spcPct val="80000"/>
              </a:lnSpc>
            </a:pPr>
            <a:r>
              <a:rPr lang="en-US" altLang="ko-KR" sz="2800"/>
              <a:t>When many programs is running at the same time, by distributing each suitable memory area to each program, VM protect programs to interfere each other in each memory area.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087A94A-2722-F66F-3C59-14ECA9BBC3A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How does it work</a:t>
            </a:r>
            <a:r>
              <a:rPr lang="en-US" altLang="ko-KR">
                <a:latin typeface="Arial" panose="020B0604020202020204" pitchFamily="34" charset="0"/>
              </a:rPr>
              <a:t>…</a:t>
            </a:r>
            <a:endParaRPr lang="en-US" altLang="ko-KR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CB99662-B64D-5451-550F-CFEA293C8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To facilitate copying virtual memory into real memory, the operating system divides virtual memory into pages, each of which contains a fixed number of addresses.</a:t>
            </a:r>
          </a:p>
          <a:p>
            <a:pPr>
              <a:lnSpc>
                <a:spcPct val="90000"/>
              </a:lnSpc>
            </a:pPr>
            <a:r>
              <a:rPr lang="en-US" altLang="ko-KR" sz="2800"/>
              <a:t>Each page is stored on a disk until it is needed.</a:t>
            </a:r>
          </a:p>
          <a:p>
            <a:pPr>
              <a:lnSpc>
                <a:spcPct val="90000"/>
              </a:lnSpc>
            </a:pPr>
            <a:r>
              <a:rPr lang="en-US" altLang="ko-KR" sz="2800"/>
              <a:t>When the page is needed, the operating system copies it from disk to main memory, translating the virtual addresses into real addresses.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E67C59C-DA8C-3AF8-D01A-9A8169CD606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4000"/>
              <a:t>MMU (Memory Management Unit)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870351B-7F59-A653-6A6B-1C8464A3B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ko-KR" sz="2400"/>
              <a:t>The hardware base that makes a virtual memory system possible.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Allows software to reference physical memory by virtual addresses, quite often more than one.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It accomplishes this through the use of page and page tables.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Use a section of memory to translate virtual addresses into physical addresses via a series of table lookups.</a:t>
            </a:r>
          </a:p>
          <a:p>
            <a:pPr>
              <a:lnSpc>
                <a:spcPct val="90000"/>
              </a:lnSpc>
            </a:pPr>
            <a:r>
              <a:rPr lang="en-US" altLang="ko-KR" sz="2400"/>
              <a:t>The software that handles the page fault is generally part of an operating system and the hardware that detects this situation.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2F6DBC0-99C8-158D-4693-C7E3140D1F9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Segmentation</a:t>
            </a:r>
            <a:r>
              <a:rPr lang="en-US" altLang="ko-KR">
                <a:latin typeface="Arial" panose="020B0604020202020204" pitchFamily="34" charset="0"/>
              </a:rPr>
              <a:t>……</a:t>
            </a:r>
            <a:endParaRPr lang="en-US" altLang="ko-KR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3097359-A60E-8738-026C-98DD3F7C2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400"/>
              <a:t>Segmentation involves the relocation of variable sized segments into the physical address space. 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Generally these segments are contiguous units, and are referred to in programs by their segment number and an offset to the requested data. 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Efficient segmentation relies on programs that are very thoughtfully written for their target system. 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Since segmentation relies on memory that is located in single large blocks, it is very possible that enough free space is available to load a new module, but can not be utilized.</a:t>
            </a:r>
          </a:p>
          <a:p>
            <a:pPr>
              <a:lnSpc>
                <a:spcPct val="80000"/>
              </a:lnSpc>
            </a:pPr>
            <a:r>
              <a:rPr lang="en-US" altLang="ko-KR" sz="2400"/>
              <a:t>Segmentation may also suffer from internal fragmentation if segments are not variable-sized, where memory above the segment is not used by the program but is still </a:t>
            </a:r>
            <a:r>
              <a:rPr lang="en-US" altLang="ko-KR" sz="2400">
                <a:latin typeface="Arial" panose="020B0604020202020204" pitchFamily="34" charset="0"/>
              </a:rPr>
              <a:t>“</a:t>
            </a:r>
            <a:r>
              <a:rPr lang="en-US" altLang="ko-KR" sz="2400"/>
              <a:t>reserved</a:t>
            </a:r>
            <a:r>
              <a:rPr lang="en-US" altLang="ko-KR" sz="2400">
                <a:latin typeface="Arial" panose="020B0604020202020204" pitchFamily="34" charset="0"/>
              </a:rPr>
              <a:t>”</a:t>
            </a:r>
            <a:r>
              <a:rPr lang="en-US" altLang="ko-KR" sz="2400"/>
              <a:t> for it.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1071</TotalTime>
  <Words>1040</Words>
  <Application>Microsoft Office PowerPoint</Application>
  <PresentationFormat>On-screen Show (4:3)</PresentationFormat>
  <Paragraphs>100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굴림</vt:lpstr>
      <vt:lpstr>Arial</vt:lpstr>
      <vt:lpstr>Times New Roman</vt:lpstr>
      <vt:lpstr>Wingdings</vt:lpstr>
      <vt:lpstr>HY견고딕</vt:lpstr>
      <vt:lpstr>돋움체</vt:lpstr>
      <vt:lpstr>Wood Type</vt:lpstr>
      <vt:lpstr>Virtual Memory</vt:lpstr>
      <vt:lpstr>PowerPoint Presentation</vt:lpstr>
      <vt:lpstr>What is…</vt:lpstr>
      <vt:lpstr>History</vt:lpstr>
      <vt:lpstr>Why is it needed….</vt:lpstr>
      <vt:lpstr>Object…</vt:lpstr>
      <vt:lpstr>How does it work…</vt:lpstr>
      <vt:lpstr>MMU (Memory Management Unit)</vt:lpstr>
      <vt:lpstr>Segmentation……</vt:lpstr>
      <vt:lpstr>Paging……</vt:lpstr>
      <vt:lpstr>Paging……(cont’d)</vt:lpstr>
      <vt:lpstr>Virtual Memory (Paging)</vt:lpstr>
      <vt:lpstr>Page fault</vt:lpstr>
      <vt:lpstr>Paging replacement algorithms</vt:lpstr>
      <vt:lpstr>Summary…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danielmoon</dc:creator>
  <cp:lastModifiedBy>Bhavana Udupa</cp:lastModifiedBy>
  <cp:revision>22</cp:revision>
  <dcterms:created xsi:type="dcterms:W3CDTF">2006-11-09T00:03:39Z</dcterms:created>
  <dcterms:modified xsi:type="dcterms:W3CDTF">2024-05-16T11:38:52Z</dcterms:modified>
</cp:coreProperties>
</file>