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481" r:id="rId4"/>
    <p:sldId id="482" r:id="rId5"/>
    <p:sldId id="456" r:id="rId6"/>
    <p:sldId id="262" r:id="rId7"/>
    <p:sldId id="265" r:id="rId8"/>
    <p:sldId id="458" r:id="rId9"/>
    <p:sldId id="477" r:id="rId10"/>
    <p:sldId id="478" r:id="rId11"/>
    <p:sldId id="479" r:id="rId12"/>
    <p:sldId id="273" r:id="rId13"/>
    <p:sldId id="274" r:id="rId14"/>
    <p:sldId id="457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6" r:id="rId27"/>
    <p:sldId id="288" r:id="rId28"/>
    <p:sldId id="287" r:id="rId29"/>
    <p:sldId id="292" r:id="rId30"/>
    <p:sldId id="293" r:id="rId31"/>
    <p:sldId id="294" r:id="rId32"/>
    <p:sldId id="295" r:id="rId33"/>
    <p:sldId id="296" r:id="rId34"/>
    <p:sldId id="459" r:id="rId35"/>
    <p:sldId id="304" r:id="rId36"/>
    <p:sldId id="305" r:id="rId37"/>
    <p:sldId id="460" r:id="rId38"/>
    <p:sldId id="306" r:id="rId39"/>
    <p:sldId id="307" r:id="rId40"/>
    <p:sldId id="308" r:id="rId41"/>
    <p:sldId id="461" r:id="rId42"/>
    <p:sldId id="309" r:id="rId43"/>
    <p:sldId id="310" r:id="rId44"/>
    <p:sldId id="311" r:id="rId45"/>
    <p:sldId id="312" r:id="rId46"/>
    <p:sldId id="313" r:id="rId47"/>
    <p:sldId id="314" r:id="rId48"/>
    <p:sldId id="462" r:id="rId49"/>
    <p:sldId id="315" r:id="rId50"/>
    <p:sldId id="317" r:id="rId51"/>
    <p:sldId id="318" r:id="rId52"/>
    <p:sldId id="320" r:id="rId53"/>
    <p:sldId id="321" r:id="rId54"/>
    <p:sldId id="487" r:id="rId55"/>
    <p:sldId id="488" r:id="rId56"/>
    <p:sldId id="258" r:id="rId57"/>
    <p:sldId id="261" r:id="rId58"/>
    <p:sldId id="264" r:id="rId59"/>
    <p:sldId id="489" r:id="rId60"/>
    <p:sldId id="263" r:id="rId61"/>
    <p:sldId id="490" r:id="rId62"/>
    <p:sldId id="266" r:id="rId63"/>
    <p:sldId id="267" r:id="rId64"/>
    <p:sldId id="268" r:id="rId65"/>
    <p:sldId id="269" r:id="rId66"/>
    <p:sldId id="491" r:id="rId67"/>
    <p:sldId id="492" r:id="rId68"/>
    <p:sldId id="493" r:id="rId69"/>
    <p:sldId id="494" r:id="rId70"/>
    <p:sldId id="495" r:id="rId71"/>
    <p:sldId id="496" r:id="rId72"/>
    <p:sldId id="497" r:id="rId73"/>
    <p:sldId id="498" r:id="rId74"/>
    <p:sldId id="284" r:id="rId75"/>
    <p:sldId id="499" r:id="rId76"/>
    <p:sldId id="500" r:id="rId77"/>
    <p:sldId id="501" r:id="rId78"/>
  </p:sldIdLst>
  <p:sldSz cx="9144000" cy="6858000" type="screen4x3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858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1002E081-7079-AEB6-A840-2F23C755CB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814622F4-C03E-362D-E328-B24907C6EE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4356" name="Rectangle 4">
            <a:extLst>
              <a:ext uri="{FF2B5EF4-FFF2-40B4-BE49-F238E27FC236}">
                <a16:creationId xmlns:a16="http://schemas.microsoft.com/office/drawing/2014/main" id="{9E9243C3-855D-5028-DAEA-1249CD3D73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4357" name="Rectangle 5">
            <a:extLst>
              <a:ext uri="{FF2B5EF4-FFF2-40B4-BE49-F238E27FC236}">
                <a16:creationId xmlns:a16="http://schemas.microsoft.com/office/drawing/2014/main" id="{23E7EC35-7D44-E064-A2A1-E8F3263622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5-</a:t>
            </a:r>
            <a:fld id="{A6FF3B81-2030-4C2F-96CB-4A131FE283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1A82AE-F883-7B07-1E05-1A48BFC645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9945735-1FA4-3EC3-FB2E-81D80EB163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B1295FF-B654-99A7-A9A7-FAE33C558F3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41C2CC3-148C-C60B-C6A2-CA72D41822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5641F33-8828-544B-85CE-469C8D0E8A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5BA4F3D-5E19-CD33-2DC5-5B4A67BE0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1A22BF8-E485-43E0-BEF5-04A55BAE9585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7893FA8-7EF3-8E79-CC79-8EA10789F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003A-DB7D-4E97-8016-17159BD3B8D6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433E21AA-6FC2-2E18-CCA0-51FE4893CC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5E747D5B-FFD2-C3FF-A56B-C79CC3D01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AC7F7B-C8D2-03C4-265A-FC0FD822C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B1172-9467-4B07-98F1-BD0C3203BB2B}" type="slidenum">
              <a:rPr lang="ja-JP" altLang="en-US"/>
              <a:pPr/>
              <a:t>19</a:t>
            </a:fld>
            <a:endParaRPr lang="en-US" altLang="ja-JP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46CA89BF-4D18-D6E8-6090-1A5A9389D9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6F31476-6E78-80FD-64E9-BA6C43E99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9DCD573-8CFE-E5CE-589F-47ADC6D84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26158-8B9B-42EF-B345-6CAA0E152AAF}" type="slidenum">
              <a:rPr lang="ja-JP" altLang="en-US"/>
              <a:pPr/>
              <a:t>20</a:t>
            </a:fld>
            <a:endParaRPr lang="en-US" altLang="ja-JP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22AF224-1CBA-FAA1-2C00-7356739AB8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1F97314-B17F-0AD9-1055-09BD38C56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3043C1-B442-801B-E81C-B7F2C10F55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53DE3-2416-4F9C-B61A-724DB6695BB1}" type="slidenum">
              <a:rPr lang="ja-JP" altLang="en-US"/>
              <a:pPr/>
              <a:t>21</a:t>
            </a:fld>
            <a:endParaRPr lang="en-US" altLang="ja-JP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B1D33A86-8CF6-F374-B33B-1057860032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70172D7-C67C-FAD1-18FC-60CB9029B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B0EEB5-7F8A-9CC9-3B0F-210F8768B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13FDA-7A0A-4331-868E-5F0668C22F3F}" type="slidenum">
              <a:rPr lang="ja-JP" altLang="en-US"/>
              <a:pPr/>
              <a:t>22</a:t>
            </a:fld>
            <a:endParaRPr lang="en-US" altLang="ja-JP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094FCF1E-3DFD-CCEC-260D-BBF146AE5F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B2495DB-1FD6-8541-5DCD-0432BB359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635AB0-BE37-9875-4643-99F4C9DAB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C1C91-9429-47BB-94C4-A4B0CA1EDD4F}" type="slidenum">
              <a:rPr lang="ja-JP" altLang="en-US"/>
              <a:pPr/>
              <a:t>23</a:t>
            </a:fld>
            <a:endParaRPr lang="en-US" altLang="ja-JP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1C7C369-6787-6180-D786-B564FC63FB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DD9CBAF-462F-6B22-7595-FFFE6340E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EE803C9-77FB-C52B-3B99-EEB8CBC8F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6135A-5266-40DB-8CD1-AA2FA0FFF171}" type="slidenum">
              <a:rPr lang="ja-JP" altLang="en-US"/>
              <a:pPr/>
              <a:t>24</a:t>
            </a:fld>
            <a:endParaRPr lang="en-US" altLang="ja-JP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D61247E6-9853-8EBB-5F15-7C49848D23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4E0B597-93A8-9ADB-D644-BE18F8CB2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B138B52-ECDF-C543-E7C6-724F0BB6D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E28BC-7773-45D6-905C-CFA39642A097}" type="slidenum">
              <a:rPr lang="ja-JP" altLang="en-US"/>
              <a:pPr/>
              <a:t>25</a:t>
            </a:fld>
            <a:endParaRPr lang="en-US" altLang="ja-JP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5F8861FC-F49C-F4C6-79B0-41525DD592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D7AE4F9-FDA9-7AC6-372F-235AC5986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653A54-E3C2-7957-1C1A-4D6DD6265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7A675-4049-4018-A006-92FE6AEFC970}" type="slidenum">
              <a:rPr lang="ja-JP" altLang="en-US"/>
              <a:pPr/>
              <a:t>26</a:t>
            </a:fld>
            <a:endParaRPr lang="en-US" altLang="ja-JP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CD38120-77D7-9E45-AC78-4971267556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CCFB84AE-DEF1-4B48-74D5-01461666F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0F81ED-60C9-4EAA-6AF7-FE37D3597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154CE5-1506-45E5-9071-017E52CB93D2}" type="slidenum">
              <a:rPr lang="ja-JP" altLang="en-US"/>
              <a:pPr/>
              <a:t>27</a:t>
            </a:fld>
            <a:endParaRPr lang="en-US" altLang="ja-JP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24C9704-371E-345A-F559-F71BE875DA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746BFDF-E25A-A6AB-34B7-836439347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BDEB5E-1E5F-53B8-A3C2-25849C54C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FA631-F152-4109-80F9-45CA1F1DDFD6}" type="slidenum">
              <a:rPr lang="ja-JP" altLang="en-US"/>
              <a:pPr/>
              <a:t>28</a:t>
            </a:fld>
            <a:endParaRPr lang="en-US" altLang="ja-JP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D8056D1-6527-5D27-1076-20F18C0B44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5224145-44C2-E629-0AD2-C2523B345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B49585-6B59-6ADC-81E7-23D5BECE7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EA92C-6B53-4F91-8025-3E3DF835EAD0}" type="slidenum">
              <a:rPr lang="ja-JP" altLang="en-US"/>
              <a:pPr/>
              <a:t>6</a:t>
            </a:fld>
            <a:endParaRPr lang="en-US" altLang="ja-JP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DD304DB-2040-21FD-436C-3DB30203C9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F6E3CB8-B0FF-7DAA-622A-9A6DA87F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8B3EB1-9B01-D5E3-19D2-3EC0F6EA7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D62BC-3F0B-4A3B-AC0D-6B680A8C47CA}" type="slidenum">
              <a:rPr lang="ja-JP" altLang="en-US"/>
              <a:pPr/>
              <a:t>29</a:t>
            </a:fld>
            <a:endParaRPr lang="en-US" altLang="ja-JP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1DB9B120-5C6C-4F32-3DA8-0D39DCC71E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16DB77A-2529-30CD-A278-F189A006A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pPr algn="just"/>
            <a:r>
              <a:rPr lang="en-US" altLang="ja-JP" sz="1000">
                <a:ea typeface="ＭＳ Ｐゴシック" panose="020B0600070205080204" pitchFamily="34" charset="-128"/>
              </a:rPr>
              <a:t>The file system contains a number of internal support routines that are used for accessing a file.  </a:t>
            </a:r>
          </a:p>
          <a:p>
            <a:pPr algn="just"/>
            <a:r>
              <a:rPr lang="en-US" altLang="ja-JP" sz="1000">
                <a:ea typeface="ＭＳ Ｐゴシック" panose="020B0600070205080204" pitchFamily="34" charset="-128"/>
              </a:rPr>
              <a:t>namei() (convert a “pathname” into an I-node number).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iget()/iput( ) (reads/writes an I-node) 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bread() (read a block from buffer cache/disk)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bwrite() (write a block from buffer cache to disk)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getblk() (get a free block in the buffer cache, where bread can stored it’s data)</a:t>
            </a:r>
          </a:p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B75DDD2-CEBE-615D-F8BB-D5254F2097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13099-6781-4C09-B686-6A83EB0B416F}" type="slidenum">
              <a:rPr lang="ja-JP" altLang="en-US"/>
              <a:pPr/>
              <a:t>30</a:t>
            </a:fld>
            <a:endParaRPr lang="en-US" altLang="ja-JP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5725EC60-8C26-4108-2D2D-475858FC15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E35E3A1-8B8E-B1EC-9EE8-FBF616DEE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AC9963-51B5-B818-967D-8E72C5D61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F7129-B32B-48A5-8C01-B617BF483AE8}" type="slidenum">
              <a:rPr lang="ja-JP" altLang="en-US"/>
              <a:pPr/>
              <a:t>31</a:t>
            </a:fld>
            <a:endParaRPr lang="en-US" altLang="ja-JP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CC88A0E6-45F3-94BD-3AB3-672607AEC0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C26A9FE-3BE0-5309-5A75-3E15DD3A4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870504-D422-D96B-5414-5D167C3C8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0261A-1C69-47BE-B910-3655E519788F}" type="slidenum">
              <a:rPr lang="ja-JP" altLang="en-US"/>
              <a:pPr/>
              <a:t>32</a:t>
            </a:fld>
            <a:endParaRPr lang="en-US" altLang="ja-JP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2E9BF192-3F4C-16AD-3AF6-97076E03D3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F51A0519-72F5-5640-57F3-980099BE3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E848DB-AD9A-4CA5-418C-C4E1045C6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67BF9-76C1-4FFC-A85C-C1F349F6A780}" type="slidenum">
              <a:rPr lang="ja-JP" altLang="en-US"/>
              <a:pPr/>
              <a:t>33</a:t>
            </a:fld>
            <a:endParaRPr lang="en-US" altLang="ja-JP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398195F-E679-C77A-9DD0-891CDC245D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878A0AB-8685-8DBD-8A38-6B4613724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669E387-5D44-AB17-768A-3C72095B6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A470F-36D6-49F8-8628-92878850AACD}" type="slidenum">
              <a:rPr lang="ja-JP" altLang="en-US"/>
              <a:pPr/>
              <a:t>34</a:t>
            </a:fld>
            <a:endParaRPr lang="en-US" altLang="ja-JP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3B384EC8-5ED5-0F37-9167-60FCFAE162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EEB35EF4-EF1B-322F-A265-04944CB95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F989F70-ED6A-9C66-05AF-AAE6EB8EE4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611CD-4ED3-4CA9-9521-DE9EE45563C6}" type="slidenum">
              <a:rPr lang="ja-JP" altLang="en-US"/>
              <a:pPr/>
              <a:t>35</a:t>
            </a:fld>
            <a:endParaRPr lang="en-US" altLang="ja-JP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FE5BE156-BB26-67DA-5009-7684EF5873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7A88757-0180-6AD8-AD17-B16284985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F7B6DC2-703C-AF13-91B0-49CC3A224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E1B8F-BD77-4E48-B843-6CCD6CEDFEC6}" type="slidenum">
              <a:rPr lang="ja-JP" altLang="en-US"/>
              <a:pPr/>
              <a:t>36</a:t>
            </a:fld>
            <a:endParaRPr lang="en-US" altLang="ja-JP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5CB4E560-A38C-ED30-4061-4F18B46754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571EC9D-15AA-7AC2-01F8-00D4A6A3F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9F6B744-9912-39B8-7247-06EB8F801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E0F08-C36C-4C41-AE78-8721BBFBA76B}" type="slidenum">
              <a:rPr lang="ja-JP" altLang="en-US"/>
              <a:pPr/>
              <a:t>38</a:t>
            </a:fld>
            <a:endParaRPr lang="en-US" altLang="ja-JP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05A93929-0204-CAD5-899B-E38FA145EB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C57547EB-286B-5633-5730-7FE98A42E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825C50-76DF-9C1A-CB03-CC6232072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67CDA-7906-4E63-9BAD-34234C9348CB}" type="slidenum">
              <a:rPr lang="ja-JP" altLang="en-US"/>
              <a:pPr/>
              <a:t>39</a:t>
            </a:fld>
            <a:endParaRPr lang="en-US" altLang="ja-JP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64A1E787-57A1-F33C-4793-A8D351B963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6C1FDDA5-D8BD-FB5E-814D-C654D366B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F96750-A80B-789B-1EFD-D29B7C399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3D0D8-A308-4A09-8871-A6E606B9DF42}" type="slidenum">
              <a:rPr lang="ja-JP" altLang="en-US"/>
              <a:pPr/>
              <a:t>7</a:t>
            </a:fld>
            <a:endParaRPr lang="en-US" altLang="ja-JP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D1CFBF0-373B-0EB5-8B07-2DB46EB03D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0909053-5B58-B428-5A13-61434926B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00112E-1EE1-DCC2-F09D-BF2BADE677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96ACE-282F-43A3-B557-AABBACFD3825}" type="slidenum">
              <a:rPr lang="ja-JP" altLang="en-US"/>
              <a:pPr/>
              <a:t>40</a:t>
            </a:fld>
            <a:endParaRPr lang="en-US" altLang="ja-JP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9627F727-7EA0-9EAD-F243-114100FBC6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1EBFDD34-C7FF-EB1B-F859-35E0529DD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108C8D-C303-A13C-A569-A43F7AE0E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8FA98-ADAB-495F-8218-9B8AB5A437B3}" type="slidenum">
              <a:rPr lang="ja-JP" altLang="en-US"/>
              <a:pPr/>
              <a:t>42</a:t>
            </a:fld>
            <a:endParaRPr lang="en-US" altLang="ja-JP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76BBADEB-2C86-3C95-6F09-2E9A4EAE31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30BE07F3-E570-FE2F-C22A-94DE51130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BDB391-527E-D494-8637-20FDE74234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2299D-E1F1-425D-B7EC-210419F19B8B}" type="slidenum">
              <a:rPr lang="ja-JP" altLang="en-US"/>
              <a:pPr/>
              <a:t>43</a:t>
            </a:fld>
            <a:endParaRPr lang="en-US" altLang="ja-JP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7F60903-3296-2BB8-1105-63528F692B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3BFB16AF-AB74-0E3E-2224-17D884015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A5953F-346D-7858-D0D1-1AF8CC041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CC8AB-F609-4FB9-B357-34A6EA16E855}" type="slidenum">
              <a:rPr lang="ja-JP" altLang="en-US"/>
              <a:pPr/>
              <a:t>44</a:t>
            </a:fld>
            <a:endParaRPr lang="en-US" altLang="ja-JP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C9EF47BC-DEAA-1DA5-9602-7DAB76B23B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C142532B-2D5E-45E6-CFD3-473E2350C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A0A933-91FB-3DBE-2035-566F88631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D64AF-8C57-4978-8674-901C5CAC07D9}" type="slidenum">
              <a:rPr lang="ja-JP" altLang="en-US"/>
              <a:pPr/>
              <a:t>45</a:t>
            </a:fld>
            <a:endParaRPr lang="en-US" altLang="ja-JP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FD6174F-2BC3-8744-153E-99D5E58AEB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0DCA26C-56F6-B649-F56F-1FE7EA953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09A5C4-9D5D-A3B0-167C-CFAD35E964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5EA75-1B12-410C-BC55-91EBC21A96BB}" type="slidenum">
              <a:rPr lang="ja-JP" altLang="en-US"/>
              <a:pPr/>
              <a:t>46</a:t>
            </a:fld>
            <a:endParaRPr lang="en-US" altLang="ja-JP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085054AF-5408-CD2E-0D27-E3CFAE4F94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929AB230-8B8A-FFF0-F426-8E778A5C0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A3012A-1475-F6CB-95A7-F9E6A6DC6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6B04D-2C02-4CB7-8BBB-30C2F11CBFAA}" type="slidenum">
              <a:rPr lang="ja-JP" altLang="en-US"/>
              <a:pPr/>
              <a:t>47</a:t>
            </a:fld>
            <a:endParaRPr lang="en-US" altLang="ja-JP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E6B48DF6-097F-133E-B5AF-D5926CADD6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AD7DA18D-2D7C-DD52-E16F-636FD53D0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9A7D17-1D32-E4D8-AB76-4B0506A3F1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CEDAC-8CB7-4CCF-B3D7-867B6700A5D3}" type="slidenum">
              <a:rPr lang="ja-JP" altLang="en-US"/>
              <a:pPr/>
              <a:t>49</a:t>
            </a:fld>
            <a:endParaRPr lang="en-US" altLang="ja-JP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41A66471-3154-B4DF-F13C-B17E748672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B24D45CC-F74F-EC0A-3964-5EE130B2D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0CEDB2-7EB3-D45D-CCA2-2A1E1D5F2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C976B-D887-4B6B-8F72-E14D190192EA}" type="slidenum">
              <a:rPr lang="ja-JP" altLang="en-US"/>
              <a:pPr/>
              <a:t>50</a:t>
            </a:fld>
            <a:endParaRPr lang="en-US" altLang="ja-JP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BDBCE1CB-592D-6B65-6AB1-7D7567F078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1C945A4B-0172-9BCB-17D8-F98CC210F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A29718-16EE-8FC8-E502-F5134BE05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11000-7AAD-4402-A41E-736D4BE8B2CE}" type="slidenum">
              <a:rPr lang="ja-JP" altLang="en-US"/>
              <a:pPr/>
              <a:t>51</a:t>
            </a:fld>
            <a:endParaRPr lang="en-US" altLang="ja-JP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D770F376-6F60-C653-B168-1D5D8C4953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D31743DC-7054-F11A-851F-700AEC4F2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8AAFF5-7112-F32C-E1C3-7F41AA9B92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AE335-7620-4812-A63F-46E6C2BD867E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C56BDC4-EB92-B178-2C64-456474C117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C224D2A-7274-3A2C-1656-A51E4A1D4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Total number system calls at present in 2.6 kernel:</a:t>
            </a:r>
          </a:p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4D1BA9-E760-5263-F4FF-D3709A6C96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970AD-7612-41BB-9227-3C96A1068E91}" type="slidenum">
              <a:rPr lang="ja-JP" altLang="en-US"/>
              <a:pPr/>
              <a:t>52</a:t>
            </a:fld>
            <a:endParaRPr lang="en-US" altLang="ja-JP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BB9EF6-470A-E1F7-6600-8D7C726A8A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482DC15E-D699-5214-89E8-DE7832671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E493C1B-78C9-185D-1483-55B6DC8635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C7E49-838A-4C7F-A263-6A219B0E23C7}" type="slidenum">
              <a:rPr lang="ja-JP" altLang="en-US"/>
              <a:pPr/>
              <a:t>53</a:t>
            </a:fld>
            <a:endParaRPr lang="en-US" altLang="ja-JP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4BF74792-AC83-874D-90C6-0FDF8D99FE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62B39D8D-A299-1B0C-AB75-6F2D4B403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D604C4-A35C-471B-A2BB-9E534E75D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8BD0E-D5A1-4A12-B800-D1C80FB0E564}" type="slidenum">
              <a:rPr lang="ja-JP" altLang="en-US"/>
              <a:pPr/>
              <a:t>13</a:t>
            </a:fld>
            <a:endParaRPr lang="en-US" altLang="ja-JP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EDBCFA34-5B8B-BDA2-DCC4-528D0D64E9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50C6F71-4F23-FDCB-CACE-61794D296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FF3E34-09EA-97CE-159B-2EB9CCF4C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138B1-0ADA-48E7-A03F-448FA160DA29}" type="slidenum">
              <a:rPr lang="ja-JP" altLang="en-US"/>
              <a:pPr/>
              <a:t>15</a:t>
            </a:fld>
            <a:endParaRPr lang="en-US" altLang="ja-JP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9ED0931D-F48D-5424-B8A8-AFBC5A9F63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4917B54-F9A6-AA9C-B315-584067011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0C84A7-2298-D338-598D-AE47BA7CA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93B18-07DE-4DEC-902D-62CAB14F350B}" type="slidenum">
              <a:rPr lang="ja-JP" altLang="en-US"/>
              <a:pPr/>
              <a:t>16</a:t>
            </a:fld>
            <a:endParaRPr lang="en-US" altLang="ja-JP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346DC31-DC1A-0CE9-120E-1E32997B81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C710570-3EA9-4CB9-5174-F7A4D8C90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D8957B-491A-75AE-6571-74B93CBAA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036F2-C7CE-4A66-9A42-EDBB289E0525}" type="slidenum">
              <a:rPr lang="ja-JP" altLang="en-US"/>
              <a:pPr/>
              <a:t>17</a:t>
            </a:fld>
            <a:endParaRPr lang="en-US" altLang="ja-JP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9ADB30D-D9AD-5D99-B0E9-DBF61FC4A2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EB97E2B-4401-0028-5D58-4E4789CE5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42F1BBD-867A-D606-EE48-6FDA4911AC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D2513-1BDC-421D-B1E4-A12E15BDDC7E}" type="slidenum">
              <a:rPr lang="ja-JP" altLang="en-US"/>
              <a:pPr/>
              <a:t>18</a:t>
            </a:fld>
            <a:endParaRPr lang="en-US" altLang="ja-JP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D49B085-0A21-AE34-0CB0-6EFCD50522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83DAF75-B67B-6247-80B9-C2D7A974F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63B4F5E-762C-48EF-9416-29965C09645B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47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A60-5D1A-4283-85BD-A6123AF533F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24935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F63A60-5D1A-4283-85BD-A6123AF533F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36554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F63A60-5D1A-4283-85BD-A6123AF533F7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3835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F63A60-5D1A-4283-85BD-A6123AF533F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98227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A60-5D1A-4283-85BD-A6123AF533F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62589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A60-5D1A-4283-85BD-A6123AF533F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2549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8AD6-8927-4CE5-BED9-D6DBA556E694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187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5F00664-04DA-4068-9443-BB32E45F148A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320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0508-A872-4AFD-A968-46F603ED7D4D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276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5B7AF18-C0F2-4A4B-97B8-EA3BEF2CDEC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260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5342-769F-4BCE-A0F8-4925289055DD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289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140-612B-4388-8294-95C14F5245CC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02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DF17-B9EC-4E56-A50E-C52EA97F6694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47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8853-5A21-4098-B9DD-1995FC390E0A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310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8D7-59D0-4591-B65B-A0BDB3EB4CF4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738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0D24-67DF-4AEA-98C9-65BD7AA5B605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494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63A60-5D1A-4283-85BD-A6123AF533F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069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Documents%20and%20Settings/maruthai/Local%20Settings/thangaraju/ui_ppt/fork.ppt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_images/YP-flow-diagram.png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E0522A-C512-61AE-6FC3-598456CBB7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6934200" cy="1470025"/>
          </a:xfrm>
        </p:spPr>
        <p:txBody>
          <a:bodyPr/>
          <a:lstStyle/>
          <a:p>
            <a:r>
              <a:rPr lang="en-US" altLang="ja-JP" sz="5400" dirty="0">
                <a:ea typeface="ＭＳ Ｐゴシック" panose="020B0600070205080204" pitchFamily="34" charset="-128"/>
              </a:rPr>
              <a:t>Linux Internals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EAD64A6-23DF-61C9-7CD4-6536FF6DF7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0" y="4419600"/>
            <a:ext cx="2286000" cy="685800"/>
          </a:xfrm>
        </p:spPr>
        <p:txBody>
          <a:bodyPr>
            <a:noAutofit/>
          </a:bodyPr>
          <a:lstStyle/>
          <a:p>
            <a:r>
              <a:rPr lang="en-IN" altLang="ja-JP" sz="2400" dirty="0">
                <a:ea typeface="ＭＳ Ｐゴシック" panose="020B0600070205080204" pitchFamily="34" charset="-128"/>
              </a:rPr>
              <a:t>BHAVANA</a:t>
            </a:r>
          </a:p>
          <a:p>
            <a:endParaRPr lang="en-IN" altLang="ja-JP" sz="2400" dirty="0">
              <a:ea typeface="ＭＳ Ｐゴシック" panose="020B0600070205080204" pitchFamily="34" charset="-128"/>
            </a:endParaRPr>
          </a:p>
          <a:p>
            <a:r>
              <a:rPr lang="en-IN" altLang="ja-JP" sz="2400" dirty="0">
                <a:ea typeface="ＭＳ Ｐゴシック" panose="020B0600070205080204" pitchFamily="34" charset="-128"/>
              </a:rPr>
              <a:t>DAY 38</a:t>
            </a:r>
          </a:p>
          <a:p>
            <a:r>
              <a:rPr lang="en-IN" altLang="ja-JP" sz="2400" dirty="0">
                <a:ea typeface="ＭＳ Ｐゴシック" panose="020B0600070205080204" pitchFamily="34" charset="-128"/>
              </a:rPr>
              <a:t>27/05/2024</a:t>
            </a:r>
            <a:endParaRPr lang="ja-JP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F5227AD3-D0F1-31A4-D7CB-F704D0A4F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Micro Kernel</a:t>
            </a:r>
          </a:p>
        </p:txBody>
      </p:sp>
      <p:pic>
        <p:nvPicPr>
          <p:cNvPr id="462852" name="Picture 4">
            <a:extLst>
              <a:ext uri="{FF2B5EF4-FFF2-40B4-BE49-F238E27FC236}">
                <a16:creationId xmlns:a16="http://schemas.microsoft.com/office/drawing/2014/main" id="{16300043-6739-A3C4-F2F2-DD201A182F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76400"/>
            <a:ext cx="6934200" cy="5011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F2E4E8F-F2C2-21A1-01BD-FF1B5098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1777-42AF-46A6-81CD-C730E7435EA4}" type="slidenum">
              <a:rPr lang="ja-JP" altLang="en-US"/>
              <a:pPr/>
              <a:t>10</a:t>
            </a:fld>
            <a:endParaRPr lang="en-US" altLang="ja-JP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6" name="Rectangle 4">
            <a:extLst>
              <a:ext uri="{FF2B5EF4-FFF2-40B4-BE49-F238E27FC236}">
                <a16:creationId xmlns:a16="http://schemas.microsoft.com/office/drawing/2014/main" id="{385C084C-F2DF-E91E-E3BB-524ABB435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Micro Kernel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CD76B5C0-369F-46DC-E280-3D5CE4679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endParaRPr lang="ja-JP" altLang="en-US" sz="5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To overcome these limitations of extensibility and maintainability, the idea of micro kernels appeared at the end of the 1980's. </a:t>
            </a:r>
          </a:p>
          <a:p>
            <a:pPr algn="just">
              <a:lnSpc>
                <a:spcPct val="90000"/>
              </a:lnSpc>
            </a:pPr>
            <a:endParaRPr lang="en-US" altLang="ja-JP" sz="14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The concept was to reduce the kernel to basic process communication and I/O control, and let the other system services reside in user space in form of normal processes (as so called servers). </a:t>
            </a:r>
          </a:p>
          <a:p>
            <a:pPr algn="just">
              <a:lnSpc>
                <a:spcPct val="90000"/>
              </a:lnSpc>
            </a:pPr>
            <a:endParaRPr lang="en-US" altLang="ja-JP" sz="16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There is a server for managing memory issues, one server does process management, another one manages drivers, and so on.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E963573-6AF2-BB2F-1262-DA9810A2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B46-63F6-4928-87FC-88D22A4717C2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463877" name="Text Box 5">
            <a:extLst>
              <a:ext uri="{FF2B5EF4-FFF2-40B4-BE49-F238E27FC236}">
                <a16:creationId xmlns:a16="http://schemas.microsoft.com/office/drawing/2014/main" id="{1F6DE790-C936-6420-CEEB-071EFF0A9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0"/>
            <a:ext cx="60198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ja-JP" altLang="en-US" sz="160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6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Ack: Benjamin Roch and TU Wien</a:t>
            </a:r>
          </a:p>
          <a:p>
            <a:pPr eaLnBrk="1" hangingPunct="1">
              <a:spcBef>
                <a:spcPct val="50000"/>
              </a:spcBef>
            </a:pPr>
            <a:endParaRPr lang="ja-JP" altLang="en-US" sz="160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3349B55-99FD-BD0D-9ABF-72801C775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System Calls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6117962-1427-FDB5-2A4F-5BD9F190C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endParaRPr lang="ja-JP" altLang="en-US" sz="28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$ vi /usr/src/linux/arch/i386/kernel/entry.S</a:t>
            </a: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Library functions will call internally a system call. Every system call has a +ve integer number and will be executed in Kernel mode.</a:t>
            </a: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For example - printf  C library function calls internally write system call. </a:t>
            </a: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Information about System Calls, refer               man 2 &lt;system call name&gt;</a:t>
            </a:r>
          </a:p>
          <a:p>
            <a:pPr algn="just"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18DCB78-9858-296C-A6B7-7F14F6BB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6AD2-0086-442F-96E1-56917E9C0A42}" type="slidenum">
              <a:rPr lang="ja-JP" altLang="en-US"/>
              <a:pPr/>
              <a:t>12</a:t>
            </a:fld>
            <a:endParaRPr lang="en-US" altLang="ja-JP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2BF64AB-9EEF-2AAC-425D-3CCD68A6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CDF7-FEFE-4FDD-B134-9F9AEFCD2458}" type="slidenum">
              <a:rPr lang="ja-JP" altLang="en-US"/>
              <a:pPr/>
              <a:t>13</a:t>
            </a:fld>
            <a:endParaRPr lang="en-US" altLang="ja-JP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7D0CBFD-6098-A176-83A1-F6DDC6D8D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ja-JP" sz="3600">
                <a:ea typeface="ＭＳ Ｐゴシック" panose="020B0600070205080204" pitchFamily="34" charset="-128"/>
              </a:rPr>
              <a:t>Steps in Making a System Call</a:t>
            </a:r>
            <a:r>
              <a:rPr lang="en-US" altLang="ja-JP" b="1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04D312E-EF1E-06F2-3FB2-7E01951B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19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ja-JP" altLang="en-US" b="1">
                <a:ea typeface="ＭＳ Ｐゴシック" panose="020B0600070205080204" pitchFamily="34" charset="-128"/>
              </a:rPr>
              <a:t>	       </a:t>
            </a:r>
            <a:r>
              <a:rPr lang="en-US" altLang="ja-JP" b="1">
                <a:ea typeface="ＭＳ Ｐゴシック" panose="020B0600070205080204" pitchFamily="34" charset="-128"/>
              </a:rPr>
              <a:t>read (fd, buffer, nbytes);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1EACF569-9842-BC4F-42E6-9B1BA82F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335588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997589FF-1896-AFA5-FAA0-2E4F6B250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Steps to Perform read ( )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D677492-EA9C-4E11-0BA7-0C74491E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9218-F752-4377-9B85-0D01095A3564}" type="slidenum">
              <a:rPr lang="ja-JP" altLang="en-US"/>
              <a:pPr/>
              <a:t>14</a:t>
            </a:fld>
            <a:endParaRPr lang="en-US" altLang="ja-JP"/>
          </a:p>
        </p:txBody>
      </p:sp>
      <p:pic>
        <p:nvPicPr>
          <p:cNvPr id="432133" name="Picture 5">
            <a:extLst>
              <a:ext uri="{FF2B5EF4-FFF2-40B4-BE49-F238E27FC236}">
                <a16:creationId xmlns:a16="http://schemas.microsoft.com/office/drawing/2014/main" id="{67CE02DE-8C40-8432-D504-2BAD39884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839200" cy="38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2134" name="Text Box 6">
            <a:extLst>
              <a:ext uri="{FF2B5EF4-FFF2-40B4-BE49-F238E27FC236}">
                <a16:creationId xmlns:a16="http://schemas.microsoft.com/office/drawing/2014/main" id="{9CDD4DA4-D274-0848-5363-F93312407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91288"/>
            <a:ext cx="426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18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Ack to Linux Magazine and A Rubini   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2421710-1210-A2B3-9340-C83770C09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Management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72CABF-A26F-5A74-D5FA-1B924F894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basic model of I/O system is a sequence of bytes (and there are no file format) that can be accessed either randomly, or sequentially. </a:t>
            </a:r>
          </a:p>
          <a:p>
            <a:pPr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ja-JP" sz="280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I/O system is visible to a user process as a stream of bytes (I/O stream). A Linux process uses descriptors to refer I/O streams.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54B86E9-296E-9EF7-BFD3-9842038D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2DB8-6BE9-4BF2-8F24-C251D5D50F1E}" type="slidenum">
              <a:rPr lang="ja-JP" altLang="en-US"/>
              <a:pPr/>
              <a:t>15</a:t>
            </a:fld>
            <a:endParaRPr lang="en-US" altLang="ja-JP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E18FA94-76C7-4C93-F111-34B6321BA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Descriptor (fd)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DA376DA-066B-FA70-CCF4-6060D71E2E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657600" y="1905000"/>
            <a:ext cx="5486400" cy="426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ja-JP" sz="280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system calls related to the I/O system take a descriptor as an argument to handle a file.</a:t>
            </a: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descriptor is a positive integer number.</a:t>
            </a: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  <a:cs typeface="Times New Roman" panose="02020603050405020304" pitchFamily="18" charset="0"/>
              </a:rPr>
              <a:t>If a file open is not successful, fd returns -1.</a:t>
            </a:r>
          </a:p>
          <a:p>
            <a:r>
              <a:rPr lang="en-US" altLang="ja-JP" sz="2800">
                <a:ea typeface="ＭＳ Ｐゴシック" panose="020B0600070205080204" pitchFamily="34" charset="-128"/>
                <a:cs typeface="Times New Roman" panose="02020603050405020304" pitchFamily="18" charset="0"/>
              </a:rPr>
              <a:t>Linux supports  different types of files.</a:t>
            </a: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13EDFB4-C376-8E99-2F74-AC80CB04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597A-3DF0-4D1F-8B39-48A31E57C96A}" type="slidenum">
              <a:rPr lang="ja-JP" altLang="en-US"/>
              <a:pPr/>
              <a:t>16</a:t>
            </a:fld>
            <a:endParaRPr lang="en-US" altLang="ja-JP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DA8C7B46-0FE8-1C79-0603-5D582D2C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2133600" cy="2362200"/>
          </a:xfrm>
          <a:prstGeom prst="rect">
            <a:avLst/>
          </a:prstGeom>
          <a:solidFill>
            <a:srgbClr val="FF99FF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ja-JP" altLang="en-US">
              <a:ea typeface="ＭＳ Ｐゴシック" panose="020B0600070205080204" pitchFamily="34" charset="-128"/>
            </a:endParaRPr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A67DA208-EE0F-4987-B859-CA04AC285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438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E40F7B92-3D25-A257-5E19-5424EC961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B3609C41-726A-404B-0466-C4C0A8348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352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FAAAC414-3646-DA1E-A9CB-A080D2456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10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2A9739D9-358A-FC8E-0996-23161C6D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ja-JP" altLang="en-US" b="1">
                <a:ea typeface="ＭＳ Ｐゴシック" panose="020B0600070205080204" pitchFamily="34" charset="-128"/>
              </a:rPr>
              <a:t>              </a:t>
            </a:r>
            <a:r>
              <a:rPr lang="en-US" altLang="ja-JP" b="1">
                <a:ea typeface="ＭＳ Ｐゴシック" panose="020B0600070205080204" pitchFamily="34" charset="-128"/>
              </a:rPr>
              <a:t>fd  table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F8A71949-437D-F347-E5EA-BB43C54D1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050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0 - stdin</a:t>
            </a: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10F7643C-335D-0D21-4FD1-A868EEFFC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38400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1 - stdout</a:t>
            </a: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AC978615-8A98-27E3-1CCC-00D196BD4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2 - stderr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46E46DE2-CEB1-704B-8277-CA56E3BE5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52800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3 - file1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4C098E12-BC25-00F5-3858-3417A9FE9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10000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4 - file2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7362F01-3A7C-95E4-2D4B-38F8858A8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36038" cy="1143000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Descriptor (fd)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4D0862-474E-8DB6-64E3-024AE780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FBD7-A1D2-4E66-B94B-B38A82A8199B}" type="slidenum">
              <a:rPr lang="ja-JP" altLang="en-US"/>
              <a:pPr/>
              <a:t>17</a:t>
            </a:fld>
            <a:endParaRPr lang="en-US" altLang="ja-JP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8F41FF6-1363-39A3-F9C0-DF14A72A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2133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ja-JP" altLang="en-US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276" name="Line 4">
            <a:extLst>
              <a:ext uri="{FF2B5EF4-FFF2-40B4-BE49-F238E27FC236}">
                <a16:creationId xmlns:a16="http://schemas.microsoft.com/office/drawing/2014/main" id="{10E5CB59-A3C2-9F52-B593-3E1604457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438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4429DB17-23E1-AC50-39F6-5B21435B9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8" name="Line 6">
            <a:extLst>
              <a:ext uri="{FF2B5EF4-FFF2-40B4-BE49-F238E27FC236}">
                <a16:creationId xmlns:a16="http://schemas.microsoft.com/office/drawing/2014/main" id="{74FE749D-A414-B0DE-8CC0-BF5E2F927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352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A4DFB8A0-91A4-F41E-35F1-E53C4F506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10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5A21A09F-3CD8-4EA9-7F0B-C6980BE4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1863725"/>
            <a:ext cx="2133600" cy="2403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F365BBAC-DA31-3AFE-BB78-A757834D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23971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E9AF3F47-20CB-B8B8-261C-2DAF856C1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28543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366E415A-E554-8819-A23C-DBE665486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33115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0D92F809-D07B-9D72-8A4F-675A7EA3B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37687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6" name="Text Box 14">
            <a:extLst>
              <a:ext uri="{FF2B5EF4-FFF2-40B4-BE49-F238E27FC236}">
                <a16:creationId xmlns:a16="http://schemas.microsoft.com/office/drawing/2014/main" id="{99D188FF-98A9-05CF-63FE-21BF30891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19600"/>
            <a:ext cx="3276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Descriptor Table Process 2</a:t>
            </a:r>
          </a:p>
        </p:txBody>
      </p:sp>
      <p:sp>
        <p:nvSpPr>
          <p:cNvPr id="54287" name="AutoShape 15">
            <a:extLst>
              <a:ext uri="{FF2B5EF4-FFF2-40B4-BE49-F238E27FC236}">
                <a16:creationId xmlns:a16="http://schemas.microsoft.com/office/drawing/2014/main" id="{2F78170E-6974-D750-DDC5-6E8FBC8C0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76800"/>
            <a:ext cx="762000" cy="1066800"/>
          </a:xfrm>
          <a:prstGeom prst="can">
            <a:avLst>
              <a:gd name="adj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8" name="AutoShape 16">
            <a:extLst>
              <a:ext uri="{FF2B5EF4-FFF2-40B4-BE49-F238E27FC236}">
                <a16:creationId xmlns:a16="http://schemas.microsoft.com/office/drawing/2014/main" id="{DFCD157D-F99B-3A4E-4BD7-B42390F20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76800"/>
            <a:ext cx="762000" cy="1066800"/>
          </a:xfrm>
          <a:prstGeom prst="can">
            <a:avLst>
              <a:gd name="adj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9" name="Line 17">
            <a:extLst>
              <a:ext uri="{FF2B5EF4-FFF2-40B4-BE49-F238E27FC236}">
                <a16:creationId xmlns:a16="http://schemas.microsoft.com/office/drawing/2014/main" id="{38E60391-BDAC-35D2-C44D-9775DA26D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862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524EAFDA-D725-D0B3-86E4-AD534BD08F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8862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1" name="AutoShape 19">
            <a:extLst>
              <a:ext uri="{FF2B5EF4-FFF2-40B4-BE49-F238E27FC236}">
                <a16:creationId xmlns:a16="http://schemas.microsoft.com/office/drawing/2014/main" id="{1835FBC1-7CDE-AAC6-CD90-FCA55BA5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762000" cy="1066800"/>
          </a:xfrm>
          <a:prstGeom prst="can">
            <a:avLst>
              <a:gd name="adj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785D9D1D-C3F2-8F7E-5568-BEE142BAFD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3528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A04CE551-BB42-3688-B6A4-13CAA1B776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33528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4" name="Text Box 22">
            <a:extLst>
              <a:ext uri="{FF2B5EF4-FFF2-40B4-BE49-F238E27FC236}">
                <a16:creationId xmlns:a16="http://schemas.microsoft.com/office/drawing/2014/main" id="{C9F96BF6-3B0D-491B-0FDA-5BE38803C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050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0 - stdin</a:t>
            </a:r>
          </a:p>
        </p:txBody>
      </p:sp>
      <p:sp>
        <p:nvSpPr>
          <p:cNvPr id="54295" name="Text Box 23">
            <a:extLst>
              <a:ext uri="{FF2B5EF4-FFF2-40B4-BE49-F238E27FC236}">
                <a16:creationId xmlns:a16="http://schemas.microsoft.com/office/drawing/2014/main" id="{E9000725-0474-B50F-5D0D-B7C20178F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1905000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0 - stdin</a:t>
            </a: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A0E46CCC-2488-462A-8754-F7237D6B7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38400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1 - stdout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28D54D72-917A-2345-4589-17496556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2438400"/>
            <a:ext cx="1335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1 - stdout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CFCCA822-ECB5-C499-B63E-B892C05B3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2 - stderr</a:t>
            </a:r>
          </a:p>
        </p:txBody>
      </p:sp>
      <p:sp>
        <p:nvSpPr>
          <p:cNvPr id="54299" name="Text Box 27">
            <a:extLst>
              <a:ext uri="{FF2B5EF4-FFF2-40B4-BE49-F238E27FC236}">
                <a16:creationId xmlns:a16="http://schemas.microsoft.com/office/drawing/2014/main" id="{0E8B4155-DA47-CB9F-7D15-148F7633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2895600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2 - stderr</a:t>
            </a:r>
          </a:p>
        </p:txBody>
      </p:sp>
      <p:sp>
        <p:nvSpPr>
          <p:cNvPr id="54300" name="Text Box 28">
            <a:extLst>
              <a:ext uri="{FF2B5EF4-FFF2-40B4-BE49-F238E27FC236}">
                <a16:creationId xmlns:a16="http://schemas.microsoft.com/office/drawing/2014/main" id="{844E5E9C-DBEB-1A9D-1845-A9233CB14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52800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3 - file1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722C263C-E09F-DB20-51D2-900F7B65A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3352800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3 - file1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610ADEEF-AEC4-7C66-E3C8-36DF7C99E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10000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4 - file2</a:t>
            </a: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7D5BCC6D-598A-2ACA-FB9D-22F5BB5E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3810000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4 - file3</a:t>
            </a:r>
          </a:p>
        </p:txBody>
      </p:sp>
      <p:sp>
        <p:nvSpPr>
          <p:cNvPr id="54304" name="Text Box 32">
            <a:extLst>
              <a:ext uri="{FF2B5EF4-FFF2-40B4-BE49-F238E27FC236}">
                <a16:creationId xmlns:a16="http://schemas.microsoft.com/office/drawing/2014/main" id="{F0BF4FE4-1A18-2340-6C9C-CC4F7316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478213"/>
            <a:ext cx="768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File 1</a:t>
            </a:r>
          </a:p>
        </p:txBody>
      </p:sp>
      <p:sp>
        <p:nvSpPr>
          <p:cNvPr id="54305" name="Text Box 33">
            <a:extLst>
              <a:ext uri="{FF2B5EF4-FFF2-40B4-BE49-F238E27FC236}">
                <a16:creationId xmlns:a16="http://schemas.microsoft.com/office/drawing/2014/main" id="{BCB60B66-FA18-6677-4460-616F70162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383213"/>
            <a:ext cx="768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File 2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B22E0757-12B6-9EB6-CB42-EB98217E2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07013"/>
            <a:ext cx="768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File 3</a:t>
            </a:r>
          </a:p>
        </p:txBody>
      </p:sp>
      <p:sp>
        <p:nvSpPr>
          <p:cNvPr id="54307" name="Rectangle 35">
            <a:extLst>
              <a:ext uri="{FF2B5EF4-FFF2-40B4-BE49-F238E27FC236}">
                <a16:creationId xmlns:a16="http://schemas.microsoft.com/office/drawing/2014/main" id="{58509E7A-9AA6-81C9-CAC6-D023C35E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8" name="Rectangle 36">
            <a:extLst>
              <a:ext uri="{FF2B5EF4-FFF2-40B4-BE49-F238E27FC236}">
                <a16:creationId xmlns:a16="http://schemas.microsoft.com/office/drawing/2014/main" id="{6C3EB3B4-FEB5-9EFF-510B-8FBF64319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9" name="Rectangle 37">
            <a:extLst>
              <a:ext uri="{FF2B5EF4-FFF2-40B4-BE49-F238E27FC236}">
                <a16:creationId xmlns:a16="http://schemas.microsoft.com/office/drawing/2014/main" id="{60695CD9-D9D1-D5DF-06FD-62E59CEA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0" name="Rectangle 38">
            <a:extLst>
              <a:ext uri="{FF2B5EF4-FFF2-40B4-BE49-F238E27FC236}">
                <a16:creationId xmlns:a16="http://schemas.microsoft.com/office/drawing/2014/main" id="{D77981FF-FE05-603E-8647-ABB7F291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622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59D7A48C-F059-5B09-36FE-29DBE8EAC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32075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Terminal-1</a:t>
            </a:r>
          </a:p>
        </p:txBody>
      </p:sp>
      <p:sp>
        <p:nvSpPr>
          <p:cNvPr id="54312" name="Text Box 40">
            <a:extLst>
              <a:ext uri="{FF2B5EF4-FFF2-40B4-BE49-F238E27FC236}">
                <a16:creationId xmlns:a16="http://schemas.microsoft.com/office/drawing/2014/main" id="{7F44A8D0-D7C6-A875-7F60-43DC9ECE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25908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Term-2</a:t>
            </a:r>
          </a:p>
        </p:txBody>
      </p:sp>
      <p:sp>
        <p:nvSpPr>
          <p:cNvPr id="54313" name="Line 41">
            <a:extLst>
              <a:ext uri="{FF2B5EF4-FFF2-40B4-BE49-F238E27FC236}">
                <a16:creationId xmlns:a16="http://schemas.microsoft.com/office/drawing/2014/main" id="{8025015E-FEAE-3382-BB92-82A6E95FA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057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4" name="Line 42">
            <a:extLst>
              <a:ext uri="{FF2B5EF4-FFF2-40B4-BE49-F238E27FC236}">
                <a16:creationId xmlns:a16="http://schemas.microsoft.com/office/drawing/2014/main" id="{588BB326-D978-8A99-2A17-FC8F57E2E9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362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5" name="Line 43">
            <a:extLst>
              <a:ext uri="{FF2B5EF4-FFF2-40B4-BE49-F238E27FC236}">
                <a16:creationId xmlns:a16="http://schemas.microsoft.com/office/drawing/2014/main" id="{F23A15D0-A2B3-2790-B29E-804738040F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667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6" name="Line 44">
            <a:extLst>
              <a:ext uri="{FF2B5EF4-FFF2-40B4-BE49-F238E27FC236}">
                <a16:creationId xmlns:a16="http://schemas.microsoft.com/office/drawing/2014/main" id="{63483F76-7FCB-7F08-436F-113778B7C2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2133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7" name="Line 45">
            <a:extLst>
              <a:ext uri="{FF2B5EF4-FFF2-40B4-BE49-F238E27FC236}">
                <a16:creationId xmlns:a16="http://schemas.microsoft.com/office/drawing/2014/main" id="{282EFFC0-A9CB-9984-B1CF-B65EA676FB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2438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8" name="Line 46">
            <a:extLst>
              <a:ext uri="{FF2B5EF4-FFF2-40B4-BE49-F238E27FC236}">
                <a16:creationId xmlns:a16="http://schemas.microsoft.com/office/drawing/2014/main" id="{84F804F9-B6AF-0A0C-B784-B6EBC2DEBF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9" name="Text Box 47">
            <a:extLst>
              <a:ext uri="{FF2B5EF4-FFF2-40B4-BE49-F238E27FC236}">
                <a16:creationId xmlns:a16="http://schemas.microsoft.com/office/drawing/2014/main" id="{D2DC2419-FB7C-B3F6-A6BF-1977AA4E3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19600"/>
            <a:ext cx="2971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Descriptor Table Process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B1561B6E-7C55-294A-2DF7-F7F2B517D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File Management –File Systems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0A1CAD3-9BFE-1D60-85C3-9EEBF105F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$</a:t>
            </a:r>
            <a:r>
              <a:rPr lang="en-US" altLang="ja-JP" sz="2400" b="1" i="1">
                <a:ea typeface="ＭＳ Ｐゴシック" panose="020B0600070205080204" pitchFamily="34" charset="-128"/>
              </a:rPr>
              <a:t>man fs</a:t>
            </a:r>
            <a:r>
              <a:rPr lang="en-US" altLang="ja-JP" sz="2400">
                <a:ea typeface="ＭＳ Ｐゴシック" panose="020B0600070205080204" pitchFamily="34" charset="-128"/>
              </a:rPr>
              <a:t> lists the familiar file systems with brief description</a:t>
            </a:r>
          </a:p>
          <a:p>
            <a:pPr>
              <a:buFontTx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The term file system refers to </a:t>
            </a:r>
            <a:r>
              <a:rPr lang="en-US" altLang="ja-JP" sz="2400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400">
                <a:ea typeface="ＭＳ Ｐゴシック" panose="020B0600070205080204" pitchFamily="34" charset="-128"/>
              </a:rPr>
              <a:t>Some code in the kernel that is activated in response to a program using file I/O system calls (such as open, read, write, close etc). In other words, file system facilitates file related system calls.</a:t>
            </a:r>
          </a:p>
          <a:p>
            <a:endParaRPr lang="en-US" altLang="ja-JP" sz="24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400">
                <a:ea typeface="ＭＳ Ｐゴシック" panose="020B0600070205080204" pitchFamily="34" charset="-128"/>
              </a:rPr>
              <a:t>A set of data structures (such as I-node table, mounted file systems table etc.) used to track the usage of a device.</a:t>
            </a:r>
          </a:p>
          <a:p>
            <a:endParaRPr lang="en-US" altLang="ja-JP" sz="240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ja-JP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B8A756B-C59E-862A-07E6-4C8E141E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2496-AE19-4B0B-9CC7-11531C2D09C1}" type="slidenum">
              <a:rPr lang="ja-JP" altLang="en-US"/>
              <a:pPr/>
              <a:t>18</a:t>
            </a:fld>
            <a:endParaRPr lang="en-US" altLang="ja-JP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E5052C72-C18F-3DA8-DA6B-D735AF4CB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Systems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69B9D745-122E-E344-3B5A-2868E7F8F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sz="2800">
                <a:ea typeface="ＭＳ Ｐゴシック" panose="020B0600070205080204" pitchFamily="34" charset="-128"/>
              </a:rPr>
              <a:t>A file system enables storage of 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endParaRPr lang="en-US" altLang="ja-JP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names of ordinary files and directories</a:t>
            </a:r>
          </a:p>
          <a:p>
            <a:pPr lvl="1"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the data contained in ordinary files and directories</a:t>
            </a:r>
          </a:p>
          <a:p>
            <a:pPr lvl="1"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the names of device special files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C2B81C2-BD17-A37E-CA4C-BCD29FBD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8E28-840F-447B-9A32-0C55A4C30EA6}" type="slidenum">
              <a:rPr lang="ja-JP" altLang="en-US"/>
              <a:pPr/>
              <a:t>19</a:t>
            </a:fld>
            <a:endParaRPr lang="en-US" altLang="ja-JP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0860B95-3F76-B692-4E0E-50B962EEC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3140DDC-9F5C-6189-193E-69D86D8321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>
                <a:ea typeface="ＭＳ Ｐゴシック" panose="020B0600070205080204" pitchFamily="34" charset="-128"/>
              </a:rPr>
              <a:t>Brief Introduction about Linux Kernel</a:t>
            </a:r>
          </a:p>
          <a:p>
            <a:r>
              <a:rPr lang="en-US" altLang="ja-JP" sz="2800">
                <a:ea typeface="ＭＳ Ｐゴシック" panose="020B0600070205080204" pitchFamily="34" charset="-128"/>
              </a:rPr>
              <a:t>Monolithic Vs Micro kernel</a:t>
            </a:r>
          </a:p>
          <a:p>
            <a:r>
              <a:rPr lang="en-US" altLang="ja-JP" sz="2800">
                <a:ea typeface="ＭＳ Ｐゴシック" panose="020B0600070205080204" pitchFamily="34" charset="-128"/>
              </a:rPr>
              <a:t>System calls</a:t>
            </a:r>
          </a:p>
          <a:p>
            <a:r>
              <a:rPr lang="en-US" altLang="ja-JP" sz="2800">
                <a:ea typeface="ＭＳ Ｐゴシック" panose="020B0600070205080204" pitchFamily="34" charset="-128"/>
              </a:rPr>
              <a:t>File management</a:t>
            </a:r>
          </a:p>
          <a:p>
            <a:r>
              <a:rPr lang="en-US" altLang="ja-JP" sz="2800">
                <a:ea typeface="ＭＳ Ｐゴシック" panose="020B0600070205080204" pitchFamily="34" charset="-128"/>
              </a:rPr>
              <a:t>Process Management</a:t>
            </a:r>
          </a:p>
          <a:p>
            <a:r>
              <a:rPr lang="en-US" altLang="ja-JP" sz="2800">
                <a:ea typeface="ＭＳ Ｐゴシック" panose="020B0600070205080204" pitchFamily="34" charset="-128"/>
              </a:rPr>
              <a:t>Signals</a:t>
            </a:r>
          </a:p>
          <a:p>
            <a:r>
              <a:rPr lang="en-US" altLang="ja-JP" sz="2800">
                <a:ea typeface="ＭＳ Ｐゴシック" panose="020B0600070205080204" pitchFamily="34" charset="-128"/>
              </a:rPr>
              <a:t>Inter Process Communications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D19620-6CDA-F968-6C19-A7D15C67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065C-7FDA-4420-B43E-CA31EC3D2E81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2AD16165-E6E6-DBED-59C1-27C5B4A39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1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3496F68-C96D-AFF5-95F1-05F647CD0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Systems - Creating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F8966CA-A95D-C8B1-2E8D-8B1714357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373563"/>
          </a:xfrm>
        </p:spPr>
        <p:txBody>
          <a:bodyPr/>
          <a:lstStyle/>
          <a:p>
            <a:pPr algn="just">
              <a:buFontTx/>
              <a:buNone/>
            </a:pPr>
            <a:r>
              <a:rPr lang="ja-JP" altLang="en-US" sz="2800">
                <a:ea typeface="ＭＳ Ｐゴシック" panose="020B0600070205080204" pitchFamily="34" charset="-128"/>
              </a:rPr>
              <a:t>  		</a:t>
            </a:r>
            <a:r>
              <a:rPr lang="en-US" altLang="ja-JP" sz="2800">
                <a:ea typeface="ＭＳ Ｐゴシック" panose="020B0600070205080204" pitchFamily="34" charset="-128"/>
              </a:rPr>
              <a:t>When a file system is created, Linux creates a number of blocks on that device. These blocks are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F234DBF-633E-B7E9-0CE2-36CB1F85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59B-0A22-4F7D-8058-55EBF53E8C63}" type="slidenum">
              <a:rPr lang="ja-JP" altLang="en-US"/>
              <a:pPr/>
              <a:t>20</a:t>
            </a:fld>
            <a:endParaRPr lang="en-US" altLang="ja-JP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B52208F5-F32E-7DF0-D6D0-D1AB0E56E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95600"/>
            <a:ext cx="510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id="{5609CCA0-7F6F-96F5-BED9-62F890CA8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18" name="Line 6">
            <a:extLst>
              <a:ext uri="{FF2B5EF4-FFF2-40B4-BE49-F238E27FC236}">
                <a16:creationId xmlns:a16="http://schemas.microsoft.com/office/drawing/2014/main" id="{50482980-AA9C-0F44-9FFC-9F2B0D47F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01881559-0931-1E77-AA61-E755C4C8E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A037348F-316E-56C6-E2AF-68BA0ACF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956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8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1CF0C170-F1E4-3DF2-BF7C-37562433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00006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64522" name="Text Box 10">
            <a:extLst>
              <a:ext uri="{FF2B5EF4-FFF2-40B4-BE49-F238E27FC236}">
                <a16:creationId xmlns:a16="http://schemas.microsoft.com/office/drawing/2014/main" id="{07FA923E-D04C-08F8-F2CC-25194B4D0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95600"/>
            <a:ext cx="167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CC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inode table</a:t>
            </a:r>
          </a:p>
        </p:txBody>
      </p:sp>
      <p:sp>
        <p:nvSpPr>
          <p:cNvPr id="64523" name="Text Box 11">
            <a:extLst>
              <a:ext uri="{FF2B5EF4-FFF2-40B4-BE49-F238E27FC236}">
                <a16:creationId xmlns:a16="http://schemas.microsoft.com/office/drawing/2014/main" id="{A770CFCD-B23C-A0E7-C773-EFBD61ADD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971800"/>
            <a:ext cx="174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Data blocks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26479499-B60B-E6BF-4290-1C1FCEB2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4038600"/>
            <a:ext cx="907573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ja-JP" altLang="en-US" sz="28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Boot block contains bootstrap code, which is used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when the system is booting.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92E3520-1A8F-E70D-E15C-6493C7FEB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Systems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>
                <a:ea typeface="ＭＳ Ｐゴシック" panose="020B0600070205080204" pitchFamily="34" charset="-128"/>
              </a:rPr>
              <a:t> Super block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FAB6EEB-85C3-D7D0-69CD-FA5AB58FA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ja-JP" altLang="en-US" sz="24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Each device also contains more than one copies of the super-block- as the super-block contains information that must be available to use the device. </a:t>
            </a:r>
          </a:p>
          <a:p>
            <a:pPr algn="just"/>
            <a:endParaRPr lang="en-US" altLang="ja-JP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If the original super-block is corrupt, an alternate super-block can be used to mount the file system.</a:t>
            </a:r>
            <a:endParaRPr lang="en-US" altLang="ja-JP" sz="24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D06096-5BF8-0BE4-1546-368C8EFD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FB06-4725-488D-8D75-6620509FB373}" type="slidenum">
              <a:rPr lang="ja-JP" altLang="en-US"/>
              <a:pPr/>
              <a:t>21</a:t>
            </a:fld>
            <a:endParaRPr lang="en-US" altLang="ja-JP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C14B12B-C969-3D29-EC4C-EBF97CC79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Systems - Superblock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B6CE2EF-0DD5-6AB9-2D58-484F846794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ja-JP" sz="2800">
                <a:ea typeface="ＭＳ Ｐゴシック" panose="020B0600070205080204" pitchFamily="34" charset="-128"/>
              </a:rPr>
              <a:t>The super-block contains info. such as:</a:t>
            </a:r>
          </a:p>
          <a:p>
            <a:pPr lvl="1" algn="just"/>
            <a:endParaRPr lang="en-US" altLang="ja-JP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a bitmap of blocks on the device, each bit specifies whether a block is free or in use.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the size of a data block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the count of entries in the I-node table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the date and time when the file system was last checked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the date and time when the file system was last backed up</a:t>
            </a:r>
          </a:p>
          <a:p>
            <a:pPr lvl="1" algn="just"/>
            <a:endParaRPr lang="en-US" altLang="ja-JP">
              <a:ea typeface="ＭＳ Ｐゴシック" panose="020B0600070205080204" pitchFamily="34" charset="-128"/>
            </a:endParaRPr>
          </a:p>
          <a:p>
            <a:pPr lvl="1" algn="just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6B9919C-1BCF-88B6-F31D-0797D169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5C12-9FBF-49A0-AF44-21C652B72990}" type="slidenum">
              <a:rPr lang="ja-JP" altLang="en-US"/>
              <a:pPr/>
              <a:t>22</a:t>
            </a:fld>
            <a:endParaRPr lang="en-US" altLang="ja-JP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C729458-4EB6-A49F-F7B8-DC444BE92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391400" cy="1143000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Systems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>
                <a:ea typeface="ＭＳ Ｐゴシック" panose="020B0600070205080204" pitchFamily="34" charset="-128"/>
              </a:rPr>
              <a:t> I-node table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204C45D-1B4C-864E-D6B2-809CE6A69F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endParaRPr lang="ja-JP" altLang="en-US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The I-node table contains an entry for each file stored in the file system. The total number of I-nodes in a file system determine the number of files that a file system can contain.</a:t>
            </a:r>
          </a:p>
          <a:p>
            <a:pPr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When a file system is created, the I-node for the root directory of the file system is automatically created.</a:t>
            </a:r>
          </a:p>
          <a:p>
            <a:pPr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9D21C7C-FFEA-FD6F-4591-5E590637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C2B1-85FE-4491-BCA9-6D922C2B9DF2}" type="slidenum">
              <a:rPr lang="ja-JP" altLang="en-US"/>
              <a:pPr/>
              <a:t>23</a:t>
            </a:fld>
            <a:endParaRPr lang="en-US" altLang="ja-JP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250A880-A901-9339-F350-E46BAD32B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Systems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>
                <a:ea typeface="ＭＳ Ｐゴシック" panose="020B0600070205080204" pitchFamily="34" charset="-128"/>
              </a:rPr>
              <a:t> I-node table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3601624-DAE3-B7F3-77A2-4F3775792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Each I-node contains following info:</a:t>
            </a:r>
          </a:p>
          <a:p>
            <a:pPr lvl="3"/>
            <a:r>
              <a:rPr lang="en-US" altLang="ja-JP" sz="2800">
                <a:ea typeface="ＭＳ Ｐゴシック" panose="020B0600070205080204" pitchFamily="34" charset="-128"/>
              </a:rPr>
              <a:t>file owner UID and GID</a:t>
            </a:r>
          </a:p>
          <a:p>
            <a:pPr lvl="3"/>
            <a:r>
              <a:rPr lang="en-US" altLang="ja-JP" sz="2800">
                <a:ea typeface="ＭＳ Ｐゴシック" panose="020B0600070205080204" pitchFamily="34" charset="-128"/>
              </a:rPr>
              <a:t>file type and access permissions</a:t>
            </a:r>
          </a:p>
          <a:p>
            <a:pPr lvl="3"/>
            <a:r>
              <a:rPr lang="en-US" altLang="ja-JP" sz="2800">
                <a:ea typeface="ＭＳ Ｐゴシック" panose="020B0600070205080204" pitchFamily="34" charset="-128"/>
              </a:rPr>
              <a:t>date/time the file was created, last modified, last accessed</a:t>
            </a:r>
          </a:p>
          <a:p>
            <a:pPr lvl="3"/>
            <a:r>
              <a:rPr lang="en-US" altLang="ja-JP" sz="2800">
                <a:ea typeface="ＭＳ Ｐゴシック" panose="020B0600070205080204" pitchFamily="34" charset="-128"/>
              </a:rPr>
              <a:t>size of the file</a:t>
            </a:r>
          </a:p>
          <a:p>
            <a:pPr lvl="3"/>
            <a:r>
              <a:rPr lang="en-US" altLang="ja-JP" sz="2800">
                <a:ea typeface="ＭＳ Ｐゴシック" panose="020B0600070205080204" pitchFamily="34" charset="-128"/>
              </a:rPr>
              <a:t>number of  hard links to the file</a:t>
            </a:r>
          </a:p>
          <a:p>
            <a:pPr lvl="3"/>
            <a:r>
              <a:rPr lang="en-US" altLang="ja-JP" sz="2800">
                <a:ea typeface="ＭＳ Ｐゴシック" panose="020B0600070205080204" pitchFamily="34" charset="-128"/>
              </a:rPr>
              <a:t>Each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  <a:r>
              <a:rPr lang="en-US" altLang="ja-JP" sz="2800">
                <a:ea typeface="ＭＳ Ｐゴシック" panose="020B0600070205080204" pitchFamily="34" charset="-128"/>
              </a:rPr>
              <a:t>I-node entry can track a very large file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EFC174-CAEB-C5D5-394C-4F4C0AB9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5A89-FAE2-48C7-9A66-7AD439E4DC57}" type="slidenum">
              <a:rPr lang="ja-JP" altLang="en-US"/>
              <a:pPr/>
              <a:t>24</a:t>
            </a:fld>
            <a:endParaRPr lang="en-US" altLang="ja-JP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>
            <a:extLst>
              <a:ext uri="{FF2B5EF4-FFF2-40B4-BE49-F238E27FC236}">
                <a16:creationId xmlns:a16="http://schemas.microsoft.com/office/drawing/2014/main" id="{78153C61-A745-AE2A-3E63-E1EAE94B4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Device Special Files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A1F467E-E07E-66CA-9AB2-C2DEEDBCD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sz="2800">
                <a:ea typeface="ＭＳ Ｐゴシック" panose="020B0600070205080204" pitchFamily="34" charset="-128"/>
              </a:rPr>
              <a:t>A device special file describes following characteristics of a device 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ja-JP" sz="90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Device name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Device type (block device or character device)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Major device number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Minor device number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ja-JP" sz="12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Each file system must be mounted before it can be used. Normally, all file systems are mounted during system startup.</a:t>
            </a:r>
          </a:p>
          <a:p>
            <a:pPr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FE3ACC1-070F-C299-2AAB-CB52FC7D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E161-C3CB-4F28-854E-49C8E2DAF8E3}" type="slidenum">
              <a:rPr lang="ja-JP" altLang="en-US"/>
              <a:pPr/>
              <a:t>25</a:t>
            </a:fld>
            <a:endParaRPr lang="en-US" altLang="ja-JP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ACC93D8F-A60A-CD7A-51E3-D10472435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Device Special Files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9EE62CC0-3D6F-DF10-081B-FFF0F6BBF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90000"/>
              </a:lnSpc>
            </a:pPr>
            <a:endParaRPr lang="ja-JP" altLang="en-US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Each file is located on a file system.  Each file system is created on a device, and associated with a device special file.</a:t>
            </a:r>
          </a:p>
          <a:p>
            <a:pPr algn="just"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Therefore, when you use a file, UNIX can find out which device special file is associated with that file and send your request to a particular device driver.</a:t>
            </a:r>
          </a:p>
          <a:p>
            <a:pPr algn="just"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01A3136-0ADD-C36F-5D0C-D2AB5A9F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0287-775F-424D-9C82-94B8121299F5}" type="slidenum">
              <a:rPr lang="ja-JP" altLang="en-US"/>
              <a:pPr/>
              <a:t>26</a:t>
            </a:fld>
            <a:endParaRPr lang="en-US" altLang="ja-JP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>
            <a:extLst>
              <a:ext uri="{FF2B5EF4-FFF2-40B4-BE49-F238E27FC236}">
                <a16:creationId xmlns:a16="http://schemas.microsoft.com/office/drawing/2014/main" id="{21164D89-13D2-50E2-1521-74CB0EF40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FS - Mounting</a:t>
            </a: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27C6800F-D70E-775E-193D-32046EEE73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algn="just">
              <a:lnSpc>
                <a:spcPct val="90000"/>
              </a:lnSpc>
            </a:pPr>
            <a:endParaRPr lang="ja-JP" altLang="en-US" sz="20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The 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800">
                <a:ea typeface="ＭＳ Ｐゴシック" panose="020B0600070205080204" pitchFamily="34" charset="-128"/>
              </a:rPr>
              <a:t>dev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800">
                <a:ea typeface="ＭＳ Ｐゴシック" panose="020B0600070205080204" pitchFamily="34" charset="-128"/>
              </a:rPr>
              <a:t> directory contains names of each device special file. Therefore each </a:t>
            </a:r>
            <a:r>
              <a:rPr lang="en-US" altLang="ja-JP" sz="2800" i="1">
                <a:ea typeface="ＭＳ Ｐゴシック" panose="020B0600070205080204" pitchFamily="34" charset="-128"/>
              </a:rPr>
              <a:t>device special file name</a:t>
            </a:r>
            <a:r>
              <a:rPr lang="en-US" altLang="ja-JP" sz="2800" b="1">
                <a:ea typeface="ＭＳ Ｐゴシック" panose="020B0600070205080204" pitchFamily="34" charset="-128"/>
              </a:rPr>
              <a:t> </a:t>
            </a:r>
            <a:r>
              <a:rPr lang="en-US" altLang="ja-JP" sz="2800">
                <a:ea typeface="ＭＳ Ｐゴシック" panose="020B0600070205080204" pitchFamily="34" charset="-128"/>
              </a:rPr>
              <a:t>is also stored in a device.</a:t>
            </a:r>
          </a:p>
          <a:p>
            <a:pPr algn="just"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A file system is mounted typically under an empty directory. This directory is called the 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800">
                <a:ea typeface="ＭＳ Ｐゴシック" panose="020B0600070205080204" pitchFamily="34" charset="-128"/>
              </a:rPr>
              <a:t>mount point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800">
                <a:ea typeface="ＭＳ Ｐゴシック" panose="020B0600070205080204" pitchFamily="34" charset="-128"/>
              </a:rPr>
              <a:t> for the file system.</a:t>
            </a:r>
            <a:endParaRPr lang="en-US" altLang="ja-JP" sz="24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86B69C9-52F5-917E-73E9-8073A5F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FEBF-8A91-4864-88E6-1DA9CABBEAE6}" type="slidenum">
              <a:rPr lang="ja-JP" altLang="en-US"/>
              <a:pPr/>
              <a:t>27</a:t>
            </a:fld>
            <a:endParaRPr lang="en-US" altLang="ja-JP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E5F8D67F-22FE-2E33-EBC6-BAA630008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FS- Mounting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7440F5D4-CAEC-3463-AD48-5833B8F73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algn="just">
              <a:buFontTx/>
              <a:buNone/>
            </a:pPr>
            <a:endParaRPr lang="ja-JP" altLang="en-US" sz="500">
              <a:ea typeface="ＭＳ Ｐゴシック" panose="020B0600070205080204" pitchFamily="34" charset="-128"/>
            </a:endParaRPr>
          </a:p>
          <a:p>
            <a:pPr algn="just"/>
            <a:r>
              <a:rPr lang="ja-JP" altLang="en-US" sz="2800">
                <a:ea typeface="ＭＳ Ｐゴシック" panose="020B0600070205080204" pitchFamily="34" charset="-128"/>
              </a:rPr>
              <a:t>      </a:t>
            </a:r>
            <a:r>
              <a:rPr lang="en-US" altLang="ja-JP" sz="2800">
                <a:ea typeface="ＭＳ Ｐゴシック" panose="020B0600070205080204" pitchFamily="34" charset="-128"/>
              </a:rPr>
              <a:t>You can use mount command to find how many file systems are mounted, and what is the mount point for each file system :</a:t>
            </a:r>
          </a:p>
          <a:p>
            <a:pPr algn="just"/>
            <a:endParaRPr lang="en-US" altLang="ja-JP" sz="700">
              <a:ea typeface="ＭＳ Ｐゴシック" panose="020B0600070205080204" pitchFamily="34" charset="-128"/>
            </a:endParaRPr>
          </a:p>
          <a:p>
            <a:pPr lvl="1" algn="just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$ mount</a:t>
            </a:r>
          </a:p>
          <a:p>
            <a:pPr lvl="1" algn="just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/dev/hda2 on / type ext2 (rw)</a:t>
            </a:r>
          </a:p>
          <a:p>
            <a:pPr lvl="1" algn="just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none on /proc type proc (rw)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6B4F7C-5FBE-1A1F-7BCF-811FD188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8312-CF5B-4CE3-B96B-35E3FABF45E6}" type="slidenum">
              <a:rPr lang="ja-JP" altLang="en-US"/>
              <a:pPr/>
              <a:t>28</a:t>
            </a:fld>
            <a:endParaRPr lang="en-US" altLang="ja-JP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ED4ECBA6-C528-8AA9-354C-CEB8CA20B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9372600" cy="1143000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FS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>
                <a:ea typeface="ＭＳ Ｐゴシック" panose="020B0600070205080204" pitchFamily="34" charset="-128"/>
              </a:rPr>
              <a:t> Internal Routines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CF758E7-8C1C-B2DB-6539-19809F9937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336925"/>
          </a:xfrm>
        </p:spPr>
        <p:txBody>
          <a:bodyPr/>
          <a:lstStyle/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The file system contains a number of internal support routines that are used for accessing a file.  </a:t>
            </a:r>
          </a:p>
          <a:p>
            <a:pPr lvl="1" algn="just"/>
            <a:r>
              <a:rPr lang="en-US" altLang="ja-JP" sz="2400">
                <a:ea typeface="ＭＳ Ｐゴシック" panose="020B0600070205080204" pitchFamily="34" charset="-128"/>
              </a:rPr>
              <a:t>namei( )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iget() / iput( ) 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bread( ) 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bwrite( ) 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getblk( )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algn="just">
              <a:spcBef>
                <a:spcPct val="0"/>
              </a:spcBef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 lvl="1" algn="just">
              <a:buFontTx/>
              <a:buNone/>
            </a:pPr>
            <a:endParaRPr lang="ja-JP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EE5E36C-9804-EB34-93E0-286487B5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F066-E6F6-4BB0-A9FA-841E7519B157}" type="slidenum">
              <a:rPr lang="ja-JP" altLang="en-US"/>
              <a:pPr/>
              <a:t>29</a:t>
            </a:fld>
            <a:endParaRPr lang="en-US" altLang="ja-J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D4EB5181-6DE6-B0D8-D992-F98195EA9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What is Linux ?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510A5E30-72A5-D82F-C6EC-2CFF10BCFD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ＭＳ Ｐゴシック" panose="020B0600070205080204" pitchFamily="34" charset="-128"/>
              </a:rPr>
              <a:t>Linux is an operating system that was initially created as a hobby by a young student, Linus Torvalds, at the University of Helsinki in Finland. </a:t>
            </a:r>
          </a:p>
          <a:p>
            <a:pPr algn="just">
              <a:lnSpc>
                <a:spcPct val="90000"/>
              </a:lnSpc>
            </a:pPr>
            <a:endParaRPr lang="en-US" altLang="ja-JP" sz="500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ＭＳ Ｐゴシック" panose="020B0600070205080204" pitchFamily="34" charset="-128"/>
              </a:rPr>
              <a:t>Linus began his work in 1991 when he released version 0.02 and worked steadily until 1994 when version 1.0 of the Linux Kernel was released. </a:t>
            </a:r>
          </a:p>
          <a:p>
            <a:pPr algn="just">
              <a:lnSpc>
                <a:spcPct val="90000"/>
              </a:lnSpc>
            </a:pPr>
            <a:endParaRPr lang="en-US" altLang="ja-JP" sz="600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ＭＳ Ｐゴシック" panose="020B0600070205080204" pitchFamily="34" charset="-128"/>
              </a:rPr>
              <a:t>The kernel, at the heart of all Linux systems, is developed and released under the GNU General Public License (GPL) and its source code is freely available to everyone (http://www.kernel.org).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DBB71D1-1703-DC9E-DEBE-7EF163A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170D-60E2-4E55-A52A-72898BF9D279}" type="slidenum">
              <a:rPr lang="ja-JP" altLang="en-US"/>
              <a:pPr/>
              <a:t>3</a:t>
            </a:fld>
            <a:endParaRPr lang="en-US" altLang="ja-JP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22DB7CF-4F53-AC55-BCFD-CF46D1F1F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Buffer Cache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438A65C-7BF1-30D8-C83B-02B1E5BF7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endParaRPr lang="ja-JP" altLang="en-US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The file system also maintains a </a:t>
            </a:r>
            <a:r>
              <a:rPr lang="en-US" altLang="ja-JP" sz="2800" i="1">
                <a:ea typeface="ＭＳ Ｐゴシック" panose="020B0600070205080204" pitchFamily="34" charset="-128"/>
              </a:rPr>
              <a:t>buffer cache</a:t>
            </a:r>
            <a:r>
              <a:rPr lang="en-US" altLang="ja-JP" sz="2800">
                <a:ea typeface="ＭＳ Ｐゴシック" panose="020B0600070205080204" pitchFamily="34" charset="-128"/>
              </a:rPr>
              <a:t>. </a:t>
            </a:r>
          </a:p>
          <a:p>
            <a:pPr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The buffer cache is stored in physical memory (non-paged memory). </a:t>
            </a:r>
          </a:p>
          <a:p>
            <a:pPr>
              <a:lnSpc>
                <a:spcPct val="90000"/>
              </a:lnSpc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The buffer cache is used to store any data that is read from or written to a </a:t>
            </a:r>
            <a:r>
              <a:rPr lang="en-US" altLang="ja-JP" sz="2800" b="1">
                <a:ea typeface="ＭＳ Ｐゴシック" panose="020B0600070205080204" pitchFamily="34" charset="-128"/>
              </a:rPr>
              <a:t>block-device</a:t>
            </a:r>
            <a:r>
              <a:rPr lang="en-US" altLang="ja-JP" sz="2800">
                <a:ea typeface="ＭＳ Ｐゴシック" panose="020B0600070205080204" pitchFamily="34" charset="-128"/>
              </a:rPr>
              <a:t> such as a hard-disk,  floppy disk or CD-ROM.</a:t>
            </a:r>
            <a:endParaRPr lang="en-US" altLang="ja-JP" sz="24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44BD268-9C83-ED99-4262-0506F143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8DF4-C3E9-4DFE-9160-3A2C9ED9FC8F}" type="slidenum">
              <a:rPr lang="ja-JP" altLang="en-US"/>
              <a:pPr/>
              <a:t>30</a:t>
            </a:fld>
            <a:endParaRPr lang="en-US" altLang="ja-JP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C8FE483-C66C-7736-004A-395E39EEC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Buffer Cache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6329782-F897-5B24-0BFA-1310B53FE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sz="2800">
                <a:ea typeface="ＭＳ Ｐゴシック" panose="020B0600070205080204" pitchFamily="34" charset="-128"/>
              </a:rPr>
              <a:t>If data is not present in buffer cache:</a:t>
            </a:r>
          </a:p>
          <a:p>
            <a:pPr lvl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34" charset="-128"/>
              </a:rPr>
              <a:t>the system allocates a free buffer in buffer cache</a:t>
            </a:r>
          </a:p>
          <a:p>
            <a:pPr lvl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34" charset="-128"/>
              </a:rPr>
              <a:t>reads the data from the disk </a:t>
            </a:r>
          </a:p>
          <a:p>
            <a:pPr lvl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34" charset="-128"/>
              </a:rPr>
              <a:t>stores the data in the buffer cache.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>
                <a:ea typeface="ＭＳ Ｐゴシック" panose="020B0600070205080204" pitchFamily="34" charset="-128"/>
              </a:rPr>
              <a:t>If there is no free buffer in the buffer cache:</a:t>
            </a:r>
          </a:p>
          <a:p>
            <a:pPr lvl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34" charset="-128"/>
              </a:rPr>
              <a:t>the system selects a used buffer</a:t>
            </a:r>
          </a:p>
          <a:p>
            <a:pPr lvl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34" charset="-128"/>
              </a:rPr>
              <a:t>writes it to the disk</a:t>
            </a:r>
          </a:p>
          <a:p>
            <a:pPr lvl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34" charset="-128"/>
              </a:rPr>
              <a:t>marks the buffer as free</a:t>
            </a:r>
          </a:p>
          <a:p>
            <a:pPr lvl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34" charset="-128"/>
              </a:rPr>
              <a:t>allocates it for the requesting process.</a:t>
            </a:r>
            <a:r>
              <a:rPr lang="en-US" altLang="ja-JP"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9D38C7-A522-03EE-B5C2-37D6C903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3A0C-B58E-40DE-970C-B2D2061D3D77}" type="slidenum">
              <a:rPr lang="ja-JP" altLang="en-US"/>
              <a:pPr/>
              <a:t>31</a:t>
            </a:fld>
            <a:endParaRPr lang="en-US" altLang="ja-JP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B38BA43-5D05-A89C-310F-680780496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Buffer Cache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034F061-AA4F-073E-9D3C-8BAE2AC86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While all this is going on, the requesting process is put to wait state.</a:t>
            </a:r>
          </a:p>
          <a:p>
            <a:pPr algn="just">
              <a:lnSpc>
                <a:spcPct val="90000"/>
              </a:lnSpc>
            </a:pPr>
            <a:endParaRPr lang="en-US" altLang="ja-JP" sz="16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Once a free buffer is allocated and data is read from disk into buffer cache, the process is resumed.</a:t>
            </a:r>
          </a:p>
          <a:p>
            <a:pPr algn="just">
              <a:lnSpc>
                <a:spcPct val="90000"/>
              </a:lnSpc>
            </a:pPr>
            <a:endParaRPr lang="en-US" altLang="ja-JP" sz="18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A process can use the </a:t>
            </a:r>
            <a:r>
              <a:rPr lang="en-US" altLang="ja-JP" sz="2800" i="1">
                <a:ea typeface="ＭＳ Ｐゴシック" panose="020B0600070205080204" pitchFamily="34" charset="-128"/>
              </a:rPr>
              <a:t>sync( )</a:t>
            </a:r>
            <a:r>
              <a:rPr lang="en-US" altLang="ja-JP" sz="2800">
                <a:ea typeface="ＭＳ Ｐゴシック" panose="020B0600070205080204" pitchFamily="34" charset="-128"/>
              </a:rPr>
              <a:t> system call to tell the system that any changes made by itself in the buffer cache must be written to the disk.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1C6FD83-4870-C373-D911-80CB0221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8107-74B0-4C82-AEA7-14CAC8044BC1}" type="slidenum">
              <a:rPr lang="ja-JP" altLang="en-US"/>
              <a:pPr/>
              <a:t>32</a:t>
            </a:fld>
            <a:endParaRPr lang="en-US" altLang="ja-JP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1A0A233-077B-9E38-92FE-99C0EC096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I/O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>
                <a:ea typeface="ＭＳ Ｐゴシック" panose="020B0600070205080204" pitchFamily="34" charset="-128"/>
              </a:rPr>
              <a:t>System Calls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95153F8-6E80-CA5D-2955-8E20224F9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36052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>
                <a:ea typeface="ＭＳ Ｐゴシック" panose="020B0600070205080204" pitchFamily="34" charset="-128"/>
              </a:rPr>
              <a:t>System calls for file I/O </a:t>
            </a:r>
          </a:p>
          <a:p>
            <a:pPr>
              <a:buFontTx/>
              <a:buNone/>
            </a:pPr>
            <a:endParaRPr lang="en-US" altLang="ja-JP" sz="800">
              <a:ea typeface="ＭＳ Ｐゴシック" panose="020B0600070205080204" pitchFamily="34" charset="-128"/>
            </a:endParaRP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open	  	- To open or create a file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read,write 	- To perform file I/O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lseek        	- To seek to a location in the file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close	    	- To close an open file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dup,dup2  	- To duplicate the file descriptors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fcntl 		- File control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stat 		- To obtain information about a file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9F511F2-0A88-41A9-FB83-939626C8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44F4-1B8D-410C-BAFC-2A319C38E88F}" type="slidenum">
              <a:rPr lang="ja-JP" altLang="en-US"/>
              <a:pPr/>
              <a:t>33</a:t>
            </a:fld>
            <a:endParaRPr lang="en-US" altLang="ja-JP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C1E6BDAF-BB0B-689D-096F-B5B59C2C6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Lab Exercise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>
                <a:ea typeface="ＭＳ Ｐゴシック" panose="020B0600070205080204" pitchFamily="34" charset="-128"/>
              </a:rPr>
              <a:t>Day 1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8A69AC70-511C-7894-77F6-8AEE73E7A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1.Write a program to copy the content of a file to another using read and write system  calls.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ja-JP" sz="2400" dirty="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2.Write a program to open a file in read only  mode.  Read line by line from the file.  Display each line as it is read. Close the file when  end-of-file is reached. 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 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ja-JP" sz="2400" dirty="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3.Write a program to read from the standard input and display on standard output.  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 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ja-JP" sz="2400" dirty="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4. Using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lstat</a:t>
            </a:r>
            <a:r>
              <a:rPr lang="en-US" altLang="ja-JP" sz="2400" dirty="0">
                <a:ea typeface="ＭＳ Ｐゴシック" panose="020B0600070205080204" pitchFamily="34" charset="-128"/>
              </a:rPr>
              <a:t> system call display the contents of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inode</a:t>
            </a:r>
            <a:r>
              <a:rPr lang="en-US" altLang="ja-JP" sz="2400" dirty="0">
                <a:ea typeface="ＭＳ Ｐゴシック" panose="020B0600070205080204" pitchFamily="34" charset="-128"/>
              </a:rPr>
              <a:t> no , block size of a file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……</a:t>
            </a:r>
            <a:r>
              <a:rPr lang="en-US" altLang="ja-JP" sz="2400" dirty="0">
                <a:ea typeface="ＭＳ Ｐゴシック" panose="020B0600070205080204" pitchFamily="34" charset="-128"/>
              </a:rPr>
              <a:t>.. 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 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ja-JP" sz="2400" dirty="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5.Using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lstat</a:t>
            </a:r>
            <a:r>
              <a:rPr lang="en-US" altLang="ja-JP" sz="2400" dirty="0">
                <a:ea typeface="ＭＳ Ｐゴシック" panose="020B0600070205080204" pitchFamily="34" charset="-128"/>
              </a:rPr>
              <a:t> system call check the type of file. 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 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ja-JP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DE1B3DC-7DF4-CCA3-34B6-19093479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63CA-154E-4D74-99D4-4021CC860AB9}" type="slidenum">
              <a:rPr lang="ja-JP" altLang="en-US"/>
              <a:pPr/>
              <a:t>34</a:t>
            </a:fld>
            <a:endParaRPr lang="en-US" altLang="ja-JP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C8AAF167-DBAB-5B16-C801-ACCDB68EB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7086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ja-JP" sz="4800" b="1">
                <a:ea typeface="ＭＳ Ｐゴシック" panose="020B0600070205080204" pitchFamily="34" charset="-128"/>
              </a:rPr>
              <a:t>Process Management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97AFA4C-1596-FCA8-ADD3-8A6E842E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7C-E90A-4859-B1A5-31D72EAE257C}" type="slidenum">
              <a:rPr lang="ja-JP" altLang="en-US"/>
              <a:pPr/>
              <a:t>35</a:t>
            </a:fld>
            <a:endParaRPr lang="en-US" altLang="ja-JP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210A898-90DD-9C3B-01F4-9E0FCDF60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Introduction to Process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82809F9-2863-2E14-2776-6528FD278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9650" y="1981200"/>
            <a:ext cx="7124700" cy="3446463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A process can be thought of as a  program in execution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Process also include PC and all CPU registers as well as the process stacks containing temporary data 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During the lifetime of a process  it will use many resources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C1EB87E-A0AA-15C8-0345-D9E2F0B0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940D-4EE0-427C-A6B5-CD57586FEB95}" type="slidenum">
              <a:rPr lang="ja-JP" altLang="en-US"/>
              <a:pPr/>
              <a:t>36</a:t>
            </a:fld>
            <a:endParaRPr lang="en-US" altLang="ja-JP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8" name="Rectangle 4">
            <a:extLst>
              <a:ext uri="{FF2B5EF4-FFF2-40B4-BE49-F238E27FC236}">
                <a16:creationId xmlns:a16="http://schemas.microsoft.com/office/drawing/2014/main" id="{6F399D11-6070-A6AD-0D2D-BB72E6611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Introduction to Process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4EBD8FB0-3DF2-8B44-48A0-ED68410B3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endParaRPr lang="ja-JP" altLang="en-US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Os should keep track of the processes to ensure that the system resources are shared fairly.</a:t>
            </a:r>
          </a:p>
          <a:p>
            <a:pPr algn="just"/>
            <a:endParaRPr lang="en-US" altLang="ja-JP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Most precious resource is CPU. Since UNIX is a multiprocessing OS, its main objective is to have maximum CPU utilization</a:t>
            </a:r>
          </a:p>
          <a:p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C8C0998-6959-2DC5-B49C-92D297C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230E-F5B4-4B71-96A4-F7E49BE8715E}" type="slidenum">
              <a:rPr lang="ja-JP" altLang="en-US"/>
              <a:pPr/>
              <a:t>37</a:t>
            </a:fld>
            <a:endParaRPr lang="en-US" altLang="ja-JP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AFF35E3F-971F-88C1-2734-CF67C0DCF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Dual Modes</a:t>
            </a:r>
            <a:r>
              <a:rPr lang="en-US" altLang="ja-JP" b="1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36A0C62-3ADE-6DDB-174D-7F1555690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915400" cy="33099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ja-JP" sz="2600">
                <a:ea typeface="ＭＳ Ｐゴシック" panose="020B0600070205080204" pitchFamily="34" charset="-128"/>
              </a:rPr>
              <a:t>In order to run Linux, the computer hardware must provide  two modes of execution: User  and Kernel.</a:t>
            </a:r>
          </a:p>
          <a:p>
            <a:pPr algn="just"/>
            <a:endParaRPr lang="en-US" altLang="ja-JP" sz="12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600">
                <a:ea typeface="ＭＳ Ｐゴシック" panose="020B0600070205080204" pitchFamily="34" charset="-128"/>
              </a:rPr>
              <a:t>Each process has virtual address space, references to virtual memory are translated to physical memory locations using set of address translation maps</a:t>
            </a:r>
          </a:p>
          <a:p>
            <a:pPr algn="just"/>
            <a:endParaRPr lang="en-US" altLang="ja-JP" sz="9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600">
                <a:ea typeface="ＭＳ Ｐゴシック" panose="020B0600070205080204" pitchFamily="34" charset="-128"/>
              </a:rPr>
              <a:t>When current process yields CPU to another process (a context switch), the kernel loads these registers with pointers to translation of new process</a:t>
            </a:r>
          </a:p>
          <a:p>
            <a:pPr algn="just"/>
            <a:endParaRPr lang="en-US" altLang="ja-JP" sz="2600">
              <a:ea typeface="ＭＳ Ｐゴシック" panose="020B0600070205080204" pitchFamily="34" charset="-128"/>
            </a:endParaRPr>
          </a:p>
          <a:p>
            <a:pPr algn="just">
              <a:buFontTx/>
              <a:buNone/>
            </a:pPr>
            <a:endParaRPr lang="en-US" altLang="ja-JP" sz="2600">
              <a:ea typeface="ＭＳ Ｐゴシック" panose="020B0600070205080204" pitchFamily="34" charset="-128"/>
            </a:endParaRPr>
          </a:p>
          <a:p>
            <a:pPr algn="just">
              <a:buFontTx/>
              <a:buNone/>
            </a:pPr>
            <a:endParaRPr lang="en-US" altLang="ja-JP" sz="2600">
              <a:ea typeface="ＭＳ Ｐゴシック" panose="020B0600070205080204" pitchFamily="34" charset="-128"/>
            </a:endParaRPr>
          </a:p>
          <a:p>
            <a:pPr algn="just"/>
            <a:endParaRPr lang="en-US" altLang="ja-JP" sz="26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C9C735C-1D35-8296-E743-364EA13E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1394-A43B-4E51-A926-DC906F27ACD4}" type="slidenum">
              <a:rPr lang="ja-JP" altLang="en-US"/>
              <a:pPr/>
              <a:t>38</a:t>
            </a:fld>
            <a:endParaRPr lang="en-US" altLang="ja-JP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41FBE40F-C5AE-20CC-20BD-B2D12BDA9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Per-process Objects</a:t>
            </a:r>
            <a:r>
              <a:rPr lang="en-US" altLang="ja-JP" b="1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3C40BC6-A107-1884-1AE1-2DCF8D981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991600" cy="43735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ja-JP" sz="2900">
                <a:ea typeface="ＭＳ Ｐゴシック" panose="020B0600070205080204" pitchFamily="34" charset="-128"/>
              </a:rPr>
              <a:t>There are two important  per-process objects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ja-JP" sz="2900">
                <a:ea typeface="ＭＳ Ｐゴシック" panose="020B0600070205080204" pitchFamily="34" charset="-128"/>
              </a:rPr>
              <a:t>           * uarea (user area) </a:t>
            </a:r>
            <a:r>
              <a:rPr lang="en-US" altLang="ja-JP" sz="2900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2900">
                <a:ea typeface="ＭＳ Ｐゴシック" panose="020B0600070205080204" pitchFamily="34" charset="-128"/>
              </a:rPr>
              <a:t> is a data structure that contains information about a process of interest to the kernel, such as a table of files opened by the process, identification information, and  saved values of the process registers when the process is not running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ja-JP" sz="2900">
                <a:ea typeface="ＭＳ Ｐゴシック" panose="020B0600070205080204" pitchFamily="34" charset="-128"/>
              </a:rPr>
              <a:t>      *  kernel stack </a:t>
            </a:r>
            <a:r>
              <a:rPr lang="en-US" altLang="ja-JP" sz="2900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2900">
                <a:ea typeface="ＭＳ Ｐゴシック" panose="020B0600070205080204" pitchFamily="34" charset="-128"/>
              </a:rPr>
              <a:t> to keep track of its function call sequence when executing in the kernel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ja-JP" sz="2900">
                <a:ea typeface="ＭＳ Ｐゴシック" panose="020B0600070205080204" pitchFamily="34" charset="-128"/>
              </a:rPr>
              <a:t>    Both u area and kernel stack, while being per-process entities in the process space, are owned by the kernel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ja-JP" altLang="en-US" sz="29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9BA101-ED26-A430-0039-FB7520EE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0A36-3695-4B24-B16A-8AE6C7EB3761}" type="slidenum">
              <a:rPr lang="ja-JP" altLang="en-US"/>
              <a:pPr/>
              <a:t>39</a:t>
            </a:fld>
            <a:endParaRPr lang="en-US" altLang="ja-JP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25F1FD9B-1AC9-D511-1458-B5215E69E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Linux Kernel Version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265826C7-C75C-6037-4289-2AEC3DD3E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The first official release of Linux 1.0 was in March 1994. </a:t>
            </a:r>
          </a:p>
          <a:p>
            <a:pPr algn="just">
              <a:lnSpc>
                <a:spcPct val="90000"/>
              </a:lnSpc>
            </a:pPr>
            <a:endParaRPr lang="en-US" altLang="ja-JP" sz="12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Just a year later, Linux 1.2 was released. </a:t>
            </a:r>
          </a:p>
          <a:p>
            <a:pPr algn="just">
              <a:lnSpc>
                <a:spcPct val="90000"/>
              </a:lnSpc>
            </a:pPr>
            <a:endParaRPr lang="en-US" altLang="ja-JP" sz="12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Linux 2.0 arrived in June 1996.</a:t>
            </a:r>
          </a:p>
          <a:p>
            <a:pPr algn="just">
              <a:lnSpc>
                <a:spcPct val="90000"/>
              </a:lnSpc>
            </a:pPr>
            <a:endParaRPr lang="en-US" altLang="ja-JP" sz="12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Linux 2.2 in January 1999. </a:t>
            </a:r>
          </a:p>
          <a:p>
            <a:pPr algn="just">
              <a:lnSpc>
                <a:spcPct val="90000"/>
              </a:lnSpc>
            </a:pPr>
            <a:endParaRPr lang="en-US" altLang="ja-JP" sz="12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Linux 2.4 in January 2001.</a:t>
            </a:r>
          </a:p>
          <a:p>
            <a:pPr algn="just">
              <a:lnSpc>
                <a:spcPct val="90000"/>
              </a:lnSpc>
            </a:pPr>
            <a:endParaRPr lang="en-US" altLang="ja-JP" sz="10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Linux 2.6 in December 2003.</a:t>
            </a:r>
          </a:p>
          <a:p>
            <a:pPr>
              <a:lnSpc>
                <a:spcPct val="90000"/>
              </a:lnSpc>
            </a:pPr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76AAE40-2D97-D0A7-14D3-E0309649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12-3679-4C14-8EB2-DC205FAC34A4}" type="slidenum">
              <a:rPr lang="ja-JP" altLang="en-US"/>
              <a:pPr/>
              <a:t>4</a:t>
            </a:fld>
            <a:endParaRPr lang="en-US" altLang="ja-JP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FA0C7DB-1A17-4E82-71A9-27462F621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Context of a Process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7824E373-4808-3013-3BDF-3EE9045D58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ja-JP" altLang="en-US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The UNIX kernel is reentrant</a:t>
            </a:r>
          </a:p>
          <a:p>
            <a:pPr algn="just"/>
            <a:endParaRPr lang="en-US" altLang="ja-JP" sz="800">
              <a:ea typeface="ＭＳ Ｐゴシック" panose="020B0600070205080204" pitchFamily="34" charset="-128"/>
            </a:endParaRPr>
          </a:p>
          <a:p>
            <a:pPr algn="just"/>
            <a:endParaRPr lang="en-US" altLang="ja-JP" sz="6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Kernel functions may execute either in process context or in system context</a:t>
            </a:r>
          </a:p>
          <a:p>
            <a:pPr algn="just"/>
            <a:endParaRPr lang="en-US" altLang="ja-JP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User code runs in user mode and process context, and can access only the process space</a:t>
            </a:r>
          </a:p>
          <a:p>
            <a:pPr algn="just"/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B74417D-A1B0-1E85-CCA7-78E7DCE2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65E4-B877-4738-90BE-3D6E628F4B6D}" type="slidenum">
              <a:rPr lang="ja-JP" altLang="en-US"/>
              <a:pPr/>
              <a:t>40</a:t>
            </a:fld>
            <a:endParaRPr lang="en-US" altLang="ja-JP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2" name="Rectangle 4">
            <a:extLst>
              <a:ext uri="{FF2B5EF4-FFF2-40B4-BE49-F238E27FC236}">
                <a16:creationId xmlns:a16="http://schemas.microsoft.com/office/drawing/2014/main" id="{00186A25-0ACD-9E31-10E5-6A363328E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Context of a Process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2B3E7A19-2E06-E2D1-4492-08E3F73AD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ja-JP" altLang="en-US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System calls and exceptions are handled in kernel mode but in process context, and may access process and system space</a:t>
            </a:r>
          </a:p>
          <a:p>
            <a:pPr algn="just"/>
            <a:endParaRPr lang="en-US" altLang="ja-JP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Interrupts and system wide tasks are handled in kernel mode and system context, and must only access system space</a:t>
            </a:r>
          </a:p>
          <a:p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BF0C0AF-CC24-32F9-2E89-65C26C0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3EC2-A41B-46B1-B99E-D2BEC72FD752}" type="slidenum">
              <a:rPr lang="ja-JP" altLang="en-US"/>
              <a:pPr/>
              <a:t>41</a:t>
            </a:fld>
            <a:endParaRPr lang="en-US" altLang="ja-JP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109F8E33-65F3-C7B0-5C47-85F21B170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Process Structure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3428F0DB-FE5B-E474-9508-48466B919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In order to manage the processes in the system, each process is represented by a </a:t>
            </a:r>
            <a:r>
              <a:rPr lang="en-US" altLang="ja-JP" sz="2800" i="1">
                <a:ea typeface="ＭＳ Ｐゴシック" panose="020B0600070205080204" pitchFamily="34" charset="-128"/>
              </a:rPr>
              <a:t>task_struct data structure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altLang="ja-JP" sz="2800" i="1">
              <a:ea typeface="ＭＳ Ｐゴシック" panose="020B0600070205080204" pitchFamily="34" charset="-128"/>
            </a:endParaRP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The task vector is an array of pointers to every task_struct data structure in the system. 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task_struct is quite large and complex</a:t>
            </a:r>
          </a:p>
          <a:p>
            <a:pPr algn="just">
              <a:buFontTx/>
              <a:buNone/>
            </a:pPr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35002DE-6292-A7F6-7724-6A85BB4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D37B-1DE5-4C6E-85F4-D0D4947A3A4D}" type="slidenum">
              <a:rPr lang="ja-JP" altLang="en-US"/>
              <a:pPr/>
              <a:t>42</a:t>
            </a:fld>
            <a:endParaRPr lang="en-US" altLang="ja-JP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B8E8B61A-B4C8-2D39-4D3F-3F02D2DAA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Process State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085A52C-7B41-90C4-EA71-508D25BD7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ja-JP" altLang="en-US" sz="2800">
                <a:ea typeface="ＭＳ Ｐゴシック" panose="020B0600070205080204" pitchFamily="34" charset="-128"/>
              </a:rPr>
              <a:t>		</a:t>
            </a:r>
            <a:r>
              <a:rPr lang="en-US" altLang="ja-JP" sz="2800">
                <a:ea typeface="ＭＳ Ｐゴシック" panose="020B0600070205080204" pitchFamily="34" charset="-128"/>
              </a:rPr>
              <a:t>As a process executes it changes </a:t>
            </a:r>
            <a:r>
              <a:rPr lang="en-US" altLang="ja-JP" sz="2800" i="1">
                <a:ea typeface="ＭＳ Ｐゴシック" panose="020B0600070205080204" pitchFamily="34" charset="-128"/>
              </a:rPr>
              <a:t>state</a:t>
            </a:r>
            <a:r>
              <a:rPr lang="en-US" altLang="ja-JP" sz="2800">
                <a:ea typeface="ＭＳ Ｐゴシック" panose="020B0600070205080204" pitchFamily="34" charset="-128"/>
              </a:rPr>
              <a:t> according to its circumstances. Standard UNIX processes have the following states: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Ready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Running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Wait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stopped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Zombie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Exit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4A67B53-7156-D1EE-2282-42ECF506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2E74-B4EC-4127-B8A8-2F4C39634BE1}" type="slidenum">
              <a:rPr lang="ja-JP" altLang="en-US"/>
              <a:pPr/>
              <a:t>43</a:t>
            </a:fld>
            <a:endParaRPr lang="en-US" altLang="ja-JP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5920448-BDAB-7FB8-BB5F-48331822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3F3A-F8EC-424B-AAA8-799C1A265091}" type="slidenum">
              <a:rPr lang="ja-JP" altLang="en-US"/>
              <a:pPr/>
              <a:t>44</a:t>
            </a:fld>
            <a:endParaRPr lang="en-US" altLang="ja-JP"/>
          </a:p>
        </p:txBody>
      </p:sp>
      <p:pic>
        <p:nvPicPr>
          <p:cNvPr id="134146" name="Picture 2">
            <a:extLst>
              <a:ext uri="{FF2B5EF4-FFF2-40B4-BE49-F238E27FC236}">
                <a16:creationId xmlns:a16="http://schemas.microsoft.com/office/drawing/2014/main" id="{6870726F-1693-74EC-4EFC-9E943B600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257800" cy="3897313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4147" name="Oval 3">
            <a:extLst>
              <a:ext uri="{FF2B5EF4-FFF2-40B4-BE49-F238E27FC236}">
                <a16:creationId xmlns:a16="http://schemas.microsoft.com/office/drawing/2014/main" id="{BB9AC365-629D-9E50-4A07-A285C6573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00600"/>
            <a:ext cx="609600" cy="6096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48" name="Oval 4">
            <a:extLst>
              <a:ext uri="{FF2B5EF4-FFF2-40B4-BE49-F238E27FC236}">
                <a16:creationId xmlns:a16="http://schemas.microsoft.com/office/drawing/2014/main" id="{87430474-A022-5445-6609-1AB74452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6096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256359C4-21E2-1AAD-CE30-EF409DE42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0540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1600">
                <a:latin typeface="Tahoma" panose="020B0604030504040204" pitchFamily="34" charset="0"/>
                <a:ea typeface="ＭＳ Ｐゴシック" panose="020B0600070205080204" pitchFamily="34" charset="-128"/>
              </a:rPr>
              <a:t>stopped</a:t>
            </a:r>
            <a:endParaRPr lang="en-US" altLang="ja-JP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4150" name="Line 6">
            <a:extLst>
              <a:ext uri="{FF2B5EF4-FFF2-40B4-BE49-F238E27FC236}">
                <a16:creationId xmlns:a16="http://schemas.microsoft.com/office/drawing/2014/main" id="{CBF22D4C-2C85-9383-D62B-6CD39E2ACD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181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51" name="Text Box 7">
            <a:extLst>
              <a:ext uri="{FF2B5EF4-FFF2-40B4-BE49-F238E27FC236}">
                <a16:creationId xmlns:a16="http://schemas.microsoft.com/office/drawing/2014/main" id="{ED16369B-64E6-DD6F-C2BF-6B22C1B50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24400"/>
            <a:ext cx="974725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Stopped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+ Asleep</a:t>
            </a:r>
            <a:endParaRPr lang="en-US" altLang="ja-JP" b="1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4152" name="Line 8">
            <a:extLst>
              <a:ext uri="{FF2B5EF4-FFF2-40B4-BE49-F238E27FC236}">
                <a16:creationId xmlns:a16="http://schemas.microsoft.com/office/drawing/2014/main" id="{0F3B0EB5-0920-8423-F889-A655E4801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4876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53" name="Text Box 9">
            <a:extLst>
              <a:ext uri="{FF2B5EF4-FFF2-40B4-BE49-F238E27FC236}">
                <a16:creationId xmlns:a16="http://schemas.microsoft.com/office/drawing/2014/main" id="{AB575471-A3D0-21BC-BD9E-C5BE2BD4D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"/>
            <a:ext cx="6708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44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Process -state transition</a:t>
            </a:r>
          </a:p>
        </p:txBody>
      </p:sp>
      <p:sp>
        <p:nvSpPr>
          <p:cNvPr id="134154" name="Rectangle 10">
            <a:extLst>
              <a:ext uri="{FF2B5EF4-FFF2-40B4-BE49-F238E27FC236}">
                <a16:creationId xmlns:a16="http://schemas.microsoft.com/office/drawing/2014/main" id="{B45BD23D-FF1E-3B68-4FD6-AF6BA6EAD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562600"/>
            <a:ext cx="2667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39B90074-B9DC-00A9-2146-05E12D4FD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0825" cy="735013"/>
          </a:xfrm>
        </p:spPr>
        <p:txBody>
          <a:bodyPr>
            <a:normAutofit fontScale="90000"/>
          </a:bodyPr>
          <a:lstStyle/>
          <a:p>
            <a:br>
              <a:rPr lang="ja-JP" altLang="en-US" b="1">
                <a:ea typeface="ＭＳ Ｐゴシック" panose="020B0600070205080204" pitchFamily="34" charset="-128"/>
              </a:rPr>
            </a:br>
            <a:r>
              <a:rPr lang="en-US" altLang="ja-JP" b="1">
                <a:ea typeface="ＭＳ Ｐゴシック" panose="020B0600070205080204" pitchFamily="34" charset="-128"/>
              </a:rPr>
              <a:t>Identifiers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789FD3D1-AEA2-0A26-0E37-BAFD80E23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870075"/>
            <a:ext cx="8763000" cy="4019550"/>
          </a:xfrm>
        </p:spPr>
        <p:txBody>
          <a:bodyPr/>
          <a:lstStyle/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Every process in the system has a process identifier.</a:t>
            </a:r>
          </a:p>
          <a:p>
            <a:pPr algn="just"/>
            <a:endParaRPr lang="en-US" altLang="ja-JP" sz="600">
              <a:ea typeface="ＭＳ Ｐゴシック" panose="020B0600070205080204" pitchFamily="34" charset="-128"/>
            </a:endParaRPr>
          </a:p>
          <a:p>
            <a:pPr algn="just"/>
            <a:endParaRPr lang="en-US" altLang="ja-JP" sz="6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>
                <a:ea typeface="ＭＳ Ｐゴシック" panose="020B0600070205080204" pitchFamily="34" charset="-128"/>
              </a:rPr>
              <a:t>Each process also has User and group identifiers, these are used to control this processes access to the files and devices in the system</a:t>
            </a:r>
          </a:p>
          <a:p>
            <a:pPr algn="just"/>
            <a:endParaRPr lang="en-US" altLang="ja-JP" sz="6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>
                <a:ea typeface="ＭＳ Ｐゴシック" panose="020B0600070205080204" pitchFamily="34" charset="-128"/>
              </a:rPr>
              <a:t>ppid, pid, uid, gid, euid, egid</a:t>
            </a:r>
            <a:r>
              <a:rPr lang="en-US" altLang="ja-JP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pPr algn="just"/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0DD1E0A-607E-28F3-4E38-F74E5498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D06-B56C-4ED2-B4B9-719F86CAEC65}" type="slidenum">
              <a:rPr lang="ja-JP" altLang="en-US"/>
              <a:pPr/>
              <a:t>45</a:t>
            </a:fld>
            <a:endParaRPr lang="en-US" altLang="ja-JP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8EDDD210-C473-8AEE-2CC8-77657AE8C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init - shell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C380E2AC-C7B7-1FFB-EED3-66A134186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534400" cy="2895600"/>
          </a:xfrm>
        </p:spPr>
        <p:txBody>
          <a:bodyPr>
            <a:normAutofit fontScale="92500"/>
          </a:bodyPr>
          <a:lstStyle/>
          <a:p>
            <a:endParaRPr lang="ja-JP" altLang="en-US" sz="900">
              <a:ea typeface="ＭＳ Ｐゴシック" panose="020B0600070205080204" pitchFamily="34" charset="-128"/>
            </a:endParaRPr>
          </a:p>
          <a:p>
            <a:r>
              <a:rPr lang="en-US" altLang="ja-JP" sz="2800">
                <a:ea typeface="ＭＳ Ｐゴシック" panose="020B0600070205080204" pitchFamily="34" charset="-128"/>
              </a:rPr>
              <a:t>In Linux no process is independent of any other process</a:t>
            </a:r>
          </a:p>
          <a:p>
            <a:r>
              <a:rPr lang="en-US" altLang="ja-JP" sz="2800">
                <a:ea typeface="ＭＳ Ｐゴシック" panose="020B0600070205080204" pitchFamily="34" charset="-128"/>
              </a:rPr>
              <a:t>Every process in the system, except the initial process has a parent process</a:t>
            </a:r>
          </a:p>
          <a:p>
            <a:r>
              <a:rPr lang="en-US" altLang="ja-JP" sz="2800">
                <a:ea typeface="ＭＳ Ｐゴシック" panose="020B0600070205080204" pitchFamily="34" charset="-128"/>
              </a:rPr>
              <a:t>New processes are not created, they are copied, or rather </a:t>
            </a:r>
            <a:r>
              <a:rPr lang="en-US" altLang="ja-JP" sz="2800" i="1">
                <a:ea typeface="ＭＳ Ｐゴシック" panose="020B0600070205080204" pitchFamily="34" charset="-128"/>
              </a:rPr>
              <a:t>cloned</a:t>
            </a:r>
            <a:r>
              <a:rPr lang="en-US" altLang="ja-JP" sz="2800">
                <a:ea typeface="ＭＳ Ｐゴシック" panose="020B0600070205080204" pitchFamily="34" charset="-128"/>
              </a:rPr>
              <a:t> from previous processes</a:t>
            </a:r>
          </a:p>
          <a:p>
            <a:pPr>
              <a:buFontTx/>
              <a:buNone/>
            </a:pPr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91B4EF1-F152-8DC2-C6A7-F30FCC08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E94-7B82-40EC-8BA6-17B108A6D11B}" type="slidenum">
              <a:rPr lang="ja-JP" altLang="en-US"/>
              <a:pPr/>
              <a:t>46</a:t>
            </a:fld>
            <a:endParaRPr lang="en-US" altLang="ja-JP"/>
          </a:p>
        </p:txBody>
      </p:sp>
      <p:sp>
        <p:nvSpPr>
          <p:cNvPr id="138244" name="AutoShape 4">
            <a:extLst>
              <a:ext uri="{FF2B5EF4-FFF2-40B4-BE49-F238E27FC236}">
                <a16:creationId xmlns:a16="http://schemas.microsoft.com/office/drawing/2014/main" id="{46E602C8-3448-2E51-49B8-93C5ECA94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0"/>
            <a:ext cx="1066800" cy="533400"/>
          </a:xfrm>
          <a:prstGeom prst="flowChartAlternateProcess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8245" name="AutoShape 5">
            <a:extLst>
              <a:ext uri="{FF2B5EF4-FFF2-40B4-BE49-F238E27FC236}">
                <a16:creationId xmlns:a16="http://schemas.microsoft.com/office/drawing/2014/main" id="{0FB9E51F-E81C-010A-D94B-A9B8A7CE2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334000"/>
            <a:ext cx="1066800" cy="533400"/>
          </a:xfrm>
          <a:prstGeom prst="flowChartAlternateProcess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8246" name="AutoShape 6">
            <a:extLst>
              <a:ext uri="{FF2B5EF4-FFF2-40B4-BE49-F238E27FC236}">
                <a16:creationId xmlns:a16="http://schemas.microsoft.com/office/drawing/2014/main" id="{37B0B726-E787-99DB-432B-502B291C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1066800" cy="533400"/>
          </a:xfrm>
          <a:prstGeom prst="flowChartAlternateProcess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cxnSp>
        <p:nvCxnSpPr>
          <p:cNvPr id="138248" name="AutoShape 8">
            <a:extLst>
              <a:ext uri="{FF2B5EF4-FFF2-40B4-BE49-F238E27FC236}">
                <a16:creationId xmlns:a16="http://schemas.microsoft.com/office/drawing/2014/main" id="{45A1B5CC-2842-E5B3-E4C3-5F3B3CB6252D}"/>
              </a:ext>
            </a:extLst>
          </p:cNvPr>
          <p:cNvCxnSpPr>
            <a:cxnSpLocks noChangeShapeType="1"/>
            <a:stCxn id="138244" idx="3"/>
            <a:endCxn id="138245" idx="1"/>
          </p:cNvCxnSpPr>
          <p:nvPr/>
        </p:nvCxnSpPr>
        <p:spPr bwMode="auto">
          <a:xfrm>
            <a:off x="1600200" y="5600700"/>
            <a:ext cx="8382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49" name="AutoShape 9">
            <a:extLst>
              <a:ext uri="{FF2B5EF4-FFF2-40B4-BE49-F238E27FC236}">
                <a16:creationId xmlns:a16="http://schemas.microsoft.com/office/drawing/2014/main" id="{4BDE0495-034B-25AA-9234-6916D3267A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200" y="5562600"/>
            <a:ext cx="8382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0" name="AutoShape 10">
            <a:extLst>
              <a:ext uri="{FF2B5EF4-FFF2-40B4-BE49-F238E27FC236}">
                <a16:creationId xmlns:a16="http://schemas.microsoft.com/office/drawing/2014/main" id="{5EC03EA3-AA69-79BB-031A-A183ABDFE2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0200" y="5562600"/>
            <a:ext cx="8382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251" name="Text Box 11">
            <a:extLst>
              <a:ext uri="{FF2B5EF4-FFF2-40B4-BE49-F238E27FC236}">
                <a16:creationId xmlns:a16="http://schemas.microsoft.com/office/drawing/2014/main" id="{4D968CD7-602A-F4A3-131B-15EEAF849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0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 b="1">
                <a:latin typeface="Albertus Extra Bold" pitchFamily="34" charset="0"/>
                <a:ea typeface="ＭＳ Ｐゴシック" panose="020B0600070205080204" pitchFamily="34" charset="-128"/>
              </a:rPr>
              <a:t>init</a:t>
            </a:r>
          </a:p>
        </p:txBody>
      </p:sp>
      <p:sp>
        <p:nvSpPr>
          <p:cNvPr id="138252" name="Text Box 12">
            <a:extLst>
              <a:ext uri="{FF2B5EF4-FFF2-40B4-BE49-F238E27FC236}">
                <a16:creationId xmlns:a16="http://schemas.microsoft.com/office/drawing/2014/main" id="{13AC4D7B-D237-EFA9-B298-7DCA1BCAB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 b="1">
                <a:latin typeface="Albertus Extra Bold" pitchFamily="34" charset="0"/>
                <a:ea typeface="ＭＳ Ｐゴシック" panose="020B0600070205080204" pitchFamily="34" charset="-128"/>
              </a:rPr>
              <a:t>getty</a:t>
            </a:r>
          </a:p>
        </p:txBody>
      </p:sp>
      <p:sp>
        <p:nvSpPr>
          <p:cNvPr id="138253" name="Text Box 13">
            <a:extLst>
              <a:ext uri="{FF2B5EF4-FFF2-40B4-BE49-F238E27FC236}">
                <a16:creationId xmlns:a16="http://schemas.microsoft.com/office/drawing/2014/main" id="{3872289E-0732-BC37-AF23-E38B7BDEB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10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 b="1">
                <a:latin typeface="Albertus Extra Bold" pitchFamily="34" charset="0"/>
                <a:ea typeface="ＭＳ Ｐゴシック" panose="020B0600070205080204" pitchFamily="34" charset="-128"/>
              </a:rPr>
              <a:t>login</a:t>
            </a:r>
          </a:p>
        </p:txBody>
      </p:sp>
      <p:sp>
        <p:nvSpPr>
          <p:cNvPr id="138255" name="AutoShape 15">
            <a:extLst>
              <a:ext uri="{FF2B5EF4-FFF2-40B4-BE49-F238E27FC236}">
                <a16:creationId xmlns:a16="http://schemas.microsoft.com/office/drawing/2014/main" id="{7A9A04DB-E7FD-6E52-8DAC-C30AA6488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0"/>
            <a:ext cx="1066800" cy="533400"/>
          </a:xfrm>
          <a:prstGeom prst="flowChartAlternateProcess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8256" name="Rectangle 16">
            <a:extLst>
              <a:ext uri="{FF2B5EF4-FFF2-40B4-BE49-F238E27FC236}">
                <a16:creationId xmlns:a16="http://schemas.microsoft.com/office/drawing/2014/main" id="{EBD14F45-2AE2-D101-3E38-1E1D1FE84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324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shell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768CD93-1256-0D04-0ABF-3624AAF5E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Times and Timers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608BC73-5E2C-FD06-DA0E-4BA37C015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3959225"/>
          </a:xfrm>
        </p:spPr>
        <p:txBody>
          <a:bodyPr/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The kernel keeps track of a processes creation time as well as the CPU time that it consumes during its lifetime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Each clock tick, the kernel updates the amount of time that the current process has spent in system and in user mode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UNIX also supports process specific </a:t>
            </a:r>
            <a:r>
              <a:rPr lang="en-US" altLang="ja-JP" sz="2800" i="1">
                <a:ea typeface="ＭＳ Ｐゴシック" panose="020B0600070205080204" pitchFamily="34" charset="-128"/>
              </a:rPr>
              <a:t>interval</a:t>
            </a:r>
            <a:r>
              <a:rPr lang="en-US" altLang="ja-JP" sz="2800">
                <a:ea typeface="ＭＳ Ｐゴシック" panose="020B0600070205080204" pitchFamily="34" charset="-128"/>
              </a:rPr>
              <a:t> timers, processes can use system calls to set up timers to send signals to themselves when the timers expire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altLang="ja-JP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DECF53C-61F7-2DAB-6F49-64C6850F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94E4-48EB-4E32-9258-B7248365D2FA}" type="slidenum">
              <a:rPr lang="ja-JP" altLang="en-US"/>
              <a:pPr/>
              <a:t>47</a:t>
            </a:fld>
            <a:endParaRPr lang="en-US" altLang="ja-JP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6" name="Rectangle 4">
            <a:extLst>
              <a:ext uri="{FF2B5EF4-FFF2-40B4-BE49-F238E27FC236}">
                <a16:creationId xmlns:a16="http://schemas.microsoft.com/office/drawing/2014/main" id="{E70A617B-6FAD-0A9F-6806-2E917463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Process Scheduling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F6399CED-EEAD-B744-BB30-2F6F2A8D8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915400" cy="4373563"/>
          </a:xfrm>
        </p:spPr>
        <p:txBody>
          <a:bodyPr/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i="1">
                <a:ea typeface="ＭＳ Ｐゴシック" panose="020B0600070205080204" pitchFamily="34" charset="-128"/>
              </a:rPr>
              <a:t>scheduler</a:t>
            </a:r>
            <a:r>
              <a:rPr lang="en-US" altLang="ja-JP">
                <a:ea typeface="ＭＳ Ｐゴシック" panose="020B0600070205080204" pitchFamily="34" charset="-128"/>
              </a:rPr>
              <a:t> that must select the most deserving process to run out of all of the processes in the ready to run queue.  The traditional UNIX scheduler uses preemptive round-robin scheduling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>
                <a:ea typeface="ＭＳ Ｐゴシック" panose="020B0600070205080204" pitchFamily="34" charset="-128"/>
              </a:rPr>
              <a:t>Scheduling priorities have integer values between 0 and 140, with smaller numbers meaning higher priorities</a:t>
            </a:r>
          </a:p>
          <a:p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B2E8DB9-62A8-BBED-8463-2CFFA8EB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D0D-F9D4-4EF0-BEDB-824F5E024029}" type="slidenum">
              <a:rPr lang="ja-JP" altLang="en-US"/>
              <a:pPr/>
              <a:t>48</a:t>
            </a:fld>
            <a:endParaRPr lang="en-US" altLang="ja-JP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6A0A8C2D-DD89-260A-3854-868B30EFF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ja-JP" altLang="en-US" b="1">
                <a:ea typeface="ＭＳ Ｐゴシック" panose="020B0600070205080204" pitchFamily="34" charset="-128"/>
              </a:rPr>
              <a:t>    </a:t>
            </a:r>
            <a:r>
              <a:rPr lang="en-US" altLang="ja-JP">
                <a:ea typeface="ＭＳ Ｐゴシック" panose="020B0600070205080204" pitchFamily="34" charset="-128"/>
              </a:rPr>
              <a:t>Process Scheduling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C90F0BF-8A96-C638-5505-D5570CA20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839200" cy="3505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ja-JP" sz="2400">
                <a:ea typeface="ＭＳ Ｐゴシック" panose="020B0600070205080204" pitchFamily="34" charset="-128"/>
              </a:rPr>
              <a:t>For the scheduler keeps information in the </a:t>
            </a:r>
            <a:r>
              <a:rPr lang="en-US" altLang="ja-JP" sz="2400" i="1">
                <a:ea typeface="ＭＳ Ｐゴシック" panose="020B0600070205080204" pitchFamily="34" charset="-128"/>
              </a:rPr>
              <a:t>task_struct</a:t>
            </a:r>
            <a:r>
              <a:rPr lang="en-US" altLang="ja-JP" sz="2400">
                <a:ea typeface="ＭＳ Ｐゴシック" panose="020B0600070205080204" pitchFamily="34" charset="-128"/>
              </a:rPr>
              <a:t> for each process</a:t>
            </a:r>
            <a:endParaRPr lang="en-US" altLang="ja-JP" sz="2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400" i="1">
                <a:ea typeface="ＭＳ Ｐゴシック" panose="020B0600070205080204" pitchFamily="34" charset="-128"/>
              </a:rPr>
              <a:t>policy</a:t>
            </a:r>
            <a:r>
              <a:rPr lang="en-US" altLang="ja-JP" sz="2400">
                <a:ea typeface="ＭＳ Ｐゴシック" panose="020B0600070205080204" pitchFamily="34" charset="-128"/>
              </a:rPr>
              <a:t> This is the scheduling policy that will be applied to this process.</a:t>
            </a:r>
          </a:p>
          <a:p>
            <a:pPr algn="just">
              <a:lnSpc>
                <a:spcPct val="90000"/>
              </a:lnSpc>
            </a:pPr>
            <a:r>
              <a:rPr lang="en-US" altLang="ja-JP" sz="2400" b="1" i="1">
                <a:ea typeface="ＭＳ Ｐゴシック" panose="020B0600070205080204" pitchFamily="34" charset="-128"/>
              </a:rPr>
              <a:t> </a:t>
            </a:r>
            <a:r>
              <a:rPr lang="en-US" altLang="ja-JP" sz="2400" i="1">
                <a:ea typeface="ＭＳ Ｐゴシック" panose="020B0600070205080204" pitchFamily="34" charset="-128"/>
              </a:rPr>
              <a:t>priority</a:t>
            </a:r>
            <a:r>
              <a:rPr lang="en-US" altLang="ja-JP" sz="2400">
                <a:ea typeface="ＭＳ Ｐゴシック" panose="020B0600070205080204" pitchFamily="34" charset="-128"/>
              </a:rPr>
              <a:t> This is the priority that the scheduler will give to this process. </a:t>
            </a:r>
          </a:p>
          <a:p>
            <a:pPr algn="just">
              <a:lnSpc>
                <a:spcPct val="90000"/>
              </a:lnSpc>
            </a:pPr>
            <a:r>
              <a:rPr lang="en-US" altLang="ja-JP" sz="2400" i="1">
                <a:ea typeface="ＭＳ Ｐゴシック" panose="020B0600070205080204" pitchFamily="34" charset="-128"/>
              </a:rPr>
              <a:t>rt_priority</a:t>
            </a:r>
            <a:r>
              <a:rPr lang="en-US" altLang="ja-JP" sz="2400">
                <a:ea typeface="ＭＳ Ｐゴシック" panose="020B0600070205080204" pitchFamily="34" charset="-128"/>
              </a:rPr>
              <a:t> Linux supports real time processes and these are scheduled to have a higher priority than all of the other non-real time processes in system. </a:t>
            </a:r>
          </a:p>
          <a:p>
            <a:pPr algn="just">
              <a:lnSpc>
                <a:spcPct val="90000"/>
              </a:lnSpc>
            </a:pPr>
            <a:r>
              <a:rPr lang="en-US" altLang="ja-JP" sz="2400" i="1">
                <a:ea typeface="ＭＳ Ｐゴシック" panose="020B0600070205080204" pitchFamily="34" charset="-128"/>
              </a:rPr>
              <a:t>counter</a:t>
            </a:r>
            <a:r>
              <a:rPr lang="en-US" altLang="ja-JP" sz="2400">
                <a:ea typeface="ＭＳ Ｐゴシック" panose="020B0600070205080204" pitchFamily="34" charset="-128"/>
              </a:rPr>
              <a:t> This is the amount of time that this process is allowed to run for.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DBE1354-BFA1-EA9E-EDC0-9705D02D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EF4A-D2CC-4C0B-BF53-0EBF6461D993}" type="slidenum">
              <a:rPr lang="ja-JP" altLang="en-US"/>
              <a:pPr/>
              <a:t>49</a:t>
            </a:fld>
            <a:endParaRPr lang="en-US" altLang="ja-JP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6133B3A1-DCCE-94B4-CE9F-35553801B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Linux  - Why Popular ?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3EEE0001-12C8-28DA-5C51-3811B85B1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229600" cy="437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Royalty-free 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2800">
                <a:ea typeface="ＭＳ Ｐゴシック" panose="020B0600070205080204" pitchFamily="34" charset="-128"/>
              </a:rPr>
              <a:t> Open Source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•</a:t>
            </a:r>
            <a:r>
              <a:rPr lang="en-US" altLang="ja-JP" sz="2800">
                <a:ea typeface="ＭＳ Ｐゴシック" panose="020B0600070205080204" pitchFamily="34" charset="-128"/>
              </a:rPr>
              <a:t>  Strong networking support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•</a:t>
            </a:r>
            <a:r>
              <a:rPr lang="en-US" altLang="ja-JP" sz="2800">
                <a:ea typeface="ＭＳ Ｐゴシック" panose="020B0600070205080204" pitchFamily="34" charset="-128"/>
              </a:rPr>
              <a:t>  </a:t>
            </a:r>
            <a:r>
              <a:rPr lang="en-US" altLang="en-US" sz="2800"/>
              <a:t>Standard (UNIX/POSIX) interface</a:t>
            </a:r>
            <a:endParaRPr lang="en-US" altLang="ja-JP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•</a:t>
            </a:r>
            <a:r>
              <a:rPr lang="en-US" altLang="ja-JP" sz="2800">
                <a:ea typeface="ＭＳ Ｐゴシック" panose="020B0600070205080204" pitchFamily="34" charset="-128"/>
              </a:rPr>
              <a:t>  </a:t>
            </a:r>
            <a:r>
              <a:rPr lang="en-US" altLang="en-US" sz="2800"/>
              <a:t>Growing number of embedded distributions</a:t>
            </a:r>
            <a:r>
              <a:rPr lang="en-US" altLang="ja-JP" sz="28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•</a:t>
            </a:r>
            <a:r>
              <a:rPr lang="en-US" altLang="en-US" sz="2800"/>
              <a:t>  Availability of support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•</a:t>
            </a:r>
            <a:r>
              <a:rPr lang="en-US" altLang="ja-JP" sz="2800">
                <a:ea typeface="ＭＳ Ｐゴシック" panose="020B0600070205080204" pitchFamily="34" charset="-128"/>
              </a:rPr>
              <a:t>  Modern OS (eg. memory management, kernel modules, etc.)</a:t>
            </a:r>
          </a:p>
          <a:p>
            <a:pPr>
              <a:lnSpc>
                <a:spcPct val="90000"/>
              </a:lnSpc>
            </a:pPr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95CF9DC-4B8A-AC63-BFD9-5224D940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71A0-7FFB-4ABA-9C6D-EE677A6E5818}" type="slidenum">
              <a:rPr lang="ja-JP" altLang="en-US"/>
              <a:pPr/>
              <a:t>5</a:t>
            </a:fld>
            <a:endParaRPr lang="en-US" altLang="ja-JP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7114BF62-2236-C846-7C55-66C3E73E5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Creating a new process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D063129F-EFFD-BE1C-AEE6-4BDCD6B0B2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/>
          <a:lstStyle/>
          <a:p>
            <a:pPr algn="just"/>
            <a:r>
              <a:rPr lang="en-US" altLang="ja-JP" sz="28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fork( )</a:t>
            </a:r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 system call creates a new process</a:t>
            </a:r>
          </a:p>
          <a:p>
            <a:pPr algn="just"/>
            <a:endParaRPr lang="en-US" altLang="ja-JP" sz="8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All statements after the </a:t>
            </a:r>
            <a:r>
              <a:rPr lang="en-US" altLang="ja-JP" sz="28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fork( )</a:t>
            </a:r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 system call in your program are executed by two processes</a:t>
            </a:r>
          </a:p>
          <a:p>
            <a:pPr algn="just"/>
            <a:endParaRPr lang="en-US" altLang="ja-JP" sz="6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If </a:t>
            </a:r>
            <a:r>
              <a:rPr lang="en-US" altLang="ja-JP" sz="28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fork ( )</a:t>
            </a:r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 returns 0 it is a child process else if &gt; 0 it is parent process else (-1) error</a:t>
            </a:r>
          </a:p>
          <a:p>
            <a:pPr algn="just"/>
            <a:endParaRPr lang="en-US" altLang="ja-JP" sz="9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A parent process can use the </a:t>
            </a:r>
            <a:r>
              <a:rPr lang="en-US" altLang="ja-JP" sz="28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wait( )</a:t>
            </a:r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 system call to wait for the exit of any child process</a:t>
            </a:r>
          </a:p>
          <a:p>
            <a:pPr lvl="1" algn="just"/>
            <a:endParaRPr lang="en-US" altLang="ja-JP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F1DD90A-F7ED-D26A-F4B7-3E342D1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A9F-86B6-40D5-BC7D-4378AAAA8AFA}" type="slidenum">
              <a:rPr lang="ja-JP" altLang="en-US"/>
              <a:pPr/>
              <a:t>50</a:t>
            </a:fld>
            <a:endParaRPr lang="en-US" altLang="ja-JP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7D4FDD89-947F-C141-2ED2-2F9CD1554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Process Creation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8EED01D3-2957-45F7-1C14-4D0EF425C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378301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Resource sharing</a:t>
            </a:r>
          </a:p>
          <a:p>
            <a:pPr lvl="1" algn="just">
              <a:lnSpc>
                <a:spcPct val="90000"/>
              </a:lnSpc>
            </a:pPr>
            <a:r>
              <a:rPr lang="en-US" altLang="ja-JP">
                <a:latin typeface="Helvetica" panose="020B0604020202020204" pitchFamily="34" charset="0"/>
                <a:ea typeface="ＭＳ Ｐゴシック" panose="020B0600070205080204" pitchFamily="34" charset="-128"/>
              </a:rPr>
              <a:t>Parent and children share all resources</a:t>
            </a:r>
          </a:p>
          <a:p>
            <a:pPr lvl="1" algn="just">
              <a:lnSpc>
                <a:spcPct val="90000"/>
              </a:lnSpc>
            </a:pPr>
            <a:r>
              <a:rPr lang="en-US" altLang="ja-JP">
                <a:latin typeface="Helvetica" panose="020B0604020202020204" pitchFamily="34" charset="0"/>
                <a:ea typeface="ＭＳ Ｐゴシック" panose="020B0600070205080204" pitchFamily="34" charset="-128"/>
              </a:rPr>
              <a:t>Children share subset of parent’s resources</a:t>
            </a:r>
          </a:p>
          <a:p>
            <a:pPr lvl="1" algn="just">
              <a:lnSpc>
                <a:spcPct val="90000"/>
              </a:lnSpc>
            </a:pPr>
            <a:r>
              <a:rPr lang="en-US" altLang="ja-JP">
                <a:latin typeface="Helvetica" panose="020B0604020202020204" pitchFamily="34" charset="0"/>
                <a:ea typeface="ＭＳ Ｐゴシック" panose="020B0600070205080204" pitchFamily="34" charset="-128"/>
              </a:rPr>
              <a:t>Parent and child share no resources</a:t>
            </a:r>
          </a:p>
          <a:p>
            <a:pPr algn="just">
              <a:lnSpc>
                <a:spcPct val="90000"/>
              </a:lnSpc>
            </a:pPr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Execution</a:t>
            </a:r>
          </a:p>
          <a:p>
            <a:pPr lvl="1" algn="just">
              <a:lnSpc>
                <a:spcPct val="90000"/>
              </a:lnSpc>
            </a:pPr>
            <a:r>
              <a:rPr lang="en-US" altLang="ja-JP">
                <a:latin typeface="Helvetica" panose="020B0604020202020204" pitchFamily="34" charset="0"/>
                <a:ea typeface="ＭＳ Ｐゴシック" panose="020B0600070205080204" pitchFamily="34" charset="-128"/>
              </a:rPr>
              <a:t>Parent and children execute concurrently</a:t>
            </a:r>
          </a:p>
          <a:p>
            <a:pPr lvl="1" algn="just">
              <a:lnSpc>
                <a:spcPct val="90000"/>
              </a:lnSpc>
            </a:pPr>
            <a:r>
              <a:rPr lang="en-US" altLang="ja-JP">
                <a:latin typeface="Helvetica" panose="020B0604020202020204" pitchFamily="34" charset="0"/>
                <a:ea typeface="ＭＳ Ｐゴシック" panose="020B0600070205080204" pitchFamily="34" charset="-128"/>
              </a:rPr>
              <a:t>Parent waits until children terminate</a:t>
            </a:r>
          </a:p>
          <a:p>
            <a:pPr algn="just">
              <a:lnSpc>
                <a:spcPct val="90000"/>
              </a:lnSpc>
            </a:pPr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Address space</a:t>
            </a:r>
          </a:p>
          <a:p>
            <a:pPr lvl="1" algn="just">
              <a:lnSpc>
                <a:spcPct val="90000"/>
              </a:lnSpc>
            </a:pPr>
            <a:r>
              <a:rPr lang="en-US" altLang="ja-JP">
                <a:latin typeface="Helvetica" panose="020B0604020202020204" pitchFamily="34" charset="0"/>
                <a:ea typeface="ＭＳ Ｐゴシック" panose="020B0600070205080204" pitchFamily="34" charset="-128"/>
              </a:rPr>
              <a:t>   Child duplicate of parent</a:t>
            </a:r>
          </a:p>
          <a:p>
            <a:pPr lvl="1" algn="just">
              <a:lnSpc>
                <a:spcPct val="90000"/>
              </a:lnSpc>
            </a:pPr>
            <a:r>
              <a:rPr lang="en-US" altLang="ja-JP">
                <a:latin typeface="Helvetica" panose="020B0604020202020204" pitchFamily="34" charset="0"/>
                <a:ea typeface="ＭＳ Ｐゴシック" panose="020B0600070205080204" pitchFamily="34" charset="-128"/>
              </a:rPr>
              <a:t>   Child has a program loaded into it</a:t>
            </a:r>
          </a:p>
          <a:p>
            <a:pPr lvl="1" algn="just">
              <a:lnSpc>
                <a:spcPct val="90000"/>
              </a:lnSpc>
            </a:pPr>
            <a:endParaRPr lang="ja-JP" altLang="en-US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E3F7E3E-CF06-155A-32CC-6896F9CF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B2FC-A154-48AA-8B0B-8F0B3059EF32}" type="slidenum">
              <a:rPr lang="ja-JP" altLang="en-US"/>
              <a:pPr/>
              <a:t>51</a:t>
            </a:fld>
            <a:endParaRPr lang="en-US" altLang="ja-JP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C7B2BFAB-9ECA-78CB-79FB-DA06A1898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exec – to run a program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4F2EE132-327D-E0AE-17AC-840535B87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915400" cy="4373563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To run a new program in a process, use one of the “exec” family of calls</a:t>
            </a:r>
          </a:p>
          <a:p>
            <a:pPr lvl="1" algn="just"/>
            <a:r>
              <a:rPr lang="en-US" altLang="ja-JP">
                <a:latin typeface="Helvetica" panose="020B0604020202020204" pitchFamily="34" charset="0"/>
                <a:ea typeface="ＭＳ Ｐゴシック" panose="020B0600070205080204" pitchFamily="34" charset="-128"/>
              </a:rPr>
              <a:t>pathname of the program to run</a:t>
            </a:r>
          </a:p>
          <a:p>
            <a:pPr lvl="1" algn="just"/>
            <a:r>
              <a:rPr lang="en-US" altLang="ja-JP">
                <a:latin typeface="Helvetica" panose="020B0604020202020204" pitchFamily="34" charset="0"/>
                <a:ea typeface="ＭＳ Ｐゴシック" panose="020B0600070205080204" pitchFamily="34" charset="-128"/>
              </a:rPr>
              <a:t>name of the program</a:t>
            </a:r>
          </a:p>
          <a:p>
            <a:pPr lvl="1" algn="just"/>
            <a:r>
              <a:rPr lang="en-US" altLang="ja-JP">
                <a:latin typeface="Helvetica" panose="020B0604020202020204" pitchFamily="34" charset="0"/>
                <a:ea typeface="ＭＳ Ｐゴシック" panose="020B0600070205080204" pitchFamily="34" charset="-128"/>
              </a:rPr>
              <a:t>each parameter to the program</a:t>
            </a:r>
          </a:p>
          <a:p>
            <a:pPr lvl="1" algn="just"/>
            <a:r>
              <a:rPr lang="en-US" altLang="ja-JP">
                <a:latin typeface="Helvetica" panose="020B0604020202020204" pitchFamily="34" charset="0"/>
                <a:ea typeface="ＭＳ Ｐゴシック" panose="020B0600070205080204" pitchFamily="34" charset="-128"/>
              </a:rPr>
              <a:t>(char  *)0 as the last parameter to specify end of parameter list</a:t>
            </a:r>
          </a:p>
          <a:p>
            <a:pPr>
              <a:buFontTx/>
              <a:buNone/>
            </a:pPr>
            <a:endParaRPr lang="en-US" altLang="ja-JP" sz="28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				</a:t>
            </a:r>
            <a:r>
              <a:rPr lang="en-US" altLang="ja-JP" sz="2800">
                <a:latin typeface="Helvetica" panose="020B0604020202020204" pitchFamily="34" charset="0"/>
                <a:ea typeface="ＭＳ Ｐゴシック" panose="020B0600070205080204" pitchFamily="34" charset="-128"/>
                <a:hlinkClick r:id="rId3" action="ppaction://hlinkpres?slideindex=1&amp;slidetitle="/>
              </a:rPr>
              <a:t>fork ( ) demo</a:t>
            </a:r>
            <a:endParaRPr lang="en-US" altLang="ja-JP" sz="28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lvl="1" algn="just"/>
            <a:endParaRPr lang="ja-JP" altLang="en-US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8DE7CE2-30BC-BD26-3983-39630693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B18A-7C17-488E-AC5A-C9391AF3AFDE}" type="slidenum">
              <a:rPr lang="ja-JP" altLang="en-US"/>
              <a:pPr/>
              <a:t>52</a:t>
            </a:fld>
            <a:endParaRPr lang="en-US" altLang="ja-JP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938AE08-7F51-7B2B-73DA-538F9782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2933-55C5-436E-A46F-6A7225D1CE6B}" type="slidenum">
              <a:rPr lang="ja-JP" altLang="en-US"/>
              <a:pPr/>
              <a:t>53</a:t>
            </a:fld>
            <a:endParaRPr lang="en-US" altLang="ja-JP"/>
          </a:p>
        </p:txBody>
      </p:sp>
      <p:graphicFrame>
        <p:nvGraphicFramePr>
          <p:cNvPr id="154626" name="Object 2">
            <a:extLst>
              <a:ext uri="{FF2B5EF4-FFF2-40B4-BE49-F238E27FC236}">
                <a16:creationId xmlns:a16="http://schemas.microsoft.com/office/drawing/2014/main" id="{C8B3F5A4-E2D0-36C5-84D7-7B7DA18D3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209800"/>
          <a:ext cx="2214563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33333" imgH="3029373" progId="Paint.Picture">
                  <p:embed/>
                </p:oleObj>
              </mc:Choice>
              <mc:Fallback>
                <p:oleObj name="Bitmap Image" r:id="rId3" imgW="1333333" imgH="302937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09800"/>
                        <a:ext cx="2214563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7" name="Text Box 3">
            <a:extLst>
              <a:ext uri="{FF2B5EF4-FFF2-40B4-BE49-F238E27FC236}">
                <a16:creationId xmlns:a16="http://schemas.microsoft.com/office/drawing/2014/main" id="{8D404808-84AE-75A7-2B5C-998C72E3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ja-JP" sz="4000">
                <a:ea typeface="ＭＳ Ｐゴシック" panose="020B0600070205080204" pitchFamily="34" charset="-128"/>
              </a:rPr>
              <a:t>Process Image</a:t>
            </a:r>
          </a:p>
          <a:p>
            <a:pPr algn="ctr" eaLnBrk="1" hangingPunct="1"/>
            <a:endParaRPr lang="en-US" altLang="ja-JP" sz="4000">
              <a:ea typeface="ＭＳ Ｐゴシック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ja-JP" sz="44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id="{7CBCE496-954F-AD13-63E8-4B0C38CC5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panose="020B0600070205080204" pitchFamily="34" charset="-128"/>
              </a:rPr>
              <a:t>User context</a:t>
            </a:r>
          </a:p>
        </p:txBody>
      </p:sp>
      <p:sp>
        <p:nvSpPr>
          <p:cNvPr id="154629" name="Text Box 5">
            <a:extLst>
              <a:ext uri="{FF2B5EF4-FFF2-40B4-BE49-F238E27FC236}">
                <a16:creationId xmlns:a16="http://schemas.microsoft.com/office/drawing/2014/main" id="{F3432597-6C63-591E-31E9-ED59312A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panose="020B0600070205080204" pitchFamily="34" charset="-128"/>
              </a:rPr>
              <a:t>Kernel context</a:t>
            </a:r>
          </a:p>
        </p:txBody>
      </p:sp>
      <p:sp>
        <p:nvSpPr>
          <p:cNvPr id="154630" name="Text Box 6">
            <a:extLst>
              <a:ext uri="{FF2B5EF4-FFF2-40B4-BE49-F238E27FC236}">
                <a16:creationId xmlns:a16="http://schemas.microsoft.com/office/drawing/2014/main" id="{ECC721C7-CE09-CE93-7949-F9B45A414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86000"/>
            <a:ext cx="1981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1800" b="1">
                <a:ea typeface="ＭＳ Ｐゴシック" panose="020B0600070205080204" pitchFamily="34" charset="-128"/>
              </a:rPr>
              <a:t>Kernel</a:t>
            </a:r>
            <a:r>
              <a:rPr lang="en-US" altLang="ja-JP" sz="1800">
                <a:ea typeface="ＭＳ Ｐゴシック" panose="020B0600070205080204" pitchFamily="34" charset="-128"/>
              </a:rPr>
              <a:t> </a:t>
            </a:r>
            <a:r>
              <a:rPr lang="en-US" altLang="ja-JP" sz="1800" b="1">
                <a:ea typeface="ＭＳ Ｐゴシック" panose="020B0600070205080204" pitchFamily="34" charset="-128"/>
              </a:rPr>
              <a:t>data</a:t>
            </a:r>
            <a:endParaRPr lang="en-US" altLang="ja-JP" b="1">
              <a:ea typeface="ＭＳ Ｐゴシック" panose="020B0600070205080204" pitchFamily="34" charset="-128"/>
            </a:endParaRPr>
          </a:p>
        </p:txBody>
      </p:sp>
      <p:sp>
        <p:nvSpPr>
          <p:cNvPr id="154631" name="Text Box 7">
            <a:extLst>
              <a:ext uri="{FF2B5EF4-FFF2-40B4-BE49-F238E27FC236}">
                <a16:creationId xmlns:a16="http://schemas.microsoft.com/office/drawing/2014/main" id="{38611AFD-F345-FA55-029F-15F42101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971800"/>
            <a:ext cx="50292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$ size a.out  (man size )</a:t>
            </a:r>
          </a:p>
          <a:p>
            <a:pPr eaLnBrk="1" hangingPunct="1"/>
            <a:endParaRPr lang="en-US" altLang="ja-JP" sz="18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   text    data     bss     dec     hex    filename</a:t>
            </a:r>
          </a:p>
          <a:p>
            <a:pPr eaLnBrk="1" hangingPunct="1"/>
            <a:r>
              <a:rPr lang="en-US" altLang="ja-JP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    920     268      24    1212     4bc     a.out</a:t>
            </a:r>
          </a:p>
          <a:p>
            <a:pPr eaLnBrk="1" hangingPunct="1">
              <a:spcBef>
                <a:spcPct val="50000"/>
              </a:spcBef>
            </a:pPr>
            <a:endParaRPr lang="ja-JP" altLang="en-US" sz="18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2AE9468-7320-C66C-66F1-9192B830E7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3600"/>
              <a:t>Operating System Requirements for Embedded Systems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F3BE067-D4CE-0FBB-0BF2-3A22D08B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5DAE-26A3-48B8-AE56-85CD201FB58D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1C86430-FF5A-7F9E-7EDC-4FAF59EE0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/>
              <a:t>Complexity trends in OS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2CAF0EC-DA21-395F-4DC8-C61AC20FD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 sz="2400"/>
              <a:t>OS functionality drives the</a:t>
            </a:r>
          </a:p>
          <a:p>
            <a:pPr>
              <a:buFontTx/>
              <a:buNone/>
            </a:pPr>
            <a:r>
              <a:rPr lang="en-US" altLang="en-US" sz="2400"/>
              <a:t>complexity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F453D5-4752-BD9F-3B1B-E2E6C149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5BF3-42D6-4874-8089-98C05400C59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53C95446-CADC-68C9-059B-1262E2EA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3048000" cy="3657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8FC26430-FCD0-00EB-5321-7D0A193E8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46675"/>
            <a:ext cx="130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Router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BF78E380-9AD1-E4D2-FA57-9AC0382F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192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Small controllers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1E1064B3-0F5F-7D54-431D-3D8581A37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622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sensors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DE6DDFC2-3A57-3E25-2E19-FCE2FAA45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138488"/>
            <a:ext cx="1938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Home appliances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0AC33390-00D7-053E-9B1C-4E5DE03A3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81400"/>
            <a:ext cx="169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Mobile phones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189F5C08-AE06-B2A4-D07F-7E59077BD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PDAs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3B847E71-34A6-5DF0-B270-F781F81F8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183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Game Machines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935570-8BCA-20D1-C5AE-8B90A7882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200"/>
              <a:t>Requirements of EOS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9810874-0B6A-0888-5BE6-0F3D080CF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 sz="2400"/>
              <a:t>Memory Resident: size is important consideration</a:t>
            </a:r>
          </a:p>
          <a:p>
            <a:pPr lvl="1"/>
            <a:r>
              <a:rPr lang="en-US" altLang="en-US" sz="2000"/>
              <a:t>Data structure optimized</a:t>
            </a:r>
          </a:p>
          <a:p>
            <a:pPr lvl="1"/>
            <a:r>
              <a:rPr lang="en-US" altLang="en-US" sz="2000"/>
              <a:t>Kernel optimized and usually in assembly language</a:t>
            </a:r>
          </a:p>
          <a:p>
            <a:r>
              <a:rPr lang="en-US" altLang="en-US" sz="2400"/>
              <a:t>Support of signaling &amp; interrupts</a:t>
            </a:r>
          </a:p>
          <a:p>
            <a:r>
              <a:rPr lang="en-US" altLang="en-US" sz="2400"/>
              <a:t>Real-time scheduling</a:t>
            </a:r>
          </a:p>
          <a:p>
            <a:pPr lvl="1"/>
            <a:r>
              <a:rPr lang="en-US" altLang="en-US" sz="2000"/>
              <a:t> tight-coupled scheduler and interrupts</a:t>
            </a:r>
          </a:p>
          <a:p>
            <a:r>
              <a:rPr lang="en-US" altLang="en-US" sz="2400"/>
              <a:t>Power Management capabilities</a:t>
            </a:r>
          </a:p>
          <a:p>
            <a:pPr lvl="1"/>
            <a:r>
              <a:rPr lang="en-US" altLang="en-US" sz="2000"/>
              <a:t>Power aware schedule</a:t>
            </a:r>
          </a:p>
          <a:p>
            <a:pPr lvl="1"/>
            <a:r>
              <a:rPr lang="en-US" altLang="en-US" sz="2000"/>
              <a:t>Control of non-processor resources</a:t>
            </a:r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5D274A-C878-0FE1-8722-444F68AF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DA21-E6C9-47D3-A819-B449BAE8E233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8563D87-BA26-BAD2-CDF1-0EC00A94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Arial" panose="020B0604020202020204" pitchFamily="34" charset="0"/>
              </a:rPr>
              <a:t>Embedded OS Design approach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1C2F6DD5-2E6F-A2DA-5E0F-41BF2D9D61C7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>
                <a:latin typeface="Arial" panose="020B0604020202020204" pitchFamily="34" charset="0"/>
              </a:rPr>
              <a:t>Traditional OS: Monolithic or Distribute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latin typeface="Arial" panose="020B0604020202020204" pitchFamily="34" charset="0"/>
              </a:rPr>
              <a:t>Embedded: Layered is the key (Constantine D. P, UIUC 2000)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0F4254-A345-B35E-6DAE-851AF775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068E-D848-46E1-8F98-6C6395D29538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171" name="Oval 3">
            <a:extLst>
              <a:ext uri="{FF2B5EF4-FFF2-40B4-BE49-F238E27FC236}">
                <a16:creationId xmlns:a16="http://schemas.microsoft.com/office/drawing/2014/main" id="{9E7AF9FC-7012-F16B-37EE-923DFFB5F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48000"/>
            <a:ext cx="5105400" cy="30480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BFD4F841-993F-2773-2272-B839A66AB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00400"/>
            <a:ext cx="4419600" cy="2438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D20D5FE1-1016-C3A5-A322-D51FA55E5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0"/>
            <a:ext cx="3657600" cy="1676400"/>
          </a:xfrm>
          <a:prstGeom prst="ellipse">
            <a:avLst/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8B48AF2D-36E2-A0E5-D6D7-E5275B6D5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7600"/>
            <a:ext cx="2895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42CE5CD1-4568-1B90-0F0D-32EBD6DE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6764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A0011407-5BAA-D94A-D148-3F0468950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659438"/>
            <a:ext cx="210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Networking support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3420B1B9-7DD1-276D-EE94-23E567BF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05400"/>
            <a:ext cx="320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Memory Management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AA75A514-7B4E-C563-30BA-E5DD3E9CD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08525"/>
            <a:ext cx="2711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Real-Time Scheduler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2B14B56C-1106-EAA9-A631-267A917B2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4278313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Arial" panose="020B0604020202020204" pitchFamily="34" charset="0"/>
              </a:rPr>
              <a:t>Interrupt &amp; signalling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AC6BD2EB-C3A4-7AC2-A2A9-4BF34AE20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3897313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Arial" panose="020B0604020202020204" pitchFamily="34" charset="0"/>
              </a:rPr>
              <a:t>Basic Loader</a:t>
            </a:r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4178F317-2675-C3AE-7AA5-DF09059A8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638800"/>
            <a:ext cx="1066800" cy="228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E843FEA0-965D-38EA-8CE8-1BF41246D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733800"/>
            <a:ext cx="1066800" cy="228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37518732-8875-F885-7788-95B4B9CD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5200"/>
            <a:ext cx="1371600" cy="6096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Power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id="{74B4CA9A-AACA-66CB-1EA2-6DAAC9E60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6400"/>
            <a:ext cx="1371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Custom device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support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82CCA3F-09BA-E36A-D0A3-7925228C5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200"/>
              <a:t>Power Management by OS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B206835-2D5E-895E-2BA1-FEA0D18CC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altLang="en-US" sz="2400"/>
              <a:t>Static Approach: Rely on pre-set parameters</a:t>
            </a:r>
          </a:p>
          <a:p>
            <a:pPr lvl="1"/>
            <a:r>
              <a:rPr lang="en-US" altLang="en-US" sz="2000"/>
              <a:t>Example: switch off the power to devices that are not in use for a while (pre-calculated number of cycles). Used in laptops now.</a:t>
            </a:r>
          </a:p>
          <a:p>
            <a:r>
              <a:rPr lang="en-US" altLang="en-US" sz="2400"/>
              <a:t>Dynamic Approach: Based on dynamic condition of workloads and per specification of power optimization guidelines</a:t>
            </a:r>
          </a:p>
          <a:p>
            <a:pPr lvl="1"/>
            <a:r>
              <a:rPr lang="en-US" altLang="en-US" sz="2000"/>
              <a:t>Example: Restrict multitasking progressively, reduce context switching, even avoid cache/memory access, etc..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46235B-8D23-0FE9-405F-708B4DD0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E198-C576-4922-9078-DE3A3A88D8E4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B23E53F-BE13-A40E-1F18-99F18FFAC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Arial" panose="020B0604020202020204" pitchFamily="34" charset="0"/>
              </a:rPr>
              <a:t> Popular E-OS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57D8F3-DEA9-3827-BA16-BAC7231AB8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Arial" panose="020B0604020202020204" pitchFamily="34" charset="0"/>
              </a:rPr>
              <a:t>WinCE (proprietary, optimized assembly..)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VxWorks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Micro Linux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MuCOS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Java Virtual Machine (Picojava) OS</a:t>
            </a:r>
          </a:p>
          <a:p>
            <a:pPr lvl="1"/>
            <a:r>
              <a:rPr lang="en-US" altLang="en-US"/>
              <a:t>Most likely first open EOS!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F1BED5-104A-9AD2-E825-D603E9FC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F758-D649-4AB8-9E62-3391EF97D02A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1E7889F-AC47-06B4-2ADB-C23610997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>
                <a:ea typeface="ＭＳ Ｐゴシック" panose="020B0600070205080204" pitchFamily="34" charset="-128"/>
              </a:rPr>
              <a:t>Linux Features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F65D78F-56FD-16B3-DE16-2660FF8C0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ja-JP" altLang="en-US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Written in High Level Language 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800">
                <a:ea typeface="ＭＳ Ｐゴシック" panose="020B0600070205080204" pitchFamily="34" charset="-128"/>
              </a:rPr>
              <a:t>C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endParaRPr lang="en-US" altLang="ja-JP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Monolithic</a:t>
            </a: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Layered Approach</a:t>
            </a: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Simple User Interface</a:t>
            </a: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Hierarchical File System</a:t>
            </a: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Dynamic Module Loading Support</a:t>
            </a: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anose="020B0600070205080204" pitchFamily="34" charset="-128"/>
              </a:rPr>
              <a:t>Pre-emptive Kernel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6FAEE16-5B95-E94E-E7C1-82AA6062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318A-468A-466C-95F9-F87BA63CD390}" type="slidenum">
              <a:rPr lang="ja-JP" altLang="en-US"/>
              <a:pPr/>
              <a:t>6</a:t>
            </a:fld>
            <a:endParaRPr lang="en-US" altLang="ja-JP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00CE495-4D3C-F7B9-10AF-D63DDB460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200"/>
              <a:t>Interrupts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0814099-BC48-C90E-9749-4AEF73B9E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Each device has 1-bit “arm’ register to be set by software if interrupt from the device to be accepted.</a:t>
            </a:r>
          </a:p>
          <a:p>
            <a:r>
              <a:rPr lang="en-US" altLang="en-US" sz="2400"/>
              <a:t>CCR is used to program the interrupts</a:t>
            </a:r>
          </a:p>
          <a:p>
            <a:r>
              <a:rPr lang="en-US" altLang="en-US" sz="2400"/>
              <a:t>A good design should provide for extensibility in the number of devices that can issue interrupts and also number of ISRs.</a:t>
            </a:r>
          </a:p>
          <a:p>
            <a:r>
              <a:rPr lang="en-US" altLang="en-US" sz="2400"/>
              <a:t>Either polled or vectored interrupts depending on nature of processors and I/O devices.</a:t>
            </a:r>
          </a:p>
          <a:p>
            <a:pPr lvl="1"/>
            <a:r>
              <a:rPr lang="en-US" altLang="en-US" sz="2000"/>
              <a:t>Polling: Dedicated controllers, data acquisition with periodicity and the I/O devices are slow</a:t>
            </a:r>
          </a:p>
          <a:p>
            <a:pPr lvl="1"/>
            <a:r>
              <a:rPr lang="en-US" altLang="en-US" sz="2000"/>
              <a:t>Interrupts: Real-time environments, when events are unpredictable and asynchronous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B1E1B6-05E1-E572-0FCE-0F41A672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C6C-70DA-4067-9728-822C7BA63CD6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EBDEB8D-D7E5-FDDA-AAAC-BA16317A1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/>
              <a:t>Direct Memory Access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FCA7C5D-5FE1-25A1-A1F0-006C08E2E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altLang="en-US" sz="2400"/>
              <a:t>DMA is used when low latency and/or high bandwidth is required. (disk IO, video output or low latency data acquisition)</a:t>
            </a:r>
          </a:p>
          <a:p>
            <a:r>
              <a:rPr lang="en-US" altLang="en-US" sz="2400"/>
              <a:t>Software DMA: starts with normal interrupts, the ISR sets the device resisters and initiate I/O, processor returns to normal operation, on completion of I/O device inform the processor.</a:t>
            </a:r>
          </a:p>
          <a:p>
            <a:r>
              <a:rPr lang="en-US" altLang="en-US" sz="2400"/>
              <a:t>Hardware DMA: the above can be implemented in hardware</a:t>
            </a:r>
          </a:p>
          <a:p>
            <a:r>
              <a:rPr lang="en-US" altLang="en-US" sz="2400"/>
              <a:t>Burst DMA: when buffers are put in I/O devices (disk)</a:t>
            </a:r>
          </a:p>
          <a:p>
            <a:pPr lvl="1"/>
            <a:r>
              <a:rPr lang="en-US" altLang="en-US" sz="2000"/>
              <a:t>Low latency asynchronous I/O can not use burst DMA.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49ACF8-AFD5-FA7E-56FD-A146985C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270A-79AE-4B92-B2F2-3E50B43E098C}" type="slidenum">
              <a:rPr lang="en-US" altLang="en-US"/>
              <a:pPr/>
              <a:t>61</a:t>
            </a:fld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47FD654-1AB5-529D-77A0-84AD10D58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200"/>
              <a:t>Real-Time Scheduling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308926D-3EB8-1F63-E643-6640E03B76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 sz="2400"/>
              <a:t>Interrupts are heavily used in scheduling when real-time events are to be completed by some deadline. </a:t>
            </a:r>
          </a:p>
          <a:p>
            <a:r>
              <a:rPr lang="en-US" altLang="en-US" sz="2400"/>
              <a:t>Events or threads or tasks or processes need to use priority, deadline, blocking, restoring and nesting</a:t>
            </a:r>
          </a:p>
          <a:p>
            <a:r>
              <a:rPr lang="en-US" altLang="en-US" sz="2400"/>
              <a:t>NP-hard problem with out an optimal solution.</a:t>
            </a:r>
          </a:p>
          <a:p>
            <a:r>
              <a:rPr lang="en-US" altLang="en-US" sz="2400"/>
              <a:t>Greedy heuristics are proposed as working solutions with some assumptions.</a:t>
            </a:r>
          </a:p>
          <a:p>
            <a:r>
              <a:rPr lang="en-US" altLang="en-US" sz="2400"/>
              <a:t>Dynamic RT Scheduling: Use greedy heuristics together with priority-based interrupts.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1A0B6-8514-C36D-9517-8C981370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127-0A4B-4DAA-A15D-6F05C16AD92E}" type="slidenum">
              <a:rPr lang="en-US" altLang="en-US"/>
              <a:pPr/>
              <a:t>62</a:t>
            </a:fld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016E746-793C-71DD-A3DD-B82380A3C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200"/>
              <a:t>OS directed power reduction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914E04F-1AAC-EFD4-43CC-BCB33379F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Dynamic power management: determine the power state of a device based on the current workload, move through the power transitions based on shot down policy</a:t>
            </a:r>
          </a:p>
          <a:p>
            <a:r>
              <a:rPr lang="en-US" altLang="en-US" sz="2400"/>
              <a:t>Usually, in stead of power off/on, there are dynamic voltage setting and variable clock speeds =&gt; multiple power states</a:t>
            </a:r>
          </a:p>
          <a:p>
            <a:r>
              <a:rPr lang="en-US" altLang="en-US" sz="2400"/>
              <a:t>Previous works: </a:t>
            </a:r>
          </a:p>
          <a:p>
            <a:pPr lvl="1"/>
            <a:r>
              <a:rPr lang="en-US" altLang="en-US" sz="2000"/>
              <a:t>Shot down device if idle long enough</a:t>
            </a:r>
          </a:p>
          <a:p>
            <a:pPr lvl="1"/>
            <a:r>
              <a:rPr lang="en-US" altLang="en-US" sz="2000"/>
              <a:t>Hardware centric =&gt; observe past requests at device to predict future idleness, no OS info, no study on characteristics of requsters</a:t>
            </a:r>
          </a:p>
          <a:p>
            <a:pPr lvl="1"/>
            <a:r>
              <a:rPr lang="en-US" altLang="en-US" sz="2000"/>
              <a:t>Use stochastic model and assume randomly one request without distinguishing the source of the requester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885060-9C80-E560-736D-E7E0CC16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E581-8584-4B46-99D8-D218C9860B3E}" type="slidenum">
              <a:rPr lang="en-US" altLang="en-US"/>
              <a:pPr/>
              <a:t>63</a:t>
            </a:fld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6B66FDA-021B-2C55-C256-F4341EBF2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/>
              <a:t>OS directed power reduction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6214843-0B02-6402-D679-AEF0B56A4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en-US" sz="2400"/>
              <a:t>Disk request sources: compiler, text editor, ftp program</a:t>
            </a:r>
          </a:p>
          <a:p>
            <a:r>
              <a:rPr lang="en-US" altLang="en-US" sz="2400"/>
              <a:t>Network card: internet browser or telnet session?</a:t>
            </a:r>
          </a:p>
          <a:p>
            <a:r>
              <a:rPr lang="en-US" altLang="en-US" sz="2400"/>
              <a:t>Important that we have accurate model of requesters in concurrent environment.( Task Based Power Management) A software-centric approach</a:t>
            </a:r>
          </a:p>
          <a:p>
            <a:r>
              <a:rPr lang="en-US" altLang="en-US" sz="2400"/>
              <a:t>Two methods to reduce power: adjust </a:t>
            </a:r>
            <a:r>
              <a:rPr lang="en-US" altLang="en-US" sz="2400" i="1">
                <a:solidFill>
                  <a:schemeClr val="accent2"/>
                </a:solidFill>
              </a:rPr>
              <a:t>CPU clock speed, </a:t>
            </a:r>
            <a:r>
              <a:rPr lang="en-US" altLang="en-US" sz="2400" i="1" u="sng">
                <a:solidFill>
                  <a:schemeClr val="accent2"/>
                </a:solidFill>
              </a:rPr>
              <a:t>sleeping states</a:t>
            </a:r>
          </a:p>
          <a:p>
            <a:endParaRPr lang="en-US" altLang="en-US" sz="240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62CEF5F-2B89-EEE6-98D0-9EFEB607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72BF-0953-400A-81F1-FF2F4416EBAD}" type="slidenum">
              <a:rPr lang="en-US" altLang="en-US"/>
              <a:pPr/>
              <a:t>64</a:t>
            </a:fld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10305F9-1D66-838A-03DD-8C7F8D5F2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/>
              <a:t>Process states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9D6EAE1-D56E-CBAC-5EC8-25D73FD0F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68B481-E80B-5936-A37C-FD858725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CD0-F6A9-4D7D-8F48-603547E406FA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D711677A-83A9-13C3-BB1D-A593A70E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2954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ready</a:t>
            </a:r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FECD87B0-EC45-5080-FDA7-0ABC04D0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95800"/>
            <a:ext cx="12954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waiting</a:t>
            </a:r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6F3D9DAA-13B5-FE92-14AF-0892906A1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12954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running</a:t>
            </a:r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719BA3E9-863A-E795-F80A-EE35A07D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12954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new</a:t>
            </a: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061EF979-715A-9352-44F2-20BCF6100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43200"/>
            <a:ext cx="17526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terminated</a:t>
            </a: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39AE54B7-628B-181D-B980-E34143DCD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962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CE94FA3D-C9B0-299D-4BB8-465D25ACC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733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188FCA5B-A8D8-A9D8-67EE-6A2A07F365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42672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50427C60-6A28-0F9E-E9B5-417CD17AD6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1910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B839662E-D872-BE6B-8866-A4672D699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00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889E4807-5A06-2768-40FA-46417CEACD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200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2046112A-A120-BA8B-2063-7EB95F52B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354513"/>
            <a:ext cx="1016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/>
              <a:t>IO or event</a:t>
            </a:r>
          </a:p>
          <a:p>
            <a:r>
              <a:rPr lang="en-US" altLang="en-US" sz="1400" b="1" i="1"/>
              <a:t> wait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A8D2F3DE-D8E7-4EA7-C0CE-FA5300F69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196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i="1"/>
              <a:t>IO or event</a:t>
            </a:r>
          </a:p>
          <a:p>
            <a:r>
              <a:rPr lang="en-US" altLang="en-US" sz="1200" b="1" i="1"/>
              <a:t>completion</a:t>
            </a:r>
          </a:p>
        </p:txBody>
      </p:sp>
      <p:sp>
        <p:nvSpPr>
          <p:cNvPr id="15384" name="Text Box 24">
            <a:extLst>
              <a:ext uri="{FF2B5EF4-FFF2-40B4-BE49-F238E27FC236}">
                <a16:creationId xmlns:a16="http://schemas.microsoft.com/office/drawing/2014/main" id="{06BB8DB1-8BB0-A521-A1CB-20D720E17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973513"/>
            <a:ext cx="9255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/>
              <a:t>Scheduler</a:t>
            </a:r>
          </a:p>
          <a:p>
            <a:r>
              <a:rPr lang="en-US" altLang="en-US" sz="1400" b="1" i="1"/>
              <a:t>dispatch</a:t>
            </a:r>
          </a:p>
        </p:txBody>
      </p:sp>
      <p:sp>
        <p:nvSpPr>
          <p:cNvPr id="15385" name="Text Box 25">
            <a:extLst>
              <a:ext uri="{FF2B5EF4-FFF2-40B4-BE49-F238E27FC236}">
                <a16:creationId xmlns:a16="http://schemas.microsoft.com/office/drawing/2014/main" id="{B0EC8CA8-FAD8-BBB3-EEE1-7A12FFAD4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287713"/>
            <a:ext cx="836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/>
              <a:t>interrupt</a:t>
            </a: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11BE5CCB-63C2-8564-C371-FB920F9B6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313113"/>
            <a:ext cx="4143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i="1"/>
              <a:t>exit</a:t>
            </a:r>
          </a:p>
        </p:txBody>
      </p:sp>
      <p:sp>
        <p:nvSpPr>
          <p:cNvPr id="15387" name="Text Box 27">
            <a:extLst>
              <a:ext uri="{FF2B5EF4-FFF2-40B4-BE49-F238E27FC236}">
                <a16:creationId xmlns:a16="http://schemas.microsoft.com/office/drawing/2014/main" id="{FD475E37-57A9-590C-9AE9-6939B5773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160713"/>
            <a:ext cx="728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i="1"/>
              <a:t>admitted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4B3A1EAA-532E-DB16-9732-BCDBCEB3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2286000"/>
            <a:ext cx="6377940" cy="1293028"/>
          </a:xfrm>
        </p:spPr>
        <p:txBody>
          <a:bodyPr/>
          <a:lstStyle/>
          <a:p>
            <a:r>
              <a:rPr lang="en-IN" dirty="0"/>
              <a:t>INTRODUCTION TO EMBEDDED LINUX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947" y="900477"/>
            <a:ext cx="4131920" cy="369088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2220" spc="-127" dirty="0">
                <a:latin typeface="Trebuchet MS"/>
                <a:cs typeface="Trebuchet MS"/>
              </a:rPr>
              <a:t>Simplified</a:t>
            </a:r>
            <a:r>
              <a:rPr sz="2220" spc="16" dirty="0">
                <a:latin typeface="Trebuchet MS"/>
                <a:cs typeface="Trebuchet MS"/>
              </a:rPr>
              <a:t> </a:t>
            </a:r>
            <a:r>
              <a:rPr sz="2220" spc="-95" dirty="0">
                <a:latin typeface="Trebuchet MS"/>
                <a:cs typeface="Trebuchet MS"/>
              </a:rPr>
              <a:t>Linux</a:t>
            </a:r>
            <a:r>
              <a:rPr sz="2220" spc="24" dirty="0">
                <a:latin typeface="Trebuchet MS"/>
                <a:cs typeface="Trebuchet MS"/>
              </a:rPr>
              <a:t> </a:t>
            </a:r>
            <a:r>
              <a:rPr sz="2220" spc="-135" dirty="0">
                <a:latin typeface="Trebuchet MS"/>
                <a:cs typeface="Trebuchet MS"/>
              </a:rPr>
              <a:t>system</a:t>
            </a:r>
            <a:r>
              <a:rPr sz="2220" spc="24" dirty="0">
                <a:latin typeface="Trebuchet MS"/>
                <a:cs typeface="Trebuchet MS"/>
              </a:rPr>
              <a:t> </a:t>
            </a:r>
            <a:r>
              <a:rPr sz="2220" spc="-159" dirty="0">
                <a:latin typeface="Trebuchet MS"/>
                <a:cs typeface="Trebuchet MS"/>
              </a:rPr>
              <a:t>architecture</a:t>
            </a:r>
            <a:endParaRPr sz="222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955006"/>
            <a:ext cx="9134937" cy="522658"/>
            <a:chOff x="0" y="62434"/>
            <a:chExt cx="5760085" cy="329565"/>
          </a:xfrm>
        </p:grpSpPr>
        <p:sp>
          <p:nvSpPr>
            <p:cNvPr id="4" name="object 4"/>
            <p:cNvSpPr/>
            <p:nvPr/>
          </p:nvSpPr>
          <p:spPr>
            <a:xfrm>
              <a:off x="0" y="28747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12653">
              <a:solidFill>
                <a:srgbClr val="F47F19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105168" y="279113"/>
                  </a:move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" name="object 6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210339" y="139556"/>
                  </a:move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" name="object 7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5416" y="57232"/>
                  </a:move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8" name="object 8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53" y="8665"/>
                  </a:move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9" y="169024"/>
              <a:ext cx="270510" cy="93980"/>
            </a:xfrm>
            <a:custGeom>
              <a:avLst/>
              <a:gdLst/>
              <a:ahLst/>
              <a:cxnLst/>
              <a:rect l="l" t="t" r="r" b="b"/>
              <a:pathLst>
                <a:path w="270510" h="93979">
                  <a:moveTo>
                    <a:pt x="31711" y="92189"/>
                  </a:moveTo>
                  <a:lnTo>
                    <a:pt x="30734" y="73571"/>
                  </a:lnTo>
                  <a:lnTo>
                    <a:pt x="30645" y="27203"/>
                  </a:lnTo>
                  <a:lnTo>
                    <a:pt x="29984" y="0"/>
                  </a:lnTo>
                  <a:lnTo>
                    <a:pt x="23418" y="12509"/>
                  </a:lnTo>
                  <a:lnTo>
                    <a:pt x="13563" y="32448"/>
                  </a:lnTo>
                  <a:lnTo>
                    <a:pt x="4419" y="58915"/>
                  </a:lnTo>
                  <a:lnTo>
                    <a:pt x="0" y="91020"/>
                  </a:lnTo>
                  <a:lnTo>
                    <a:pt x="4089" y="93878"/>
                  </a:lnTo>
                  <a:lnTo>
                    <a:pt x="14135" y="81089"/>
                  </a:lnTo>
                  <a:lnTo>
                    <a:pt x="25044" y="73571"/>
                  </a:lnTo>
                  <a:lnTo>
                    <a:pt x="31711" y="92189"/>
                  </a:lnTo>
                  <a:close/>
                </a:path>
                <a:path w="270510" h="93979">
                  <a:moveTo>
                    <a:pt x="270332" y="82613"/>
                  </a:moveTo>
                  <a:lnTo>
                    <a:pt x="253441" y="30251"/>
                  </a:lnTo>
                  <a:lnTo>
                    <a:pt x="232994" y="1244"/>
                  </a:lnTo>
                  <a:lnTo>
                    <a:pt x="232168" y="25565"/>
                  </a:lnTo>
                  <a:lnTo>
                    <a:pt x="232054" y="67005"/>
                  </a:lnTo>
                  <a:lnTo>
                    <a:pt x="230847" y="83654"/>
                  </a:lnTo>
                  <a:lnTo>
                    <a:pt x="239153" y="67005"/>
                  </a:lnTo>
                  <a:lnTo>
                    <a:pt x="252717" y="73736"/>
                  </a:lnTo>
                  <a:lnTo>
                    <a:pt x="265226" y="85153"/>
                  </a:lnTo>
                  <a:lnTo>
                    <a:pt x="270332" y="8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17468" y="57373"/>
                  </a:move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lnTo>
                    <a:pt x="66339" y="43642"/>
                  </a:lnTo>
                  <a:lnTo>
                    <a:pt x="59423" y="49820"/>
                  </a:lnTo>
                  <a:lnTo>
                    <a:pt x="48223" y="54116"/>
                  </a:lnTo>
                  <a:lnTo>
                    <a:pt x="34387" y="57035"/>
                  </a:lnTo>
                  <a:lnTo>
                    <a:pt x="17468" y="57373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67320" y="35081"/>
                  </a:moveTo>
                  <a:lnTo>
                    <a:pt x="34387" y="57035"/>
                  </a:lnTo>
                  <a:lnTo>
                    <a:pt x="17468" y="57373"/>
                  </a:ln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close/>
                </a:path>
              </a:pathLst>
            </a:custGeom>
            <a:ln w="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52961" y="60952"/>
                  </a:moveTo>
                  <a:lnTo>
                    <a:pt x="8390" y="52927"/>
                  </a:lnTo>
                  <a:lnTo>
                    <a:pt x="0" y="37271"/>
                  </a:lnTo>
                  <a:lnTo>
                    <a:pt x="8833" y="25979"/>
                  </a:lnTo>
                  <a:lnTo>
                    <a:pt x="13538" y="19648"/>
                  </a:lnTo>
                  <a:lnTo>
                    <a:pt x="18127" y="14205"/>
                  </a:lnTo>
                  <a:lnTo>
                    <a:pt x="26612" y="5574"/>
                  </a:lnTo>
                  <a:lnTo>
                    <a:pt x="38278" y="0"/>
                  </a:lnTo>
                  <a:lnTo>
                    <a:pt x="49821" y="3982"/>
                  </a:lnTo>
                  <a:lnTo>
                    <a:pt x="60300" y="14891"/>
                  </a:lnTo>
                  <a:lnTo>
                    <a:pt x="68772" y="30094"/>
                  </a:lnTo>
                  <a:lnTo>
                    <a:pt x="71518" y="45293"/>
                  </a:lnTo>
                  <a:lnTo>
                    <a:pt x="65693" y="55716"/>
                  </a:lnTo>
                  <a:lnTo>
                    <a:pt x="52961" y="6095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0" y="37271"/>
                  </a:moveTo>
                  <a:lnTo>
                    <a:pt x="34985" y="60595"/>
                  </a:lnTo>
                  <a:lnTo>
                    <a:pt x="52961" y="60952"/>
                  </a:lnTo>
                  <a:lnTo>
                    <a:pt x="65693" y="55716"/>
                  </a:lnTo>
                  <a:lnTo>
                    <a:pt x="71518" y="45293"/>
                  </a:lnTo>
                  <a:lnTo>
                    <a:pt x="68772" y="30094"/>
                  </a:lnTo>
                  <a:lnTo>
                    <a:pt x="60300" y="14891"/>
                  </a:lnTo>
                  <a:lnTo>
                    <a:pt x="49821" y="3982"/>
                  </a:lnTo>
                  <a:lnTo>
                    <a:pt x="38278" y="0"/>
                  </a:lnTo>
                  <a:lnTo>
                    <a:pt x="26612" y="5574"/>
                  </a:lnTo>
                  <a:lnTo>
                    <a:pt x="18127" y="14205"/>
                  </a:lnTo>
                  <a:lnTo>
                    <a:pt x="13538" y="19648"/>
                  </a:lnTo>
                  <a:lnTo>
                    <a:pt x="8833" y="25979"/>
                  </a:lnTo>
                  <a:lnTo>
                    <a:pt x="0" y="37271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779" y="129247"/>
              <a:ext cx="106680" cy="24765"/>
            </a:xfrm>
            <a:custGeom>
              <a:avLst/>
              <a:gdLst/>
              <a:ahLst/>
              <a:cxnLst/>
              <a:rect l="l" t="t" r="r" b="b"/>
              <a:pathLst>
                <a:path w="106679" h="24764">
                  <a:moveTo>
                    <a:pt x="17183" y="11201"/>
                  </a:moveTo>
                  <a:lnTo>
                    <a:pt x="16878" y="7454"/>
                  </a:lnTo>
                  <a:lnTo>
                    <a:pt x="15125" y="2209"/>
                  </a:lnTo>
                  <a:lnTo>
                    <a:pt x="11925" y="0"/>
                  </a:lnTo>
                  <a:lnTo>
                    <a:pt x="3060" y="368"/>
                  </a:lnTo>
                  <a:lnTo>
                    <a:pt x="0" y="4851"/>
                  </a:lnTo>
                  <a:lnTo>
                    <a:pt x="495" y="17360"/>
                  </a:lnTo>
                  <a:lnTo>
                    <a:pt x="2324" y="20510"/>
                  </a:lnTo>
                  <a:lnTo>
                    <a:pt x="11404" y="23596"/>
                  </a:lnTo>
                  <a:lnTo>
                    <a:pt x="15760" y="20320"/>
                  </a:lnTo>
                  <a:lnTo>
                    <a:pt x="17183" y="11201"/>
                  </a:lnTo>
                  <a:close/>
                </a:path>
                <a:path w="106679" h="24764">
                  <a:moveTo>
                    <a:pt x="106273" y="12115"/>
                  </a:moveTo>
                  <a:lnTo>
                    <a:pt x="105956" y="8369"/>
                  </a:lnTo>
                  <a:lnTo>
                    <a:pt x="104203" y="3124"/>
                  </a:lnTo>
                  <a:lnTo>
                    <a:pt x="101003" y="927"/>
                  </a:lnTo>
                  <a:lnTo>
                    <a:pt x="92151" y="1295"/>
                  </a:lnTo>
                  <a:lnTo>
                    <a:pt x="89090" y="5778"/>
                  </a:lnTo>
                  <a:lnTo>
                    <a:pt x="89573" y="18275"/>
                  </a:lnTo>
                  <a:lnTo>
                    <a:pt x="91401" y="21424"/>
                  </a:lnTo>
                  <a:lnTo>
                    <a:pt x="100482" y="24511"/>
                  </a:lnTo>
                  <a:lnTo>
                    <a:pt x="104851" y="21247"/>
                  </a:lnTo>
                  <a:lnTo>
                    <a:pt x="106273" y="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65170" y="172961"/>
                  </a:move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0" y="86478"/>
                  </a:move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close/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23262" y="35464"/>
                  </a:moveTo>
                  <a:lnTo>
                    <a:pt x="16446" y="29554"/>
                  </a:lnTo>
                  <a:lnTo>
                    <a:pt x="10546" y="23276"/>
                  </a:lnTo>
                  <a:lnTo>
                    <a:pt x="5189" y="15568"/>
                  </a:lnTo>
                  <a:lnTo>
                    <a:pt x="0" y="5367"/>
                  </a:lnTo>
                  <a:lnTo>
                    <a:pt x="8417" y="1154"/>
                  </a:lnTo>
                  <a:lnTo>
                    <a:pt x="15242" y="0"/>
                  </a:lnTo>
                  <a:lnTo>
                    <a:pt x="20913" y="722"/>
                  </a:lnTo>
                  <a:lnTo>
                    <a:pt x="25870" y="2139"/>
                  </a:lnTo>
                  <a:lnTo>
                    <a:pt x="26617" y="12083"/>
                  </a:lnTo>
                  <a:lnTo>
                    <a:pt x="26369" y="19884"/>
                  </a:lnTo>
                  <a:lnTo>
                    <a:pt x="25220" y="27143"/>
                  </a:lnTo>
                  <a:lnTo>
                    <a:pt x="23262" y="3546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0" y="5367"/>
                  </a:moveTo>
                  <a:lnTo>
                    <a:pt x="5189" y="15568"/>
                  </a:lnTo>
                  <a:lnTo>
                    <a:pt x="10546" y="23276"/>
                  </a:lnTo>
                  <a:lnTo>
                    <a:pt x="16446" y="29554"/>
                  </a:lnTo>
                  <a:lnTo>
                    <a:pt x="23262" y="35464"/>
                  </a:lnTo>
                  <a:lnTo>
                    <a:pt x="25220" y="27143"/>
                  </a:lnTo>
                  <a:lnTo>
                    <a:pt x="26369" y="19884"/>
                  </a:lnTo>
                  <a:lnTo>
                    <a:pt x="26617" y="12083"/>
                  </a:lnTo>
                  <a:lnTo>
                    <a:pt x="25870" y="2139"/>
                  </a:lnTo>
                  <a:lnTo>
                    <a:pt x="20913" y="722"/>
                  </a:lnTo>
                  <a:lnTo>
                    <a:pt x="15242" y="0"/>
                  </a:lnTo>
                  <a:lnTo>
                    <a:pt x="8417" y="1154"/>
                  </a:lnTo>
                  <a:lnTo>
                    <a:pt x="0" y="536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594" y="262013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40" h="58420">
                  <a:moveTo>
                    <a:pt x="24472" y="51841"/>
                  </a:moveTo>
                  <a:lnTo>
                    <a:pt x="23710" y="41516"/>
                  </a:lnTo>
                  <a:lnTo>
                    <a:pt x="23647" y="15836"/>
                  </a:lnTo>
                  <a:lnTo>
                    <a:pt x="23126" y="774"/>
                  </a:lnTo>
                  <a:lnTo>
                    <a:pt x="18059" y="7708"/>
                  </a:lnTo>
                  <a:lnTo>
                    <a:pt x="10464" y="18745"/>
                  </a:lnTo>
                  <a:lnTo>
                    <a:pt x="3403" y="33401"/>
                  </a:lnTo>
                  <a:lnTo>
                    <a:pt x="0" y="51193"/>
                  </a:lnTo>
                  <a:lnTo>
                    <a:pt x="3162" y="52768"/>
                  </a:lnTo>
                  <a:lnTo>
                    <a:pt x="10909" y="45681"/>
                  </a:lnTo>
                  <a:lnTo>
                    <a:pt x="19316" y="41516"/>
                  </a:lnTo>
                  <a:lnTo>
                    <a:pt x="24472" y="51841"/>
                  </a:lnTo>
                  <a:close/>
                </a:path>
                <a:path w="167640" h="58420">
                  <a:moveTo>
                    <a:pt x="167513" y="56400"/>
                  </a:moveTo>
                  <a:lnTo>
                    <a:pt x="153009" y="7759"/>
                  </a:lnTo>
                  <a:lnTo>
                    <a:pt x="148932" y="0"/>
                  </a:lnTo>
                  <a:lnTo>
                    <a:pt x="148526" y="16865"/>
                  </a:lnTo>
                  <a:lnTo>
                    <a:pt x="148463" y="45593"/>
                  </a:lnTo>
                  <a:lnTo>
                    <a:pt x="147866" y="57124"/>
                  </a:lnTo>
                  <a:lnTo>
                    <a:pt x="151993" y="45593"/>
                  </a:lnTo>
                  <a:lnTo>
                    <a:pt x="158750" y="50253"/>
                  </a:lnTo>
                  <a:lnTo>
                    <a:pt x="164973" y="58178"/>
                  </a:lnTo>
                  <a:lnTo>
                    <a:pt x="167513" y="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30892" y="35554"/>
                  </a:moveTo>
                  <a:lnTo>
                    <a:pt x="0" y="21739"/>
                  </a:lnTo>
                  <a:lnTo>
                    <a:pt x="5152" y="15152"/>
                  </a:lnTo>
                  <a:lnTo>
                    <a:pt x="7895" y="11460"/>
                  </a:lnTo>
                  <a:lnTo>
                    <a:pt x="10572" y="8285"/>
                  </a:lnTo>
                  <a:lnTo>
                    <a:pt x="15522" y="3251"/>
                  </a:lnTo>
                  <a:lnTo>
                    <a:pt x="22327" y="0"/>
                  </a:lnTo>
                  <a:lnTo>
                    <a:pt x="29061" y="2322"/>
                  </a:lnTo>
                  <a:lnTo>
                    <a:pt x="35174" y="8684"/>
                  </a:lnTo>
                  <a:lnTo>
                    <a:pt x="40117" y="17552"/>
                  </a:lnTo>
                  <a:lnTo>
                    <a:pt x="41717" y="26418"/>
                  </a:lnTo>
                  <a:lnTo>
                    <a:pt x="38319" y="32499"/>
                  </a:lnTo>
                  <a:lnTo>
                    <a:pt x="30892" y="3555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0" y="21739"/>
                  </a:moveTo>
                  <a:lnTo>
                    <a:pt x="30892" y="35554"/>
                  </a:lnTo>
                  <a:lnTo>
                    <a:pt x="38319" y="32499"/>
                  </a:lnTo>
                  <a:lnTo>
                    <a:pt x="41717" y="26418"/>
                  </a:lnTo>
                  <a:lnTo>
                    <a:pt x="40117" y="17552"/>
                  </a:lnTo>
                  <a:lnTo>
                    <a:pt x="35174" y="8684"/>
                  </a:lnTo>
                  <a:lnTo>
                    <a:pt x="29061" y="2322"/>
                  </a:lnTo>
                  <a:lnTo>
                    <a:pt x="22327" y="0"/>
                  </a:lnTo>
                  <a:lnTo>
                    <a:pt x="15522" y="3251"/>
                  </a:lnTo>
                  <a:lnTo>
                    <a:pt x="10572" y="8285"/>
                  </a:lnTo>
                  <a:lnTo>
                    <a:pt x="7895" y="11460"/>
                  </a:lnTo>
                  <a:lnTo>
                    <a:pt x="5152" y="15152"/>
                  </a:lnTo>
                  <a:lnTo>
                    <a:pt x="0" y="21739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1499" y="37772"/>
                  </a:move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lnTo>
                    <a:pt x="43670" y="28732"/>
                  </a:lnTo>
                  <a:lnTo>
                    <a:pt x="39117" y="32798"/>
                  </a:lnTo>
                  <a:lnTo>
                    <a:pt x="31745" y="35627"/>
                  </a:lnTo>
                  <a:lnTo>
                    <a:pt x="22638" y="37550"/>
                  </a:lnTo>
                  <a:lnTo>
                    <a:pt x="11499" y="3777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23097"/>
                  </a:moveTo>
                  <a:lnTo>
                    <a:pt x="11499" y="37772"/>
                  </a:ln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407" y="237362"/>
              <a:ext cx="66040" cy="15240"/>
            </a:xfrm>
            <a:custGeom>
              <a:avLst/>
              <a:gdLst/>
              <a:ahLst/>
              <a:cxnLst/>
              <a:rect l="l" t="t" r="r" b="b"/>
              <a:pathLst>
                <a:path w="66040" h="15239">
                  <a:moveTo>
                    <a:pt x="10655" y="3581"/>
                  </a:moveTo>
                  <a:lnTo>
                    <a:pt x="8763" y="800"/>
                  </a:lnTo>
                  <a:lnTo>
                    <a:pt x="3263" y="571"/>
                  </a:lnTo>
                  <a:lnTo>
                    <a:pt x="1282" y="1943"/>
                  </a:lnTo>
                  <a:lnTo>
                    <a:pt x="203" y="5194"/>
                  </a:lnTo>
                  <a:lnTo>
                    <a:pt x="0" y="7505"/>
                  </a:lnTo>
                  <a:lnTo>
                    <a:pt x="889" y="13157"/>
                  </a:lnTo>
                  <a:lnTo>
                    <a:pt x="3594" y="15189"/>
                  </a:lnTo>
                  <a:lnTo>
                    <a:pt x="9220" y="13284"/>
                  </a:lnTo>
                  <a:lnTo>
                    <a:pt x="10350" y="11328"/>
                  </a:lnTo>
                  <a:lnTo>
                    <a:pt x="10655" y="3581"/>
                  </a:lnTo>
                  <a:close/>
                </a:path>
                <a:path w="66040" h="15239">
                  <a:moveTo>
                    <a:pt x="65862" y="3009"/>
                  </a:moveTo>
                  <a:lnTo>
                    <a:pt x="63957" y="228"/>
                  </a:lnTo>
                  <a:lnTo>
                    <a:pt x="58470" y="0"/>
                  </a:lnTo>
                  <a:lnTo>
                    <a:pt x="56489" y="1371"/>
                  </a:lnTo>
                  <a:lnTo>
                    <a:pt x="55397" y="4622"/>
                  </a:lnTo>
                  <a:lnTo>
                    <a:pt x="55206" y="6946"/>
                  </a:lnTo>
                  <a:lnTo>
                    <a:pt x="56083" y="12598"/>
                  </a:lnTo>
                  <a:lnTo>
                    <a:pt x="58788" y="14617"/>
                  </a:lnTo>
                  <a:lnTo>
                    <a:pt x="64414" y="12712"/>
                  </a:lnTo>
                  <a:lnTo>
                    <a:pt x="65557" y="10756"/>
                  </a:lnTo>
                  <a:lnTo>
                    <a:pt x="6586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052388" y="1609079"/>
            <a:ext cx="3023159" cy="1681771"/>
            <a:chOff x="1924700" y="474864"/>
            <a:chExt cx="1906270" cy="1060450"/>
          </a:xfrm>
        </p:grpSpPr>
        <p:sp>
          <p:nvSpPr>
            <p:cNvPr id="26" name="object 26"/>
            <p:cNvSpPr/>
            <p:nvPr/>
          </p:nvSpPr>
          <p:spPr>
            <a:xfrm>
              <a:off x="1931013" y="481177"/>
              <a:ext cx="1894205" cy="1048385"/>
            </a:xfrm>
            <a:custGeom>
              <a:avLst/>
              <a:gdLst/>
              <a:ahLst/>
              <a:cxnLst/>
              <a:rect l="l" t="t" r="r" b="b"/>
              <a:pathLst>
                <a:path w="1894204" h="1048385">
                  <a:moveTo>
                    <a:pt x="1893641" y="0"/>
                  </a:moveTo>
                  <a:lnTo>
                    <a:pt x="0" y="0"/>
                  </a:lnTo>
                  <a:lnTo>
                    <a:pt x="0" y="1047815"/>
                  </a:lnTo>
                  <a:lnTo>
                    <a:pt x="1893641" y="1047815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7" name="object 27"/>
            <p:cNvSpPr/>
            <p:nvPr/>
          </p:nvSpPr>
          <p:spPr>
            <a:xfrm>
              <a:off x="1931013" y="481177"/>
              <a:ext cx="1894205" cy="1048385"/>
            </a:xfrm>
            <a:custGeom>
              <a:avLst/>
              <a:gdLst/>
              <a:ahLst/>
              <a:cxnLst/>
              <a:rect l="l" t="t" r="r" b="b"/>
              <a:pathLst>
                <a:path w="1894204" h="1048385">
                  <a:moveTo>
                    <a:pt x="0" y="1047815"/>
                  </a:moveTo>
                  <a:lnTo>
                    <a:pt x="1893641" y="1047815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1047815"/>
                  </a:lnTo>
                  <a:close/>
                </a:path>
              </a:pathLst>
            </a:custGeom>
            <a:ln w="1262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8" name="object 28"/>
            <p:cNvSpPr/>
            <p:nvPr/>
          </p:nvSpPr>
          <p:spPr>
            <a:xfrm>
              <a:off x="2133002" y="1213385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3002" y="1213385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30" name="object 30"/>
            <p:cNvSpPr/>
            <p:nvPr/>
          </p:nvSpPr>
          <p:spPr>
            <a:xfrm>
              <a:off x="2310831" y="1318376"/>
              <a:ext cx="41275" cy="56515"/>
            </a:xfrm>
            <a:custGeom>
              <a:avLst/>
              <a:gdLst/>
              <a:ahLst/>
              <a:cxnLst/>
              <a:rect l="l" t="t" r="r" b="b"/>
              <a:pathLst>
                <a:path w="41275" h="56515">
                  <a:moveTo>
                    <a:pt x="27939" y="0"/>
                  </a:moveTo>
                  <a:lnTo>
                    <a:pt x="18468" y="0"/>
                  </a:lnTo>
                  <a:lnTo>
                    <a:pt x="12084" y="3166"/>
                  </a:lnTo>
                  <a:lnTo>
                    <a:pt x="7430" y="8279"/>
                  </a:lnTo>
                  <a:lnTo>
                    <a:pt x="2531" y="13779"/>
                  </a:lnTo>
                  <a:lnTo>
                    <a:pt x="0" y="20949"/>
                  </a:lnTo>
                  <a:lnTo>
                    <a:pt x="0" y="35580"/>
                  </a:lnTo>
                  <a:lnTo>
                    <a:pt x="2531" y="42732"/>
                  </a:lnTo>
                  <a:lnTo>
                    <a:pt x="7430" y="48170"/>
                  </a:lnTo>
                  <a:lnTo>
                    <a:pt x="12084" y="53283"/>
                  </a:lnTo>
                  <a:lnTo>
                    <a:pt x="18468" y="56436"/>
                  </a:lnTo>
                  <a:lnTo>
                    <a:pt x="28184" y="56436"/>
                  </a:lnTo>
                  <a:lnTo>
                    <a:pt x="30945" y="56369"/>
                  </a:lnTo>
                  <a:lnTo>
                    <a:pt x="33623" y="55568"/>
                  </a:lnTo>
                  <a:lnTo>
                    <a:pt x="36318" y="54864"/>
                  </a:lnTo>
                  <a:lnTo>
                    <a:pt x="38750" y="53448"/>
                  </a:lnTo>
                  <a:lnTo>
                    <a:pt x="41117" y="52022"/>
                  </a:lnTo>
                  <a:lnTo>
                    <a:pt x="40644" y="46585"/>
                  </a:lnTo>
                  <a:lnTo>
                    <a:pt x="38358" y="48170"/>
                  </a:lnTo>
                  <a:lnTo>
                    <a:pt x="36072" y="49658"/>
                  </a:lnTo>
                  <a:lnTo>
                    <a:pt x="33395" y="50441"/>
                  </a:lnTo>
                  <a:lnTo>
                    <a:pt x="30864" y="51305"/>
                  </a:lnTo>
                  <a:lnTo>
                    <a:pt x="28103" y="51386"/>
                  </a:lnTo>
                  <a:lnTo>
                    <a:pt x="20298" y="51386"/>
                  </a:lnTo>
                  <a:lnTo>
                    <a:pt x="15627" y="48642"/>
                  </a:lnTo>
                  <a:lnTo>
                    <a:pt x="12393" y="44625"/>
                  </a:lnTo>
                  <a:lnTo>
                    <a:pt x="8769" y="39989"/>
                  </a:lnTo>
                  <a:lnTo>
                    <a:pt x="7038" y="34159"/>
                  </a:lnTo>
                  <a:lnTo>
                    <a:pt x="7038" y="22370"/>
                  </a:lnTo>
                  <a:lnTo>
                    <a:pt x="8769" y="16456"/>
                  </a:lnTo>
                  <a:lnTo>
                    <a:pt x="12393" y="11819"/>
                  </a:lnTo>
                  <a:lnTo>
                    <a:pt x="15627" y="7802"/>
                  </a:lnTo>
                  <a:lnTo>
                    <a:pt x="20298" y="5059"/>
                  </a:lnTo>
                  <a:lnTo>
                    <a:pt x="27793" y="5059"/>
                  </a:lnTo>
                  <a:lnTo>
                    <a:pt x="30242" y="5290"/>
                  </a:lnTo>
                  <a:lnTo>
                    <a:pt x="32528" y="6007"/>
                  </a:lnTo>
                  <a:lnTo>
                    <a:pt x="34896" y="6707"/>
                  </a:lnTo>
                  <a:lnTo>
                    <a:pt x="37101" y="7882"/>
                  </a:lnTo>
                  <a:lnTo>
                    <a:pt x="39159" y="9308"/>
                  </a:lnTo>
                  <a:lnTo>
                    <a:pt x="40253" y="2841"/>
                  </a:lnTo>
                  <a:lnTo>
                    <a:pt x="37885" y="1892"/>
                  </a:lnTo>
                  <a:lnTo>
                    <a:pt x="35435" y="1108"/>
                  </a:lnTo>
                  <a:lnTo>
                    <a:pt x="32920" y="636"/>
                  </a:lnTo>
                  <a:lnTo>
                    <a:pt x="30470" y="160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533" y="1319418"/>
              <a:ext cx="198756" cy="706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33002" y="93565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4"/>
                  </a:lnTo>
                  <a:lnTo>
                    <a:pt x="631213" y="252484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3002" y="93565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4"/>
                  </a:moveTo>
                  <a:lnTo>
                    <a:pt x="631213" y="252484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4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0343" y="1041684"/>
              <a:ext cx="371078" cy="700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90459" y="93565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4"/>
                  </a:lnTo>
                  <a:lnTo>
                    <a:pt x="631213" y="252484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36" name="object 36"/>
            <p:cNvSpPr/>
            <p:nvPr/>
          </p:nvSpPr>
          <p:spPr>
            <a:xfrm>
              <a:off x="2890459" y="93565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4"/>
                  </a:moveTo>
                  <a:lnTo>
                    <a:pt x="631213" y="252484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4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6690" y="527828"/>
              <a:ext cx="1401294" cy="38888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7495" y="1041684"/>
              <a:ext cx="222321" cy="7065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890459" y="1213385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0" name="object 40"/>
            <p:cNvSpPr/>
            <p:nvPr/>
          </p:nvSpPr>
          <p:spPr>
            <a:xfrm>
              <a:off x="2890459" y="1213385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052388" y="5092716"/>
            <a:ext cx="3023159" cy="420946"/>
            <a:chOff x="1924700" y="2671490"/>
            <a:chExt cx="1906270" cy="265430"/>
          </a:xfrm>
        </p:grpSpPr>
        <p:sp>
          <p:nvSpPr>
            <p:cNvPr id="42" name="object 42"/>
            <p:cNvSpPr/>
            <p:nvPr/>
          </p:nvSpPr>
          <p:spPr>
            <a:xfrm>
              <a:off x="1931013" y="2677802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1893641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1893641" y="252486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3" name="object 43"/>
            <p:cNvSpPr/>
            <p:nvPr/>
          </p:nvSpPr>
          <p:spPr>
            <a:xfrm>
              <a:off x="1931013" y="2677802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0" y="252486"/>
                  </a:moveTo>
                  <a:lnTo>
                    <a:pt x="1893641" y="252486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4" name="object 44"/>
            <p:cNvSpPr/>
            <p:nvPr/>
          </p:nvSpPr>
          <p:spPr>
            <a:xfrm>
              <a:off x="2726969" y="2783839"/>
              <a:ext cx="306070" cy="55880"/>
            </a:xfrm>
            <a:custGeom>
              <a:avLst/>
              <a:gdLst/>
              <a:ahLst/>
              <a:cxnLst/>
              <a:rect l="l" t="t" r="r" b="b"/>
              <a:pathLst>
                <a:path w="306069" h="55880">
                  <a:moveTo>
                    <a:pt x="40944" y="0"/>
                  </a:moveTo>
                  <a:lnTo>
                    <a:pt x="33921" y="0"/>
                  </a:lnTo>
                  <a:lnTo>
                    <a:pt x="33921" y="23418"/>
                  </a:lnTo>
                  <a:lnTo>
                    <a:pt x="7023" y="23418"/>
                  </a:lnTo>
                  <a:lnTo>
                    <a:pt x="7023" y="0"/>
                  </a:lnTo>
                  <a:lnTo>
                    <a:pt x="0" y="0"/>
                  </a:lnTo>
                  <a:lnTo>
                    <a:pt x="0" y="54343"/>
                  </a:lnTo>
                  <a:lnTo>
                    <a:pt x="7023" y="54343"/>
                  </a:lnTo>
                  <a:lnTo>
                    <a:pt x="7023" y="28219"/>
                  </a:lnTo>
                  <a:lnTo>
                    <a:pt x="33921" y="28219"/>
                  </a:lnTo>
                  <a:lnTo>
                    <a:pt x="33921" y="54343"/>
                  </a:lnTo>
                  <a:lnTo>
                    <a:pt x="40944" y="54343"/>
                  </a:lnTo>
                  <a:lnTo>
                    <a:pt x="40944" y="0"/>
                  </a:lnTo>
                  <a:close/>
                </a:path>
                <a:path w="306069" h="55880">
                  <a:moveTo>
                    <a:pt x="81915" y="23291"/>
                  </a:moveTo>
                  <a:lnTo>
                    <a:pt x="81038" y="22440"/>
                  </a:lnTo>
                  <a:lnTo>
                    <a:pt x="76161" y="17767"/>
                  </a:lnTo>
                  <a:lnTo>
                    <a:pt x="63779" y="17767"/>
                  </a:lnTo>
                  <a:lnTo>
                    <a:pt x="60210" y="19037"/>
                  </a:lnTo>
                  <a:lnTo>
                    <a:pt x="56515" y="21170"/>
                  </a:lnTo>
                  <a:lnTo>
                    <a:pt x="56984" y="26327"/>
                  </a:lnTo>
                  <a:lnTo>
                    <a:pt x="61087" y="23456"/>
                  </a:lnTo>
                  <a:lnTo>
                    <a:pt x="65036" y="22440"/>
                  </a:lnTo>
                  <a:lnTo>
                    <a:pt x="72605" y="22440"/>
                  </a:lnTo>
                  <a:lnTo>
                    <a:pt x="75768" y="25539"/>
                  </a:lnTo>
                  <a:lnTo>
                    <a:pt x="75768" y="34658"/>
                  </a:lnTo>
                  <a:lnTo>
                    <a:pt x="75768" y="38684"/>
                  </a:lnTo>
                  <a:lnTo>
                    <a:pt x="75768" y="47434"/>
                  </a:lnTo>
                  <a:lnTo>
                    <a:pt x="73088" y="49009"/>
                  </a:lnTo>
                  <a:lnTo>
                    <a:pt x="70802" y="50507"/>
                  </a:lnTo>
                  <a:lnTo>
                    <a:pt x="67792" y="50596"/>
                  </a:lnTo>
                  <a:lnTo>
                    <a:pt x="63144" y="50596"/>
                  </a:lnTo>
                  <a:lnTo>
                    <a:pt x="59575" y="48679"/>
                  </a:lnTo>
                  <a:lnTo>
                    <a:pt x="59575" y="39420"/>
                  </a:lnTo>
                  <a:lnTo>
                    <a:pt x="75768" y="38684"/>
                  </a:lnTo>
                  <a:lnTo>
                    <a:pt x="75768" y="34658"/>
                  </a:lnTo>
                  <a:lnTo>
                    <a:pt x="63931" y="34810"/>
                  </a:lnTo>
                  <a:lnTo>
                    <a:pt x="53898" y="38138"/>
                  </a:lnTo>
                  <a:lnTo>
                    <a:pt x="53924" y="49009"/>
                  </a:lnTo>
                  <a:lnTo>
                    <a:pt x="56032" y="55397"/>
                  </a:lnTo>
                  <a:lnTo>
                    <a:pt x="64008" y="55397"/>
                  </a:lnTo>
                  <a:lnTo>
                    <a:pt x="71424" y="55245"/>
                  </a:lnTo>
                  <a:lnTo>
                    <a:pt x="76009" y="51689"/>
                  </a:lnTo>
                  <a:lnTo>
                    <a:pt x="76009" y="54533"/>
                  </a:lnTo>
                  <a:lnTo>
                    <a:pt x="81915" y="54533"/>
                  </a:lnTo>
                  <a:lnTo>
                    <a:pt x="81915" y="51689"/>
                  </a:lnTo>
                  <a:lnTo>
                    <a:pt x="81915" y="50596"/>
                  </a:lnTo>
                  <a:lnTo>
                    <a:pt x="81915" y="38684"/>
                  </a:lnTo>
                  <a:lnTo>
                    <a:pt x="81915" y="23291"/>
                  </a:lnTo>
                  <a:close/>
                </a:path>
                <a:path w="306069" h="55880">
                  <a:moveTo>
                    <a:pt x="112026" y="17767"/>
                  </a:moveTo>
                  <a:lnTo>
                    <a:pt x="105003" y="17868"/>
                  </a:lnTo>
                  <a:lnTo>
                    <a:pt x="100660" y="21805"/>
                  </a:lnTo>
                  <a:lnTo>
                    <a:pt x="98209" y="25488"/>
                  </a:lnTo>
                  <a:lnTo>
                    <a:pt x="98209" y="18173"/>
                  </a:lnTo>
                  <a:lnTo>
                    <a:pt x="92697" y="18173"/>
                  </a:lnTo>
                  <a:lnTo>
                    <a:pt x="92697" y="54343"/>
                  </a:lnTo>
                  <a:lnTo>
                    <a:pt x="98602" y="54343"/>
                  </a:lnTo>
                  <a:lnTo>
                    <a:pt x="98602" y="29121"/>
                  </a:lnTo>
                  <a:lnTo>
                    <a:pt x="104292" y="23317"/>
                  </a:lnTo>
                  <a:lnTo>
                    <a:pt x="112026" y="23152"/>
                  </a:lnTo>
                  <a:lnTo>
                    <a:pt x="112026" y="17767"/>
                  </a:lnTo>
                  <a:close/>
                </a:path>
                <a:path w="306069" h="55880">
                  <a:moveTo>
                    <a:pt x="148221" y="0"/>
                  </a:moveTo>
                  <a:lnTo>
                    <a:pt x="142316" y="0"/>
                  </a:lnTo>
                  <a:lnTo>
                    <a:pt x="142316" y="22377"/>
                  </a:lnTo>
                  <a:lnTo>
                    <a:pt x="142062" y="22161"/>
                  </a:lnTo>
                  <a:lnTo>
                    <a:pt x="142062" y="27178"/>
                  </a:lnTo>
                  <a:lnTo>
                    <a:pt x="141986" y="45796"/>
                  </a:lnTo>
                  <a:lnTo>
                    <a:pt x="139458" y="48082"/>
                  </a:lnTo>
                  <a:lnTo>
                    <a:pt x="137642" y="49872"/>
                  </a:lnTo>
                  <a:lnTo>
                    <a:pt x="135674" y="50596"/>
                  </a:lnTo>
                  <a:lnTo>
                    <a:pt x="128727" y="50596"/>
                  </a:lnTo>
                  <a:lnTo>
                    <a:pt x="122961" y="46596"/>
                  </a:lnTo>
                  <a:lnTo>
                    <a:pt x="122961" y="25920"/>
                  </a:lnTo>
                  <a:lnTo>
                    <a:pt x="129755" y="22580"/>
                  </a:lnTo>
                  <a:lnTo>
                    <a:pt x="134404" y="22580"/>
                  </a:lnTo>
                  <a:lnTo>
                    <a:pt x="137960" y="22847"/>
                  </a:lnTo>
                  <a:lnTo>
                    <a:pt x="140335" y="24663"/>
                  </a:lnTo>
                  <a:lnTo>
                    <a:pt x="142062" y="27178"/>
                  </a:lnTo>
                  <a:lnTo>
                    <a:pt x="142062" y="22161"/>
                  </a:lnTo>
                  <a:lnTo>
                    <a:pt x="138112" y="18656"/>
                  </a:lnTo>
                  <a:lnTo>
                    <a:pt x="133705" y="17767"/>
                  </a:lnTo>
                  <a:lnTo>
                    <a:pt x="122961" y="17767"/>
                  </a:lnTo>
                  <a:lnTo>
                    <a:pt x="116916" y="25920"/>
                  </a:lnTo>
                  <a:lnTo>
                    <a:pt x="116801" y="47066"/>
                  </a:lnTo>
                  <a:lnTo>
                    <a:pt x="122897" y="55397"/>
                  </a:lnTo>
                  <a:lnTo>
                    <a:pt x="132981" y="55397"/>
                  </a:lnTo>
                  <a:lnTo>
                    <a:pt x="137642" y="54686"/>
                  </a:lnTo>
                  <a:lnTo>
                    <a:pt x="141884" y="50596"/>
                  </a:lnTo>
                  <a:lnTo>
                    <a:pt x="142062" y="50419"/>
                  </a:lnTo>
                  <a:lnTo>
                    <a:pt x="142062" y="54533"/>
                  </a:lnTo>
                  <a:lnTo>
                    <a:pt x="148221" y="53936"/>
                  </a:lnTo>
                  <a:lnTo>
                    <a:pt x="148221" y="50419"/>
                  </a:lnTo>
                  <a:lnTo>
                    <a:pt x="148221" y="22580"/>
                  </a:lnTo>
                  <a:lnTo>
                    <a:pt x="148221" y="22377"/>
                  </a:lnTo>
                  <a:lnTo>
                    <a:pt x="148221" y="0"/>
                  </a:lnTo>
                  <a:close/>
                </a:path>
                <a:path w="306069" h="55880">
                  <a:moveTo>
                    <a:pt x="208305" y="18808"/>
                  </a:moveTo>
                  <a:lnTo>
                    <a:pt x="202552" y="18808"/>
                  </a:lnTo>
                  <a:lnTo>
                    <a:pt x="197497" y="35775"/>
                  </a:lnTo>
                  <a:lnTo>
                    <a:pt x="194271" y="46596"/>
                  </a:lnTo>
                  <a:lnTo>
                    <a:pt x="193878" y="50038"/>
                  </a:lnTo>
                  <a:lnTo>
                    <a:pt x="193459" y="47548"/>
                  </a:lnTo>
                  <a:lnTo>
                    <a:pt x="191503" y="40436"/>
                  </a:lnTo>
                  <a:lnTo>
                    <a:pt x="190157" y="35864"/>
                  </a:lnTo>
                  <a:lnTo>
                    <a:pt x="185026" y="18808"/>
                  </a:lnTo>
                  <a:lnTo>
                    <a:pt x="179501" y="18808"/>
                  </a:lnTo>
                  <a:lnTo>
                    <a:pt x="174993" y="33870"/>
                  </a:lnTo>
                  <a:lnTo>
                    <a:pt x="174129" y="36664"/>
                  </a:lnTo>
                  <a:lnTo>
                    <a:pt x="171450" y="45872"/>
                  </a:lnTo>
                  <a:lnTo>
                    <a:pt x="171145" y="49949"/>
                  </a:lnTo>
                  <a:lnTo>
                    <a:pt x="170675" y="46113"/>
                  </a:lnTo>
                  <a:lnTo>
                    <a:pt x="168059" y="37071"/>
                  </a:lnTo>
                  <a:lnTo>
                    <a:pt x="166801" y="32664"/>
                  </a:lnTo>
                  <a:lnTo>
                    <a:pt x="162687" y="18808"/>
                  </a:lnTo>
                  <a:lnTo>
                    <a:pt x="156692" y="18808"/>
                  </a:lnTo>
                  <a:lnTo>
                    <a:pt x="167500" y="54343"/>
                  </a:lnTo>
                  <a:lnTo>
                    <a:pt x="173736" y="54343"/>
                  </a:lnTo>
                  <a:lnTo>
                    <a:pt x="178638" y="37871"/>
                  </a:lnTo>
                  <a:lnTo>
                    <a:pt x="179730" y="34175"/>
                  </a:lnTo>
                  <a:lnTo>
                    <a:pt x="181952" y="26263"/>
                  </a:lnTo>
                  <a:lnTo>
                    <a:pt x="182181" y="23304"/>
                  </a:lnTo>
                  <a:lnTo>
                    <a:pt x="182422" y="25539"/>
                  </a:lnTo>
                  <a:lnTo>
                    <a:pt x="183769" y="31064"/>
                  </a:lnTo>
                  <a:lnTo>
                    <a:pt x="184797" y="34505"/>
                  </a:lnTo>
                  <a:lnTo>
                    <a:pt x="190563" y="54343"/>
                  </a:lnTo>
                  <a:lnTo>
                    <a:pt x="197497" y="54343"/>
                  </a:lnTo>
                  <a:lnTo>
                    <a:pt x="208305" y="18808"/>
                  </a:lnTo>
                  <a:close/>
                </a:path>
                <a:path w="306069" h="55880">
                  <a:moveTo>
                    <a:pt x="240842" y="23291"/>
                  </a:moveTo>
                  <a:lnTo>
                    <a:pt x="239953" y="22440"/>
                  </a:lnTo>
                  <a:lnTo>
                    <a:pt x="235077" y="17767"/>
                  </a:lnTo>
                  <a:lnTo>
                    <a:pt x="222694" y="17767"/>
                  </a:lnTo>
                  <a:lnTo>
                    <a:pt x="219138" y="19037"/>
                  </a:lnTo>
                  <a:lnTo>
                    <a:pt x="215430" y="21170"/>
                  </a:lnTo>
                  <a:lnTo>
                    <a:pt x="215900" y="26327"/>
                  </a:lnTo>
                  <a:lnTo>
                    <a:pt x="220002" y="23456"/>
                  </a:lnTo>
                  <a:lnTo>
                    <a:pt x="223951" y="22440"/>
                  </a:lnTo>
                  <a:lnTo>
                    <a:pt x="231521" y="22440"/>
                  </a:lnTo>
                  <a:lnTo>
                    <a:pt x="234683" y="25539"/>
                  </a:lnTo>
                  <a:lnTo>
                    <a:pt x="234683" y="34658"/>
                  </a:lnTo>
                  <a:lnTo>
                    <a:pt x="234683" y="38684"/>
                  </a:lnTo>
                  <a:lnTo>
                    <a:pt x="234683" y="47434"/>
                  </a:lnTo>
                  <a:lnTo>
                    <a:pt x="232003" y="49009"/>
                  </a:lnTo>
                  <a:lnTo>
                    <a:pt x="229717" y="50507"/>
                  </a:lnTo>
                  <a:lnTo>
                    <a:pt x="226707" y="50596"/>
                  </a:lnTo>
                  <a:lnTo>
                    <a:pt x="222059" y="50596"/>
                  </a:lnTo>
                  <a:lnTo>
                    <a:pt x="218503" y="48679"/>
                  </a:lnTo>
                  <a:lnTo>
                    <a:pt x="218503" y="39420"/>
                  </a:lnTo>
                  <a:lnTo>
                    <a:pt x="234683" y="38684"/>
                  </a:lnTo>
                  <a:lnTo>
                    <a:pt x="234683" y="34658"/>
                  </a:lnTo>
                  <a:lnTo>
                    <a:pt x="222846" y="34810"/>
                  </a:lnTo>
                  <a:lnTo>
                    <a:pt x="212813" y="38138"/>
                  </a:lnTo>
                  <a:lnTo>
                    <a:pt x="212839" y="49009"/>
                  </a:lnTo>
                  <a:lnTo>
                    <a:pt x="214960" y="55397"/>
                  </a:lnTo>
                  <a:lnTo>
                    <a:pt x="222923" y="55397"/>
                  </a:lnTo>
                  <a:lnTo>
                    <a:pt x="230339" y="55245"/>
                  </a:lnTo>
                  <a:lnTo>
                    <a:pt x="234924" y="51689"/>
                  </a:lnTo>
                  <a:lnTo>
                    <a:pt x="234924" y="54533"/>
                  </a:lnTo>
                  <a:lnTo>
                    <a:pt x="240842" y="54533"/>
                  </a:lnTo>
                  <a:lnTo>
                    <a:pt x="240842" y="51689"/>
                  </a:lnTo>
                  <a:lnTo>
                    <a:pt x="240842" y="50596"/>
                  </a:lnTo>
                  <a:lnTo>
                    <a:pt x="240842" y="38684"/>
                  </a:lnTo>
                  <a:lnTo>
                    <a:pt x="240842" y="23291"/>
                  </a:lnTo>
                  <a:close/>
                </a:path>
                <a:path w="306069" h="55880">
                  <a:moveTo>
                    <a:pt x="270941" y="17767"/>
                  </a:moveTo>
                  <a:lnTo>
                    <a:pt x="263931" y="17868"/>
                  </a:lnTo>
                  <a:lnTo>
                    <a:pt x="259575" y="21805"/>
                  </a:lnTo>
                  <a:lnTo>
                    <a:pt x="257124" y="25488"/>
                  </a:lnTo>
                  <a:lnTo>
                    <a:pt x="257124" y="18173"/>
                  </a:lnTo>
                  <a:lnTo>
                    <a:pt x="251612" y="18173"/>
                  </a:lnTo>
                  <a:lnTo>
                    <a:pt x="251612" y="54343"/>
                  </a:lnTo>
                  <a:lnTo>
                    <a:pt x="257517" y="54343"/>
                  </a:lnTo>
                  <a:lnTo>
                    <a:pt x="257517" y="29121"/>
                  </a:lnTo>
                  <a:lnTo>
                    <a:pt x="263207" y="23317"/>
                  </a:lnTo>
                  <a:lnTo>
                    <a:pt x="270941" y="23152"/>
                  </a:lnTo>
                  <a:lnTo>
                    <a:pt x="270941" y="17767"/>
                  </a:lnTo>
                  <a:close/>
                </a:path>
                <a:path w="306069" h="55880">
                  <a:moveTo>
                    <a:pt x="305549" y="36741"/>
                  </a:moveTo>
                  <a:lnTo>
                    <a:pt x="305536" y="32397"/>
                  </a:lnTo>
                  <a:lnTo>
                    <a:pt x="305485" y="28206"/>
                  </a:lnTo>
                  <a:lnTo>
                    <a:pt x="301777" y="22580"/>
                  </a:lnTo>
                  <a:lnTo>
                    <a:pt x="301066" y="21513"/>
                  </a:lnTo>
                  <a:lnTo>
                    <a:pt x="301066" y="32397"/>
                  </a:lnTo>
                  <a:lnTo>
                    <a:pt x="281559" y="32397"/>
                  </a:lnTo>
                  <a:lnTo>
                    <a:pt x="282829" y="26492"/>
                  </a:lnTo>
                  <a:lnTo>
                    <a:pt x="287020" y="22580"/>
                  </a:lnTo>
                  <a:lnTo>
                    <a:pt x="295605" y="22580"/>
                  </a:lnTo>
                  <a:lnTo>
                    <a:pt x="300037" y="25247"/>
                  </a:lnTo>
                  <a:lnTo>
                    <a:pt x="301066" y="32397"/>
                  </a:lnTo>
                  <a:lnTo>
                    <a:pt x="301066" y="21513"/>
                  </a:lnTo>
                  <a:lnTo>
                    <a:pt x="299173" y="18656"/>
                  </a:lnTo>
                  <a:lnTo>
                    <a:pt x="294347" y="17767"/>
                  </a:lnTo>
                  <a:lnTo>
                    <a:pt x="282752" y="17767"/>
                  </a:lnTo>
                  <a:lnTo>
                    <a:pt x="275653" y="26098"/>
                  </a:lnTo>
                  <a:lnTo>
                    <a:pt x="275755" y="36741"/>
                  </a:lnTo>
                  <a:lnTo>
                    <a:pt x="276987" y="43738"/>
                  </a:lnTo>
                  <a:lnTo>
                    <a:pt x="280619" y="49834"/>
                  </a:lnTo>
                  <a:lnTo>
                    <a:pt x="286042" y="53911"/>
                  </a:lnTo>
                  <a:lnTo>
                    <a:pt x="292696" y="55397"/>
                  </a:lnTo>
                  <a:lnTo>
                    <a:pt x="297662" y="55397"/>
                  </a:lnTo>
                  <a:lnTo>
                    <a:pt x="302171" y="53517"/>
                  </a:lnTo>
                  <a:lnTo>
                    <a:pt x="305244" y="51295"/>
                  </a:lnTo>
                  <a:lnTo>
                    <a:pt x="305181" y="50596"/>
                  </a:lnTo>
                  <a:lnTo>
                    <a:pt x="304761" y="45999"/>
                  </a:lnTo>
                  <a:lnTo>
                    <a:pt x="299808" y="50266"/>
                  </a:lnTo>
                  <a:lnTo>
                    <a:pt x="294589" y="50596"/>
                  </a:lnTo>
                  <a:lnTo>
                    <a:pt x="286461" y="50596"/>
                  </a:lnTo>
                  <a:lnTo>
                    <a:pt x="281393" y="44780"/>
                  </a:lnTo>
                  <a:lnTo>
                    <a:pt x="281165" y="36741"/>
                  </a:lnTo>
                  <a:lnTo>
                    <a:pt x="305549" y="36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052388" y="3370920"/>
            <a:ext cx="3023159" cy="1622355"/>
            <a:chOff x="1924700" y="1585802"/>
            <a:chExt cx="1906270" cy="1022985"/>
          </a:xfrm>
        </p:grpSpPr>
        <p:sp>
          <p:nvSpPr>
            <p:cNvPr id="46" name="object 46"/>
            <p:cNvSpPr/>
            <p:nvPr/>
          </p:nvSpPr>
          <p:spPr>
            <a:xfrm>
              <a:off x="1931013" y="2349570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1893641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1893641" y="252486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7" name="object 47"/>
            <p:cNvSpPr/>
            <p:nvPr/>
          </p:nvSpPr>
          <p:spPr>
            <a:xfrm>
              <a:off x="1931013" y="2349570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0" y="252486"/>
                  </a:moveTo>
                  <a:lnTo>
                    <a:pt x="1893641" y="252486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8" name="object 48"/>
            <p:cNvSpPr/>
            <p:nvPr/>
          </p:nvSpPr>
          <p:spPr>
            <a:xfrm>
              <a:off x="2700528" y="2455608"/>
              <a:ext cx="360045" cy="55880"/>
            </a:xfrm>
            <a:custGeom>
              <a:avLst/>
              <a:gdLst/>
              <a:ahLst/>
              <a:cxnLst/>
              <a:rect l="l" t="t" r="r" b="b"/>
              <a:pathLst>
                <a:path w="360044" h="55880">
                  <a:moveTo>
                    <a:pt x="40500" y="32816"/>
                  </a:moveTo>
                  <a:lnTo>
                    <a:pt x="34810" y="28219"/>
                  </a:lnTo>
                  <a:lnTo>
                    <a:pt x="34086" y="27635"/>
                  </a:lnTo>
                  <a:lnTo>
                    <a:pt x="34086" y="33121"/>
                  </a:lnTo>
                  <a:lnTo>
                    <a:pt x="34086" y="45339"/>
                  </a:lnTo>
                  <a:lnTo>
                    <a:pt x="27152" y="49936"/>
                  </a:lnTo>
                  <a:lnTo>
                    <a:pt x="6540" y="49936"/>
                  </a:lnTo>
                  <a:lnTo>
                    <a:pt x="6540" y="28219"/>
                  </a:lnTo>
                  <a:lnTo>
                    <a:pt x="17995" y="28219"/>
                  </a:lnTo>
                  <a:lnTo>
                    <a:pt x="26365" y="28321"/>
                  </a:lnTo>
                  <a:lnTo>
                    <a:pt x="34086" y="33121"/>
                  </a:lnTo>
                  <a:lnTo>
                    <a:pt x="34086" y="27635"/>
                  </a:lnTo>
                  <a:lnTo>
                    <a:pt x="33616" y="27254"/>
                  </a:lnTo>
                  <a:lnTo>
                    <a:pt x="25260" y="25933"/>
                  </a:lnTo>
                  <a:lnTo>
                    <a:pt x="32448" y="24130"/>
                  </a:lnTo>
                  <a:lnTo>
                    <a:pt x="33375" y="23418"/>
                  </a:lnTo>
                  <a:lnTo>
                    <a:pt x="38354" y="19596"/>
                  </a:lnTo>
                  <a:lnTo>
                    <a:pt x="38354" y="6464"/>
                  </a:lnTo>
                  <a:lnTo>
                    <a:pt x="35026" y="3924"/>
                  </a:lnTo>
                  <a:lnTo>
                    <a:pt x="32194" y="1765"/>
                  </a:lnTo>
                  <a:lnTo>
                    <a:pt x="32194" y="8102"/>
                  </a:lnTo>
                  <a:lnTo>
                    <a:pt x="32194" y="18199"/>
                  </a:lnTo>
                  <a:lnTo>
                    <a:pt x="26593" y="23418"/>
                  </a:lnTo>
                  <a:lnTo>
                    <a:pt x="6540" y="23418"/>
                  </a:lnTo>
                  <a:lnTo>
                    <a:pt x="6540" y="4432"/>
                  </a:lnTo>
                  <a:lnTo>
                    <a:pt x="16497" y="4432"/>
                  </a:lnTo>
                  <a:lnTo>
                    <a:pt x="25260" y="3924"/>
                  </a:lnTo>
                  <a:lnTo>
                    <a:pt x="32194" y="8102"/>
                  </a:lnTo>
                  <a:lnTo>
                    <a:pt x="32194" y="1765"/>
                  </a:lnTo>
                  <a:lnTo>
                    <a:pt x="29908" y="0"/>
                  </a:lnTo>
                  <a:lnTo>
                    <a:pt x="0" y="0"/>
                  </a:lnTo>
                  <a:lnTo>
                    <a:pt x="0" y="54343"/>
                  </a:lnTo>
                  <a:lnTo>
                    <a:pt x="20828" y="54343"/>
                  </a:lnTo>
                  <a:lnTo>
                    <a:pt x="32194" y="54267"/>
                  </a:lnTo>
                  <a:lnTo>
                    <a:pt x="37249" y="49936"/>
                  </a:lnTo>
                  <a:lnTo>
                    <a:pt x="40500" y="47167"/>
                  </a:lnTo>
                  <a:lnTo>
                    <a:pt x="40500" y="32816"/>
                  </a:lnTo>
                  <a:close/>
                </a:path>
                <a:path w="360044" h="55880">
                  <a:moveTo>
                    <a:pt x="83273" y="36995"/>
                  </a:moveTo>
                  <a:lnTo>
                    <a:pt x="81889" y="29464"/>
                  </a:lnTo>
                  <a:lnTo>
                    <a:pt x="78155" y="23368"/>
                  </a:lnTo>
                  <a:lnTo>
                    <a:pt x="77114" y="22580"/>
                  </a:lnTo>
                  <a:lnTo>
                    <a:pt x="77114" y="26746"/>
                  </a:lnTo>
                  <a:lnTo>
                    <a:pt x="77114" y="45631"/>
                  </a:lnTo>
                  <a:lnTo>
                    <a:pt x="71767" y="50342"/>
                  </a:lnTo>
                  <a:lnTo>
                    <a:pt x="60464" y="50342"/>
                  </a:lnTo>
                  <a:lnTo>
                    <a:pt x="54775" y="45872"/>
                  </a:lnTo>
                  <a:lnTo>
                    <a:pt x="54775" y="26504"/>
                  </a:lnTo>
                  <a:lnTo>
                    <a:pt x="60794" y="22580"/>
                  </a:lnTo>
                  <a:lnTo>
                    <a:pt x="71437" y="22580"/>
                  </a:lnTo>
                  <a:lnTo>
                    <a:pt x="77114" y="26746"/>
                  </a:lnTo>
                  <a:lnTo>
                    <a:pt x="77114" y="22580"/>
                  </a:lnTo>
                  <a:lnTo>
                    <a:pt x="72656" y="19265"/>
                  </a:lnTo>
                  <a:lnTo>
                    <a:pt x="66001" y="17767"/>
                  </a:lnTo>
                  <a:lnTo>
                    <a:pt x="59182" y="19304"/>
                  </a:lnTo>
                  <a:lnTo>
                    <a:pt x="53670" y="23444"/>
                  </a:lnTo>
                  <a:lnTo>
                    <a:pt x="49974" y="29565"/>
                  </a:lnTo>
                  <a:lnTo>
                    <a:pt x="48628" y="36995"/>
                  </a:lnTo>
                  <a:lnTo>
                    <a:pt x="48628" y="47561"/>
                  </a:lnTo>
                  <a:lnTo>
                    <a:pt x="56667" y="55397"/>
                  </a:lnTo>
                  <a:lnTo>
                    <a:pt x="75387" y="55397"/>
                  </a:lnTo>
                  <a:lnTo>
                    <a:pt x="80365" y="50342"/>
                  </a:lnTo>
                  <a:lnTo>
                    <a:pt x="83273" y="47396"/>
                  </a:lnTo>
                  <a:lnTo>
                    <a:pt x="83273" y="36995"/>
                  </a:lnTo>
                  <a:close/>
                </a:path>
                <a:path w="360044" h="55880">
                  <a:moveTo>
                    <a:pt x="125844" y="36995"/>
                  </a:moveTo>
                  <a:lnTo>
                    <a:pt x="124460" y="29464"/>
                  </a:lnTo>
                  <a:lnTo>
                    <a:pt x="120726" y="23368"/>
                  </a:lnTo>
                  <a:lnTo>
                    <a:pt x="119684" y="22580"/>
                  </a:lnTo>
                  <a:lnTo>
                    <a:pt x="119684" y="26746"/>
                  </a:lnTo>
                  <a:lnTo>
                    <a:pt x="119684" y="45631"/>
                  </a:lnTo>
                  <a:lnTo>
                    <a:pt x="114325" y="50342"/>
                  </a:lnTo>
                  <a:lnTo>
                    <a:pt x="103035" y="50342"/>
                  </a:lnTo>
                  <a:lnTo>
                    <a:pt x="97345" y="45872"/>
                  </a:lnTo>
                  <a:lnTo>
                    <a:pt x="97345" y="26504"/>
                  </a:lnTo>
                  <a:lnTo>
                    <a:pt x="103352" y="22580"/>
                  </a:lnTo>
                  <a:lnTo>
                    <a:pt x="114007" y="22580"/>
                  </a:lnTo>
                  <a:lnTo>
                    <a:pt x="119684" y="26746"/>
                  </a:lnTo>
                  <a:lnTo>
                    <a:pt x="119684" y="22580"/>
                  </a:lnTo>
                  <a:lnTo>
                    <a:pt x="115227" y="19265"/>
                  </a:lnTo>
                  <a:lnTo>
                    <a:pt x="108559" y="17767"/>
                  </a:lnTo>
                  <a:lnTo>
                    <a:pt x="101752" y="19304"/>
                  </a:lnTo>
                  <a:lnTo>
                    <a:pt x="96227" y="23444"/>
                  </a:lnTo>
                  <a:lnTo>
                    <a:pt x="92532" y="29565"/>
                  </a:lnTo>
                  <a:lnTo>
                    <a:pt x="91186" y="36995"/>
                  </a:lnTo>
                  <a:lnTo>
                    <a:pt x="91186" y="47561"/>
                  </a:lnTo>
                  <a:lnTo>
                    <a:pt x="99237" y="55397"/>
                  </a:lnTo>
                  <a:lnTo>
                    <a:pt x="117957" y="55397"/>
                  </a:lnTo>
                  <a:lnTo>
                    <a:pt x="122923" y="50342"/>
                  </a:lnTo>
                  <a:lnTo>
                    <a:pt x="125844" y="47396"/>
                  </a:lnTo>
                  <a:lnTo>
                    <a:pt x="125844" y="36995"/>
                  </a:lnTo>
                  <a:close/>
                </a:path>
                <a:path w="360044" h="55880">
                  <a:moveTo>
                    <a:pt x="155397" y="52400"/>
                  </a:moveTo>
                  <a:lnTo>
                    <a:pt x="154139" y="47688"/>
                  </a:lnTo>
                  <a:lnTo>
                    <a:pt x="152069" y="49377"/>
                  </a:lnTo>
                  <a:lnTo>
                    <a:pt x="149542" y="50342"/>
                  </a:lnTo>
                  <a:lnTo>
                    <a:pt x="144106" y="50342"/>
                  </a:lnTo>
                  <a:lnTo>
                    <a:pt x="143002" y="47929"/>
                  </a:lnTo>
                  <a:lnTo>
                    <a:pt x="143002" y="23406"/>
                  </a:lnTo>
                  <a:lnTo>
                    <a:pt x="154139" y="23406"/>
                  </a:lnTo>
                  <a:lnTo>
                    <a:pt x="154139" y="18808"/>
                  </a:lnTo>
                  <a:lnTo>
                    <a:pt x="143002" y="18808"/>
                  </a:lnTo>
                  <a:lnTo>
                    <a:pt x="143002" y="8369"/>
                  </a:lnTo>
                  <a:lnTo>
                    <a:pt x="137553" y="8369"/>
                  </a:lnTo>
                  <a:lnTo>
                    <a:pt x="137553" y="18808"/>
                  </a:lnTo>
                  <a:lnTo>
                    <a:pt x="130683" y="18808"/>
                  </a:lnTo>
                  <a:lnTo>
                    <a:pt x="130683" y="23406"/>
                  </a:lnTo>
                  <a:lnTo>
                    <a:pt x="137312" y="23406"/>
                  </a:lnTo>
                  <a:lnTo>
                    <a:pt x="137312" y="49860"/>
                  </a:lnTo>
                  <a:lnTo>
                    <a:pt x="138417" y="55397"/>
                  </a:lnTo>
                  <a:lnTo>
                    <a:pt x="149402" y="55397"/>
                  </a:lnTo>
                  <a:lnTo>
                    <a:pt x="153416" y="53428"/>
                  </a:lnTo>
                  <a:lnTo>
                    <a:pt x="155397" y="52400"/>
                  </a:lnTo>
                  <a:close/>
                </a:path>
                <a:path w="360044" h="55880">
                  <a:moveTo>
                    <a:pt x="170497" y="0"/>
                  </a:moveTo>
                  <a:lnTo>
                    <a:pt x="164592" y="0"/>
                  </a:lnTo>
                  <a:lnTo>
                    <a:pt x="164592" y="54343"/>
                  </a:lnTo>
                  <a:lnTo>
                    <a:pt x="170497" y="54343"/>
                  </a:lnTo>
                  <a:lnTo>
                    <a:pt x="170497" y="0"/>
                  </a:lnTo>
                  <a:close/>
                </a:path>
                <a:path w="360044" h="55880">
                  <a:moveTo>
                    <a:pt x="214439" y="36995"/>
                  </a:moveTo>
                  <a:lnTo>
                    <a:pt x="213067" y="29464"/>
                  </a:lnTo>
                  <a:lnTo>
                    <a:pt x="209321" y="23368"/>
                  </a:lnTo>
                  <a:lnTo>
                    <a:pt x="208292" y="22593"/>
                  </a:lnTo>
                  <a:lnTo>
                    <a:pt x="208292" y="26746"/>
                  </a:lnTo>
                  <a:lnTo>
                    <a:pt x="208292" y="45631"/>
                  </a:lnTo>
                  <a:lnTo>
                    <a:pt x="202933" y="50342"/>
                  </a:lnTo>
                  <a:lnTo>
                    <a:pt x="191630" y="50342"/>
                  </a:lnTo>
                  <a:lnTo>
                    <a:pt x="185953" y="45872"/>
                  </a:lnTo>
                  <a:lnTo>
                    <a:pt x="185953" y="26504"/>
                  </a:lnTo>
                  <a:lnTo>
                    <a:pt x="191960" y="22580"/>
                  </a:lnTo>
                  <a:lnTo>
                    <a:pt x="202603" y="22580"/>
                  </a:lnTo>
                  <a:lnTo>
                    <a:pt x="208292" y="26746"/>
                  </a:lnTo>
                  <a:lnTo>
                    <a:pt x="208292" y="22593"/>
                  </a:lnTo>
                  <a:lnTo>
                    <a:pt x="203822" y="19265"/>
                  </a:lnTo>
                  <a:lnTo>
                    <a:pt x="197167" y="17767"/>
                  </a:lnTo>
                  <a:lnTo>
                    <a:pt x="190347" y="19304"/>
                  </a:lnTo>
                  <a:lnTo>
                    <a:pt x="184835" y="23444"/>
                  </a:lnTo>
                  <a:lnTo>
                    <a:pt x="181140" y="29565"/>
                  </a:lnTo>
                  <a:lnTo>
                    <a:pt x="179793" y="36995"/>
                  </a:lnTo>
                  <a:lnTo>
                    <a:pt x="179793" y="47561"/>
                  </a:lnTo>
                  <a:lnTo>
                    <a:pt x="187845" y="55397"/>
                  </a:lnTo>
                  <a:lnTo>
                    <a:pt x="206552" y="55397"/>
                  </a:lnTo>
                  <a:lnTo>
                    <a:pt x="211531" y="50342"/>
                  </a:lnTo>
                  <a:lnTo>
                    <a:pt x="214439" y="47396"/>
                  </a:lnTo>
                  <a:lnTo>
                    <a:pt x="214439" y="36995"/>
                  </a:lnTo>
                  <a:close/>
                </a:path>
                <a:path w="360044" h="55880">
                  <a:moveTo>
                    <a:pt x="250063" y="23291"/>
                  </a:moveTo>
                  <a:lnTo>
                    <a:pt x="249174" y="22440"/>
                  </a:lnTo>
                  <a:lnTo>
                    <a:pt x="244309" y="17767"/>
                  </a:lnTo>
                  <a:lnTo>
                    <a:pt x="231927" y="17767"/>
                  </a:lnTo>
                  <a:lnTo>
                    <a:pt x="228358" y="19050"/>
                  </a:lnTo>
                  <a:lnTo>
                    <a:pt x="224663" y="21170"/>
                  </a:lnTo>
                  <a:lnTo>
                    <a:pt x="225132" y="26327"/>
                  </a:lnTo>
                  <a:lnTo>
                    <a:pt x="229235" y="23444"/>
                  </a:lnTo>
                  <a:lnTo>
                    <a:pt x="233184" y="22440"/>
                  </a:lnTo>
                  <a:lnTo>
                    <a:pt x="240753" y="22440"/>
                  </a:lnTo>
                  <a:lnTo>
                    <a:pt x="243916" y="25539"/>
                  </a:lnTo>
                  <a:lnTo>
                    <a:pt x="243916" y="34658"/>
                  </a:lnTo>
                  <a:lnTo>
                    <a:pt x="243916" y="38684"/>
                  </a:lnTo>
                  <a:lnTo>
                    <a:pt x="243916" y="47434"/>
                  </a:lnTo>
                  <a:lnTo>
                    <a:pt x="241236" y="49009"/>
                  </a:lnTo>
                  <a:lnTo>
                    <a:pt x="238950" y="50507"/>
                  </a:lnTo>
                  <a:lnTo>
                    <a:pt x="235940" y="50596"/>
                  </a:lnTo>
                  <a:lnTo>
                    <a:pt x="231279" y="50596"/>
                  </a:lnTo>
                  <a:lnTo>
                    <a:pt x="227723" y="48679"/>
                  </a:lnTo>
                  <a:lnTo>
                    <a:pt x="227723" y="39420"/>
                  </a:lnTo>
                  <a:lnTo>
                    <a:pt x="243916" y="38684"/>
                  </a:lnTo>
                  <a:lnTo>
                    <a:pt x="243916" y="34658"/>
                  </a:lnTo>
                  <a:lnTo>
                    <a:pt x="232079" y="34810"/>
                  </a:lnTo>
                  <a:lnTo>
                    <a:pt x="222046" y="38138"/>
                  </a:lnTo>
                  <a:lnTo>
                    <a:pt x="222072" y="49009"/>
                  </a:lnTo>
                  <a:lnTo>
                    <a:pt x="224180" y="55397"/>
                  </a:lnTo>
                  <a:lnTo>
                    <a:pt x="232156" y="55397"/>
                  </a:lnTo>
                  <a:lnTo>
                    <a:pt x="239560" y="55245"/>
                  </a:lnTo>
                  <a:lnTo>
                    <a:pt x="244157" y="51689"/>
                  </a:lnTo>
                  <a:lnTo>
                    <a:pt x="244157" y="54533"/>
                  </a:lnTo>
                  <a:lnTo>
                    <a:pt x="250063" y="54533"/>
                  </a:lnTo>
                  <a:lnTo>
                    <a:pt x="250063" y="51689"/>
                  </a:lnTo>
                  <a:lnTo>
                    <a:pt x="250063" y="50596"/>
                  </a:lnTo>
                  <a:lnTo>
                    <a:pt x="250063" y="38684"/>
                  </a:lnTo>
                  <a:lnTo>
                    <a:pt x="250063" y="23291"/>
                  </a:lnTo>
                  <a:close/>
                </a:path>
                <a:path w="360044" h="55880">
                  <a:moveTo>
                    <a:pt x="290830" y="0"/>
                  </a:moveTo>
                  <a:lnTo>
                    <a:pt x="284911" y="0"/>
                  </a:lnTo>
                  <a:lnTo>
                    <a:pt x="284911" y="22377"/>
                  </a:lnTo>
                  <a:lnTo>
                    <a:pt x="284670" y="22174"/>
                  </a:lnTo>
                  <a:lnTo>
                    <a:pt x="284670" y="27178"/>
                  </a:lnTo>
                  <a:lnTo>
                    <a:pt x="284581" y="45796"/>
                  </a:lnTo>
                  <a:lnTo>
                    <a:pt x="282079" y="48082"/>
                  </a:lnTo>
                  <a:lnTo>
                    <a:pt x="280238" y="49872"/>
                  </a:lnTo>
                  <a:lnTo>
                    <a:pt x="278282" y="50596"/>
                  </a:lnTo>
                  <a:lnTo>
                    <a:pt x="271322" y="50596"/>
                  </a:lnTo>
                  <a:lnTo>
                    <a:pt x="265557" y="46596"/>
                  </a:lnTo>
                  <a:lnTo>
                    <a:pt x="265557" y="25920"/>
                  </a:lnTo>
                  <a:lnTo>
                    <a:pt x="272351" y="22580"/>
                  </a:lnTo>
                  <a:lnTo>
                    <a:pt x="277012" y="22580"/>
                  </a:lnTo>
                  <a:lnTo>
                    <a:pt x="280568" y="22847"/>
                  </a:lnTo>
                  <a:lnTo>
                    <a:pt x="282943" y="24663"/>
                  </a:lnTo>
                  <a:lnTo>
                    <a:pt x="284670" y="27178"/>
                  </a:lnTo>
                  <a:lnTo>
                    <a:pt x="284670" y="22174"/>
                  </a:lnTo>
                  <a:lnTo>
                    <a:pt x="280720" y="18656"/>
                  </a:lnTo>
                  <a:lnTo>
                    <a:pt x="276301" y="17767"/>
                  </a:lnTo>
                  <a:lnTo>
                    <a:pt x="265557" y="17767"/>
                  </a:lnTo>
                  <a:lnTo>
                    <a:pt x="259524" y="25920"/>
                  </a:lnTo>
                  <a:lnTo>
                    <a:pt x="259410" y="47066"/>
                  </a:lnTo>
                  <a:lnTo>
                    <a:pt x="265493" y="55397"/>
                  </a:lnTo>
                  <a:lnTo>
                    <a:pt x="275590" y="55397"/>
                  </a:lnTo>
                  <a:lnTo>
                    <a:pt x="280238" y="54686"/>
                  </a:lnTo>
                  <a:lnTo>
                    <a:pt x="284480" y="50596"/>
                  </a:lnTo>
                  <a:lnTo>
                    <a:pt x="284670" y="50406"/>
                  </a:lnTo>
                  <a:lnTo>
                    <a:pt x="284670" y="54533"/>
                  </a:lnTo>
                  <a:lnTo>
                    <a:pt x="290830" y="53936"/>
                  </a:lnTo>
                  <a:lnTo>
                    <a:pt x="290830" y="50406"/>
                  </a:lnTo>
                  <a:lnTo>
                    <a:pt x="290830" y="22580"/>
                  </a:lnTo>
                  <a:lnTo>
                    <a:pt x="290830" y="22377"/>
                  </a:lnTo>
                  <a:lnTo>
                    <a:pt x="290830" y="0"/>
                  </a:lnTo>
                  <a:close/>
                </a:path>
                <a:path w="360044" h="55880">
                  <a:moveTo>
                    <a:pt x="330860" y="36741"/>
                  </a:moveTo>
                  <a:lnTo>
                    <a:pt x="330847" y="32397"/>
                  </a:lnTo>
                  <a:lnTo>
                    <a:pt x="330796" y="28206"/>
                  </a:lnTo>
                  <a:lnTo>
                    <a:pt x="327075" y="22580"/>
                  </a:lnTo>
                  <a:lnTo>
                    <a:pt x="326364" y="21513"/>
                  </a:lnTo>
                  <a:lnTo>
                    <a:pt x="326364" y="32397"/>
                  </a:lnTo>
                  <a:lnTo>
                    <a:pt x="306870" y="32397"/>
                  </a:lnTo>
                  <a:lnTo>
                    <a:pt x="308127" y="26492"/>
                  </a:lnTo>
                  <a:lnTo>
                    <a:pt x="312331" y="22580"/>
                  </a:lnTo>
                  <a:lnTo>
                    <a:pt x="320916" y="22580"/>
                  </a:lnTo>
                  <a:lnTo>
                    <a:pt x="325335" y="25247"/>
                  </a:lnTo>
                  <a:lnTo>
                    <a:pt x="326364" y="32397"/>
                  </a:lnTo>
                  <a:lnTo>
                    <a:pt x="326364" y="21513"/>
                  </a:lnTo>
                  <a:lnTo>
                    <a:pt x="324472" y="18656"/>
                  </a:lnTo>
                  <a:lnTo>
                    <a:pt x="319659" y="17767"/>
                  </a:lnTo>
                  <a:lnTo>
                    <a:pt x="308063" y="17767"/>
                  </a:lnTo>
                  <a:lnTo>
                    <a:pt x="300964" y="26098"/>
                  </a:lnTo>
                  <a:lnTo>
                    <a:pt x="301066" y="36741"/>
                  </a:lnTo>
                  <a:lnTo>
                    <a:pt x="302298" y="43738"/>
                  </a:lnTo>
                  <a:lnTo>
                    <a:pt x="305930" y="49834"/>
                  </a:lnTo>
                  <a:lnTo>
                    <a:pt x="311353" y="53911"/>
                  </a:lnTo>
                  <a:lnTo>
                    <a:pt x="318008" y="55397"/>
                  </a:lnTo>
                  <a:lnTo>
                    <a:pt x="322973" y="55397"/>
                  </a:lnTo>
                  <a:lnTo>
                    <a:pt x="327482" y="53517"/>
                  </a:lnTo>
                  <a:lnTo>
                    <a:pt x="330555" y="51295"/>
                  </a:lnTo>
                  <a:lnTo>
                    <a:pt x="330492" y="50596"/>
                  </a:lnTo>
                  <a:lnTo>
                    <a:pt x="330073" y="45999"/>
                  </a:lnTo>
                  <a:lnTo>
                    <a:pt x="325120" y="50266"/>
                  </a:lnTo>
                  <a:lnTo>
                    <a:pt x="319900" y="50596"/>
                  </a:lnTo>
                  <a:lnTo>
                    <a:pt x="311772" y="50596"/>
                  </a:lnTo>
                  <a:lnTo>
                    <a:pt x="306717" y="44780"/>
                  </a:lnTo>
                  <a:lnTo>
                    <a:pt x="306476" y="36741"/>
                  </a:lnTo>
                  <a:lnTo>
                    <a:pt x="330860" y="36741"/>
                  </a:lnTo>
                  <a:close/>
                </a:path>
                <a:path w="360044" h="55880">
                  <a:moveTo>
                    <a:pt x="359943" y="17767"/>
                  </a:moveTo>
                  <a:lnTo>
                    <a:pt x="352933" y="17868"/>
                  </a:lnTo>
                  <a:lnTo>
                    <a:pt x="348576" y="21805"/>
                  </a:lnTo>
                  <a:lnTo>
                    <a:pt x="346125" y="25488"/>
                  </a:lnTo>
                  <a:lnTo>
                    <a:pt x="346125" y="18173"/>
                  </a:lnTo>
                  <a:lnTo>
                    <a:pt x="340614" y="18173"/>
                  </a:lnTo>
                  <a:lnTo>
                    <a:pt x="340614" y="54343"/>
                  </a:lnTo>
                  <a:lnTo>
                    <a:pt x="346519" y="54343"/>
                  </a:lnTo>
                  <a:lnTo>
                    <a:pt x="346519" y="29121"/>
                  </a:lnTo>
                  <a:lnTo>
                    <a:pt x="352209" y="23317"/>
                  </a:lnTo>
                  <a:lnTo>
                    <a:pt x="359943" y="23152"/>
                  </a:lnTo>
                  <a:lnTo>
                    <a:pt x="359943" y="17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9" name="object 49"/>
            <p:cNvSpPr/>
            <p:nvPr/>
          </p:nvSpPr>
          <p:spPr>
            <a:xfrm>
              <a:off x="1931013" y="1592114"/>
              <a:ext cx="1894205" cy="707390"/>
            </a:xfrm>
            <a:custGeom>
              <a:avLst/>
              <a:gdLst/>
              <a:ahLst/>
              <a:cxnLst/>
              <a:rect l="l" t="t" r="r" b="b"/>
              <a:pathLst>
                <a:path w="1894204" h="707389">
                  <a:moveTo>
                    <a:pt x="1893641" y="0"/>
                  </a:moveTo>
                  <a:lnTo>
                    <a:pt x="0" y="0"/>
                  </a:lnTo>
                  <a:lnTo>
                    <a:pt x="0" y="706961"/>
                  </a:lnTo>
                  <a:lnTo>
                    <a:pt x="1893641" y="706961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0" name="object 50"/>
            <p:cNvSpPr/>
            <p:nvPr/>
          </p:nvSpPr>
          <p:spPr>
            <a:xfrm>
              <a:off x="1931013" y="1592114"/>
              <a:ext cx="1894205" cy="707390"/>
            </a:xfrm>
            <a:custGeom>
              <a:avLst/>
              <a:gdLst/>
              <a:ahLst/>
              <a:cxnLst/>
              <a:rect l="l" t="t" r="r" b="b"/>
              <a:pathLst>
                <a:path w="1894204" h="707389">
                  <a:moveTo>
                    <a:pt x="0" y="706961"/>
                  </a:moveTo>
                  <a:lnTo>
                    <a:pt x="1893641" y="706961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706961"/>
                  </a:lnTo>
                  <a:close/>
                </a:path>
              </a:pathLst>
            </a:custGeom>
            <a:ln w="1262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1" name="object 51"/>
            <p:cNvSpPr/>
            <p:nvPr/>
          </p:nvSpPr>
          <p:spPr>
            <a:xfrm>
              <a:off x="2620124" y="1638769"/>
              <a:ext cx="393700" cy="55880"/>
            </a:xfrm>
            <a:custGeom>
              <a:avLst/>
              <a:gdLst/>
              <a:ahLst/>
              <a:cxnLst/>
              <a:rect l="l" t="t" r="r" b="b"/>
              <a:pathLst>
                <a:path w="393700" h="55880">
                  <a:moveTo>
                    <a:pt x="31965" y="49149"/>
                  </a:moveTo>
                  <a:lnTo>
                    <a:pt x="10896" y="49301"/>
                  </a:lnTo>
                  <a:lnTo>
                    <a:pt x="7035" y="49301"/>
                  </a:lnTo>
                  <a:lnTo>
                    <a:pt x="7035" y="0"/>
                  </a:lnTo>
                  <a:lnTo>
                    <a:pt x="0" y="0"/>
                  </a:lnTo>
                  <a:lnTo>
                    <a:pt x="0" y="54343"/>
                  </a:lnTo>
                  <a:lnTo>
                    <a:pt x="31965" y="54343"/>
                  </a:lnTo>
                  <a:lnTo>
                    <a:pt x="31965" y="49149"/>
                  </a:lnTo>
                  <a:close/>
                </a:path>
                <a:path w="393700" h="55880">
                  <a:moveTo>
                    <a:pt x="48717" y="18808"/>
                  </a:moveTo>
                  <a:lnTo>
                    <a:pt x="42811" y="18808"/>
                  </a:lnTo>
                  <a:lnTo>
                    <a:pt x="42811" y="54343"/>
                  </a:lnTo>
                  <a:lnTo>
                    <a:pt x="48717" y="54343"/>
                  </a:lnTo>
                  <a:lnTo>
                    <a:pt x="48717" y="18808"/>
                  </a:lnTo>
                  <a:close/>
                </a:path>
                <a:path w="393700" h="55880">
                  <a:moveTo>
                    <a:pt x="49352" y="2095"/>
                  </a:moveTo>
                  <a:lnTo>
                    <a:pt x="42329" y="2095"/>
                  </a:lnTo>
                  <a:lnTo>
                    <a:pt x="42329" y="9131"/>
                  </a:lnTo>
                  <a:lnTo>
                    <a:pt x="49352" y="9131"/>
                  </a:lnTo>
                  <a:lnTo>
                    <a:pt x="49352" y="2095"/>
                  </a:lnTo>
                  <a:close/>
                </a:path>
                <a:path w="393700" h="55880">
                  <a:moveTo>
                    <a:pt x="89979" y="25006"/>
                  </a:moveTo>
                  <a:lnTo>
                    <a:pt x="88785" y="17767"/>
                  </a:lnTo>
                  <a:lnTo>
                    <a:pt x="72059" y="17767"/>
                  </a:lnTo>
                  <a:lnTo>
                    <a:pt x="68199" y="23152"/>
                  </a:lnTo>
                  <a:lnTo>
                    <a:pt x="67729" y="23799"/>
                  </a:lnTo>
                  <a:lnTo>
                    <a:pt x="67729" y="18173"/>
                  </a:lnTo>
                  <a:lnTo>
                    <a:pt x="62039" y="18173"/>
                  </a:lnTo>
                  <a:lnTo>
                    <a:pt x="62039" y="54343"/>
                  </a:lnTo>
                  <a:lnTo>
                    <a:pt x="68199" y="54343"/>
                  </a:lnTo>
                  <a:lnTo>
                    <a:pt x="68199" y="29286"/>
                  </a:lnTo>
                  <a:lnTo>
                    <a:pt x="70167" y="22580"/>
                  </a:lnTo>
                  <a:lnTo>
                    <a:pt x="83743" y="22580"/>
                  </a:lnTo>
                  <a:lnTo>
                    <a:pt x="83820" y="28308"/>
                  </a:lnTo>
                  <a:lnTo>
                    <a:pt x="83820" y="54343"/>
                  </a:lnTo>
                  <a:lnTo>
                    <a:pt x="89979" y="54343"/>
                  </a:lnTo>
                  <a:lnTo>
                    <a:pt x="89979" y="25006"/>
                  </a:lnTo>
                  <a:close/>
                </a:path>
                <a:path w="393700" h="55880">
                  <a:moveTo>
                    <a:pt x="131597" y="18808"/>
                  </a:moveTo>
                  <a:lnTo>
                    <a:pt x="125450" y="18808"/>
                  </a:lnTo>
                  <a:lnTo>
                    <a:pt x="125450" y="48234"/>
                  </a:lnTo>
                  <a:lnTo>
                    <a:pt x="121018" y="51066"/>
                  </a:lnTo>
                  <a:lnTo>
                    <a:pt x="110375" y="51066"/>
                  </a:lnTo>
                  <a:lnTo>
                    <a:pt x="109816" y="48958"/>
                  </a:lnTo>
                  <a:lnTo>
                    <a:pt x="109816" y="18808"/>
                  </a:lnTo>
                  <a:lnTo>
                    <a:pt x="103657" y="18808"/>
                  </a:lnTo>
                  <a:lnTo>
                    <a:pt x="103657" y="51625"/>
                  </a:lnTo>
                  <a:lnTo>
                    <a:pt x="105473" y="55397"/>
                  </a:lnTo>
                  <a:lnTo>
                    <a:pt x="116205" y="55397"/>
                  </a:lnTo>
                  <a:lnTo>
                    <a:pt x="121818" y="54127"/>
                  </a:lnTo>
                  <a:lnTo>
                    <a:pt x="125679" y="50736"/>
                  </a:lnTo>
                  <a:lnTo>
                    <a:pt x="125679" y="54521"/>
                  </a:lnTo>
                  <a:lnTo>
                    <a:pt x="131597" y="54521"/>
                  </a:lnTo>
                  <a:lnTo>
                    <a:pt x="131597" y="18808"/>
                  </a:lnTo>
                  <a:close/>
                </a:path>
                <a:path w="393700" h="55880">
                  <a:moveTo>
                    <a:pt x="175196" y="54343"/>
                  </a:moveTo>
                  <a:lnTo>
                    <a:pt x="159410" y="36029"/>
                  </a:lnTo>
                  <a:lnTo>
                    <a:pt x="173863" y="18808"/>
                  </a:lnTo>
                  <a:lnTo>
                    <a:pt x="167373" y="18808"/>
                  </a:lnTo>
                  <a:lnTo>
                    <a:pt x="156806" y="32029"/>
                  </a:lnTo>
                  <a:lnTo>
                    <a:pt x="145923" y="18808"/>
                  </a:lnTo>
                  <a:lnTo>
                    <a:pt x="139357" y="18808"/>
                  </a:lnTo>
                  <a:lnTo>
                    <a:pt x="154190" y="36029"/>
                  </a:lnTo>
                  <a:lnTo>
                    <a:pt x="138899" y="54343"/>
                  </a:lnTo>
                  <a:lnTo>
                    <a:pt x="145364" y="54343"/>
                  </a:lnTo>
                  <a:lnTo>
                    <a:pt x="156806" y="39306"/>
                  </a:lnTo>
                  <a:lnTo>
                    <a:pt x="168643" y="54343"/>
                  </a:lnTo>
                  <a:lnTo>
                    <a:pt x="175196" y="54343"/>
                  </a:lnTo>
                  <a:close/>
                </a:path>
                <a:path w="393700" h="55880">
                  <a:moveTo>
                    <a:pt x="240068" y="54343"/>
                  </a:moveTo>
                  <a:lnTo>
                    <a:pt x="225082" y="33058"/>
                  </a:lnTo>
                  <a:lnTo>
                    <a:pt x="238340" y="19596"/>
                  </a:lnTo>
                  <a:lnTo>
                    <a:pt x="231228" y="19596"/>
                  </a:lnTo>
                  <a:lnTo>
                    <a:pt x="215201" y="35877"/>
                  </a:lnTo>
                  <a:lnTo>
                    <a:pt x="215201" y="0"/>
                  </a:lnTo>
                  <a:lnTo>
                    <a:pt x="209524" y="0"/>
                  </a:lnTo>
                  <a:lnTo>
                    <a:pt x="209524" y="54343"/>
                  </a:lnTo>
                  <a:lnTo>
                    <a:pt x="214972" y="54343"/>
                  </a:lnTo>
                  <a:lnTo>
                    <a:pt x="214972" y="43307"/>
                  </a:lnTo>
                  <a:lnTo>
                    <a:pt x="221284" y="36804"/>
                  </a:lnTo>
                  <a:lnTo>
                    <a:pt x="233603" y="54343"/>
                  </a:lnTo>
                  <a:lnTo>
                    <a:pt x="240068" y="54343"/>
                  </a:lnTo>
                  <a:close/>
                </a:path>
                <a:path w="393700" h="55880">
                  <a:moveTo>
                    <a:pt x="272770" y="36741"/>
                  </a:moveTo>
                  <a:lnTo>
                    <a:pt x="272745" y="32397"/>
                  </a:lnTo>
                  <a:lnTo>
                    <a:pt x="272707" y="28194"/>
                  </a:lnTo>
                  <a:lnTo>
                    <a:pt x="268986" y="22580"/>
                  </a:lnTo>
                  <a:lnTo>
                    <a:pt x="268274" y="21513"/>
                  </a:lnTo>
                  <a:lnTo>
                    <a:pt x="268274" y="32397"/>
                  </a:lnTo>
                  <a:lnTo>
                    <a:pt x="248780" y="32397"/>
                  </a:lnTo>
                  <a:lnTo>
                    <a:pt x="250037" y="26492"/>
                  </a:lnTo>
                  <a:lnTo>
                    <a:pt x="254241" y="22580"/>
                  </a:lnTo>
                  <a:lnTo>
                    <a:pt x="262826" y="22580"/>
                  </a:lnTo>
                  <a:lnTo>
                    <a:pt x="267246" y="25247"/>
                  </a:lnTo>
                  <a:lnTo>
                    <a:pt x="268274" y="32397"/>
                  </a:lnTo>
                  <a:lnTo>
                    <a:pt x="268274" y="21513"/>
                  </a:lnTo>
                  <a:lnTo>
                    <a:pt x="266382" y="18656"/>
                  </a:lnTo>
                  <a:lnTo>
                    <a:pt x="261569" y="17767"/>
                  </a:lnTo>
                  <a:lnTo>
                    <a:pt x="249974" y="17767"/>
                  </a:lnTo>
                  <a:lnTo>
                    <a:pt x="242874" y="26085"/>
                  </a:lnTo>
                  <a:lnTo>
                    <a:pt x="242963" y="36741"/>
                  </a:lnTo>
                  <a:lnTo>
                    <a:pt x="244208" y="43738"/>
                  </a:lnTo>
                  <a:lnTo>
                    <a:pt x="247840" y="49834"/>
                  </a:lnTo>
                  <a:lnTo>
                    <a:pt x="253263" y="53911"/>
                  </a:lnTo>
                  <a:lnTo>
                    <a:pt x="259918" y="55397"/>
                  </a:lnTo>
                  <a:lnTo>
                    <a:pt x="264883" y="55397"/>
                  </a:lnTo>
                  <a:lnTo>
                    <a:pt x="269392" y="53517"/>
                  </a:lnTo>
                  <a:lnTo>
                    <a:pt x="272453" y="51295"/>
                  </a:lnTo>
                  <a:lnTo>
                    <a:pt x="272389" y="50584"/>
                  </a:lnTo>
                  <a:lnTo>
                    <a:pt x="271983" y="45999"/>
                  </a:lnTo>
                  <a:lnTo>
                    <a:pt x="267030" y="50266"/>
                  </a:lnTo>
                  <a:lnTo>
                    <a:pt x="261810" y="50584"/>
                  </a:lnTo>
                  <a:lnTo>
                    <a:pt x="253682" y="50584"/>
                  </a:lnTo>
                  <a:lnTo>
                    <a:pt x="248615" y="44780"/>
                  </a:lnTo>
                  <a:lnTo>
                    <a:pt x="248386" y="36741"/>
                  </a:lnTo>
                  <a:lnTo>
                    <a:pt x="272770" y="36741"/>
                  </a:lnTo>
                  <a:close/>
                </a:path>
                <a:path w="393700" h="55880">
                  <a:moveTo>
                    <a:pt x="301853" y="17767"/>
                  </a:moveTo>
                  <a:lnTo>
                    <a:pt x="294830" y="17868"/>
                  </a:lnTo>
                  <a:lnTo>
                    <a:pt x="290487" y="21793"/>
                  </a:lnTo>
                  <a:lnTo>
                    <a:pt x="288036" y="25488"/>
                  </a:lnTo>
                  <a:lnTo>
                    <a:pt x="288036" y="18173"/>
                  </a:lnTo>
                  <a:lnTo>
                    <a:pt x="282524" y="18173"/>
                  </a:lnTo>
                  <a:lnTo>
                    <a:pt x="282524" y="54343"/>
                  </a:lnTo>
                  <a:lnTo>
                    <a:pt x="288429" y="54343"/>
                  </a:lnTo>
                  <a:lnTo>
                    <a:pt x="288429" y="29121"/>
                  </a:lnTo>
                  <a:lnTo>
                    <a:pt x="294119" y="23317"/>
                  </a:lnTo>
                  <a:lnTo>
                    <a:pt x="301853" y="23152"/>
                  </a:lnTo>
                  <a:lnTo>
                    <a:pt x="301853" y="17767"/>
                  </a:lnTo>
                  <a:close/>
                </a:path>
                <a:path w="393700" h="55880">
                  <a:moveTo>
                    <a:pt x="338124" y="25006"/>
                  </a:moveTo>
                  <a:lnTo>
                    <a:pt x="336931" y="17767"/>
                  </a:lnTo>
                  <a:lnTo>
                    <a:pt x="320217" y="17767"/>
                  </a:lnTo>
                  <a:lnTo>
                    <a:pt x="316344" y="23152"/>
                  </a:lnTo>
                  <a:lnTo>
                    <a:pt x="315874" y="23799"/>
                  </a:lnTo>
                  <a:lnTo>
                    <a:pt x="315874" y="18173"/>
                  </a:lnTo>
                  <a:lnTo>
                    <a:pt x="310184" y="18173"/>
                  </a:lnTo>
                  <a:lnTo>
                    <a:pt x="310184" y="54343"/>
                  </a:lnTo>
                  <a:lnTo>
                    <a:pt x="316344" y="54343"/>
                  </a:lnTo>
                  <a:lnTo>
                    <a:pt x="316344" y="29286"/>
                  </a:lnTo>
                  <a:lnTo>
                    <a:pt x="318325" y="22580"/>
                  </a:lnTo>
                  <a:lnTo>
                    <a:pt x="331889" y="22580"/>
                  </a:lnTo>
                  <a:lnTo>
                    <a:pt x="331965" y="28308"/>
                  </a:lnTo>
                  <a:lnTo>
                    <a:pt x="331965" y="54343"/>
                  </a:lnTo>
                  <a:lnTo>
                    <a:pt x="338124" y="54343"/>
                  </a:lnTo>
                  <a:lnTo>
                    <a:pt x="338124" y="25006"/>
                  </a:lnTo>
                  <a:close/>
                </a:path>
                <a:path w="393700" h="55880">
                  <a:moveTo>
                    <a:pt x="378079" y="36741"/>
                  </a:moveTo>
                  <a:lnTo>
                    <a:pt x="378066" y="32397"/>
                  </a:lnTo>
                  <a:lnTo>
                    <a:pt x="378015" y="28194"/>
                  </a:lnTo>
                  <a:lnTo>
                    <a:pt x="374294" y="22580"/>
                  </a:lnTo>
                  <a:lnTo>
                    <a:pt x="373595" y="21526"/>
                  </a:lnTo>
                  <a:lnTo>
                    <a:pt x="373595" y="32397"/>
                  </a:lnTo>
                  <a:lnTo>
                    <a:pt x="354088" y="32397"/>
                  </a:lnTo>
                  <a:lnTo>
                    <a:pt x="373595" y="32397"/>
                  </a:lnTo>
                  <a:lnTo>
                    <a:pt x="373595" y="21526"/>
                  </a:lnTo>
                  <a:lnTo>
                    <a:pt x="371703" y="18656"/>
                  </a:lnTo>
                  <a:lnTo>
                    <a:pt x="366877" y="17767"/>
                  </a:lnTo>
                  <a:lnTo>
                    <a:pt x="355282" y="17767"/>
                  </a:lnTo>
                  <a:lnTo>
                    <a:pt x="348183" y="26085"/>
                  </a:lnTo>
                  <a:lnTo>
                    <a:pt x="348284" y="36741"/>
                  </a:lnTo>
                  <a:lnTo>
                    <a:pt x="349516" y="43738"/>
                  </a:lnTo>
                  <a:lnTo>
                    <a:pt x="353161" y="49834"/>
                  </a:lnTo>
                  <a:lnTo>
                    <a:pt x="358571" y="53911"/>
                  </a:lnTo>
                  <a:lnTo>
                    <a:pt x="365226" y="55397"/>
                  </a:lnTo>
                  <a:lnTo>
                    <a:pt x="370192" y="55397"/>
                  </a:lnTo>
                  <a:lnTo>
                    <a:pt x="374700" y="53517"/>
                  </a:lnTo>
                  <a:lnTo>
                    <a:pt x="377774" y="51295"/>
                  </a:lnTo>
                  <a:lnTo>
                    <a:pt x="377710" y="50584"/>
                  </a:lnTo>
                  <a:lnTo>
                    <a:pt x="377304" y="45999"/>
                  </a:lnTo>
                  <a:lnTo>
                    <a:pt x="372338" y="50266"/>
                  </a:lnTo>
                  <a:lnTo>
                    <a:pt x="367131" y="50584"/>
                  </a:lnTo>
                  <a:lnTo>
                    <a:pt x="358990" y="50584"/>
                  </a:lnTo>
                  <a:lnTo>
                    <a:pt x="353936" y="44780"/>
                  </a:lnTo>
                  <a:lnTo>
                    <a:pt x="353707" y="36741"/>
                  </a:lnTo>
                  <a:lnTo>
                    <a:pt x="378079" y="36741"/>
                  </a:lnTo>
                  <a:close/>
                </a:path>
                <a:path w="393700" h="55880">
                  <a:moveTo>
                    <a:pt x="393661" y="0"/>
                  </a:moveTo>
                  <a:lnTo>
                    <a:pt x="387756" y="0"/>
                  </a:lnTo>
                  <a:lnTo>
                    <a:pt x="387756" y="54343"/>
                  </a:lnTo>
                  <a:lnTo>
                    <a:pt x="393661" y="54343"/>
                  </a:lnTo>
                  <a:lnTo>
                    <a:pt x="393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7684" y="1737291"/>
              <a:ext cx="643838" cy="26511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915706" y="174360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4" name="object 54"/>
            <p:cNvSpPr/>
            <p:nvPr/>
          </p:nvSpPr>
          <p:spPr>
            <a:xfrm>
              <a:off x="2915706" y="174360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5" name="object 55"/>
            <p:cNvSpPr/>
            <p:nvPr/>
          </p:nvSpPr>
          <p:spPr>
            <a:xfrm>
              <a:off x="3003740" y="1849640"/>
              <a:ext cx="460375" cy="55880"/>
            </a:xfrm>
            <a:custGeom>
              <a:avLst/>
              <a:gdLst/>
              <a:ahLst/>
              <a:cxnLst/>
              <a:rect l="l" t="t" r="r" b="b"/>
              <a:pathLst>
                <a:path w="460375" h="55880">
                  <a:moveTo>
                    <a:pt x="44907" y="27647"/>
                  </a:moveTo>
                  <a:lnTo>
                    <a:pt x="43040" y="16929"/>
                  </a:lnTo>
                  <a:lnTo>
                    <a:pt x="38125" y="8559"/>
                  </a:lnTo>
                  <a:lnTo>
                    <a:pt x="38125" y="27647"/>
                  </a:lnTo>
                  <a:lnTo>
                    <a:pt x="36677" y="36741"/>
                  </a:lnTo>
                  <a:lnTo>
                    <a:pt x="32639" y="43776"/>
                  </a:lnTo>
                  <a:lnTo>
                    <a:pt x="26543" y="48323"/>
                  </a:lnTo>
                  <a:lnTo>
                    <a:pt x="18872" y="49936"/>
                  </a:lnTo>
                  <a:lnTo>
                    <a:pt x="6794" y="49936"/>
                  </a:lnTo>
                  <a:lnTo>
                    <a:pt x="6794" y="4432"/>
                  </a:lnTo>
                  <a:lnTo>
                    <a:pt x="18872" y="4432"/>
                  </a:lnTo>
                  <a:lnTo>
                    <a:pt x="26543" y="6121"/>
                  </a:lnTo>
                  <a:lnTo>
                    <a:pt x="32639" y="10883"/>
                  </a:lnTo>
                  <a:lnTo>
                    <a:pt x="36677" y="18224"/>
                  </a:lnTo>
                  <a:lnTo>
                    <a:pt x="38125" y="27647"/>
                  </a:lnTo>
                  <a:lnTo>
                    <a:pt x="38125" y="8559"/>
                  </a:lnTo>
                  <a:lnTo>
                    <a:pt x="37884" y="8140"/>
                  </a:lnTo>
                  <a:lnTo>
                    <a:pt x="33096" y="4432"/>
                  </a:lnTo>
                  <a:lnTo>
                    <a:pt x="30200" y="2184"/>
                  </a:lnTo>
                  <a:lnTo>
                    <a:pt x="20688" y="0"/>
                  </a:lnTo>
                  <a:lnTo>
                    <a:pt x="0" y="0"/>
                  </a:lnTo>
                  <a:lnTo>
                    <a:pt x="0" y="54356"/>
                  </a:lnTo>
                  <a:lnTo>
                    <a:pt x="20777" y="54356"/>
                  </a:lnTo>
                  <a:lnTo>
                    <a:pt x="30200" y="52260"/>
                  </a:lnTo>
                  <a:lnTo>
                    <a:pt x="33312" y="49936"/>
                  </a:lnTo>
                  <a:lnTo>
                    <a:pt x="37871" y="46545"/>
                  </a:lnTo>
                  <a:lnTo>
                    <a:pt x="43027" y="38061"/>
                  </a:lnTo>
                  <a:lnTo>
                    <a:pt x="44907" y="27647"/>
                  </a:lnTo>
                  <a:close/>
                </a:path>
                <a:path w="460375" h="55880">
                  <a:moveTo>
                    <a:pt x="83439" y="36741"/>
                  </a:moveTo>
                  <a:lnTo>
                    <a:pt x="83413" y="32397"/>
                  </a:lnTo>
                  <a:lnTo>
                    <a:pt x="83362" y="28206"/>
                  </a:lnTo>
                  <a:lnTo>
                    <a:pt x="79654" y="22593"/>
                  </a:lnTo>
                  <a:lnTo>
                    <a:pt x="78943" y="21526"/>
                  </a:lnTo>
                  <a:lnTo>
                    <a:pt x="78943" y="32397"/>
                  </a:lnTo>
                  <a:lnTo>
                    <a:pt x="59436" y="32397"/>
                  </a:lnTo>
                  <a:lnTo>
                    <a:pt x="60706" y="26492"/>
                  </a:lnTo>
                  <a:lnTo>
                    <a:pt x="64897" y="22593"/>
                  </a:lnTo>
                  <a:lnTo>
                    <a:pt x="73494" y="22593"/>
                  </a:lnTo>
                  <a:lnTo>
                    <a:pt x="77914" y="25247"/>
                  </a:lnTo>
                  <a:lnTo>
                    <a:pt x="78943" y="32397"/>
                  </a:lnTo>
                  <a:lnTo>
                    <a:pt x="78943" y="21526"/>
                  </a:lnTo>
                  <a:lnTo>
                    <a:pt x="77050" y="18656"/>
                  </a:lnTo>
                  <a:lnTo>
                    <a:pt x="72224" y="17767"/>
                  </a:lnTo>
                  <a:lnTo>
                    <a:pt x="60629" y="17767"/>
                  </a:lnTo>
                  <a:lnTo>
                    <a:pt x="53530" y="26098"/>
                  </a:lnTo>
                  <a:lnTo>
                    <a:pt x="53632" y="36741"/>
                  </a:lnTo>
                  <a:lnTo>
                    <a:pt x="54864" y="43751"/>
                  </a:lnTo>
                  <a:lnTo>
                    <a:pt x="58508" y="49847"/>
                  </a:lnTo>
                  <a:lnTo>
                    <a:pt x="63919" y="53911"/>
                  </a:lnTo>
                  <a:lnTo>
                    <a:pt x="70586" y="55397"/>
                  </a:lnTo>
                  <a:lnTo>
                    <a:pt x="75539" y="55397"/>
                  </a:lnTo>
                  <a:lnTo>
                    <a:pt x="80048" y="53517"/>
                  </a:lnTo>
                  <a:lnTo>
                    <a:pt x="83121" y="51295"/>
                  </a:lnTo>
                  <a:lnTo>
                    <a:pt x="83058" y="50596"/>
                  </a:lnTo>
                  <a:lnTo>
                    <a:pt x="82651" y="45999"/>
                  </a:lnTo>
                  <a:lnTo>
                    <a:pt x="77685" y="50266"/>
                  </a:lnTo>
                  <a:lnTo>
                    <a:pt x="72478" y="50596"/>
                  </a:lnTo>
                  <a:lnTo>
                    <a:pt x="64338" y="50596"/>
                  </a:lnTo>
                  <a:lnTo>
                    <a:pt x="59283" y="44780"/>
                  </a:lnTo>
                  <a:lnTo>
                    <a:pt x="59055" y="36741"/>
                  </a:lnTo>
                  <a:lnTo>
                    <a:pt x="83439" y="36741"/>
                  </a:lnTo>
                  <a:close/>
                </a:path>
                <a:path w="460375" h="55880">
                  <a:moveTo>
                    <a:pt x="121907" y="18808"/>
                  </a:moveTo>
                  <a:lnTo>
                    <a:pt x="116001" y="18808"/>
                  </a:lnTo>
                  <a:lnTo>
                    <a:pt x="109753" y="35471"/>
                  </a:lnTo>
                  <a:lnTo>
                    <a:pt x="105638" y="46355"/>
                  </a:lnTo>
                  <a:lnTo>
                    <a:pt x="105029" y="50114"/>
                  </a:lnTo>
                  <a:lnTo>
                    <a:pt x="104470" y="47231"/>
                  </a:lnTo>
                  <a:lnTo>
                    <a:pt x="102412" y="41706"/>
                  </a:lnTo>
                  <a:lnTo>
                    <a:pt x="101625" y="39560"/>
                  </a:lnTo>
                  <a:lnTo>
                    <a:pt x="93967" y="18808"/>
                  </a:lnTo>
                  <a:lnTo>
                    <a:pt x="87807" y="18808"/>
                  </a:lnTo>
                  <a:lnTo>
                    <a:pt x="101384" y="54356"/>
                  </a:lnTo>
                  <a:lnTo>
                    <a:pt x="108343" y="54356"/>
                  </a:lnTo>
                  <a:lnTo>
                    <a:pt x="121907" y="18808"/>
                  </a:lnTo>
                  <a:close/>
                </a:path>
                <a:path w="460375" h="55880">
                  <a:moveTo>
                    <a:pt x="136220" y="18808"/>
                  </a:moveTo>
                  <a:lnTo>
                    <a:pt x="130302" y="18808"/>
                  </a:lnTo>
                  <a:lnTo>
                    <a:pt x="130302" y="54356"/>
                  </a:lnTo>
                  <a:lnTo>
                    <a:pt x="136220" y="54356"/>
                  </a:lnTo>
                  <a:lnTo>
                    <a:pt x="136220" y="18808"/>
                  </a:lnTo>
                  <a:close/>
                </a:path>
                <a:path w="460375" h="55880">
                  <a:moveTo>
                    <a:pt x="136855" y="2095"/>
                  </a:moveTo>
                  <a:lnTo>
                    <a:pt x="129832" y="2095"/>
                  </a:lnTo>
                  <a:lnTo>
                    <a:pt x="129832" y="9131"/>
                  </a:lnTo>
                  <a:lnTo>
                    <a:pt x="136855" y="9131"/>
                  </a:lnTo>
                  <a:lnTo>
                    <a:pt x="136855" y="2095"/>
                  </a:lnTo>
                  <a:close/>
                </a:path>
                <a:path w="460375" h="55880">
                  <a:moveTo>
                    <a:pt x="175895" y="51384"/>
                  </a:moveTo>
                  <a:lnTo>
                    <a:pt x="175425" y="46037"/>
                  </a:lnTo>
                  <a:lnTo>
                    <a:pt x="171411" y="49237"/>
                  </a:lnTo>
                  <a:lnTo>
                    <a:pt x="167144" y="50355"/>
                  </a:lnTo>
                  <a:lnTo>
                    <a:pt x="156565" y="50355"/>
                  </a:lnTo>
                  <a:lnTo>
                    <a:pt x="152146" y="44589"/>
                  </a:lnTo>
                  <a:lnTo>
                    <a:pt x="152146" y="30505"/>
                  </a:lnTo>
                  <a:lnTo>
                    <a:pt x="155067" y="22834"/>
                  </a:lnTo>
                  <a:lnTo>
                    <a:pt x="167538" y="22834"/>
                  </a:lnTo>
                  <a:lnTo>
                    <a:pt x="170218" y="23469"/>
                  </a:lnTo>
                  <a:lnTo>
                    <a:pt x="174561" y="26339"/>
                  </a:lnTo>
                  <a:lnTo>
                    <a:pt x="175501" y="21170"/>
                  </a:lnTo>
                  <a:lnTo>
                    <a:pt x="170853" y="18491"/>
                  </a:lnTo>
                  <a:lnTo>
                    <a:pt x="168173" y="17767"/>
                  </a:lnTo>
                  <a:lnTo>
                    <a:pt x="163360" y="17767"/>
                  </a:lnTo>
                  <a:lnTo>
                    <a:pt x="156019" y="19418"/>
                  </a:lnTo>
                  <a:lnTo>
                    <a:pt x="150558" y="23761"/>
                  </a:lnTo>
                  <a:lnTo>
                    <a:pt x="147154" y="29870"/>
                  </a:lnTo>
                  <a:lnTo>
                    <a:pt x="145986" y="36830"/>
                  </a:lnTo>
                  <a:lnTo>
                    <a:pt x="145986" y="46761"/>
                  </a:lnTo>
                  <a:lnTo>
                    <a:pt x="153174" y="55397"/>
                  </a:lnTo>
                  <a:lnTo>
                    <a:pt x="167297" y="55397"/>
                  </a:lnTo>
                  <a:lnTo>
                    <a:pt x="171640" y="54305"/>
                  </a:lnTo>
                  <a:lnTo>
                    <a:pt x="175895" y="51384"/>
                  </a:lnTo>
                  <a:close/>
                </a:path>
                <a:path w="460375" h="55880">
                  <a:moveTo>
                    <a:pt x="211759" y="36741"/>
                  </a:moveTo>
                  <a:lnTo>
                    <a:pt x="211747" y="32397"/>
                  </a:lnTo>
                  <a:lnTo>
                    <a:pt x="211696" y="28206"/>
                  </a:lnTo>
                  <a:lnTo>
                    <a:pt x="207975" y="22593"/>
                  </a:lnTo>
                  <a:lnTo>
                    <a:pt x="207276" y="21539"/>
                  </a:lnTo>
                  <a:lnTo>
                    <a:pt x="207276" y="32397"/>
                  </a:lnTo>
                  <a:lnTo>
                    <a:pt x="187769" y="32397"/>
                  </a:lnTo>
                  <a:lnTo>
                    <a:pt x="207276" y="32397"/>
                  </a:lnTo>
                  <a:lnTo>
                    <a:pt x="207276" y="21539"/>
                  </a:lnTo>
                  <a:lnTo>
                    <a:pt x="205384" y="18656"/>
                  </a:lnTo>
                  <a:lnTo>
                    <a:pt x="200558" y="17767"/>
                  </a:lnTo>
                  <a:lnTo>
                    <a:pt x="188963" y="17767"/>
                  </a:lnTo>
                  <a:lnTo>
                    <a:pt x="181864" y="26098"/>
                  </a:lnTo>
                  <a:lnTo>
                    <a:pt x="181965" y="36741"/>
                  </a:lnTo>
                  <a:lnTo>
                    <a:pt x="183197" y="43751"/>
                  </a:lnTo>
                  <a:lnTo>
                    <a:pt x="186829" y="49847"/>
                  </a:lnTo>
                  <a:lnTo>
                    <a:pt x="192252" y="53911"/>
                  </a:lnTo>
                  <a:lnTo>
                    <a:pt x="198907" y="55397"/>
                  </a:lnTo>
                  <a:lnTo>
                    <a:pt x="203873" y="55397"/>
                  </a:lnTo>
                  <a:lnTo>
                    <a:pt x="208381" y="53517"/>
                  </a:lnTo>
                  <a:lnTo>
                    <a:pt x="211455" y="51295"/>
                  </a:lnTo>
                  <a:lnTo>
                    <a:pt x="211391" y="50596"/>
                  </a:lnTo>
                  <a:lnTo>
                    <a:pt x="210972" y="45999"/>
                  </a:lnTo>
                  <a:lnTo>
                    <a:pt x="206019" y="50266"/>
                  </a:lnTo>
                  <a:lnTo>
                    <a:pt x="200799" y="50596"/>
                  </a:lnTo>
                  <a:lnTo>
                    <a:pt x="192671" y="50596"/>
                  </a:lnTo>
                  <a:lnTo>
                    <a:pt x="187604" y="44780"/>
                  </a:lnTo>
                  <a:lnTo>
                    <a:pt x="187375" y="36741"/>
                  </a:lnTo>
                  <a:lnTo>
                    <a:pt x="211759" y="36741"/>
                  </a:lnTo>
                  <a:close/>
                </a:path>
                <a:path w="460375" h="55880">
                  <a:moveTo>
                    <a:pt x="276098" y="0"/>
                  </a:moveTo>
                  <a:lnTo>
                    <a:pt x="270179" y="0"/>
                  </a:lnTo>
                  <a:lnTo>
                    <a:pt x="270179" y="22377"/>
                  </a:lnTo>
                  <a:lnTo>
                    <a:pt x="269938" y="22174"/>
                  </a:lnTo>
                  <a:lnTo>
                    <a:pt x="269938" y="27178"/>
                  </a:lnTo>
                  <a:lnTo>
                    <a:pt x="269849" y="45796"/>
                  </a:lnTo>
                  <a:lnTo>
                    <a:pt x="267335" y="48082"/>
                  </a:lnTo>
                  <a:lnTo>
                    <a:pt x="265506" y="49872"/>
                  </a:lnTo>
                  <a:lnTo>
                    <a:pt x="263550" y="50596"/>
                  </a:lnTo>
                  <a:lnTo>
                    <a:pt x="256590" y="50596"/>
                  </a:lnTo>
                  <a:lnTo>
                    <a:pt x="250837" y="46596"/>
                  </a:lnTo>
                  <a:lnTo>
                    <a:pt x="250837" y="25920"/>
                  </a:lnTo>
                  <a:lnTo>
                    <a:pt x="257619" y="22593"/>
                  </a:lnTo>
                  <a:lnTo>
                    <a:pt x="262280" y="22593"/>
                  </a:lnTo>
                  <a:lnTo>
                    <a:pt x="265836" y="22847"/>
                  </a:lnTo>
                  <a:lnTo>
                    <a:pt x="268211" y="24663"/>
                  </a:lnTo>
                  <a:lnTo>
                    <a:pt x="269938" y="27178"/>
                  </a:lnTo>
                  <a:lnTo>
                    <a:pt x="269938" y="22174"/>
                  </a:lnTo>
                  <a:lnTo>
                    <a:pt x="265988" y="18656"/>
                  </a:lnTo>
                  <a:lnTo>
                    <a:pt x="261569" y="17767"/>
                  </a:lnTo>
                  <a:lnTo>
                    <a:pt x="250837" y="17767"/>
                  </a:lnTo>
                  <a:lnTo>
                    <a:pt x="244792" y="25920"/>
                  </a:lnTo>
                  <a:lnTo>
                    <a:pt x="244678" y="47066"/>
                  </a:lnTo>
                  <a:lnTo>
                    <a:pt x="250761" y="55397"/>
                  </a:lnTo>
                  <a:lnTo>
                    <a:pt x="260858" y="55397"/>
                  </a:lnTo>
                  <a:lnTo>
                    <a:pt x="265506" y="54698"/>
                  </a:lnTo>
                  <a:lnTo>
                    <a:pt x="269748" y="50596"/>
                  </a:lnTo>
                  <a:lnTo>
                    <a:pt x="269938" y="50419"/>
                  </a:lnTo>
                  <a:lnTo>
                    <a:pt x="269938" y="54533"/>
                  </a:lnTo>
                  <a:lnTo>
                    <a:pt x="276098" y="53936"/>
                  </a:lnTo>
                  <a:lnTo>
                    <a:pt x="276098" y="50419"/>
                  </a:lnTo>
                  <a:lnTo>
                    <a:pt x="276098" y="22593"/>
                  </a:lnTo>
                  <a:lnTo>
                    <a:pt x="276098" y="22377"/>
                  </a:lnTo>
                  <a:lnTo>
                    <a:pt x="276098" y="0"/>
                  </a:lnTo>
                  <a:close/>
                </a:path>
                <a:path w="460375" h="55880">
                  <a:moveTo>
                    <a:pt x="309270" y="17767"/>
                  </a:moveTo>
                  <a:lnTo>
                    <a:pt x="302247" y="17868"/>
                  </a:lnTo>
                  <a:lnTo>
                    <a:pt x="297903" y="21805"/>
                  </a:lnTo>
                  <a:lnTo>
                    <a:pt x="295452" y="25501"/>
                  </a:lnTo>
                  <a:lnTo>
                    <a:pt x="295452" y="18186"/>
                  </a:lnTo>
                  <a:lnTo>
                    <a:pt x="289941" y="18186"/>
                  </a:lnTo>
                  <a:lnTo>
                    <a:pt x="289941" y="54356"/>
                  </a:lnTo>
                  <a:lnTo>
                    <a:pt x="295846" y="54356"/>
                  </a:lnTo>
                  <a:lnTo>
                    <a:pt x="295846" y="29121"/>
                  </a:lnTo>
                  <a:lnTo>
                    <a:pt x="301523" y="23317"/>
                  </a:lnTo>
                  <a:lnTo>
                    <a:pt x="309270" y="23164"/>
                  </a:lnTo>
                  <a:lnTo>
                    <a:pt x="309270" y="17767"/>
                  </a:lnTo>
                  <a:close/>
                </a:path>
                <a:path w="460375" h="55880">
                  <a:moveTo>
                    <a:pt x="323507" y="18808"/>
                  </a:moveTo>
                  <a:lnTo>
                    <a:pt x="317601" y="18808"/>
                  </a:lnTo>
                  <a:lnTo>
                    <a:pt x="317601" y="54356"/>
                  </a:lnTo>
                  <a:lnTo>
                    <a:pt x="323507" y="54356"/>
                  </a:lnTo>
                  <a:lnTo>
                    <a:pt x="323507" y="18808"/>
                  </a:lnTo>
                  <a:close/>
                </a:path>
                <a:path w="460375" h="55880">
                  <a:moveTo>
                    <a:pt x="324154" y="2095"/>
                  </a:moveTo>
                  <a:lnTo>
                    <a:pt x="317131" y="2095"/>
                  </a:lnTo>
                  <a:lnTo>
                    <a:pt x="317131" y="9131"/>
                  </a:lnTo>
                  <a:lnTo>
                    <a:pt x="324154" y="9131"/>
                  </a:lnTo>
                  <a:lnTo>
                    <a:pt x="324154" y="2095"/>
                  </a:lnTo>
                  <a:close/>
                </a:path>
                <a:path w="460375" h="55880">
                  <a:moveTo>
                    <a:pt x="365645" y="18808"/>
                  </a:moveTo>
                  <a:lnTo>
                    <a:pt x="359727" y="18808"/>
                  </a:lnTo>
                  <a:lnTo>
                    <a:pt x="353491" y="35471"/>
                  </a:lnTo>
                  <a:lnTo>
                    <a:pt x="349377" y="46355"/>
                  </a:lnTo>
                  <a:lnTo>
                    <a:pt x="348754" y="50114"/>
                  </a:lnTo>
                  <a:lnTo>
                    <a:pt x="348208" y="47231"/>
                  </a:lnTo>
                  <a:lnTo>
                    <a:pt x="346138" y="41706"/>
                  </a:lnTo>
                  <a:lnTo>
                    <a:pt x="345363" y="39560"/>
                  </a:lnTo>
                  <a:lnTo>
                    <a:pt x="337705" y="18808"/>
                  </a:lnTo>
                  <a:lnTo>
                    <a:pt x="331546" y="18808"/>
                  </a:lnTo>
                  <a:lnTo>
                    <a:pt x="345109" y="54356"/>
                  </a:lnTo>
                  <a:lnTo>
                    <a:pt x="352069" y="54356"/>
                  </a:lnTo>
                  <a:lnTo>
                    <a:pt x="365645" y="18808"/>
                  </a:lnTo>
                  <a:close/>
                </a:path>
                <a:path w="460375" h="55880">
                  <a:moveTo>
                    <a:pt x="400316" y="36741"/>
                  </a:moveTo>
                  <a:lnTo>
                    <a:pt x="400304" y="32397"/>
                  </a:lnTo>
                  <a:lnTo>
                    <a:pt x="400253" y="28206"/>
                  </a:lnTo>
                  <a:lnTo>
                    <a:pt x="396532" y="22593"/>
                  </a:lnTo>
                  <a:lnTo>
                    <a:pt x="395820" y="21526"/>
                  </a:lnTo>
                  <a:lnTo>
                    <a:pt x="395820" y="32397"/>
                  </a:lnTo>
                  <a:lnTo>
                    <a:pt x="376326" y="32397"/>
                  </a:lnTo>
                  <a:lnTo>
                    <a:pt x="377583" y="26492"/>
                  </a:lnTo>
                  <a:lnTo>
                    <a:pt x="381787" y="22593"/>
                  </a:lnTo>
                  <a:lnTo>
                    <a:pt x="390372" y="22593"/>
                  </a:lnTo>
                  <a:lnTo>
                    <a:pt x="394792" y="25247"/>
                  </a:lnTo>
                  <a:lnTo>
                    <a:pt x="395820" y="32397"/>
                  </a:lnTo>
                  <a:lnTo>
                    <a:pt x="395820" y="21526"/>
                  </a:lnTo>
                  <a:lnTo>
                    <a:pt x="393928" y="18656"/>
                  </a:lnTo>
                  <a:lnTo>
                    <a:pt x="389115" y="17767"/>
                  </a:lnTo>
                  <a:lnTo>
                    <a:pt x="377520" y="17767"/>
                  </a:lnTo>
                  <a:lnTo>
                    <a:pt x="370420" y="26098"/>
                  </a:lnTo>
                  <a:lnTo>
                    <a:pt x="370509" y="36741"/>
                  </a:lnTo>
                  <a:lnTo>
                    <a:pt x="371754" y="43751"/>
                  </a:lnTo>
                  <a:lnTo>
                    <a:pt x="375386" y="49847"/>
                  </a:lnTo>
                  <a:lnTo>
                    <a:pt x="380809" y="53911"/>
                  </a:lnTo>
                  <a:lnTo>
                    <a:pt x="387464" y="55397"/>
                  </a:lnTo>
                  <a:lnTo>
                    <a:pt x="392430" y="55397"/>
                  </a:lnTo>
                  <a:lnTo>
                    <a:pt x="396938" y="53517"/>
                  </a:lnTo>
                  <a:lnTo>
                    <a:pt x="400011" y="51295"/>
                  </a:lnTo>
                  <a:lnTo>
                    <a:pt x="399948" y="50596"/>
                  </a:lnTo>
                  <a:lnTo>
                    <a:pt x="399529" y="45999"/>
                  </a:lnTo>
                  <a:lnTo>
                    <a:pt x="394563" y="50266"/>
                  </a:lnTo>
                  <a:lnTo>
                    <a:pt x="389356" y="50596"/>
                  </a:lnTo>
                  <a:lnTo>
                    <a:pt x="381228" y="50596"/>
                  </a:lnTo>
                  <a:lnTo>
                    <a:pt x="376161" y="44780"/>
                  </a:lnTo>
                  <a:lnTo>
                    <a:pt x="375932" y="36741"/>
                  </a:lnTo>
                  <a:lnTo>
                    <a:pt x="400316" y="36741"/>
                  </a:lnTo>
                  <a:close/>
                </a:path>
                <a:path w="460375" h="55880">
                  <a:moveTo>
                    <a:pt x="429399" y="17767"/>
                  </a:moveTo>
                  <a:lnTo>
                    <a:pt x="422376" y="17868"/>
                  </a:lnTo>
                  <a:lnTo>
                    <a:pt x="418033" y="21805"/>
                  </a:lnTo>
                  <a:lnTo>
                    <a:pt x="415582" y="25501"/>
                  </a:lnTo>
                  <a:lnTo>
                    <a:pt x="415582" y="18186"/>
                  </a:lnTo>
                  <a:lnTo>
                    <a:pt x="410070" y="18186"/>
                  </a:lnTo>
                  <a:lnTo>
                    <a:pt x="410070" y="54356"/>
                  </a:lnTo>
                  <a:lnTo>
                    <a:pt x="415975" y="54356"/>
                  </a:lnTo>
                  <a:lnTo>
                    <a:pt x="415975" y="29121"/>
                  </a:lnTo>
                  <a:lnTo>
                    <a:pt x="421665" y="23317"/>
                  </a:lnTo>
                  <a:lnTo>
                    <a:pt x="429399" y="23164"/>
                  </a:lnTo>
                  <a:lnTo>
                    <a:pt x="429399" y="17767"/>
                  </a:lnTo>
                  <a:close/>
                </a:path>
                <a:path w="460375" h="55880">
                  <a:moveTo>
                    <a:pt x="459752" y="39941"/>
                  </a:moveTo>
                  <a:lnTo>
                    <a:pt x="456844" y="37236"/>
                  </a:lnTo>
                  <a:lnTo>
                    <a:pt x="456679" y="36995"/>
                  </a:lnTo>
                  <a:lnTo>
                    <a:pt x="453593" y="34201"/>
                  </a:lnTo>
                  <a:lnTo>
                    <a:pt x="451472" y="33705"/>
                  </a:lnTo>
                  <a:lnTo>
                    <a:pt x="447522" y="32994"/>
                  </a:lnTo>
                  <a:lnTo>
                    <a:pt x="443166" y="32105"/>
                  </a:lnTo>
                  <a:lnTo>
                    <a:pt x="439547" y="31305"/>
                  </a:lnTo>
                  <a:lnTo>
                    <a:pt x="439547" y="22440"/>
                  </a:lnTo>
                  <a:lnTo>
                    <a:pt x="448792" y="22440"/>
                  </a:lnTo>
                  <a:lnTo>
                    <a:pt x="452970" y="22745"/>
                  </a:lnTo>
                  <a:lnTo>
                    <a:pt x="457454" y="25476"/>
                  </a:lnTo>
                  <a:lnTo>
                    <a:pt x="458406" y="20307"/>
                  </a:lnTo>
                  <a:lnTo>
                    <a:pt x="454304" y="18415"/>
                  </a:lnTo>
                  <a:lnTo>
                    <a:pt x="451078" y="17767"/>
                  </a:lnTo>
                  <a:lnTo>
                    <a:pt x="433946" y="17767"/>
                  </a:lnTo>
                  <a:lnTo>
                    <a:pt x="433946" y="32105"/>
                  </a:lnTo>
                  <a:lnTo>
                    <a:pt x="436232" y="34671"/>
                  </a:lnTo>
                  <a:lnTo>
                    <a:pt x="438200" y="36195"/>
                  </a:lnTo>
                  <a:lnTo>
                    <a:pt x="440651" y="37960"/>
                  </a:lnTo>
                  <a:lnTo>
                    <a:pt x="442391" y="38265"/>
                  </a:lnTo>
                  <a:lnTo>
                    <a:pt x="449567" y="39725"/>
                  </a:lnTo>
                  <a:lnTo>
                    <a:pt x="454139" y="40665"/>
                  </a:lnTo>
                  <a:lnTo>
                    <a:pt x="454139" y="50431"/>
                  </a:lnTo>
                  <a:lnTo>
                    <a:pt x="440334" y="50431"/>
                  </a:lnTo>
                  <a:lnTo>
                    <a:pt x="435927" y="47472"/>
                  </a:lnTo>
                  <a:lnTo>
                    <a:pt x="434505" y="46507"/>
                  </a:lnTo>
                  <a:lnTo>
                    <a:pt x="433552" y="51930"/>
                  </a:lnTo>
                  <a:lnTo>
                    <a:pt x="436067" y="53187"/>
                  </a:lnTo>
                  <a:lnTo>
                    <a:pt x="440410" y="55397"/>
                  </a:lnTo>
                  <a:lnTo>
                    <a:pt x="452577" y="55397"/>
                  </a:lnTo>
                  <a:lnTo>
                    <a:pt x="455955" y="52882"/>
                  </a:lnTo>
                  <a:lnTo>
                    <a:pt x="458406" y="50990"/>
                  </a:lnTo>
                  <a:lnTo>
                    <a:pt x="459752" y="47790"/>
                  </a:lnTo>
                  <a:lnTo>
                    <a:pt x="459752" y="44361"/>
                  </a:lnTo>
                  <a:lnTo>
                    <a:pt x="459752" y="39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6" name="object 56"/>
            <p:cNvSpPr/>
            <p:nvPr/>
          </p:nvSpPr>
          <p:spPr>
            <a:xfrm>
              <a:off x="2233996" y="2021341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7" name="object 57"/>
            <p:cNvSpPr/>
            <p:nvPr/>
          </p:nvSpPr>
          <p:spPr>
            <a:xfrm>
              <a:off x="2233996" y="2021341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7326" y="2127374"/>
              <a:ext cx="369673" cy="7034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915706" y="2021341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0" name="object 60"/>
            <p:cNvSpPr/>
            <p:nvPr/>
          </p:nvSpPr>
          <p:spPr>
            <a:xfrm>
              <a:off x="2915706" y="2021341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8888" y="2127374"/>
              <a:ext cx="369402" cy="70656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12327" y="2948461"/>
            <a:ext cx="352580" cy="112061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1" y="5818630"/>
            <a:ext cx="9134937" cy="123867"/>
            <a:chOff x="0" y="3129219"/>
            <a:chExt cx="5760085" cy="78105"/>
          </a:xfrm>
        </p:grpSpPr>
        <p:sp>
          <p:nvSpPr>
            <p:cNvPr id="64" name="object 64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61" y="3138893"/>
              <a:ext cx="230344" cy="67871"/>
            </a:xfrm>
            <a:prstGeom prst="rect">
              <a:avLst/>
            </a:prstGeom>
          </p:spPr>
        </p:pic>
      </p:grpSp>
      <p:sp>
        <p:nvSpPr>
          <p:cNvPr id="66" name="object 66"/>
          <p:cNvSpPr txBox="1">
            <a:spLocks noGrp="1"/>
          </p:cNvSpPr>
          <p:nvPr>
            <p:ph type="ftr" sz="quarter" idx="11"/>
          </p:nvPr>
        </p:nvSpPr>
        <p:spPr>
          <a:xfrm>
            <a:off x="942597" y="11984202"/>
            <a:ext cx="9009056" cy="194123"/>
          </a:xfrm>
          <a:prstGeom prst="rect">
            <a:avLst/>
          </a:prstGeom>
        </p:spPr>
        <p:txBody>
          <a:bodyPr vert="horz" wrap="square" lIns="0" tIns="32226" rIns="0" bIns="0" rtlCol="0" anchor="ctr">
            <a:spAutoFit/>
          </a:bodyPr>
          <a:lstStyle/>
          <a:p>
            <a:pPr marL="20141">
              <a:spcBef>
                <a:spcPts val="254"/>
              </a:spcBef>
            </a:pP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Kernel,</a:t>
            </a:r>
            <a:r>
              <a:rPr spc="63" dirty="0"/>
              <a:t> </a:t>
            </a:r>
            <a:r>
              <a:rPr spc="-16" dirty="0"/>
              <a:t>drivers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24" dirty="0"/>
              <a:t>embedded</a:t>
            </a:r>
            <a:r>
              <a:rPr spc="71" dirty="0"/>
              <a:t> </a:t>
            </a:r>
            <a:r>
              <a:rPr dirty="0"/>
              <a:t>Linux</a:t>
            </a:r>
            <a:r>
              <a:rPr spc="63" dirty="0"/>
              <a:t> </a:t>
            </a: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Development,</a:t>
            </a:r>
            <a:r>
              <a:rPr spc="63" dirty="0"/>
              <a:t> </a:t>
            </a:r>
            <a:r>
              <a:rPr spc="-8" dirty="0"/>
              <a:t>consulting,</a:t>
            </a:r>
            <a:r>
              <a:rPr spc="71" dirty="0"/>
              <a:t> </a:t>
            </a:r>
            <a:r>
              <a:rPr dirty="0"/>
              <a:t>training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8" dirty="0"/>
              <a:t>support</a:t>
            </a:r>
            <a:r>
              <a:rPr spc="63" dirty="0"/>
              <a:t> </a:t>
            </a:r>
            <a:r>
              <a:rPr spc="8" dirty="0"/>
              <a:t>- </a:t>
            </a:r>
            <a:r>
              <a:rPr spc="135" dirty="0"/>
              <a:t> </a:t>
            </a:r>
            <a:r>
              <a:rPr spc="-8" dirty="0">
                <a:latin typeface="SimSun"/>
                <a:cs typeface="SimSun"/>
              </a:rPr>
              <a:t>https://bootlin.com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8758461" y="5828135"/>
            <a:ext cx="396777" cy="130132"/>
          </a:xfrm>
          <a:prstGeom prst="rect">
            <a:avLst/>
          </a:prstGeom>
        </p:spPr>
        <p:txBody>
          <a:bodyPr vert="horz" wrap="square" lIns="0" tIns="32226" rIns="0" bIns="0" rtlCol="0">
            <a:spAutoFit/>
          </a:bodyPr>
          <a:lstStyle/>
          <a:p>
            <a:pPr marL="60423">
              <a:spcBef>
                <a:spcPts val="254"/>
              </a:spcBef>
            </a:pPr>
            <a:fld id="{81D60167-4931-47E6-BA6A-407CBD079E47}" type="slidenum">
              <a:rPr sz="634" spc="8" dirty="0">
                <a:latin typeface="Microsoft Sans Serif"/>
                <a:cs typeface="Microsoft Sans Serif"/>
              </a:rPr>
              <a:pPr marL="60423">
                <a:spcBef>
                  <a:spcPts val="254"/>
                </a:spcBef>
              </a:pPr>
              <a:t>67</a:t>
            </a:fld>
            <a:r>
              <a:rPr sz="634" spc="8" dirty="0">
                <a:latin typeface="Microsoft Sans Serif"/>
                <a:cs typeface="Microsoft Sans Serif"/>
              </a:rPr>
              <a:t>/324</a:t>
            </a:r>
            <a:endParaRPr sz="63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948" y="900477"/>
            <a:ext cx="3256793" cy="369088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2220" spc="-127" dirty="0">
                <a:latin typeface="Trebuchet MS"/>
                <a:cs typeface="Trebuchet MS"/>
              </a:rPr>
              <a:t>Overall</a:t>
            </a:r>
            <a:r>
              <a:rPr sz="2220" spc="16" dirty="0">
                <a:latin typeface="Trebuchet MS"/>
                <a:cs typeface="Trebuchet MS"/>
              </a:rPr>
              <a:t> </a:t>
            </a:r>
            <a:r>
              <a:rPr sz="2220" spc="-95" dirty="0">
                <a:latin typeface="Trebuchet MS"/>
                <a:cs typeface="Trebuchet MS"/>
              </a:rPr>
              <a:t>Linux</a:t>
            </a:r>
            <a:r>
              <a:rPr sz="2220" spc="24" dirty="0">
                <a:latin typeface="Trebuchet MS"/>
                <a:cs typeface="Trebuchet MS"/>
              </a:rPr>
              <a:t> </a:t>
            </a:r>
            <a:r>
              <a:rPr sz="2220" spc="-95" dirty="0">
                <a:latin typeface="Trebuchet MS"/>
                <a:cs typeface="Trebuchet MS"/>
              </a:rPr>
              <a:t>boot</a:t>
            </a:r>
            <a:r>
              <a:rPr sz="2220" spc="16" dirty="0">
                <a:latin typeface="Trebuchet MS"/>
                <a:cs typeface="Trebuchet MS"/>
              </a:rPr>
              <a:t> </a:t>
            </a:r>
            <a:r>
              <a:rPr sz="2220" spc="-174" dirty="0">
                <a:latin typeface="Trebuchet MS"/>
                <a:cs typeface="Trebuchet MS"/>
              </a:rPr>
              <a:t>sequence</a:t>
            </a:r>
            <a:endParaRPr sz="222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955006"/>
            <a:ext cx="9134937" cy="522658"/>
            <a:chOff x="0" y="62434"/>
            <a:chExt cx="5760085" cy="329565"/>
          </a:xfrm>
        </p:grpSpPr>
        <p:sp>
          <p:nvSpPr>
            <p:cNvPr id="4" name="object 4"/>
            <p:cNvSpPr/>
            <p:nvPr/>
          </p:nvSpPr>
          <p:spPr>
            <a:xfrm>
              <a:off x="0" y="28747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12653">
              <a:solidFill>
                <a:srgbClr val="F47F19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105168" y="279113"/>
                  </a:move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" name="object 6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210339" y="139556"/>
                  </a:move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" name="object 7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5416" y="57232"/>
                  </a:move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8" name="object 8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53" y="8665"/>
                  </a:move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9" y="169024"/>
              <a:ext cx="270510" cy="93980"/>
            </a:xfrm>
            <a:custGeom>
              <a:avLst/>
              <a:gdLst/>
              <a:ahLst/>
              <a:cxnLst/>
              <a:rect l="l" t="t" r="r" b="b"/>
              <a:pathLst>
                <a:path w="270510" h="93979">
                  <a:moveTo>
                    <a:pt x="31711" y="92189"/>
                  </a:moveTo>
                  <a:lnTo>
                    <a:pt x="30734" y="73571"/>
                  </a:lnTo>
                  <a:lnTo>
                    <a:pt x="30645" y="27203"/>
                  </a:lnTo>
                  <a:lnTo>
                    <a:pt x="29984" y="0"/>
                  </a:lnTo>
                  <a:lnTo>
                    <a:pt x="23418" y="12509"/>
                  </a:lnTo>
                  <a:lnTo>
                    <a:pt x="13563" y="32448"/>
                  </a:lnTo>
                  <a:lnTo>
                    <a:pt x="4419" y="58915"/>
                  </a:lnTo>
                  <a:lnTo>
                    <a:pt x="0" y="91020"/>
                  </a:lnTo>
                  <a:lnTo>
                    <a:pt x="4089" y="93878"/>
                  </a:lnTo>
                  <a:lnTo>
                    <a:pt x="14135" y="81089"/>
                  </a:lnTo>
                  <a:lnTo>
                    <a:pt x="25044" y="73571"/>
                  </a:lnTo>
                  <a:lnTo>
                    <a:pt x="31711" y="92189"/>
                  </a:lnTo>
                  <a:close/>
                </a:path>
                <a:path w="270510" h="93979">
                  <a:moveTo>
                    <a:pt x="270332" y="82613"/>
                  </a:moveTo>
                  <a:lnTo>
                    <a:pt x="253441" y="30251"/>
                  </a:lnTo>
                  <a:lnTo>
                    <a:pt x="232994" y="1244"/>
                  </a:lnTo>
                  <a:lnTo>
                    <a:pt x="232168" y="25565"/>
                  </a:lnTo>
                  <a:lnTo>
                    <a:pt x="232054" y="67005"/>
                  </a:lnTo>
                  <a:lnTo>
                    <a:pt x="230847" y="83654"/>
                  </a:lnTo>
                  <a:lnTo>
                    <a:pt x="239153" y="67005"/>
                  </a:lnTo>
                  <a:lnTo>
                    <a:pt x="252717" y="73736"/>
                  </a:lnTo>
                  <a:lnTo>
                    <a:pt x="265226" y="85153"/>
                  </a:lnTo>
                  <a:lnTo>
                    <a:pt x="270332" y="8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17468" y="57373"/>
                  </a:move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lnTo>
                    <a:pt x="66339" y="43642"/>
                  </a:lnTo>
                  <a:lnTo>
                    <a:pt x="59423" y="49820"/>
                  </a:lnTo>
                  <a:lnTo>
                    <a:pt x="48223" y="54116"/>
                  </a:lnTo>
                  <a:lnTo>
                    <a:pt x="34387" y="57035"/>
                  </a:lnTo>
                  <a:lnTo>
                    <a:pt x="17468" y="57373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67320" y="35081"/>
                  </a:moveTo>
                  <a:lnTo>
                    <a:pt x="34387" y="57035"/>
                  </a:lnTo>
                  <a:lnTo>
                    <a:pt x="17468" y="57373"/>
                  </a:ln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close/>
                </a:path>
              </a:pathLst>
            </a:custGeom>
            <a:ln w="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52961" y="60952"/>
                  </a:moveTo>
                  <a:lnTo>
                    <a:pt x="8390" y="52927"/>
                  </a:lnTo>
                  <a:lnTo>
                    <a:pt x="0" y="37271"/>
                  </a:lnTo>
                  <a:lnTo>
                    <a:pt x="8833" y="25979"/>
                  </a:lnTo>
                  <a:lnTo>
                    <a:pt x="13538" y="19648"/>
                  </a:lnTo>
                  <a:lnTo>
                    <a:pt x="18127" y="14205"/>
                  </a:lnTo>
                  <a:lnTo>
                    <a:pt x="26612" y="5574"/>
                  </a:lnTo>
                  <a:lnTo>
                    <a:pt x="38278" y="0"/>
                  </a:lnTo>
                  <a:lnTo>
                    <a:pt x="49821" y="3982"/>
                  </a:lnTo>
                  <a:lnTo>
                    <a:pt x="60300" y="14891"/>
                  </a:lnTo>
                  <a:lnTo>
                    <a:pt x="68772" y="30094"/>
                  </a:lnTo>
                  <a:lnTo>
                    <a:pt x="71518" y="45293"/>
                  </a:lnTo>
                  <a:lnTo>
                    <a:pt x="65693" y="55716"/>
                  </a:lnTo>
                  <a:lnTo>
                    <a:pt x="52961" y="6095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0" y="37271"/>
                  </a:moveTo>
                  <a:lnTo>
                    <a:pt x="34985" y="60595"/>
                  </a:lnTo>
                  <a:lnTo>
                    <a:pt x="52961" y="60952"/>
                  </a:lnTo>
                  <a:lnTo>
                    <a:pt x="65693" y="55716"/>
                  </a:lnTo>
                  <a:lnTo>
                    <a:pt x="71518" y="45293"/>
                  </a:lnTo>
                  <a:lnTo>
                    <a:pt x="68772" y="30094"/>
                  </a:lnTo>
                  <a:lnTo>
                    <a:pt x="60300" y="14891"/>
                  </a:lnTo>
                  <a:lnTo>
                    <a:pt x="49821" y="3982"/>
                  </a:lnTo>
                  <a:lnTo>
                    <a:pt x="38278" y="0"/>
                  </a:lnTo>
                  <a:lnTo>
                    <a:pt x="26612" y="5574"/>
                  </a:lnTo>
                  <a:lnTo>
                    <a:pt x="18127" y="14205"/>
                  </a:lnTo>
                  <a:lnTo>
                    <a:pt x="13538" y="19648"/>
                  </a:lnTo>
                  <a:lnTo>
                    <a:pt x="8833" y="25979"/>
                  </a:lnTo>
                  <a:lnTo>
                    <a:pt x="0" y="37271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779" y="129247"/>
              <a:ext cx="106680" cy="24765"/>
            </a:xfrm>
            <a:custGeom>
              <a:avLst/>
              <a:gdLst/>
              <a:ahLst/>
              <a:cxnLst/>
              <a:rect l="l" t="t" r="r" b="b"/>
              <a:pathLst>
                <a:path w="106679" h="24764">
                  <a:moveTo>
                    <a:pt x="17183" y="11201"/>
                  </a:moveTo>
                  <a:lnTo>
                    <a:pt x="16878" y="7454"/>
                  </a:lnTo>
                  <a:lnTo>
                    <a:pt x="15125" y="2209"/>
                  </a:lnTo>
                  <a:lnTo>
                    <a:pt x="11925" y="0"/>
                  </a:lnTo>
                  <a:lnTo>
                    <a:pt x="3060" y="368"/>
                  </a:lnTo>
                  <a:lnTo>
                    <a:pt x="0" y="4851"/>
                  </a:lnTo>
                  <a:lnTo>
                    <a:pt x="495" y="17360"/>
                  </a:lnTo>
                  <a:lnTo>
                    <a:pt x="2324" y="20510"/>
                  </a:lnTo>
                  <a:lnTo>
                    <a:pt x="11404" y="23596"/>
                  </a:lnTo>
                  <a:lnTo>
                    <a:pt x="15760" y="20320"/>
                  </a:lnTo>
                  <a:lnTo>
                    <a:pt x="17183" y="11201"/>
                  </a:lnTo>
                  <a:close/>
                </a:path>
                <a:path w="106679" h="24764">
                  <a:moveTo>
                    <a:pt x="106273" y="12115"/>
                  </a:moveTo>
                  <a:lnTo>
                    <a:pt x="105956" y="8369"/>
                  </a:lnTo>
                  <a:lnTo>
                    <a:pt x="104203" y="3124"/>
                  </a:lnTo>
                  <a:lnTo>
                    <a:pt x="101003" y="927"/>
                  </a:lnTo>
                  <a:lnTo>
                    <a:pt x="92151" y="1295"/>
                  </a:lnTo>
                  <a:lnTo>
                    <a:pt x="89090" y="5778"/>
                  </a:lnTo>
                  <a:lnTo>
                    <a:pt x="89573" y="18275"/>
                  </a:lnTo>
                  <a:lnTo>
                    <a:pt x="91401" y="21424"/>
                  </a:lnTo>
                  <a:lnTo>
                    <a:pt x="100482" y="24511"/>
                  </a:lnTo>
                  <a:lnTo>
                    <a:pt x="104851" y="21247"/>
                  </a:lnTo>
                  <a:lnTo>
                    <a:pt x="106273" y="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65170" y="172961"/>
                  </a:move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0" y="86478"/>
                  </a:move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close/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23262" y="35464"/>
                  </a:moveTo>
                  <a:lnTo>
                    <a:pt x="16446" y="29554"/>
                  </a:lnTo>
                  <a:lnTo>
                    <a:pt x="10546" y="23276"/>
                  </a:lnTo>
                  <a:lnTo>
                    <a:pt x="5189" y="15568"/>
                  </a:lnTo>
                  <a:lnTo>
                    <a:pt x="0" y="5367"/>
                  </a:lnTo>
                  <a:lnTo>
                    <a:pt x="8417" y="1154"/>
                  </a:lnTo>
                  <a:lnTo>
                    <a:pt x="15242" y="0"/>
                  </a:lnTo>
                  <a:lnTo>
                    <a:pt x="20913" y="722"/>
                  </a:lnTo>
                  <a:lnTo>
                    <a:pt x="25870" y="2139"/>
                  </a:lnTo>
                  <a:lnTo>
                    <a:pt x="26617" y="12083"/>
                  </a:lnTo>
                  <a:lnTo>
                    <a:pt x="26369" y="19884"/>
                  </a:lnTo>
                  <a:lnTo>
                    <a:pt x="25220" y="27143"/>
                  </a:lnTo>
                  <a:lnTo>
                    <a:pt x="23262" y="3546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0" y="5367"/>
                  </a:moveTo>
                  <a:lnTo>
                    <a:pt x="5189" y="15568"/>
                  </a:lnTo>
                  <a:lnTo>
                    <a:pt x="10546" y="23276"/>
                  </a:lnTo>
                  <a:lnTo>
                    <a:pt x="16446" y="29554"/>
                  </a:lnTo>
                  <a:lnTo>
                    <a:pt x="23262" y="35464"/>
                  </a:lnTo>
                  <a:lnTo>
                    <a:pt x="25220" y="27143"/>
                  </a:lnTo>
                  <a:lnTo>
                    <a:pt x="26369" y="19884"/>
                  </a:lnTo>
                  <a:lnTo>
                    <a:pt x="26617" y="12083"/>
                  </a:lnTo>
                  <a:lnTo>
                    <a:pt x="25870" y="2139"/>
                  </a:lnTo>
                  <a:lnTo>
                    <a:pt x="20913" y="722"/>
                  </a:lnTo>
                  <a:lnTo>
                    <a:pt x="15242" y="0"/>
                  </a:lnTo>
                  <a:lnTo>
                    <a:pt x="8417" y="1154"/>
                  </a:lnTo>
                  <a:lnTo>
                    <a:pt x="0" y="536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594" y="262013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40" h="58420">
                  <a:moveTo>
                    <a:pt x="24472" y="51841"/>
                  </a:moveTo>
                  <a:lnTo>
                    <a:pt x="23710" y="41516"/>
                  </a:lnTo>
                  <a:lnTo>
                    <a:pt x="23647" y="15836"/>
                  </a:lnTo>
                  <a:lnTo>
                    <a:pt x="23126" y="774"/>
                  </a:lnTo>
                  <a:lnTo>
                    <a:pt x="18059" y="7708"/>
                  </a:lnTo>
                  <a:lnTo>
                    <a:pt x="10464" y="18745"/>
                  </a:lnTo>
                  <a:lnTo>
                    <a:pt x="3403" y="33401"/>
                  </a:lnTo>
                  <a:lnTo>
                    <a:pt x="0" y="51193"/>
                  </a:lnTo>
                  <a:lnTo>
                    <a:pt x="3162" y="52768"/>
                  </a:lnTo>
                  <a:lnTo>
                    <a:pt x="10909" y="45681"/>
                  </a:lnTo>
                  <a:lnTo>
                    <a:pt x="19316" y="41516"/>
                  </a:lnTo>
                  <a:lnTo>
                    <a:pt x="24472" y="51841"/>
                  </a:lnTo>
                  <a:close/>
                </a:path>
                <a:path w="167640" h="58420">
                  <a:moveTo>
                    <a:pt x="167513" y="56400"/>
                  </a:moveTo>
                  <a:lnTo>
                    <a:pt x="153009" y="7759"/>
                  </a:lnTo>
                  <a:lnTo>
                    <a:pt x="148932" y="0"/>
                  </a:lnTo>
                  <a:lnTo>
                    <a:pt x="148526" y="16865"/>
                  </a:lnTo>
                  <a:lnTo>
                    <a:pt x="148463" y="45593"/>
                  </a:lnTo>
                  <a:lnTo>
                    <a:pt x="147866" y="57124"/>
                  </a:lnTo>
                  <a:lnTo>
                    <a:pt x="151993" y="45593"/>
                  </a:lnTo>
                  <a:lnTo>
                    <a:pt x="158750" y="50253"/>
                  </a:lnTo>
                  <a:lnTo>
                    <a:pt x="164973" y="58178"/>
                  </a:lnTo>
                  <a:lnTo>
                    <a:pt x="167513" y="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30892" y="35554"/>
                  </a:moveTo>
                  <a:lnTo>
                    <a:pt x="0" y="21739"/>
                  </a:lnTo>
                  <a:lnTo>
                    <a:pt x="5152" y="15152"/>
                  </a:lnTo>
                  <a:lnTo>
                    <a:pt x="7895" y="11460"/>
                  </a:lnTo>
                  <a:lnTo>
                    <a:pt x="10572" y="8285"/>
                  </a:lnTo>
                  <a:lnTo>
                    <a:pt x="15522" y="3251"/>
                  </a:lnTo>
                  <a:lnTo>
                    <a:pt x="22327" y="0"/>
                  </a:lnTo>
                  <a:lnTo>
                    <a:pt x="29061" y="2322"/>
                  </a:lnTo>
                  <a:lnTo>
                    <a:pt x="35174" y="8684"/>
                  </a:lnTo>
                  <a:lnTo>
                    <a:pt x="40117" y="17552"/>
                  </a:lnTo>
                  <a:lnTo>
                    <a:pt x="41717" y="26418"/>
                  </a:lnTo>
                  <a:lnTo>
                    <a:pt x="38319" y="32499"/>
                  </a:lnTo>
                  <a:lnTo>
                    <a:pt x="30892" y="3555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0" y="21739"/>
                  </a:moveTo>
                  <a:lnTo>
                    <a:pt x="30892" y="35554"/>
                  </a:lnTo>
                  <a:lnTo>
                    <a:pt x="38319" y="32499"/>
                  </a:lnTo>
                  <a:lnTo>
                    <a:pt x="41717" y="26418"/>
                  </a:lnTo>
                  <a:lnTo>
                    <a:pt x="40117" y="17552"/>
                  </a:lnTo>
                  <a:lnTo>
                    <a:pt x="35174" y="8684"/>
                  </a:lnTo>
                  <a:lnTo>
                    <a:pt x="29061" y="2322"/>
                  </a:lnTo>
                  <a:lnTo>
                    <a:pt x="22327" y="0"/>
                  </a:lnTo>
                  <a:lnTo>
                    <a:pt x="15522" y="3251"/>
                  </a:lnTo>
                  <a:lnTo>
                    <a:pt x="10572" y="8285"/>
                  </a:lnTo>
                  <a:lnTo>
                    <a:pt x="7895" y="11460"/>
                  </a:lnTo>
                  <a:lnTo>
                    <a:pt x="5152" y="15152"/>
                  </a:lnTo>
                  <a:lnTo>
                    <a:pt x="0" y="21739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1499" y="37772"/>
                  </a:move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lnTo>
                    <a:pt x="43670" y="28732"/>
                  </a:lnTo>
                  <a:lnTo>
                    <a:pt x="39117" y="32798"/>
                  </a:lnTo>
                  <a:lnTo>
                    <a:pt x="31745" y="35627"/>
                  </a:lnTo>
                  <a:lnTo>
                    <a:pt x="22638" y="37550"/>
                  </a:lnTo>
                  <a:lnTo>
                    <a:pt x="11499" y="3777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23097"/>
                  </a:moveTo>
                  <a:lnTo>
                    <a:pt x="11499" y="37772"/>
                  </a:ln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407" y="237362"/>
              <a:ext cx="66040" cy="15240"/>
            </a:xfrm>
            <a:custGeom>
              <a:avLst/>
              <a:gdLst/>
              <a:ahLst/>
              <a:cxnLst/>
              <a:rect l="l" t="t" r="r" b="b"/>
              <a:pathLst>
                <a:path w="66040" h="15239">
                  <a:moveTo>
                    <a:pt x="10655" y="3581"/>
                  </a:moveTo>
                  <a:lnTo>
                    <a:pt x="8763" y="800"/>
                  </a:lnTo>
                  <a:lnTo>
                    <a:pt x="3263" y="571"/>
                  </a:lnTo>
                  <a:lnTo>
                    <a:pt x="1282" y="1943"/>
                  </a:lnTo>
                  <a:lnTo>
                    <a:pt x="203" y="5194"/>
                  </a:lnTo>
                  <a:lnTo>
                    <a:pt x="0" y="7505"/>
                  </a:lnTo>
                  <a:lnTo>
                    <a:pt x="889" y="13157"/>
                  </a:lnTo>
                  <a:lnTo>
                    <a:pt x="3594" y="15189"/>
                  </a:lnTo>
                  <a:lnTo>
                    <a:pt x="9220" y="13284"/>
                  </a:lnTo>
                  <a:lnTo>
                    <a:pt x="10350" y="11328"/>
                  </a:lnTo>
                  <a:lnTo>
                    <a:pt x="10655" y="3581"/>
                  </a:lnTo>
                  <a:close/>
                </a:path>
                <a:path w="66040" h="15239">
                  <a:moveTo>
                    <a:pt x="65862" y="3009"/>
                  </a:moveTo>
                  <a:lnTo>
                    <a:pt x="63957" y="228"/>
                  </a:lnTo>
                  <a:lnTo>
                    <a:pt x="58470" y="0"/>
                  </a:lnTo>
                  <a:lnTo>
                    <a:pt x="56489" y="1371"/>
                  </a:lnTo>
                  <a:lnTo>
                    <a:pt x="55397" y="4622"/>
                  </a:lnTo>
                  <a:lnTo>
                    <a:pt x="55206" y="6946"/>
                  </a:lnTo>
                  <a:lnTo>
                    <a:pt x="56083" y="12598"/>
                  </a:lnTo>
                  <a:lnTo>
                    <a:pt x="58788" y="14617"/>
                  </a:lnTo>
                  <a:lnTo>
                    <a:pt x="64414" y="12712"/>
                  </a:lnTo>
                  <a:lnTo>
                    <a:pt x="65557" y="10756"/>
                  </a:lnTo>
                  <a:lnTo>
                    <a:pt x="6586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528028" y="1608531"/>
            <a:ext cx="4074518" cy="3905334"/>
            <a:chOff x="1594062" y="474518"/>
            <a:chExt cx="2569210" cy="2462530"/>
          </a:xfrm>
        </p:grpSpPr>
        <p:sp>
          <p:nvSpPr>
            <p:cNvPr id="26" name="object 26"/>
            <p:cNvSpPr/>
            <p:nvPr/>
          </p:nvSpPr>
          <p:spPr>
            <a:xfrm>
              <a:off x="1599387" y="1758861"/>
              <a:ext cx="2558415" cy="1172845"/>
            </a:xfrm>
            <a:custGeom>
              <a:avLst/>
              <a:gdLst/>
              <a:ahLst/>
              <a:cxnLst/>
              <a:rect l="l" t="t" r="r" b="b"/>
              <a:pathLst>
                <a:path w="2558415" h="1172845">
                  <a:moveTo>
                    <a:pt x="2557996" y="63944"/>
                  </a:moveTo>
                  <a:lnTo>
                    <a:pt x="2494051" y="63944"/>
                  </a:lnTo>
                  <a:lnTo>
                    <a:pt x="2494051" y="0"/>
                  </a:lnTo>
                  <a:lnTo>
                    <a:pt x="63944" y="0"/>
                  </a:lnTo>
                  <a:lnTo>
                    <a:pt x="63944" y="63944"/>
                  </a:lnTo>
                  <a:lnTo>
                    <a:pt x="0" y="63944"/>
                  </a:lnTo>
                  <a:lnTo>
                    <a:pt x="0" y="1108456"/>
                  </a:lnTo>
                  <a:lnTo>
                    <a:pt x="63944" y="1108456"/>
                  </a:lnTo>
                  <a:lnTo>
                    <a:pt x="63944" y="1172413"/>
                  </a:lnTo>
                  <a:lnTo>
                    <a:pt x="2494051" y="1172413"/>
                  </a:lnTo>
                  <a:lnTo>
                    <a:pt x="2494051" y="1108456"/>
                  </a:lnTo>
                  <a:lnTo>
                    <a:pt x="2557996" y="1108456"/>
                  </a:lnTo>
                  <a:lnTo>
                    <a:pt x="2557996" y="63944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4062" y="1753520"/>
              <a:ext cx="74609" cy="7460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99391" y="1822797"/>
              <a:ext cx="0" cy="1044575"/>
            </a:xfrm>
            <a:custGeom>
              <a:avLst/>
              <a:gdLst/>
              <a:ahLst/>
              <a:cxnLst/>
              <a:rect l="l" t="t" r="r" b="b"/>
              <a:pathLst>
                <a:path h="1044575">
                  <a:moveTo>
                    <a:pt x="0" y="0"/>
                  </a:moveTo>
                  <a:lnTo>
                    <a:pt x="0" y="1044518"/>
                  </a:lnTo>
                </a:path>
              </a:pathLst>
            </a:custGeom>
            <a:ln w="1065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062" y="2861987"/>
              <a:ext cx="74609" cy="7460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63342" y="2925938"/>
              <a:ext cx="2430145" cy="10795"/>
            </a:xfrm>
            <a:custGeom>
              <a:avLst/>
              <a:gdLst/>
              <a:ahLst/>
              <a:cxnLst/>
              <a:rect l="l" t="t" r="r" b="b"/>
              <a:pathLst>
                <a:path w="2430145" h="10794">
                  <a:moveTo>
                    <a:pt x="0" y="10658"/>
                  </a:moveTo>
                  <a:lnTo>
                    <a:pt x="2430104" y="10658"/>
                  </a:lnTo>
                  <a:lnTo>
                    <a:pt x="2430104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8117" y="2861987"/>
              <a:ext cx="74606" cy="746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57394" y="1822797"/>
              <a:ext cx="0" cy="1044575"/>
            </a:xfrm>
            <a:custGeom>
              <a:avLst/>
              <a:gdLst/>
              <a:ahLst/>
              <a:cxnLst/>
              <a:rect l="l" t="t" r="r" b="b"/>
              <a:pathLst>
                <a:path h="1044575">
                  <a:moveTo>
                    <a:pt x="0" y="1044518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8117" y="1753520"/>
              <a:ext cx="74606" cy="7460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663342" y="1753520"/>
              <a:ext cx="2430145" cy="10795"/>
            </a:xfrm>
            <a:custGeom>
              <a:avLst/>
              <a:gdLst/>
              <a:ahLst/>
              <a:cxnLst/>
              <a:rect l="l" t="t" r="r" b="b"/>
              <a:pathLst>
                <a:path w="2430145" h="10794">
                  <a:moveTo>
                    <a:pt x="0" y="10658"/>
                  </a:moveTo>
                  <a:lnTo>
                    <a:pt x="2430104" y="10658"/>
                  </a:lnTo>
                  <a:lnTo>
                    <a:pt x="2430104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5965" y="2291765"/>
              <a:ext cx="1066165" cy="426720"/>
            </a:xfrm>
            <a:custGeom>
              <a:avLst/>
              <a:gdLst/>
              <a:ahLst/>
              <a:cxnLst/>
              <a:rect l="l" t="t" r="r" b="b"/>
              <a:pathLst>
                <a:path w="1066164" h="426719">
                  <a:moveTo>
                    <a:pt x="1065834" y="63957"/>
                  </a:moveTo>
                  <a:lnTo>
                    <a:pt x="1001890" y="63957"/>
                  </a:lnTo>
                  <a:lnTo>
                    <a:pt x="1001890" y="0"/>
                  </a:lnTo>
                  <a:lnTo>
                    <a:pt x="63957" y="0"/>
                  </a:lnTo>
                  <a:lnTo>
                    <a:pt x="63957" y="63957"/>
                  </a:lnTo>
                  <a:lnTo>
                    <a:pt x="0" y="63957"/>
                  </a:lnTo>
                  <a:lnTo>
                    <a:pt x="0" y="362394"/>
                  </a:lnTo>
                  <a:lnTo>
                    <a:pt x="63957" y="362394"/>
                  </a:lnTo>
                  <a:lnTo>
                    <a:pt x="63957" y="426339"/>
                  </a:lnTo>
                  <a:lnTo>
                    <a:pt x="1001890" y="426339"/>
                  </a:lnTo>
                  <a:lnTo>
                    <a:pt x="1001890" y="362394"/>
                  </a:lnTo>
                  <a:lnTo>
                    <a:pt x="1065834" y="362394"/>
                  </a:lnTo>
                  <a:lnTo>
                    <a:pt x="1065834" y="63957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646" y="2286438"/>
              <a:ext cx="74609" cy="7460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05975" y="235571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35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0646" y="2648821"/>
              <a:ext cx="74609" cy="746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769926" y="2712770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30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2532" y="2648821"/>
              <a:ext cx="74606" cy="7460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771809" y="235571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298435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2532" y="2286438"/>
              <a:ext cx="74606" cy="7460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769926" y="2286438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30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4" name="object 44"/>
            <p:cNvSpPr/>
            <p:nvPr/>
          </p:nvSpPr>
          <p:spPr>
            <a:xfrm>
              <a:off x="2984970" y="2291765"/>
              <a:ext cx="1066165" cy="426720"/>
            </a:xfrm>
            <a:custGeom>
              <a:avLst/>
              <a:gdLst/>
              <a:ahLst/>
              <a:cxnLst/>
              <a:rect l="l" t="t" r="r" b="b"/>
              <a:pathLst>
                <a:path w="1066164" h="426719">
                  <a:moveTo>
                    <a:pt x="1065834" y="63957"/>
                  </a:moveTo>
                  <a:lnTo>
                    <a:pt x="1001890" y="63957"/>
                  </a:lnTo>
                  <a:lnTo>
                    <a:pt x="1001890" y="0"/>
                  </a:lnTo>
                  <a:lnTo>
                    <a:pt x="63957" y="0"/>
                  </a:lnTo>
                  <a:lnTo>
                    <a:pt x="63957" y="63957"/>
                  </a:lnTo>
                  <a:lnTo>
                    <a:pt x="0" y="63957"/>
                  </a:lnTo>
                  <a:lnTo>
                    <a:pt x="0" y="362394"/>
                  </a:lnTo>
                  <a:lnTo>
                    <a:pt x="63957" y="362394"/>
                  </a:lnTo>
                  <a:lnTo>
                    <a:pt x="63957" y="426339"/>
                  </a:lnTo>
                  <a:lnTo>
                    <a:pt x="1001890" y="426339"/>
                  </a:lnTo>
                  <a:lnTo>
                    <a:pt x="1001890" y="362394"/>
                  </a:lnTo>
                  <a:lnTo>
                    <a:pt x="1065834" y="362394"/>
                  </a:lnTo>
                  <a:lnTo>
                    <a:pt x="1065834" y="63957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9647" y="2286438"/>
              <a:ext cx="74609" cy="7460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84976" y="235571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35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9647" y="2648821"/>
              <a:ext cx="74609" cy="7460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048928" y="2712770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29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1534" y="2648821"/>
              <a:ext cx="74606" cy="746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050811" y="235571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298435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1534" y="2286438"/>
              <a:ext cx="74606" cy="7460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048928" y="2286438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29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3" name="object 53"/>
            <p:cNvSpPr/>
            <p:nvPr/>
          </p:nvSpPr>
          <p:spPr>
            <a:xfrm>
              <a:off x="1705965" y="1828139"/>
              <a:ext cx="2345055" cy="277495"/>
            </a:xfrm>
            <a:custGeom>
              <a:avLst/>
              <a:gdLst/>
              <a:ahLst/>
              <a:cxnLst/>
              <a:rect l="l" t="t" r="r" b="b"/>
              <a:pathLst>
                <a:path w="2345054" h="277494">
                  <a:moveTo>
                    <a:pt x="2344839" y="63944"/>
                  </a:moveTo>
                  <a:lnTo>
                    <a:pt x="2280894" y="63944"/>
                  </a:lnTo>
                  <a:lnTo>
                    <a:pt x="2280894" y="0"/>
                  </a:lnTo>
                  <a:lnTo>
                    <a:pt x="63957" y="0"/>
                  </a:lnTo>
                  <a:lnTo>
                    <a:pt x="63957" y="63944"/>
                  </a:lnTo>
                  <a:lnTo>
                    <a:pt x="0" y="63944"/>
                  </a:lnTo>
                  <a:lnTo>
                    <a:pt x="0" y="213156"/>
                  </a:lnTo>
                  <a:lnTo>
                    <a:pt x="63957" y="213156"/>
                  </a:lnTo>
                  <a:lnTo>
                    <a:pt x="63957" y="277114"/>
                  </a:lnTo>
                  <a:lnTo>
                    <a:pt x="2280894" y="277114"/>
                  </a:lnTo>
                  <a:lnTo>
                    <a:pt x="2280894" y="213156"/>
                  </a:lnTo>
                  <a:lnTo>
                    <a:pt x="2344839" y="213156"/>
                  </a:lnTo>
                  <a:lnTo>
                    <a:pt x="2344839" y="63944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0646" y="1822800"/>
              <a:ext cx="74609" cy="28777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769926" y="2099914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81534" y="1822800"/>
              <a:ext cx="74606" cy="28777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769926" y="1822800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8" name="object 58"/>
            <p:cNvSpPr/>
            <p:nvPr/>
          </p:nvSpPr>
          <p:spPr>
            <a:xfrm>
              <a:off x="2581478" y="2806445"/>
              <a:ext cx="172085" cy="62230"/>
            </a:xfrm>
            <a:custGeom>
              <a:avLst/>
              <a:gdLst/>
              <a:ahLst/>
              <a:cxnLst/>
              <a:rect l="l" t="t" r="r" b="b"/>
              <a:pathLst>
                <a:path w="172085" h="62230">
                  <a:moveTo>
                    <a:pt x="45923" y="60871"/>
                  </a:moveTo>
                  <a:lnTo>
                    <a:pt x="28956" y="32740"/>
                  </a:lnTo>
                  <a:lnTo>
                    <a:pt x="28473" y="31940"/>
                  </a:lnTo>
                  <a:lnTo>
                    <a:pt x="37553" y="29286"/>
                  </a:lnTo>
                  <a:lnTo>
                    <a:pt x="39420" y="27343"/>
                  </a:lnTo>
                  <a:lnTo>
                    <a:pt x="43459" y="23126"/>
                  </a:lnTo>
                  <a:lnTo>
                    <a:pt x="43459" y="16141"/>
                  </a:lnTo>
                  <a:lnTo>
                    <a:pt x="41757" y="10020"/>
                  </a:lnTo>
                  <a:lnTo>
                    <a:pt x="37147" y="4940"/>
                  </a:lnTo>
                  <a:lnTo>
                    <a:pt x="36309" y="4483"/>
                  </a:lnTo>
                  <a:lnTo>
                    <a:pt x="36309" y="10020"/>
                  </a:lnTo>
                  <a:lnTo>
                    <a:pt x="36309" y="22275"/>
                  </a:lnTo>
                  <a:lnTo>
                    <a:pt x="30670" y="27343"/>
                  </a:lnTo>
                  <a:lnTo>
                    <a:pt x="7581" y="27343"/>
                  </a:lnTo>
                  <a:lnTo>
                    <a:pt x="7581" y="4940"/>
                  </a:lnTo>
                  <a:lnTo>
                    <a:pt x="30492" y="4940"/>
                  </a:lnTo>
                  <a:lnTo>
                    <a:pt x="36309" y="10020"/>
                  </a:lnTo>
                  <a:lnTo>
                    <a:pt x="36309" y="4483"/>
                  </a:lnTo>
                  <a:lnTo>
                    <a:pt x="30035" y="1320"/>
                  </a:lnTo>
                  <a:lnTo>
                    <a:pt x="21247" y="0"/>
                  </a:lnTo>
                  <a:lnTo>
                    <a:pt x="0" y="0"/>
                  </a:lnTo>
                  <a:lnTo>
                    <a:pt x="0" y="60871"/>
                  </a:lnTo>
                  <a:lnTo>
                    <a:pt x="7581" y="60871"/>
                  </a:lnTo>
                  <a:lnTo>
                    <a:pt x="7581" y="32740"/>
                  </a:lnTo>
                  <a:lnTo>
                    <a:pt x="21513" y="32740"/>
                  </a:lnTo>
                  <a:lnTo>
                    <a:pt x="38074" y="60871"/>
                  </a:lnTo>
                  <a:lnTo>
                    <a:pt x="45923" y="60871"/>
                  </a:lnTo>
                  <a:close/>
                </a:path>
                <a:path w="172085" h="62230">
                  <a:moveTo>
                    <a:pt x="91173" y="41465"/>
                  </a:moveTo>
                  <a:lnTo>
                    <a:pt x="89636" y="33197"/>
                  </a:lnTo>
                  <a:lnTo>
                    <a:pt x="85458" y="26466"/>
                  </a:lnTo>
                  <a:lnTo>
                    <a:pt x="84391" y="25679"/>
                  </a:lnTo>
                  <a:lnTo>
                    <a:pt x="84302" y="30238"/>
                  </a:lnTo>
                  <a:lnTo>
                    <a:pt x="84302" y="50952"/>
                  </a:lnTo>
                  <a:lnTo>
                    <a:pt x="78320" y="56121"/>
                  </a:lnTo>
                  <a:lnTo>
                    <a:pt x="65709" y="56121"/>
                  </a:lnTo>
                  <a:lnTo>
                    <a:pt x="59359" y="51206"/>
                  </a:lnTo>
                  <a:lnTo>
                    <a:pt x="59359" y="29972"/>
                  </a:lnTo>
                  <a:lnTo>
                    <a:pt x="66065" y="25679"/>
                  </a:lnTo>
                  <a:lnTo>
                    <a:pt x="77952" y="25679"/>
                  </a:lnTo>
                  <a:lnTo>
                    <a:pt x="84302" y="30238"/>
                  </a:lnTo>
                  <a:lnTo>
                    <a:pt x="84302" y="25615"/>
                  </a:lnTo>
                  <a:lnTo>
                    <a:pt x="79324" y="21945"/>
                  </a:lnTo>
                  <a:lnTo>
                    <a:pt x="71882" y="20294"/>
                  </a:lnTo>
                  <a:lnTo>
                    <a:pt x="64274" y="21983"/>
                  </a:lnTo>
                  <a:lnTo>
                    <a:pt x="58115" y="26568"/>
                  </a:lnTo>
                  <a:lnTo>
                    <a:pt x="53987" y="33312"/>
                  </a:lnTo>
                  <a:lnTo>
                    <a:pt x="52476" y="41465"/>
                  </a:lnTo>
                  <a:lnTo>
                    <a:pt x="54051" y="49530"/>
                  </a:lnTo>
                  <a:lnTo>
                    <a:pt x="58267" y="55956"/>
                  </a:lnTo>
                  <a:lnTo>
                    <a:pt x="64414" y="60223"/>
                  </a:lnTo>
                  <a:lnTo>
                    <a:pt x="71780" y="61760"/>
                  </a:lnTo>
                  <a:lnTo>
                    <a:pt x="79286" y="60198"/>
                  </a:lnTo>
                  <a:lnTo>
                    <a:pt x="85128" y="56121"/>
                  </a:lnTo>
                  <a:lnTo>
                    <a:pt x="85445" y="55892"/>
                  </a:lnTo>
                  <a:lnTo>
                    <a:pt x="89636" y="49453"/>
                  </a:lnTo>
                  <a:lnTo>
                    <a:pt x="91173" y="41465"/>
                  </a:lnTo>
                  <a:close/>
                </a:path>
                <a:path w="172085" h="62230">
                  <a:moveTo>
                    <a:pt x="138836" y="41465"/>
                  </a:moveTo>
                  <a:lnTo>
                    <a:pt x="137299" y="33197"/>
                  </a:lnTo>
                  <a:lnTo>
                    <a:pt x="133121" y="26466"/>
                  </a:lnTo>
                  <a:lnTo>
                    <a:pt x="132041" y="25679"/>
                  </a:lnTo>
                  <a:lnTo>
                    <a:pt x="131953" y="30238"/>
                  </a:lnTo>
                  <a:lnTo>
                    <a:pt x="131953" y="50952"/>
                  </a:lnTo>
                  <a:lnTo>
                    <a:pt x="125971" y="56121"/>
                  </a:lnTo>
                  <a:lnTo>
                    <a:pt x="113347" y="56121"/>
                  </a:lnTo>
                  <a:lnTo>
                    <a:pt x="107010" y="51206"/>
                  </a:lnTo>
                  <a:lnTo>
                    <a:pt x="107010" y="29972"/>
                  </a:lnTo>
                  <a:lnTo>
                    <a:pt x="113715" y="25679"/>
                  </a:lnTo>
                  <a:lnTo>
                    <a:pt x="125615" y="25679"/>
                  </a:lnTo>
                  <a:lnTo>
                    <a:pt x="131953" y="30238"/>
                  </a:lnTo>
                  <a:lnTo>
                    <a:pt x="131953" y="25615"/>
                  </a:lnTo>
                  <a:lnTo>
                    <a:pt x="126974" y="21945"/>
                  </a:lnTo>
                  <a:lnTo>
                    <a:pt x="119532" y="20294"/>
                  </a:lnTo>
                  <a:lnTo>
                    <a:pt x="111925" y="21983"/>
                  </a:lnTo>
                  <a:lnTo>
                    <a:pt x="105765" y="26568"/>
                  </a:lnTo>
                  <a:lnTo>
                    <a:pt x="101638" y="33312"/>
                  </a:lnTo>
                  <a:lnTo>
                    <a:pt x="100126" y="41465"/>
                  </a:lnTo>
                  <a:lnTo>
                    <a:pt x="101701" y="49530"/>
                  </a:lnTo>
                  <a:lnTo>
                    <a:pt x="105918" y="55956"/>
                  </a:lnTo>
                  <a:lnTo>
                    <a:pt x="112064" y="60223"/>
                  </a:lnTo>
                  <a:lnTo>
                    <a:pt x="119430" y="61760"/>
                  </a:lnTo>
                  <a:lnTo>
                    <a:pt x="126936" y="60198"/>
                  </a:lnTo>
                  <a:lnTo>
                    <a:pt x="132778" y="56121"/>
                  </a:lnTo>
                  <a:lnTo>
                    <a:pt x="133108" y="55892"/>
                  </a:lnTo>
                  <a:lnTo>
                    <a:pt x="137287" y="49453"/>
                  </a:lnTo>
                  <a:lnTo>
                    <a:pt x="138836" y="41465"/>
                  </a:lnTo>
                  <a:close/>
                </a:path>
                <a:path w="172085" h="62230">
                  <a:moveTo>
                    <a:pt x="171742" y="58420"/>
                  </a:moveTo>
                  <a:lnTo>
                    <a:pt x="170332" y="53251"/>
                  </a:lnTo>
                  <a:lnTo>
                    <a:pt x="168046" y="55092"/>
                  </a:lnTo>
                  <a:lnTo>
                    <a:pt x="165227" y="56121"/>
                  </a:lnTo>
                  <a:lnTo>
                    <a:pt x="159143" y="56121"/>
                  </a:lnTo>
                  <a:lnTo>
                    <a:pt x="157899" y="53517"/>
                  </a:lnTo>
                  <a:lnTo>
                    <a:pt x="157899" y="27165"/>
                  </a:lnTo>
                  <a:lnTo>
                    <a:pt x="170332" y="27165"/>
                  </a:lnTo>
                  <a:lnTo>
                    <a:pt x="170332" y="22059"/>
                  </a:lnTo>
                  <a:lnTo>
                    <a:pt x="157899" y="22059"/>
                  </a:lnTo>
                  <a:lnTo>
                    <a:pt x="157899" y="10579"/>
                  </a:lnTo>
                  <a:lnTo>
                    <a:pt x="151815" y="10579"/>
                  </a:lnTo>
                  <a:lnTo>
                    <a:pt x="151815" y="22059"/>
                  </a:lnTo>
                  <a:lnTo>
                    <a:pt x="144157" y="22059"/>
                  </a:lnTo>
                  <a:lnTo>
                    <a:pt x="144157" y="27165"/>
                  </a:lnTo>
                  <a:lnTo>
                    <a:pt x="151561" y="27165"/>
                  </a:lnTo>
                  <a:lnTo>
                    <a:pt x="151561" y="55600"/>
                  </a:lnTo>
                  <a:lnTo>
                    <a:pt x="152793" y="61760"/>
                  </a:lnTo>
                  <a:lnTo>
                    <a:pt x="165036" y="61760"/>
                  </a:lnTo>
                  <a:lnTo>
                    <a:pt x="169545" y="59563"/>
                  </a:lnTo>
                  <a:lnTo>
                    <a:pt x="171742" y="58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88902" y="2805550"/>
              <a:ext cx="353564" cy="800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9110" y="2470980"/>
              <a:ext cx="168000" cy="6529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1884" y="2475244"/>
              <a:ext cx="681662" cy="8029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705965" y="1012774"/>
              <a:ext cx="2345055" cy="533400"/>
            </a:xfrm>
            <a:custGeom>
              <a:avLst/>
              <a:gdLst/>
              <a:ahLst/>
              <a:cxnLst/>
              <a:rect l="l" t="t" r="r" b="b"/>
              <a:pathLst>
                <a:path w="2345054" h="533400">
                  <a:moveTo>
                    <a:pt x="2344839" y="63944"/>
                  </a:moveTo>
                  <a:lnTo>
                    <a:pt x="2280894" y="63944"/>
                  </a:lnTo>
                  <a:lnTo>
                    <a:pt x="2280894" y="0"/>
                  </a:lnTo>
                  <a:lnTo>
                    <a:pt x="63957" y="0"/>
                  </a:lnTo>
                  <a:lnTo>
                    <a:pt x="63957" y="63944"/>
                  </a:lnTo>
                  <a:lnTo>
                    <a:pt x="0" y="63944"/>
                  </a:lnTo>
                  <a:lnTo>
                    <a:pt x="0" y="468960"/>
                  </a:lnTo>
                  <a:lnTo>
                    <a:pt x="63957" y="468960"/>
                  </a:lnTo>
                  <a:lnTo>
                    <a:pt x="63957" y="532917"/>
                  </a:lnTo>
                  <a:lnTo>
                    <a:pt x="2280894" y="532917"/>
                  </a:lnTo>
                  <a:lnTo>
                    <a:pt x="2280894" y="468960"/>
                  </a:lnTo>
                  <a:lnTo>
                    <a:pt x="2344839" y="468960"/>
                  </a:lnTo>
                  <a:lnTo>
                    <a:pt x="2344839" y="63944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00646" y="1007436"/>
              <a:ext cx="74609" cy="7460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705975" y="1076713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30">
                  <a:moveTo>
                    <a:pt x="0" y="0"/>
                  </a:moveTo>
                  <a:lnTo>
                    <a:pt x="0" y="405017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0646" y="1476401"/>
              <a:ext cx="74609" cy="7460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769926" y="1540353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81534" y="1476401"/>
              <a:ext cx="74606" cy="7460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050811" y="1076713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30">
                  <a:moveTo>
                    <a:pt x="0" y="405017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81534" y="1007436"/>
              <a:ext cx="74606" cy="7460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769926" y="1007436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51726" y="1545682"/>
              <a:ext cx="1628423" cy="53166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747835" y="1072057"/>
              <a:ext cx="254635" cy="62230"/>
            </a:xfrm>
            <a:custGeom>
              <a:avLst/>
              <a:gdLst/>
              <a:ahLst/>
              <a:cxnLst/>
              <a:rect l="l" t="t" r="r" b="b"/>
              <a:pathLst>
                <a:path w="254635" h="62230">
                  <a:moveTo>
                    <a:pt x="53771" y="58343"/>
                  </a:moveTo>
                  <a:lnTo>
                    <a:pt x="29095" y="25361"/>
                  </a:lnTo>
                  <a:lnTo>
                    <a:pt x="52285" y="3695"/>
                  </a:lnTo>
                  <a:lnTo>
                    <a:pt x="53327" y="2730"/>
                  </a:lnTo>
                  <a:lnTo>
                    <a:pt x="53327" y="0"/>
                  </a:lnTo>
                  <a:lnTo>
                    <a:pt x="41694" y="0"/>
                  </a:lnTo>
                  <a:lnTo>
                    <a:pt x="39852" y="1765"/>
                  </a:lnTo>
                  <a:lnTo>
                    <a:pt x="11455" y="28435"/>
                  </a:lnTo>
                  <a:lnTo>
                    <a:pt x="11455" y="1409"/>
                  </a:lnTo>
                  <a:lnTo>
                    <a:pt x="10858" y="0"/>
                  </a:lnTo>
                  <a:lnTo>
                    <a:pt x="1066" y="0"/>
                  </a:lnTo>
                  <a:lnTo>
                    <a:pt x="0" y="965"/>
                  </a:lnTo>
                  <a:lnTo>
                    <a:pt x="0" y="59842"/>
                  </a:lnTo>
                  <a:lnTo>
                    <a:pt x="977" y="60883"/>
                  </a:lnTo>
                  <a:lnTo>
                    <a:pt x="10591" y="60883"/>
                  </a:lnTo>
                  <a:lnTo>
                    <a:pt x="11455" y="59753"/>
                  </a:lnTo>
                  <a:lnTo>
                    <a:pt x="11455" y="41948"/>
                  </a:lnTo>
                  <a:lnTo>
                    <a:pt x="21247" y="32727"/>
                  </a:lnTo>
                  <a:lnTo>
                    <a:pt x="40995" y="59055"/>
                  </a:lnTo>
                  <a:lnTo>
                    <a:pt x="42418" y="60883"/>
                  </a:lnTo>
                  <a:lnTo>
                    <a:pt x="53771" y="60883"/>
                  </a:lnTo>
                  <a:lnTo>
                    <a:pt x="53771" y="58343"/>
                  </a:lnTo>
                  <a:close/>
                </a:path>
                <a:path w="254635" h="62230">
                  <a:moveTo>
                    <a:pt x="103162" y="42278"/>
                  </a:moveTo>
                  <a:lnTo>
                    <a:pt x="93370" y="20929"/>
                  </a:lnTo>
                  <a:lnTo>
                    <a:pt x="93370" y="37693"/>
                  </a:lnTo>
                  <a:lnTo>
                    <a:pt x="75031" y="37693"/>
                  </a:lnTo>
                  <a:lnTo>
                    <a:pt x="75311" y="32346"/>
                  </a:lnTo>
                  <a:lnTo>
                    <a:pt x="77076" y="25768"/>
                  </a:lnTo>
                  <a:lnTo>
                    <a:pt x="91782" y="25768"/>
                  </a:lnTo>
                  <a:lnTo>
                    <a:pt x="93040" y="30607"/>
                  </a:lnTo>
                  <a:lnTo>
                    <a:pt x="93167" y="32346"/>
                  </a:lnTo>
                  <a:lnTo>
                    <a:pt x="93370" y="37693"/>
                  </a:lnTo>
                  <a:lnTo>
                    <a:pt x="93370" y="20929"/>
                  </a:lnTo>
                  <a:lnTo>
                    <a:pt x="93154" y="20777"/>
                  </a:lnTo>
                  <a:lnTo>
                    <a:pt x="84734" y="19418"/>
                  </a:lnTo>
                  <a:lnTo>
                    <a:pt x="75501" y="20586"/>
                  </a:lnTo>
                  <a:lnTo>
                    <a:pt x="68910" y="24638"/>
                  </a:lnTo>
                  <a:lnTo>
                    <a:pt x="64973" y="31292"/>
                  </a:lnTo>
                  <a:lnTo>
                    <a:pt x="63665" y="40259"/>
                  </a:lnTo>
                  <a:lnTo>
                    <a:pt x="65189" y="49720"/>
                  </a:lnTo>
                  <a:lnTo>
                    <a:pt x="69583" y="56438"/>
                  </a:lnTo>
                  <a:lnTo>
                    <a:pt x="76568" y="60439"/>
                  </a:lnTo>
                  <a:lnTo>
                    <a:pt x="85877" y="61772"/>
                  </a:lnTo>
                  <a:lnTo>
                    <a:pt x="89230" y="61772"/>
                  </a:lnTo>
                  <a:lnTo>
                    <a:pt x="94246" y="61341"/>
                  </a:lnTo>
                  <a:lnTo>
                    <a:pt x="102006" y="57454"/>
                  </a:lnTo>
                  <a:lnTo>
                    <a:pt x="102628" y="57188"/>
                  </a:lnTo>
                  <a:lnTo>
                    <a:pt x="102628" y="55854"/>
                  </a:lnTo>
                  <a:lnTo>
                    <a:pt x="102552" y="54800"/>
                  </a:lnTo>
                  <a:lnTo>
                    <a:pt x="102273" y="52260"/>
                  </a:lnTo>
                  <a:lnTo>
                    <a:pt x="101930" y="49517"/>
                  </a:lnTo>
                  <a:lnTo>
                    <a:pt x="100507" y="49428"/>
                  </a:lnTo>
                  <a:lnTo>
                    <a:pt x="99542" y="50304"/>
                  </a:lnTo>
                  <a:lnTo>
                    <a:pt x="94348" y="54800"/>
                  </a:lnTo>
                  <a:lnTo>
                    <a:pt x="89052" y="55422"/>
                  </a:lnTo>
                  <a:lnTo>
                    <a:pt x="86233" y="55422"/>
                  </a:lnTo>
                  <a:lnTo>
                    <a:pt x="76276" y="55854"/>
                  </a:lnTo>
                  <a:lnTo>
                    <a:pt x="75209" y="48006"/>
                  </a:lnTo>
                  <a:lnTo>
                    <a:pt x="74955" y="42354"/>
                  </a:lnTo>
                  <a:lnTo>
                    <a:pt x="100952" y="42354"/>
                  </a:lnTo>
                  <a:lnTo>
                    <a:pt x="103162" y="42278"/>
                  </a:lnTo>
                  <a:close/>
                </a:path>
                <a:path w="254635" h="62230">
                  <a:moveTo>
                    <a:pt x="138379" y="19875"/>
                  </a:moveTo>
                  <a:lnTo>
                    <a:pt x="134315" y="19875"/>
                  </a:lnTo>
                  <a:lnTo>
                    <a:pt x="127876" y="20739"/>
                  </a:lnTo>
                  <a:lnTo>
                    <a:pt x="123736" y="30251"/>
                  </a:lnTo>
                  <a:lnTo>
                    <a:pt x="123647" y="21717"/>
                  </a:lnTo>
                  <a:lnTo>
                    <a:pt x="123024" y="20294"/>
                  </a:lnTo>
                  <a:lnTo>
                    <a:pt x="113423" y="20294"/>
                  </a:lnTo>
                  <a:lnTo>
                    <a:pt x="112369" y="21272"/>
                  </a:lnTo>
                  <a:lnTo>
                    <a:pt x="112369" y="59855"/>
                  </a:lnTo>
                  <a:lnTo>
                    <a:pt x="113334" y="60883"/>
                  </a:lnTo>
                  <a:lnTo>
                    <a:pt x="123202" y="60883"/>
                  </a:lnTo>
                  <a:lnTo>
                    <a:pt x="124091" y="59753"/>
                  </a:lnTo>
                  <a:lnTo>
                    <a:pt x="124091" y="32524"/>
                  </a:lnTo>
                  <a:lnTo>
                    <a:pt x="131051" y="29121"/>
                  </a:lnTo>
                  <a:lnTo>
                    <a:pt x="136613" y="28765"/>
                  </a:lnTo>
                  <a:lnTo>
                    <a:pt x="138201" y="28676"/>
                  </a:lnTo>
                  <a:lnTo>
                    <a:pt x="138379" y="28676"/>
                  </a:lnTo>
                  <a:lnTo>
                    <a:pt x="138379" y="26390"/>
                  </a:lnTo>
                  <a:lnTo>
                    <a:pt x="138379" y="19875"/>
                  </a:lnTo>
                  <a:close/>
                </a:path>
                <a:path w="254635" h="62230">
                  <a:moveTo>
                    <a:pt x="184594" y="23037"/>
                  </a:moveTo>
                  <a:lnTo>
                    <a:pt x="180721" y="19418"/>
                  </a:lnTo>
                  <a:lnTo>
                    <a:pt x="162471" y="19418"/>
                  </a:lnTo>
                  <a:lnTo>
                    <a:pt x="158508" y="26123"/>
                  </a:lnTo>
                  <a:lnTo>
                    <a:pt x="157365" y="28511"/>
                  </a:lnTo>
                  <a:lnTo>
                    <a:pt x="157276" y="21272"/>
                  </a:lnTo>
                  <a:lnTo>
                    <a:pt x="156667" y="19850"/>
                  </a:lnTo>
                  <a:lnTo>
                    <a:pt x="146875" y="19850"/>
                  </a:lnTo>
                  <a:lnTo>
                    <a:pt x="145821" y="20828"/>
                  </a:lnTo>
                  <a:lnTo>
                    <a:pt x="145821" y="59817"/>
                  </a:lnTo>
                  <a:lnTo>
                    <a:pt x="146786" y="60883"/>
                  </a:lnTo>
                  <a:lnTo>
                    <a:pt x="156933" y="60883"/>
                  </a:lnTo>
                  <a:lnTo>
                    <a:pt x="157810" y="59740"/>
                  </a:lnTo>
                  <a:lnTo>
                    <a:pt x="157810" y="29400"/>
                  </a:lnTo>
                  <a:lnTo>
                    <a:pt x="162915" y="25768"/>
                  </a:lnTo>
                  <a:lnTo>
                    <a:pt x="171742" y="25768"/>
                  </a:lnTo>
                  <a:lnTo>
                    <a:pt x="172618" y="27813"/>
                  </a:lnTo>
                  <a:lnTo>
                    <a:pt x="172618" y="59474"/>
                  </a:lnTo>
                  <a:lnTo>
                    <a:pt x="173240" y="60883"/>
                  </a:lnTo>
                  <a:lnTo>
                    <a:pt x="183718" y="60883"/>
                  </a:lnTo>
                  <a:lnTo>
                    <a:pt x="184594" y="59740"/>
                  </a:lnTo>
                  <a:lnTo>
                    <a:pt x="184594" y="56362"/>
                  </a:lnTo>
                  <a:lnTo>
                    <a:pt x="184594" y="23037"/>
                  </a:lnTo>
                  <a:close/>
                </a:path>
                <a:path w="254635" h="62230">
                  <a:moveTo>
                    <a:pt x="233337" y="42278"/>
                  </a:moveTo>
                  <a:lnTo>
                    <a:pt x="223545" y="20929"/>
                  </a:lnTo>
                  <a:lnTo>
                    <a:pt x="223545" y="37693"/>
                  </a:lnTo>
                  <a:lnTo>
                    <a:pt x="205206" y="37693"/>
                  </a:lnTo>
                  <a:lnTo>
                    <a:pt x="205486" y="32346"/>
                  </a:lnTo>
                  <a:lnTo>
                    <a:pt x="207251" y="25768"/>
                  </a:lnTo>
                  <a:lnTo>
                    <a:pt x="221957" y="25768"/>
                  </a:lnTo>
                  <a:lnTo>
                    <a:pt x="223215" y="30607"/>
                  </a:lnTo>
                  <a:lnTo>
                    <a:pt x="223342" y="32346"/>
                  </a:lnTo>
                  <a:lnTo>
                    <a:pt x="223545" y="37693"/>
                  </a:lnTo>
                  <a:lnTo>
                    <a:pt x="223545" y="20929"/>
                  </a:lnTo>
                  <a:lnTo>
                    <a:pt x="223329" y="20777"/>
                  </a:lnTo>
                  <a:lnTo>
                    <a:pt x="214909" y="19418"/>
                  </a:lnTo>
                  <a:lnTo>
                    <a:pt x="205676" y="20586"/>
                  </a:lnTo>
                  <a:lnTo>
                    <a:pt x="199085" y="24638"/>
                  </a:lnTo>
                  <a:lnTo>
                    <a:pt x="195160" y="31292"/>
                  </a:lnTo>
                  <a:lnTo>
                    <a:pt x="193852" y="40259"/>
                  </a:lnTo>
                  <a:lnTo>
                    <a:pt x="195376" y="49720"/>
                  </a:lnTo>
                  <a:lnTo>
                    <a:pt x="199758" y="56438"/>
                  </a:lnTo>
                  <a:lnTo>
                    <a:pt x="206743" y="60439"/>
                  </a:lnTo>
                  <a:lnTo>
                    <a:pt x="216065" y="61772"/>
                  </a:lnTo>
                  <a:lnTo>
                    <a:pt x="219405" y="61772"/>
                  </a:lnTo>
                  <a:lnTo>
                    <a:pt x="224421" y="61341"/>
                  </a:lnTo>
                  <a:lnTo>
                    <a:pt x="232194" y="57454"/>
                  </a:lnTo>
                  <a:lnTo>
                    <a:pt x="232803" y="57188"/>
                  </a:lnTo>
                  <a:lnTo>
                    <a:pt x="232803" y="55854"/>
                  </a:lnTo>
                  <a:lnTo>
                    <a:pt x="232727" y="54800"/>
                  </a:lnTo>
                  <a:lnTo>
                    <a:pt x="232448" y="52260"/>
                  </a:lnTo>
                  <a:lnTo>
                    <a:pt x="232105" y="49517"/>
                  </a:lnTo>
                  <a:lnTo>
                    <a:pt x="230682" y="49428"/>
                  </a:lnTo>
                  <a:lnTo>
                    <a:pt x="229717" y="50304"/>
                  </a:lnTo>
                  <a:lnTo>
                    <a:pt x="224523" y="54800"/>
                  </a:lnTo>
                  <a:lnTo>
                    <a:pt x="219227" y="55422"/>
                  </a:lnTo>
                  <a:lnTo>
                    <a:pt x="216395" y="55422"/>
                  </a:lnTo>
                  <a:lnTo>
                    <a:pt x="206451" y="55854"/>
                  </a:lnTo>
                  <a:lnTo>
                    <a:pt x="205384" y="48006"/>
                  </a:lnTo>
                  <a:lnTo>
                    <a:pt x="205130" y="42354"/>
                  </a:lnTo>
                  <a:lnTo>
                    <a:pt x="231127" y="42354"/>
                  </a:lnTo>
                  <a:lnTo>
                    <a:pt x="233337" y="42278"/>
                  </a:lnTo>
                  <a:close/>
                </a:path>
                <a:path w="254635" h="62230">
                  <a:moveTo>
                    <a:pt x="254266" y="1409"/>
                  </a:moveTo>
                  <a:lnTo>
                    <a:pt x="253644" y="0"/>
                  </a:lnTo>
                  <a:lnTo>
                    <a:pt x="243598" y="0"/>
                  </a:lnTo>
                  <a:lnTo>
                    <a:pt x="242544" y="965"/>
                  </a:lnTo>
                  <a:lnTo>
                    <a:pt x="242544" y="59842"/>
                  </a:lnTo>
                  <a:lnTo>
                    <a:pt x="243509" y="60883"/>
                  </a:lnTo>
                  <a:lnTo>
                    <a:pt x="253390" y="60883"/>
                  </a:lnTo>
                  <a:lnTo>
                    <a:pt x="254266" y="59753"/>
                  </a:lnTo>
                  <a:lnTo>
                    <a:pt x="254266" y="56680"/>
                  </a:lnTo>
                  <a:lnTo>
                    <a:pt x="254266" y="1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26383" y="1212527"/>
              <a:ext cx="1675578" cy="27715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705965" y="479856"/>
              <a:ext cx="2345055" cy="320040"/>
            </a:xfrm>
            <a:custGeom>
              <a:avLst/>
              <a:gdLst/>
              <a:ahLst/>
              <a:cxnLst/>
              <a:rect l="l" t="t" r="r" b="b"/>
              <a:pathLst>
                <a:path w="2345054" h="320040">
                  <a:moveTo>
                    <a:pt x="2344839" y="63944"/>
                  </a:moveTo>
                  <a:lnTo>
                    <a:pt x="2280894" y="63944"/>
                  </a:lnTo>
                  <a:lnTo>
                    <a:pt x="2280894" y="0"/>
                  </a:lnTo>
                  <a:lnTo>
                    <a:pt x="63957" y="0"/>
                  </a:lnTo>
                  <a:lnTo>
                    <a:pt x="63957" y="63944"/>
                  </a:lnTo>
                  <a:lnTo>
                    <a:pt x="0" y="63944"/>
                  </a:lnTo>
                  <a:lnTo>
                    <a:pt x="0" y="255790"/>
                  </a:lnTo>
                  <a:lnTo>
                    <a:pt x="63957" y="255790"/>
                  </a:lnTo>
                  <a:lnTo>
                    <a:pt x="63957" y="319747"/>
                  </a:lnTo>
                  <a:lnTo>
                    <a:pt x="2280894" y="319747"/>
                  </a:lnTo>
                  <a:lnTo>
                    <a:pt x="2280894" y="255790"/>
                  </a:lnTo>
                  <a:lnTo>
                    <a:pt x="2344839" y="255790"/>
                  </a:lnTo>
                  <a:lnTo>
                    <a:pt x="2344839" y="63944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75" name="object 7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00646" y="474518"/>
              <a:ext cx="74609" cy="33040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769926" y="794265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5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81534" y="474518"/>
              <a:ext cx="74606" cy="330405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769926" y="474518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5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9" name="object 79"/>
            <p:cNvSpPr/>
            <p:nvPr/>
          </p:nvSpPr>
          <p:spPr>
            <a:xfrm>
              <a:off x="2681757" y="538073"/>
              <a:ext cx="445134" cy="62230"/>
            </a:xfrm>
            <a:custGeom>
              <a:avLst/>
              <a:gdLst/>
              <a:ahLst/>
              <a:cxnLst/>
              <a:rect l="l" t="t" r="r" b="b"/>
              <a:pathLst>
                <a:path w="445135" h="62229">
                  <a:moveTo>
                    <a:pt x="51130" y="31508"/>
                  </a:moveTo>
                  <a:lnTo>
                    <a:pt x="38874" y="29578"/>
                  </a:lnTo>
                  <a:lnTo>
                    <a:pt x="38874" y="32258"/>
                  </a:lnTo>
                  <a:lnTo>
                    <a:pt x="38874" y="52705"/>
                  </a:lnTo>
                  <a:lnTo>
                    <a:pt x="29451" y="53314"/>
                  </a:lnTo>
                  <a:lnTo>
                    <a:pt x="12433" y="53314"/>
                  </a:lnTo>
                  <a:lnTo>
                    <a:pt x="12433" y="32651"/>
                  </a:lnTo>
                  <a:lnTo>
                    <a:pt x="23533" y="32651"/>
                  </a:lnTo>
                  <a:lnTo>
                    <a:pt x="26619" y="32258"/>
                  </a:lnTo>
                  <a:lnTo>
                    <a:pt x="38874" y="32258"/>
                  </a:lnTo>
                  <a:lnTo>
                    <a:pt x="38874" y="29578"/>
                  </a:lnTo>
                  <a:lnTo>
                    <a:pt x="35610" y="29057"/>
                  </a:lnTo>
                  <a:lnTo>
                    <a:pt x="43738" y="27203"/>
                  </a:lnTo>
                  <a:lnTo>
                    <a:pt x="44653" y="26301"/>
                  </a:lnTo>
                  <a:lnTo>
                    <a:pt x="48387" y="22656"/>
                  </a:lnTo>
                  <a:lnTo>
                    <a:pt x="48387" y="15811"/>
                  </a:lnTo>
                  <a:lnTo>
                    <a:pt x="45694" y="7581"/>
                  </a:lnTo>
                  <a:lnTo>
                    <a:pt x="45402" y="6680"/>
                  </a:lnTo>
                  <a:lnTo>
                    <a:pt x="38544" y="1981"/>
                  </a:lnTo>
                  <a:lnTo>
                    <a:pt x="36410" y="1498"/>
                  </a:lnTo>
                  <a:lnTo>
                    <a:pt x="36410" y="7975"/>
                  </a:lnTo>
                  <a:lnTo>
                    <a:pt x="36410" y="26301"/>
                  </a:lnTo>
                  <a:lnTo>
                    <a:pt x="12433" y="26301"/>
                  </a:lnTo>
                  <a:lnTo>
                    <a:pt x="12433" y="7581"/>
                  </a:lnTo>
                  <a:lnTo>
                    <a:pt x="22745" y="7581"/>
                  </a:lnTo>
                  <a:lnTo>
                    <a:pt x="26174" y="7708"/>
                  </a:lnTo>
                  <a:lnTo>
                    <a:pt x="36410" y="7975"/>
                  </a:lnTo>
                  <a:lnTo>
                    <a:pt x="36410" y="1498"/>
                  </a:lnTo>
                  <a:lnTo>
                    <a:pt x="31000" y="254"/>
                  </a:lnTo>
                  <a:lnTo>
                    <a:pt x="25920" y="0"/>
                  </a:lnTo>
                  <a:lnTo>
                    <a:pt x="1066" y="0"/>
                  </a:lnTo>
                  <a:lnTo>
                    <a:pt x="0" y="977"/>
                  </a:lnTo>
                  <a:lnTo>
                    <a:pt x="0" y="59842"/>
                  </a:lnTo>
                  <a:lnTo>
                    <a:pt x="977" y="60883"/>
                  </a:lnTo>
                  <a:lnTo>
                    <a:pt x="28384" y="60883"/>
                  </a:lnTo>
                  <a:lnTo>
                    <a:pt x="34696" y="60693"/>
                  </a:lnTo>
                  <a:lnTo>
                    <a:pt x="42202" y="58686"/>
                  </a:lnTo>
                  <a:lnTo>
                    <a:pt x="48501" y="53594"/>
                  </a:lnTo>
                  <a:lnTo>
                    <a:pt x="48577" y="53314"/>
                  </a:lnTo>
                  <a:lnTo>
                    <a:pt x="51130" y="44208"/>
                  </a:lnTo>
                  <a:lnTo>
                    <a:pt x="51130" y="32258"/>
                  </a:lnTo>
                  <a:lnTo>
                    <a:pt x="51130" y="31508"/>
                  </a:lnTo>
                  <a:close/>
                </a:path>
                <a:path w="445135" h="62229">
                  <a:moveTo>
                    <a:pt x="103657" y="41198"/>
                  </a:moveTo>
                  <a:lnTo>
                    <a:pt x="102336" y="31800"/>
                  </a:lnTo>
                  <a:lnTo>
                    <a:pt x="98806" y="25768"/>
                  </a:lnTo>
                  <a:lnTo>
                    <a:pt x="98336" y="24980"/>
                  </a:lnTo>
                  <a:lnTo>
                    <a:pt x="91681" y="20840"/>
                  </a:lnTo>
                  <a:lnTo>
                    <a:pt x="91681" y="25768"/>
                  </a:lnTo>
                  <a:lnTo>
                    <a:pt x="91681" y="54902"/>
                  </a:lnTo>
                  <a:lnTo>
                    <a:pt x="72720" y="54902"/>
                  </a:lnTo>
                  <a:lnTo>
                    <a:pt x="72720" y="25768"/>
                  </a:lnTo>
                  <a:lnTo>
                    <a:pt x="91681" y="25768"/>
                  </a:lnTo>
                  <a:lnTo>
                    <a:pt x="91681" y="20840"/>
                  </a:lnTo>
                  <a:lnTo>
                    <a:pt x="82245" y="19418"/>
                  </a:lnTo>
                  <a:lnTo>
                    <a:pt x="72669" y="20853"/>
                  </a:lnTo>
                  <a:lnTo>
                    <a:pt x="65976" y="25069"/>
                  </a:lnTo>
                  <a:lnTo>
                    <a:pt x="62026" y="31915"/>
                  </a:lnTo>
                  <a:lnTo>
                    <a:pt x="60744" y="41198"/>
                  </a:lnTo>
                  <a:lnTo>
                    <a:pt x="62141" y="50380"/>
                  </a:lnTo>
                  <a:lnTo>
                    <a:pt x="66255" y="56781"/>
                  </a:lnTo>
                  <a:lnTo>
                    <a:pt x="72974" y="60540"/>
                  </a:lnTo>
                  <a:lnTo>
                    <a:pt x="82143" y="61772"/>
                  </a:lnTo>
                  <a:lnTo>
                    <a:pt x="91376" y="60540"/>
                  </a:lnTo>
                  <a:lnTo>
                    <a:pt x="98094" y="56819"/>
                  </a:lnTo>
                  <a:lnTo>
                    <a:pt x="99339" y="54902"/>
                  </a:lnTo>
                  <a:lnTo>
                    <a:pt x="102247" y="50419"/>
                  </a:lnTo>
                  <a:lnTo>
                    <a:pt x="103657" y="41198"/>
                  </a:lnTo>
                  <a:close/>
                </a:path>
                <a:path w="445135" h="62229">
                  <a:moveTo>
                    <a:pt x="156095" y="41198"/>
                  </a:moveTo>
                  <a:lnTo>
                    <a:pt x="154774" y="31800"/>
                  </a:lnTo>
                  <a:lnTo>
                    <a:pt x="151244" y="25768"/>
                  </a:lnTo>
                  <a:lnTo>
                    <a:pt x="150787" y="24980"/>
                  </a:lnTo>
                  <a:lnTo>
                    <a:pt x="144119" y="20840"/>
                  </a:lnTo>
                  <a:lnTo>
                    <a:pt x="144119" y="25768"/>
                  </a:lnTo>
                  <a:lnTo>
                    <a:pt x="144119" y="54902"/>
                  </a:lnTo>
                  <a:lnTo>
                    <a:pt x="125171" y="54902"/>
                  </a:lnTo>
                  <a:lnTo>
                    <a:pt x="125171" y="25768"/>
                  </a:lnTo>
                  <a:lnTo>
                    <a:pt x="144119" y="25768"/>
                  </a:lnTo>
                  <a:lnTo>
                    <a:pt x="144119" y="20840"/>
                  </a:lnTo>
                  <a:lnTo>
                    <a:pt x="134683" y="19418"/>
                  </a:lnTo>
                  <a:lnTo>
                    <a:pt x="125120" y="20853"/>
                  </a:lnTo>
                  <a:lnTo>
                    <a:pt x="118414" y="25069"/>
                  </a:lnTo>
                  <a:lnTo>
                    <a:pt x="114465" y="31915"/>
                  </a:lnTo>
                  <a:lnTo>
                    <a:pt x="113182" y="41198"/>
                  </a:lnTo>
                  <a:lnTo>
                    <a:pt x="114579" y="50380"/>
                  </a:lnTo>
                  <a:lnTo>
                    <a:pt x="118706" y="56781"/>
                  </a:lnTo>
                  <a:lnTo>
                    <a:pt x="125412" y="60540"/>
                  </a:lnTo>
                  <a:lnTo>
                    <a:pt x="134594" y="61772"/>
                  </a:lnTo>
                  <a:lnTo>
                    <a:pt x="143814" y="60540"/>
                  </a:lnTo>
                  <a:lnTo>
                    <a:pt x="150533" y="56819"/>
                  </a:lnTo>
                  <a:lnTo>
                    <a:pt x="151777" y="54902"/>
                  </a:lnTo>
                  <a:lnTo>
                    <a:pt x="154686" y="50419"/>
                  </a:lnTo>
                  <a:lnTo>
                    <a:pt x="156095" y="41198"/>
                  </a:lnTo>
                  <a:close/>
                </a:path>
                <a:path w="445135" h="62229">
                  <a:moveTo>
                    <a:pt x="192836" y="56388"/>
                  </a:moveTo>
                  <a:lnTo>
                    <a:pt x="192138" y="53822"/>
                  </a:lnTo>
                  <a:lnTo>
                    <a:pt x="191693" y="52070"/>
                  </a:lnTo>
                  <a:lnTo>
                    <a:pt x="191516" y="51536"/>
                  </a:lnTo>
                  <a:lnTo>
                    <a:pt x="190284" y="51536"/>
                  </a:lnTo>
                  <a:lnTo>
                    <a:pt x="189661" y="52158"/>
                  </a:lnTo>
                  <a:lnTo>
                    <a:pt x="188696" y="52857"/>
                  </a:lnTo>
                  <a:lnTo>
                    <a:pt x="186309" y="54902"/>
                  </a:lnTo>
                  <a:lnTo>
                    <a:pt x="180492" y="54902"/>
                  </a:lnTo>
                  <a:lnTo>
                    <a:pt x="179171" y="53301"/>
                  </a:lnTo>
                  <a:lnTo>
                    <a:pt x="179171" y="26657"/>
                  </a:lnTo>
                  <a:lnTo>
                    <a:pt x="191249" y="26657"/>
                  </a:lnTo>
                  <a:lnTo>
                    <a:pt x="191249" y="20294"/>
                  </a:lnTo>
                  <a:lnTo>
                    <a:pt x="179171" y="20294"/>
                  </a:lnTo>
                  <a:lnTo>
                    <a:pt x="179171" y="10236"/>
                  </a:lnTo>
                  <a:lnTo>
                    <a:pt x="178562" y="8826"/>
                  </a:lnTo>
                  <a:lnTo>
                    <a:pt x="169037" y="8826"/>
                  </a:lnTo>
                  <a:lnTo>
                    <a:pt x="167982" y="9791"/>
                  </a:lnTo>
                  <a:lnTo>
                    <a:pt x="167982" y="20294"/>
                  </a:lnTo>
                  <a:lnTo>
                    <a:pt x="161721" y="20294"/>
                  </a:lnTo>
                  <a:lnTo>
                    <a:pt x="161721" y="26657"/>
                  </a:lnTo>
                  <a:lnTo>
                    <a:pt x="167716" y="26657"/>
                  </a:lnTo>
                  <a:lnTo>
                    <a:pt x="167716" y="57988"/>
                  </a:lnTo>
                  <a:lnTo>
                    <a:pt x="170891" y="61772"/>
                  </a:lnTo>
                  <a:lnTo>
                    <a:pt x="181635" y="61772"/>
                  </a:lnTo>
                  <a:lnTo>
                    <a:pt x="186232" y="60363"/>
                  </a:lnTo>
                  <a:lnTo>
                    <a:pt x="187718" y="59918"/>
                  </a:lnTo>
                  <a:lnTo>
                    <a:pt x="192836" y="58331"/>
                  </a:lnTo>
                  <a:lnTo>
                    <a:pt x="192836" y="56667"/>
                  </a:lnTo>
                  <a:lnTo>
                    <a:pt x="192836" y="56388"/>
                  </a:lnTo>
                  <a:close/>
                </a:path>
                <a:path w="445135" h="62229">
                  <a:moveTo>
                    <a:pt x="213525" y="1409"/>
                  </a:moveTo>
                  <a:lnTo>
                    <a:pt x="212915" y="0"/>
                  </a:lnTo>
                  <a:lnTo>
                    <a:pt x="202857" y="0"/>
                  </a:lnTo>
                  <a:lnTo>
                    <a:pt x="201815" y="965"/>
                  </a:lnTo>
                  <a:lnTo>
                    <a:pt x="201815" y="59842"/>
                  </a:lnTo>
                  <a:lnTo>
                    <a:pt x="202780" y="60883"/>
                  </a:lnTo>
                  <a:lnTo>
                    <a:pt x="212648" y="60883"/>
                  </a:lnTo>
                  <a:lnTo>
                    <a:pt x="213525" y="59753"/>
                  </a:lnTo>
                  <a:lnTo>
                    <a:pt x="213525" y="56680"/>
                  </a:lnTo>
                  <a:lnTo>
                    <a:pt x="213525" y="1409"/>
                  </a:lnTo>
                  <a:close/>
                </a:path>
                <a:path w="445135" h="62229">
                  <a:moveTo>
                    <a:pt x="265239" y="41198"/>
                  </a:moveTo>
                  <a:lnTo>
                    <a:pt x="263918" y="31800"/>
                  </a:lnTo>
                  <a:lnTo>
                    <a:pt x="260388" y="25768"/>
                  </a:lnTo>
                  <a:lnTo>
                    <a:pt x="259930" y="24980"/>
                  </a:lnTo>
                  <a:lnTo>
                    <a:pt x="253263" y="20840"/>
                  </a:lnTo>
                  <a:lnTo>
                    <a:pt x="253263" y="25768"/>
                  </a:lnTo>
                  <a:lnTo>
                    <a:pt x="253263" y="54902"/>
                  </a:lnTo>
                  <a:lnTo>
                    <a:pt x="234302" y="54902"/>
                  </a:lnTo>
                  <a:lnTo>
                    <a:pt x="234302" y="25768"/>
                  </a:lnTo>
                  <a:lnTo>
                    <a:pt x="253263" y="25768"/>
                  </a:lnTo>
                  <a:lnTo>
                    <a:pt x="253263" y="20840"/>
                  </a:lnTo>
                  <a:lnTo>
                    <a:pt x="243827" y="19418"/>
                  </a:lnTo>
                  <a:lnTo>
                    <a:pt x="234264" y="20853"/>
                  </a:lnTo>
                  <a:lnTo>
                    <a:pt x="227558" y="25069"/>
                  </a:lnTo>
                  <a:lnTo>
                    <a:pt x="223621" y="31915"/>
                  </a:lnTo>
                  <a:lnTo>
                    <a:pt x="222326" y="41198"/>
                  </a:lnTo>
                  <a:lnTo>
                    <a:pt x="223723" y="50380"/>
                  </a:lnTo>
                  <a:lnTo>
                    <a:pt x="227850" y="56781"/>
                  </a:lnTo>
                  <a:lnTo>
                    <a:pt x="234556" y="60540"/>
                  </a:lnTo>
                  <a:lnTo>
                    <a:pt x="243738" y="61772"/>
                  </a:lnTo>
                  <a:lnTo>
                    <a:pt x="252958" y="60540"/>
                  </a:lnTo>
                  <a:lnTo>
                    <a:pt x="259676" y="56819"/>
                  </a:lnTo>
                  <a:lnTo>
                    <a:pt x="260921" y="54902"/>
                  </a:lnTo>
                  <a:lnTo>
                    <a:pt x="263829" y="50419"/>
                  </a:lnTo>
                  <a:lnTo>
                    <a:pt x="265239" y="41198"/>
                  </a:lnTo>
                  <a:close/>
                </a:path>
                <a:path w="445135" h="62229">
                  <a:moveTo>
                    <a:pt x="298907" y="55206"/>
                  </a:moveTo>
                  <a:lnTo>
                    <a:pt x="298754" y="55422"/>
                  </a:lnTo>
                  <a:lnTo>
                    <a:pt x="298907" y="55422"/>
                  </a:lnTo>
                  <a:lnTo>
                    <a:pt x="298907" y="55206"/>
                  </a:lnTo>
                  <a:close/>
                </a:path>
                <a:path w="445135" h="62229">
                  <a:moveTo>
                    <a:pt x="310883" y="19507"/>
                  </a:moveTo>
                  <a:lnTo>
                    <a:pt x="297484" y="19418"/>
                  </a:lnTo>
                  <a:lnTo>
                    <a:pt x="288937" y="19418"/>
                  </a:lnTo>
                  <a:lnTo>
                    <a:pt x="284530" y="19773"/>
                  </a:lnTo>
                  <a:lnTo>
                    <a:pt x="278625" y="22237"/>
                  </a:lnTo>
                  <a:lnTo>
                    <a:pt x="276771" y="23037"/>
                  </a:lnTo>
                  <a:lnTo>
                    <a:pt x="276339" y="23304"/>
                  </a:lnTo>
                  <a:lnTo>
                    <a:pt x="276377" y="25234"/>
                  </a:lnTo>
                  <a:lnTo>
                    <a:pt x="276860" y="29921"/>
                  </a:lnTo>
                  <a:lnTo>
                    <a:pt x="277037" y="31140"/>
                  </a:lnTo>
                  <a:lnTo>
                    <a:pt x="277482" y="31572"/>
                  </a:lnTo>
                  <a:lnTo>
                    <a:pt x="278536" y="31572"/>
                  </a:lnTo>
                  <a:lnTo>
                    <a:pt x="282854" y="27152"/>
                  </a:lnTo>
                  <a:lnTo>
                    <a:pt x="287261" y="25234"/>
                  </a:lnTo>
                  <a:lnTo>
                    <a:pt x="297484" y="25234"/>
                  </a:lnTo>
                  <a:lnTo>
                    <a:pt x="298907" y="28105"/>
                  </a:lnTo>
                  <a:lnTo>
                    <a:pt x="298907" y="36258"/>
                  </a:lnTo>
                  <a:lnTo>
                    <a:pt x="293509" y="36487"/>
                  </a:lnTo>
                  <a:lnTo>
                    <a:pt x="284657" y="37934"/>
                  </a:lnTo>
                  <a:lnTo>
                    <a:pt x="276377" y="41783"/>
                  </a:lnTo>
                  <a:lnTo>
                    <a:pt x="272719" y="49174"/>
                  </a:lnTo>
                  <a:lnTo>
                    <a:pt x="272846" y="55422"/>
                  </a:lnTo>
                  <a:lnTo>
                    <a:pt x="277660" y="61772"/>
                  </a:lnTo>
                  <a:lnTo>
                    <a:pt x="288417" y="61772"/>
                  </a:lnTo>
                  <a:lnTo>
                    <a:pt x="295021" y="60896"/>
                  </a:lnTo>
                  <a:lnTo>
                    <a:pt x="298754" y="55422"/>
                  </a:lnTo>
                  <a:lnTo>
                    <a:pt x="286550" y="55422"/>
                  </a:lnTo>
                  <a:lnTo>
                    <a:pt x="284175" y="52311"/>
                  </a:lnTo>
                  <a:lnTo>
                    <a:pt x="284175" y="40513"/>
                  </a:lnTo>
                  <a:lnTo>
                    <a:pt x="296430" y="39903"/>
                  </a:lnTo>
                  <a:lnTo>
                    <a:pt x="298907" y="39827"/>
                  </a:lnTo>
                  <a:lnTo>
                    <a:pt x="298907" y="55206"/>
                  </a:lnTo>
                  <a:lnTo>
                    <a:pt x="299161" y="54825"/>
                  </a:lnTo>
                  <a:lnTo>
                    <a:pt x="299275" y="59664"/>
                  </a:lnTo>
                  <a:lnTo>
                    <a:pt x="299770" y="60807"/>
                  </a:lnTo>
                  <a:lnTo>
                    <a:pt x="310007" y="60807"/>
                  </a:lnTo>
                  <a:lnTo>
                    <a:pt x="310883" y="59664"/>
                  </a:lnTo>
                  <a:lnTo>
                    <a:pt x="310883" y="54825"/>
                  </a:lnTo>
                  <a:lnTo>
                    <a:pt x="310883" y="39827"/>
                  </a:lnTo>
                  <a:lnTo>
                    <a:pt x="310883" y="25234"/>
                  </a:lnTo>
                  <a:lnTo>
                    <a:pt x="310883" y="19507"/>
                  </a:lnTo>
                  <a:close/>
                </a:path>
                <a:path w="445135" h="62229">
                  <a:moveTo>
                    <a:pt x="360476" y="23825"/>
                  </a:moveTo>
                  <a:lnTo>
                    <a:pt x="360362" y="1130"/>
                  </a:lnTo>
                  <a:lnTo>
                    <a:pt x="359854" y="0"/>
                  </a:lnTo>
                  <a:lnTo>
                    <a:pt x="349631" y="0"/>
                  </a:lnTo>
                  <a:lnTo>
                    <a:pt x="348754" y="1130"/>
                  </a:lnTo>
                  <a:lnTo>
                    <a:pt x="348754" y="23825"/>
                  </a:lnTo>
                  <a:lnTo>
                    <a:pt x="348475" y="23571"/>
                  </a:lnTo>
                  <a:lnTo>
                    <a:pt x="348475" y="52070"/>
                  </a:lnTo>
                  <a:lnTo>
                    <a:pt x="345935" y="53848"/>
                  </a:lnTo>
                  <a:lnTo>
                    <a:pt x="343725" y="55245"/>
                  </a:lnTo>
                  <a:lnTo>
                    <a:pt x="341693" y="55422"/>
                  </a:lnTo>
                  <a:lnTo>
                    <a:pt x="331749" y="55422"/>
                  </a:lnTo>
                  <a:lnTo>
                    <a:pt x="331749" y="25768"/>
                  </a:lnTo>
                  <a:lnTo>
                    <a:pt x="344170" y="25768"/>
                  </a:lnTo>
                  <a:lnTo>
                    <a:pt x="346557" y="26657"/>
                  </a:lnTo>
                  <a:lnTo>
                    <a:pt x="348411" y="28435"/>
                  </a:lnTo>
                  <a:lnTo>
                    <a:pt x="348475" y="52070"/>
                  </a:lnTo>
                  <a:lnTo>
                    <a:pt x="348475" y="23571"/>
                  </a:lnTo>
                  <a:lnTo>
                    <a:pt x="344779" y="20040"/>
                  </a:lnTo>
                  <a:lnTo>
                    <a:pt x="340372" y="19418"/>
                  </a:lnTo>
                  <a:lnTo>
                    <a:pt x="337642" y="19418"/>
                  </a:lnTo>
                  <a:lnTo>
                    <a:pt x="327304" y="22136"/>
                  </a:lnTo>
                  <a:lnTo>
                    <a:pt x="321983" y="28435"/>
                  </a:lnTo>
                  <a:lnTo>
                    <a:pt x="320027" y="35534"/>
                  </a:lnTo>
                  <a:lnTo>
                    <a:pt x="319747" y="40690"/>
                  </a:lnTo>
                  <a:lnTo>
                    <a:pt x="320027" y="45694"/>
                  </a:lnTo>
                  <a:lnTo>
                    <a:pt x="321932" y="52755"/>
                  </a:lnTo>
                  <a:lnTo>
                    <a:pt x="327113" y="59042"/>
                  </a:lnTo>
                  <a:lnTo>
                    <a:pt x="337197" y="61772"/>
                  </a:lnTo>
                  <a:lnTo>
                    <a:pt x="340906" y="61772"/>
                  </a:lnTo>
                  <a:lnTo>
                    <a:pt x="344690" y="60718"/>
                  </a:lnTo>
                  <a:lnTo>
                    <a:pt x="348475" y="56667"/>
                  </a:lnTo>
                  <a:lnTo>
                    <a:pt x="348475" y="59918"/>
                  </a:lnTo>
                  <a:lnTo>
                    <a:pt x="349719" y="60807"/>
                  </a:lnTo>
                  <a:lnTo>
                    <a:pt x="359587" y="60807"/>
                  </a:lnTo>
                  <a:lnTo>
                    <a:pt x="360476" y="59664"/>
                  </a:lnTo>
                  <a:lnTo>
                    <a:pt x="360476" y="56667"/>
                  </a:lnTo>
                  <a:lnTo>
                    <a:pt x="360476" y="55422"/>
                  </a:lnTo>
                  <a:lnTo>
                    <a:pt x="360476" y="25768"/>
                  </a:lnTo>
                  <a:lnTo>
                    <a:pt x="360476" y="23825"/>
                  </a:lnTo>
                  <a:close/>
                </a:path>
                <a:path w="445135" h="62229">
                  <a:moveTo>
                    <a:pt x="409295" y="42278"/>
                  </a:moveTo>
                  <a:lnTo>
                    <a:pt x="399503" y="20929"/>
                  </a:lnTo>
                  <a:lnTo>
                    <a:pt x="399503" y="37693"/>
                  </a:lnTo>
                  <a:lnTo>
                    <a:pt x="381165" y="37693"/>
                  </a:lnTo>
                  <a:lnTo>
                    <a:pt x="381444" y="32346"/>
                  </a:lnTo>
                  <a:lnTo>
                    <a:pt x="383209" y="25768"/>
                  </a:lnTo>
                  <a:lnTo>
                    <a:pt x="397916" y="25768"/>
                  </a:lnTo>
                  <a:lnTo>
                    <a:pt x="399173" y="30607"/>
                  </a:lnTo>
                  <a:lnTo>
                    <a:pt x="399300" y="32346"/>
                  </a:lnTo>
                  <a:lnTo>
                    <a:pt x="399503" y="37693"/>
                  </a:lnTo>
                  <a:lnTo>
                    <a:pt x="399503" y="20929"/>
                  </a:lnTo>
                  <a:lnTo>
                    <a:pt x="399288" y="20777"/>
                  </a:lnTo>
                  <a:lnTo>
                    <a:pt x="390867" y="19418"/>
                  </a:lnTo>
                  <a:lnTo>
                    <a:pt x="381635" y="20586"/>
                  </a:lnTo>
                  <a:lnTo>
                    <a:pt x="375043" y="24638"/>
                  </a:lnTo>
                  <a:lnTo>
                    <a:pt x="371106" y="31292"/>
                  </a:lnTo>
                  <a:lnTo>
                    <a:pt x="369798" y="40259"/>
                  </a:lnTo>
                  <a:lnTo>
                    <a:pt x="371322" y="49720"/>
                  </a:lnTo>
                  <a:lnTo>
                    <a:pt x="375716" y="56438"/>
                  </a:lnTo>
                  <a:lnTo>
                    <a:pt x="382701" y="60439"/>
                  </a:lnTo>
                  <a:lnTo>
                    <a:pt x="392010" y="61772"/>
                  </a:lnTo>
                  <a:lnTo>
                    <a:pt x="395363" y="61772"/>
                  </a:lnTo>
                  <a:lnTo>
                    <a:pt x="400380" y="61341"/>
                  </a:lnTo>
                  <a:lnTo>
                    <a:pt x="408139" y="57454"/>
                  </a:lnTo>
                  <a:lnTo>
                    <a:pt x="408762" y="57188"/>
                  </a:lnTo>
                  <a:lnTo>
                    <a:pt x="408762" y="55854"/>
                  </a:lnTo>
                  <a:lnTo>
                    <a:pt x="408686" y="54800"/>
                  </a:lnTo>
                  <a:lnTo>
                    <a:pt x="408406" y="52260"/>
                  </a:lnTo>
                  <a:lnTo>
                    <a:pt x="408063" y="49530"/>
                  </a:lnTo>
                  <a:lnTo>
                    <a:pt x="406641" y="49428"/>
                  </a:lnTo>
                  <a:lnTo>
                    <a:pt x="405676" y="50317"/>
                  </a:lnTo>
                  <a:lnTo>
                    <a:pt x="400481" y="54800"/>
                  </a:lnTo>
                  <a:lnTo>
                    <a:pt x="395185" y="55422"/>
                  </a:lnTo>
                  <a:lnTo>
                    <a:pt x="392366" y="55422"/>
                  </a:lnTo>
                  <a:lnTo>
                    <a:pt x="382409" y="55854"/>
                  </a:lnTo>
                  <a:lnTo>
                    <a:pt x="381342" y="48006"/>
                  </a:lnTo>
                  <a:lnTo>
                    <a:pt x="381088" y="42354"/>
                  </a:lnTo>
                  <a:lnTo>
                    <a:pt x="407085" y="42354"/>
                  </a:lnTo>
                  <a:lnTo>
                    <a:pt x="409295" y="42278"/>
                  </a:lnTo>
                  <a:close/>
                </a:path>
                <a:path w="445135" h="62229">
                  <a:moveTo>
                    <a:pt x="444512" y="19875"/>
                  </a:moveTo>
                  <a:lnTo>
                    <a:pt x="440448" y="19875"/>
                  </a:lnTo>
                  <a:lnTo>
                    <a:pt x="434009" y="20739"/>
                  </a:lnTo>
                  <a:lnTo>
                    <a:pt x="429869" y="30251"/>
                  </a:lnTo>
                  <a:lnTo>
                    <a:pt x="429780" y="21717"/>
                  </a:lnTo>
                  <a:lnTo>
                    <a:pt x="429158" y="20294"/>
                  </a:lnTo>
                  <a:lnTo>
                    <a:pt x="419557" y="20294"/>
                  </a:lnTo>
                  <a:lnTo>
                    <a:pt x="418503" y="21272"/>
                  </a:lnTo>
                  <a:lnTo>
                    <a:pt x="418503" y="59855"/>
                  </a:lnTo>
                  <a:lnTo>
                    <a:pt x="419468" y="60883"/>
                  </a:lnTo>
                  <a:lnTo>
                    <a:pt x="429336" y="60883"/>
                  </a:lnTo>
                  <a:lnTo>
                    <a:pt x="430225" y="59753"/>
                  </a:lnTo>
                  <a:lnTo>
                    <a:pt x="430225" y="32524"/>
                  </a:lnTo>
                  <a:lnTo>
                    <a:pt x="437184" y="29121"/>
                  </a:lnTo>
                  <a:lnTo>
                    <a:pt x="442747" y="28765"/>
                  </a:lnTo>
                  <a:lnTo>
                    <a:pt x="444334" y="28676"/>
                  </a:lnTo>
                  <a:lnTo>
                    <a:pt x="444512" y="28676"/>
                  </a:lnTo>
                  <a:lnTo>
                    <a:pt x="444512" y="26390"/>
                  </a:lnTo>
                  <a:lnTo>
                    <a:pt x="444512" y="19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80" name="object 8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86135" y="680674"/>
              <a:ext cx="1766922" cy="6441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762581" y="680674"/>
              <a:ext cx="6350" cy="55244"/>
            </a:xfrm>
            <a:custGeom>
              <a:avLst/>
              <a:gdLst/>
              <a:ahLst/>
              <a:cxnLst/>
              <a:rect l="l" t="t" r="r" b="b"/>
              <a:pathLst>
                <a:path w="6350" h="55245">
                  <a:moveTo>
                    <a:pt x="5940" y="0"/>
                  </a:moveTo>
                  <a:lnTo>
                    <a:pt x="0" y="0"/>
                  </a:lnTo>
                  <a:lnTo>
                    <a:pt x="0" y="54705"/>
                  </a:lnTo>
                  <a:lnTo>
                    <a:pt x="5940" y="54705"/>
                  </a:lnTo>
                  <a:lnTo>
                    <a:pt x="5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46419" y="799594"/>
              <a:ext cx="63950" cy="20658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238892" y="2105244"/>
              <a:ext cx="640080" cy="135255"/>
            </a:xfrm>
            <a:custGeom>
              <a:avLst/>
              <a:gdLst/>
              <a:ahLst/>
              <a:cxnLst/>
              <a:rect l="l" t="t" r="r" b="b"/>
              <a:pathLst>
                <a:path w="640080" h="135255">
                  <a:moveTo>
                    <a:pt x="639504" y="0"/>
                  </a:moveTo>
                  <a:lnTo>
                    <a:pt x="639504" y="93261"/>
                  </a:lnTo>
                  <a:lnTo>
                    <a:pt x="0" y="93261"/>
                  </a:lnTo>
                  <a:lnTo>
                    <a:pt x="0" y="134637"/>
                  </a:lnTo>
                </a:path>
              </a:pathLst>
            </a:custGeom>
            <a:ln w="10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84" name="object 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06918" y="2221226"/>
              <a:ext cx="63950" cy="6395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878396" y="2105244"/>
              <a:ext cx="640080" cy="135255"/>
            </a:xfrm>
            <a:custGeom>
              <a:avLst/>
              <a:gdLst/>
              <a:ahLst/>
              <a:cxnLst/>
              <a:rect l="l" t="t" r="r" b="b"/>
              <a:pathLst>
                <a:path w="640079" h="135255">
                  <a:moveTo>
                    <a:pt x="0" y="0"/>
                  </a:moveTo>
                  <a:lnTo>
                    <a:pt x="0" y="93261"/>
                  </a:lnTo>
                  <a:lnTo>
                    <a:pt x="639497" y="93261"/>
                  </a:lnTo>
                  <a:lnTo>
                    <a:pt x="639497" y="134637"/>
                  </a:lnTo>
                </a:path>
              </a:pathLst>
            </a:custGeom>
            <a:ln w="10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86" name="object 8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85920" y="2221226"/>
              <a:ext cx="63950" cy="63950"/>
            </a:xfrm>
            <a:prstGeom prst="rect">
              <a:avLst/>
            </a:prstGeom>
          </p:spPr>
        </p:pic>
      </p:grpSp>
      <p:grpSp>
        <p:nvGrpSpPr>
          <p:cNvPr id="87" name="object 87"/>
          <p:cNvGrpSpPr/>
          <p:nvPr/>
        </p:nvGrpSpPr>
        <p:grpSpPr>
          <a:xfrm>
            <a:off x="1" y="5818630"/>
            <a:ext cx="9134937" cy="123867"/>
            <a:chOff x="0" y="3129219"/>
            <a:chExt cx="5760085" cy="78105"/>
          </a:xfrm>
        </p:grpSpPr>
        <p:sp>
          <p:nvSpPr>
            <p:cNvPr id="88" name="object 88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7961" y="3138893"/>
              <a:ext cx="230344" cy="67871"/>
            </a:xfrm>
            <a:prstGeom prst="rect">
              <a:avLst/>
            </a:prstGeom>
          </p:spPr>
        </p:pic>
      </p:grpSp>
      <p:sp>
        <p:nvSpPr>
          <p:cNvPr id="90" name="object 90"/>
          <p:cNvSpPr txBox="1">
            <a:spLocks noGrp="1"/>
          </p:cNvSpPr>
          <p:nvPr>
            <p:ph type="ftr" sz="quarter" idx="11"/>
          </p:nvPr>
        </p:nvSpPr>
        <p:spPr>
          <a:xfrm>
            <a:off x="942597" y="11984202"/>
            <a:ext cx="9009056" cy="194123"/>
          </a:xfrm>
          <a:prstGeom prst="rect">
            <a:avLst/>
          </a:prstGeom>
        </p:spPr>
        <p:txBody>
          <a:bodyPr vert="horz" wrap="square" lIns="0" tIns="32226" rIns="0" bIns="0" rtlCol="0" anchor="ctr">
            <a:spAutoFit/>
          </a:bodyPr>
          <a:lstStyle/>
          <a:p>
            <a:pPr marL="20141">
              <a:spcBef>
                <a:spcPts val="254"/>
              </a:spcBef>
            </a:pP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Kernel,</a:t>
            </a:r>
            <a:r>
              <a:rPr spc="63" dirty="0"/>
              <a:t> </a:t>
            </a:r>
            <a:r>
              <a:rPr spc="-16" dirty="0"/>
              <a:t>drivers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24" dirty="0"/>
              <a:t>embedded</a:t>
            </a:r>
            <a:r>
              <a:rPr spc="71" dirty="0"/>
              <a:t> </a:t>
            </a:r>
            <a:r>
              <a:rPr dirty="0"/>
              <a:t>Linux</a:t>
            </a:r>
            <a:r>
              <a:rPr spc="63" dirty="0"/>
              <a:t> </a:t>
            </a: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Development,</a:t>
            </a:r>
            <a:r>
              <a:rPr spc="63" dirty="0"/>
              <a:t> </a:t>
            </a:r>
            <a:r>
              <a:rPr spc="-8" dirty="0"/>
              <a:t>consulting,</a:t>
            </a:r>
            <a:r>
              <a:rPr spc="71" dirty="0"/>
              <a:t> </a:t>
            </a:r>
            <a:r>
              <a:rPr dirty="0"/>
              <a:t>training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8" dirty="0"/>
              <a:t>support</a:t>
            </a:r>
            <a:r>
              <a:rPr spc="63" dirty="0"/>
              <a:t> </a:t>
            </a:r>
            <a:r>
              <a:rPr spc="8" dirty="0"/>
              <a:t>- </a:t>
            </a:r>
            <a:r>
              <a:rPr spc="135" dirty="0"/>
              <a:t> </a:t>
            </a:r>
            <a:r>
              <a:rPr spc="-8" dirty="0">
                <a:latin typeface="SimSun"/>
                <a:cs typeface="SimSun"/>
              </a:rPr>
              <a:t>https://bootlin.com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8758461" y="5828135"/>
            <a:ext cx="396777" cy="130132"/>
          </a:xfrm>
          <a:prstGeom prst="rect">
            <a:avLst/>
          </a:prstGeom>
        </p:spPr>
        <p:txBody>
          <a:bodyPr vert="horz" wrap="square" lIns="0" tIns="32226" rIns="0" bIns="0" rtlCol="0">
            <a:spAutoFit/>
          </a:bodyPr>
          <a:lstStyle/>
          <a:p>
            <a:pPr marL="60423">
              <a:spcBef>
                <a:spcPts val="254"/>
              </a:spcBef>
            </a:pPr>
            <a:fld id="{81D60167-4931-47E6-BA6A-407CBD079E47}" type="slidenum">
              <a:rPr sz="634" spc="8" dirty="0">
                <a:latin typeface="Microsoft Sans Serif"/>
                <a:cs typeface="Microsoft Sans Serif"/>
              </a:rPr>
              <a:pPr marL="60423">
                <a:spcBef>
                  <a:spcPts val="254"/>
                </a:spcBef>
              </a:pPr>
              <a:t>68</a:t>
            </a:fld>
            <a:r>
              <a:rPr sz="634" spc="8" dirty="0">
                <a:latin typeface="Microsoft Sans Serif"/>
                <a:cs typeface="Microsoft Sans Serif"/>
              </a:rPr>
              <a:t>/324</a:t>
            </a:r>
            <a:endParaRPr sz="63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948" y="738975"/>
            <a:ext cx="2554882" cy="710719"/>
          </a:xfrm>
          <a:prstGeom prst="rect">
            <a:avLst/>
          </a:prstGeom>
        </p:spPr>
        <p:txBody>
          <a:bodyPr vert="horz" wrap="square" lIns="0" tIns="27190" rIns="0" bIns="0" rtlCol="0" anchor="ctr">
            <a:spAutoFit/>
          </a:bodyPr>
          <a:lstStyle/>
          <a:p>
            <a:pPr marL="20141">
              <a:lnSpc>
                <a:spcPct val="100000"/>
              </a:lnSpc>
              <a:spcBef>
                <a:spcPts val="214"/>
              </a:spcBef>
            </a:pPr>
            <a:r>
              <a:rPr sz="2220" spc="-135" dirty="0"/>
              <a:t>Embedded</a:t>
            </a:r>
            <a:r>
              <a:rPr sz="2220" spc="-8" dirty="0"/>
              <a:t> </a:t>
            </a:r>
            <a:r>
              <a:rPr sz="2220" spc="-95" dirty="0"/>
              <a:t>Linux</a:t>
            </a:r>
            <a:r>
              <a:rPr sz="2220" spc="-8" dirty="0"/>
              <a:t> </a:t>
            </a:r>
            <a:r>
              <a:rPr sz="2220" spc="-167" dirty="0"/>
              <a:t>work</a:t>
            </a:r>
            <a:endParaRPr sz="222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942597" y="11984202"/>
            <a:ext cx="9009056" cy="194123"/>
          </a:xfrm>
          <a:prstGeom prst="rect">
            <a:avLst/>
          </a:prstGeom>
        </p:spPr>
        <p:txBody>
          <a:bodyPr vert="horz" wrap="square" lIns="0" tIns="32226" rIns="0" bIns="0" rtlCol="0" anchor="ctr">
            <a:spAutoFit/>
          </a:bodyPr>
          <a:lstStyle/>
          <a:p>
            <a:pPr marL="20141">
              <a:spcBef>
                <a:spcPts val="254"/>
              </a:spcBef>
            </a:pP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Kernel,</a:t>
            </a:r>
            <a:r>
              <a:rPr spc="63" dirty="0"/>
              <a:t> </a:t>
            </a:r>
            <a:r>
              <a:rPr spc="-16" dirty="0"/>
              <a:t>drivers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24" dirty="0"/>
              <a:t>embedded</a:t>
            </a:r>
            <a:r>
              <a:rPr spc="71" dirty="0"/>
              <a:t> </a:t>
            </a:r>
            <a:r>
              <a:rPr dirty="0"/>
              <a:t>Linux</a:t>
            </a:r>
            <a:r>
              <a:rPr spc="63" dirty="0"/>
              <a:t> </a:t>
            </a: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Development,</a:t>
            </a:r>
            <a:r>
              <a:rPr spc="63" dirty="0"/>
              <a:t> </a:t>
            </a:r>
            <a:r>
              <a:rPr spc="-8" dirty="0"/>
              <a:t>consulting,</a:t>
            </a:r>
            <a:r>
              <a:rPr spc="71" dirty="0"/>
              <a:t> </a:t>
            </a:r>
            <a:r>
              <a:rPr dirty="0"/>
              <a:t>training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8" dirty="0"/>
              <a:t>support</a:t>
            </a:r>
            <a:r>
              <a:rPr spc="63" dirty="0"/>
              <a:t> </a:t>
            </a:r>
            <a:r>
              <a:rPr spc="8" dirty="0"/>
              <a:t>- </a:t>
            </a:r>
            <a:r>
              <a:rPr spc="135" dirty="0"/>
              <a:t> </a:t>
            </a:r>
            <a:r>
              <a:rPr spc="-8" dirty="0">
                <a:latin typeface="SimSun"/>
                <a:cs typeface="SimSun"/>
              </a:rPr>
              <a:t>https://bootlin.com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" y="955006"/>
            <a:ext cx="9134937" cy="522658"/>
            <a:chOff x="0" y="62434"/>
            <a:chExt cx="5760085" cy="329565"/>
          </a:xfrm>
        </p:grpSpPr>
        <p:sp>
          <p:nvSpPr>
            <p:cNvPr id="4" name="object 4"/>
            <p:cNvSpPr/>
            <p:nvPr/>
          </p:nvSpPr>
          <p:spPr>
            <a:xfrm>
              <a:off x="0" y="28747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12653">
              <a:solidFill>
                <a:srgbClr val="F47F19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105168" y="279113"/>
                  </a:move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" name="object 6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210339" y="139556"/>
                  </a:move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" name="object 7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5416" y="57232"/>
                  </a:move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8" name="object 8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53" y="8665"/>
                  </a:move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9" y="169024"/>
              <a:ext cx="270510" cy="93980"/>
            </a:xfrm>
            <a:custGeom>
              <a:avLst/>
              <a:gdLst/>
              <a:ahLst/>
              <a:cxnLst/>
              <a:rect l="l" t="t" r="r" b="b"/>
              <a:pathLst>
                <a:path w="270510" h="93979">
                  <a:moveTo>
                    <a:pt x="31711" y="92189"/>
                  </a:moveTo>
                  <a:lnTo>
                    <a:pt x="30734" y="73571"/>
                  </a:lnTo>
                  <a:lnTo>
                    <a:pt x="30645" y="27203"/>
                  </a:lnTo>
                  <a:lnTo>
                    <a:pt x="29984" y="0"/>
                  </a:lnTo>
                  <a:lnTo>
                    <a:pt x="23418" y="12509"/>
                  </a:lnTo>
                  <a:lnTo>
                    <a:pt x="13563" y="32448"/>
                  </a:lnTo>
                  <a:lnTo>
                    <a:pt x="4419" y="58915"/>
                  </a:lnTo>
                  <a:lnTo>
                    <a:pt x="0" y="91020"/>
                  </a:lnTo>
                  <a:lnTo>
                    <a:pt x="4089" y="93878"/>
                  </a:lnTo>
                  <a:lnTo>
                    <a:pt x="14135" y="81089"/>
                  </a:lnTo>
                  <a:lnTo>
                    <a:pt x="25044" y="73571"/>
                  </a:lnTo>
                  <a:lnTo>
                    <a:pt x="31711" y="92189"/>
                  </a:lnTo>
                  <a:close/>
                </a:path>
                <a:path w="270510" h="93979">
                  <a:moveTo>
                    <a:pt x="270332" y="82613"/>
                  </a:moveTo>
                  <a:lnTo>
                    <a:pt x="253441" y="30251"/>
                  </a:lnTo>
                  <a:lnTo>
                    <a:pt x="232994" y="1244"/>
                  </a:lnTo>
                  <a:lnTo>
                    <a:pt x="232168" y="25565"/>
                  </a:lnTo>
                  <a:lnTo>
                    <a:pt x="232054" y="67005"/>
                  </a:lnTo>
                  <a:lnTo>
                    <a:pt x="230847" y="83654"/>
                  </a:lnTo>
                  <a:lnTo>
                    <a:pt x="239153" y="67005"/>
                  </a:lnTo>
                  <a:lnTo>
                    <a:pt x="252717" y="73736"/>
                  </a:lnTo>
                  <a:lnTo>
                    <a:pt x="265226" y="85153"/>
                  </a:lnTo>
                  <a:lnTo>
                    <a:pt x="270332" y="8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17468" y="57373"/>
                  </a:move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lnTo>
                    <a:pt x="66339" y="43642"/>
                  </a:lnTo>
                  <a:lnTo>
                    <a:pt x="59423" y="49820"/>
                  </a:lnTo>
                  <a:lnTo>
                    <a:pt x="48223" y="54116"/>
                  </a:lnTo>
                  <a:lnTo>
                    <a:pt x="34387" y="57035"/>
                  </a:lnTo>
                  <a:lnTo>
                    <a:pt x="17468" y="57373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67320" y="35081"/>
                  </a:moveTo>
                  <a:lnTo>
                    <a:pt x="34387" y="57035"/>
                  </a:lnTo>
                  <a:lnTo>
                    <a:pt x="17468" y="57373"/>
                  </a:ln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close/>
                </a:path>
              </a:pathLst>
            </a:custGeom>
            <a:ln w="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52961" y="60952"/>
                  </a:moveTo>
                  <a:lnTo>
                    <a:pt x="8390" y="52927"/>
                  </a:lnTo>
                  <a:lnTo>
                    <a:pt x="0" y="37271"/>
                  </a:lnTo>
                  <a:lnTo>
                    <a:pt x="8833" y="25979"/>
                  </a:lnTo>
                  <a:lnTo>
                    <a:pt x="13538" y="19648"/>
                  </a:lnTo>
                  <a:lnTo>
                    <a:pt x="18127" y="14205"/>
                  </a:lnTo>
                  <a:lnTo>
                    <a:pt x="26612" y="5574"/>
                  </a:lnTo>
                  <a:lnTo>
                    <a:pt x="38278" y="0"/>
                  </a:lnTo>
                  <a:lnTo>
                    <a:pt x="49821" y="3982"/>
                  </a:lnTo>
                  <a:lnTo>
                    <a:pt x="60300" y="14891"/>
                  </a:lnTo>
                  <a:lnTo>
                    <a:pt x="68772" y="30094"/>
                  </a:lnTo>
                  <a:lnTo>
                    <a:pt x="71518" y="45293"/>
                  </a:lnTo>
                  <a:lnTo>
                    <a:pt x="65693" y="55716"/>
                  </a:lnTo>
                  <a:lnTo>
                    <a:pt x="52961" y="6095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0" y="37271"/>
                  </a:moveTo>
                  <a:lnTo>
                    <a:pt x="34985" y="60595"/>
                  </a:lnTo>
                  <a:lnTo>
                    <a:pt x="52961" y="60952"/>
                  </a:lnTo>
                  <a:lnTo>
                    <a:pt x="65693" y="55716"/>
                  </a:lnTo>
                  <a:lnTo>
                    <a:pt x="71518" y="45293"/>
                  </a:lnTo>
                  <a:lnTo>
                    <a:pt x="68772" y="30094"/>
                  </a:lnTo>
                  <a:lnTo>
                    <a:pt x="60300" y="14891"/>
                  </a:lnTo>
                  <a:lnTo>
                    <a:pt x="49821" y="3982"/>
                  </a:lnTo>
                  <a:lnTo>
                    <a:pt x="38278" y="0"/>
                  </a:lnTo>
                  <a:lnTo>
                    <a:pt x="26612" y="5574"/>
                  </a:lnTo>
                  <a:lnTo>
                    <a:pt x="18127" y="14205"/>
                  </a:lnTo>
                  <a:lnTo>
                    <a:pt x="13538" y="19648"/>
                  </a:lnTo>
                  <a:lnTo>
                    <a:pt x="8833" y="25979"/>
                  </a:lnTo>
                  <a:lnTo>
                    <a:pt x="0" y="37271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779" y="129247"/>
              <a:ext cx="106680" cy="24765"/>
            </a:xfrm>
            <a:custGeom>
              <a:avLst/>
              <a:gdLst/>
              <a:ahLst/>
              <a:cxnLst/>
              <a:rect l="l" t="t" r="r" b="b"/>
              <a:pathLst>
                <a:path w="106679" h="24764">
                  <a:moveTo>
                    <a:pt x="17183" y="11201"/>
                  </a:moveTo>
                  <a:lnTo>
                    <a:pt x="16878" y="7454"/>
                  </a:lnTo>
                  <a:lnTo>
                    <a:pt x="15125" y="2209"/>
                  </a:lnTo>
                  <a:lnTo>
                    <a:pt x="11925" y="0"/>
                  </a:lnTo>
                  <a:lnTo>
                    <a:pt x="3060" y="368"/>
                  </a:lnTo>
                  <a:lnTo>
                    <a:pt x="0" y="4851"/>
                  </a:lnTo>
                  <a:lnTo>
                    <a:pt x="495" y="17360"/>
                  </a:lnTo>
                  <a:lnTo>
                    <a:pt x="2324" y="20510"/>
                  </a:lnTo>
                  <a:lnTo>
                    <a:pt x="11404" y="23596"/>
                  </a:lnTo>
                  <a:lnTo>
                    <a:pt x="15760" y="20320"/>
                  </a:lnTo>
                  <a:lnTo>
                    <a:pt x="17183" y="11201"/>
                  </a:lnTo>
                  <a:close/>
                </a:path>
                <a:path w="106679" h="24764">
                  <a:moveTo>
                    <a:pt x="106273" y="12115"/>
                  </a:moveTo>
                  <a:lnTo>
                    <a:pt x="105956" y="8369"/>
                  </a:lnTo>
                  <a:lnTo>
                    <a:pt x="104203" y="3124"/>
                  </a:lnTo>
                  <a:lnTo>
                    <a:pt x="101003" y="927"/>
                  </a:lnTo>
                  <a:lnTo>
                    <a:pt x="92151" y="1295"/>
                  </a:lnTo>
                  <a:lnTo>
                    <a:pt x="89090" y="5778"/>
                  </a:lnTo>
                  <a:lnTo>
                    <a:pt x="89573" y="18275"/>
                  </a:lnTo>
                  <a:lnTo>
                    <a:pt x="91401" y="21424"/>
                  </a:lnTo>
                  <a:lnTo>
                    <a:pt x="100482" y="24511"/>
                  </a:lnTo>
                  <a:lnTo>
                    <a:pt x="104851" y="21247"/>
                  </a:lnTo>
                  <a:lnTo>
                    <a:pt x="106273" y="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65170" y="172961"/>
                  </a:move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0" y="86478"/>
                  </a:move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close/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23262" y="35464"/>
                  </a:moveTo>
                  <a:lnTo>
                    <a:pt x="16446" y="29554"/>
                  </a:lnTo>
                  <a:lnTo>
                    <a:pt x="10546" y="23276"/>
                  </a:lnTo>
                  <a:lnTo>
                    <a:pt x="5189" y="15568"/>
                  </a:lnTo>
                  <a:lnTo>
                    <a:pt x="0" y="5367"/>
                  </a:lnTo>
                  <a:lnTo>
                    <a:pt x="8417" y="1154"/>
                  </a:lnTo>
                  <a:lnTo>
                    <a:pt x="15242" y="0"/>
                  </a:lnTo>
                  <a:lnTo>
                    <a:pt x="20913" y="722"/>
                  </a:lnTo>
                  <a:lnTo>
                    <a:pt x="25870" y="2139"/>
                  </a:lnTo>
                  <a:lnTo>
                    <a:pt x="26617" y="12083"/>
                  </a:lnTo>
                  <a:lnTo>
                    <a:pt x="26369" y="19884"/>
                  </a:lnTo>
                  <a:lnTo>
                    <a:pt x="25220" y="27143"/>
                  </a:lnTo>
                  <a:lnTo>
                    <a:pt x="23262" y="3546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0" y="5367"/>
                  </a:moveTo>
                  <a:lnTo>
                    <a:pt x="5189" y="15568"/>
                  </a:lnTo>
                  <a:lnTo>
                    <a:pt x="10546" y="23276"/>
                  </a:lnTo>
                  <a:lnTo>
                    <a:pt x="16446" y="29554"/>
                  </a:lnTo>
                  <a:lnTo>
                    <a:pt x="23262" y="35464"/>
                  </a:lnTo>
                  <a:lnTo>
                    <a:pt x="25220" y="27143"/>
                  </a:lnTo>
                  <a:lnTo>
                    <a:pt x="26369" y="19884"/>
                  </a:lnTo>
                  <a:lnTo>
                    <a:pt x="26617" y="12083"/>
                  </a:lnTo>
                  <a:lnTo>
                    <a:pt x="25870" y="2139"/>
                  </a:lnTo>
                  <a:lnTo>
                    <a:pt x="20913" y="722"/>
                  </a:lnTo>
                  <a:lnTo>
                    <a:pt x="15242" y="0"/>
                  </a:lnTo>
                  <a:lnTo>
                    <a:pt x="8417" y="1154"/>
                  </a:lnTo>
                  <a:lnTo>
                    <a:pt x="0" y="536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594" y="262013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40" h="58420">
                  <a:moveTo>
                    <a:pt x="24472" y="51841"/>
                  </a:moveTo>
                  <a:lnTo>
                    <a:pt x="23710" y="41516"/>
                  </a:lnTo>
                  <a:lnTo>
                    <a:pt x="23647" y="15836"/>
                  </a:lnTo>
                  <a:lnTo>
                    <a:pt x="23126" y="774"/>
                  </a:lnTo>
                  <a:lnTo>
                    <a:pt x="18059" y="7708"/>
                  </a:lnTo>
                  <a:lnTo>
                    <a:pt x="10464" y="18745"/>
                  </a:lnTo>
                  <a:lnTo>
                    <a:pt x="3403" y="33401"/>
                  </a:lnTo>
                  <a:lnTo>
                    <a:pt x="0" y="51193"/>
                  </a:lnTo>
                  <a:lnTo>
                    <a:pt x="3162" y="52768"/>
                  </a:lnTo>
                  <a:lnTo>
                    <a:pt x="10909" y="45681"/>
                  </a:lnTo>
                  <a:lnTo>
                    <a:pt x="19316" y="41516"/>
                  </a:lnTo>
                  <a:lnTo>
                    <a:pt x="24472" y="51841"/>
                  </a:lnTo>
                  <a:close/>
                </a:path>
                <a:path w="167640" h="58420">
                  <a:moveTo>
                    <a:pt x="167513" y="56400"/>
                  </a:moveTo>
                  <a:lnTo>
                    <a:pt x="153009" y="7759"/>
                  </a:lnTo>
                  <a:lnTo>
                    <a:pt x="148932" y="0"/>
                  </a:lnTo>
                  <a:lnTo>
                    <a:pt x="148526" y="16865"/>
                  </a:lnTo>
                  <a:lnTo>
                    <a:pt x="148463" y="45593"/>
                  </a:lnTo>
                  <a:lnTo>
                    <a:pt x="147866" y="57124"/>
                  </a:lnTo>
                  <a:lnTo>
                    <a:pt x="151993" y="45593"/>
                  </a:lnTo>
                  <a:lnTo>
                    <a:pt x="158750" y="50253"/>
                  </a:lnTo>
                  <a:lnTo>
                    <a:pt x="164973" y="58178"/>
                  </a:lnTo>
                  <a:lnTo>
                    <a:pt x="167513" y="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30892" y="35554"/>
                  </a:moveTo>
                  <a:lnTo>
                    <a:pt x="0" y="21739"/>
                  </a:lnTo>
                  <a:lnTo>
                    <a:pt x="5152" y="15152"/>
                  </a:lnTo>
                  <a:lnTo>
                    <a:pt x="7895" y="11460"/>
                  </a:lnTo>
                  <a:lnTo>
                    <a:pt x="10572" y="8285"/>
                  </a:lnTo>
                  <a:lnTo>
                    <a:pt x="15522" y="3251"/>
                  </a:lnTo>
                  <a:lnTo>
                    <a:pt x="22327" y="0"/>
                  </a:lnTo>
                  <a:lnTo>
                    <a:pt x="29061" y="2322"/>
                  </a:lnTo>
                  <a:lnTo>
                    <a:pt x="35174" y="8684"/>
                  </a:lnTo>
                  <a:lnTo>
                    <a:pt x="40117" y="17552"/>
                  </a:lnTo>
                  <a:lnTo>
                    <a:pt x="41717" y="26418"/>
                  </a:lnTo>
                  <a:lnTo>
                    <a:pt x="38319" y="32499"/>
                  </a:lnTo>
                  <a:lnTo>
                    <a:pt x="30892" y="3555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0" y="21739"/>
                  </a:moveTo>
                  <a:lnTo>
                    <a:pt x="30892" y="35554"/>
                  </a:lnTo>
                  <a:lnTo>
                    <a:pt x="38319" y="32499"/>
                  </a:lnTo>
                  <a:lnTo>
                    <a:pt x="41717" y="26418"/>
                  </a:lnTo>
                  <a:lnTo>
                    <a:pt x="40117" y="17552"/>
                  </a:lnTo>
                  <a:lnTo>
                    <a:pt x="35174" y="8684"/>
                  </a:lnTo>
                  <a:lnTo>
                    <a:pt x="29061" y="2322"/>
                  </a:lnTo>
                  <a:lnTo>
                    <a:pt x="22327" y="0"/>
                  </a:lnTo>
                  <a:lnTo>
                    <a:pt x="15522" y="3251"/>
                  </a:lnTo>
                  <a:lnTo>
                    <a:pt x="10572" y="8285"/>
                  </a:lnTo>
                  <a:lnTo>
                    <a:pt x="7895" y="11460"/>
                  </a:lnTo>
                  <a:lnTo>
                    <a:pt x="5152" y="15152"/>
                  </a:lnTo>
                  <a:lnTo>
                    <a:pt x="0" y="21739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1499" y="37772"/>
                  </a:move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lnTo>
                    <a:pt x="43670" y="28732"/>
                  </a:lnTo>
                  <a:lnTo>
                    <a:pt x="39117" y="32798"/>
                  </a:lnTo>
                  <a:lnTo>
                    <a:pt x="31745" y="35627"/>
                  </a:lnTo>
                  <a:lnTo>
                    <a:pt x="22638" y="37550"/>
                  </a:lnTo>
                  <a:lnTo>
                    <a:pt x="11499" y="3777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23097"/>
                  </a:moveTo>
                  <a:lnTo>
                    <a:pt x="11499" y="37772"/>
                  </a:ln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407" y="237362"/>
              <a:ext cx="66040" cy="15240"/>
            </a:xfrm>
            <a:custGeom>
              <a:avLst/>
              <a:gdLst/>
              <a:ahLst/>
              <a:cxnLst/>
              <a:rect l="l" t="t" r="r" b="b"/>
              <a:pathLst>
                <a:path w="66040" h="15239">
                  <a:moveTo>
                    <a:pt x="10655" y="3581"/>
                  </a:moveTo>
                  <a:lnTo>
                    <a:pt x="8763" y="800"/>
                  </a:lnTo>
                  <a:lnTo>
                    <a:pt x="3263" y="571"/>
                  </a:lnTo>
                  <a:lnTo>
                    <a:pt x="1282" y="1943"/>
                  </a:lnTo>
                  <a:lnTo>
                    <a:pt x="203" y="5194"/>
                  </a:lnTo>
                  <a:lnTo>
                    <a:pt x="0" y="7505"/>
                  </a:lnTo>
                  <a:lnTo>
                    <a:pt x="889" y="13157"/>
                  </a:lnTo>
                  <a:lnTo>
                    <a:pt x="3594" y="15189"/>
                  </a:lnTo>
                  <a:lnTo>
                    <a:pt x="9220" y="13284"/>
                  </a:lnTo>
                  <a:lnTo>
                    <a:pt x="10350" y="11328"/>
                  </a:lnTo>
                  <a:lnTo>
                    <a:pt x="10655" y="3581"/>
                  </a:lnTo>
                  <a:close/>
                </a:path>
                <a:path w="66040" h="15239">
                  <a:moveTo>
                    <a:pt x="65862" y="3009"/>
                  </a:moveTo>
                  <a:lnTo>
                    <a:pt x="63957" y="228"/>
                  </a:lnTo>
                  <a:lnTo>
                    <a:pt x="58470" y="0"/>
                  </a:lnTo>
                  <a:lnTo>
                    <a:pt x="56489" y="1371"/>
                  </a:lnTo>
                  <a:lnTo>
                    <a:pt x="55397" y="4622"/>
                  </a:lnTo>
                  <a:lnTo>
                    <a:pt x="55206" y="6946"/>
                  </a:lnTo>
                  <a:lnTo>
                    <a:pt x="56083" y="12598"/>
                  </a:lnTo>
                  <a:lnTo>
                    <a:pt x="58788" y="14617"/>
                  </a:lnTo>
                  <a:lnTo>
                    <a:pt x="64414" y="12712"/>
                  </a:lnTo>
                  <a:lnTo>
                    <a:pt x="65557" y="10756"/>
                  </a:lnTo>
                  <a:lnTo>
                    <a:pt x="6586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9183" y="2554578"/>
            <a:ext cx="7838865" cy="1513777"/>
          </a:xfrm>
          <a:prstGeom prst="rect">
            <a:avLst/>
          </a:prstGeom>
        </p:spPr>
        <p:txBody>
          <a:bodyPr vert="horz" wrap="square" lIns="0" tIns="11078" rIns="0" bIns="0" rtlCol="0">
            <a:spAutoFit/>
          </a:bodyPr>
          <a:lstStyle/>
          <a:p>
            <a:pPr marL="340380" marR="363544" indent="-280966">
              <a:lnSpc>
                <a:spcPct val="102600"/>
              </a:lnSpc>
              <a:spcBef>
                <a:spcPts val="87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b="1" spc="-16" dirty="0">
                <a:latin typeface="Arial"/>
                <a:cs typeface="Arial"/>
              </a:rPr>
              <a:t>BSP</a:t>
            </a:r>
            <a:r>
              <a:rPr sz="1744" b="1" spc="151" dirty="0">
                <a:latin typeface="Arial"/>
                <a:cs typeface="Arial"/>
              </a:rPr>
              <a:t> </a:t>
            </a:r>
            <a:r>
              <a:rPr sz="1744" b="1" spc="-111" dirty="0">
                <a:latin typeface="Arial"/>
                <a:cs typeface="Arial"/>
              </a:rPr>
              <a:t>work</a:t>
            </a:r>
            <a:r>
              <a:rPr sz="1744" spc="-111" dirty="0">
                <a:latin typeface="Tahoma"/>
                <a:cs typeface="Tahoma"/>
              </a:rPr>
              <a:t>:</a:t>
            </a:r>
            <a:r>
              <a:rPr sz="1744" spc="238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porting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the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bootloader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and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32" dirty="0">
                <a:latin typeface="Tahoma"/>
                <a:cs typeface="Tahoma"/>
              </a:rPr>
              <a:t>Linux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kernel,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developing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32" dirty="0">
                <a:latin typeface="Tahoma"/>
                <a:cs typeface="Tahoma"/>
              </a:rPr>
              <a:t>Linux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device </a:t>
            </a:r>
            <a:r>
              <a:rPr sz="1744" spc="-515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drivers.</a:t>
            </a:r>
            <a:endParaRPr sz="1744">
              <a:latin typeface="Tahoma"/>
              <a:cs typeface="Tahoma"/>
            </a:endParaRPr>
          </a:p>
          <a:p>
            <a:pPr marL="340380" marR="71500" indent="-280966">
              <a:lnSpc>
                <a:spcPct val="102600"/>
              </a:lnSpc>
              <a:spcBef>
                <a:spcPts val="476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b="1" spc="-103" dirty="0">
                <a:latin typeface="Arial"/>
                <a:cs typeface="Arial"/>
              </a:rPr>
              <a:t>system</a:t>
            </a:r>
            <a:r>
              <a:rPr sz="1744" b="1" spc="151" dirty="0">
                <a:latin typeface="Arial"/>
                <a:cs typeface="Arial"/>
              </a:rPr>
              <a:t> </a:t>
            </a:r>
            <a:r>
              <a:rPr sz="1744" b="1" spc="-48" dirty="0">
                <a:latin typeface="Arial"/>
                <a:cs typeface="Arial"/>
              </a:rPr>
              <a:t>integration</a:t>
            </a:r>
            <a:r>
              <a:rPr sz="1744" b="1" spc="159" dirty="0">
                <a:latin typeface="Arial"/>
                <a:cs typeface="Arial"/>
              </a:rPr>
              <a:t> </a:t>
            </a:r>
            <a:r>
              <a:rPr sz="1744" b="1" spc="-111" dirty="0">
                <a:latin typeface="Arial"/>
                <a:cs typeface="Arial"/>
              </a:rPr>
              <a:t>work</a:t>
            </a:r>
            <a:r>
              <a:rPr sz="1744" spc="-111" dirty="0">
                <a:latin typeface="Tahoma"/>
                <a:cs typeface="Tahoma"/>
              </a:rPr>
              <a:t>:</a:t>
            </a:r>
            <a:r>
              <a:rPr sz="1744" spc="230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assembling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all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the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103" dirty="0">
                <a:latin typeface="Tahoma"/>
                <a:cs typeface="Tahoma"/>
              </a:rPr>
              <a:t>user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95" dirty="0">
                <a:latin typeface="Tahoma"/>
                <a:cs typeface="Tahoma"/>
              </a:rPr>
              <a:t>space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components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119" dirty="0">
                <a:latin typeface="Tahoma"/>
                <a:cs typeface="Tahoma"/>
              </a:rPr>
              <a:t>needed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for </a:t>
            </a:r>
            <a:r>
              <a:rPr sz="1744" spc="-523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the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system,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configure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them,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develop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the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upgrade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and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recovery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mechanisms,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etc.</a:t>
            </a:r>
            <a:endParaRPr sz="1744">
              <a:latin typeface="Tahoma"/>
              <a:cs typeface="Tahoma"/>
            </a:endParaRPr>
          </a:p>
          <a:p>
            <a:pPr marL="340380" indent="-280966">
              <a:spcBef>
                <a:spcPts val="530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b="1" spc="-63" dirty="0">
                <a:latin typeface="Arial"/>
                <a:cs typeface="Arial"/>
              </a:rPr>
              <a:t>application</a:t>
            </a:r>
            <a:r>
              <a:rPr sz="1744" b="1" spc="159" dirty="0">
                <a:latin typeface="Arial"/>
                <a:cs typeface="Arial"/>
              </a:rPr>
              <a:t> </a:t>
            </a:r>
            <a:r>
              <a:rPr sz="1744" b="1" spc="-79" dirty="0">
                <a:latin typeface="Arial"/>
                <a:cs typeface="Arial"/>
              </a:rPr>
              <a:t>development</a:t>
            </a:r>
            <a:r>
              <a:rPr sz="1744" spc="-79" dirty="0">
                <a:latin typeface="Tahoma"/>
                <a:cs typeface="Tahoma"/>
              </a:rPr>
              <a:t>:</a:t>
            </a:r>
            <a:r>
              <a:rPr sz="1744" spc="246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write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the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company-specific</a:t>
            </a:r>
            <a:r>
              <a:rPr sz="1744" spc="48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applications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and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libraries.</a:t>
            </a:r>
            <a:endParaRPr sz="1744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" y="5818630"/>
            <a:ext cx="9134937" cy="123867"/>
            <a:chOff x="0" y="3129219"/>
            <a:chExt cx="5760085" cy="78105"/>
          </a:xfrm>
        </p:grpSpPr>
        <p:sp>
          <p:nvSpPr>
            <p:cNvPr id="27" name="object 27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61" y="3138893"/>
              <a:ext cx="230344" cy="6787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758461" y="5828135"/>
            <a:ext cx="396777" cy="130132"/>
          </a:xfrm>
          <a:prstGeom prst="rect">
            <a:avLst/>
          </a:prstGeom>
        </p:spPr>
        <p:txBody>
          <a:bodyPr vert="horz" wrap="square" lIns="0" tIns="32226" rIns="0" bIns="0" rtlCol="0">
            <a:spAutoFit/>
          </a:bodyPr>
          <a:lstStyle/>
          <a:p>
            <a:pPr marL="60423">
              <a:spcBef>
                <a:spcPts val="254"/>
              </a:spcBef>
            </a:pPr>
            <a:fld id="{81D60167-4931-47E6-BA6A-407CBD079E47}" type="slidenum">
              <a:rPr sz="634" spc="8" dirty="0">
                <a:latin typeface="Microsoft Sans Serif"/>
                <a:cs typeface="Microsoft Sans Serif"/>
              </a:rPr>
              <a:pPr marL="60423">
                <a:spcBef>
                  <a:spcPts val="254"/>
                </a:spcBef>
              </a:pPr>
              <a:t>69</a:t>
            </a:fld>
            <a:r>
              <a:rPr sz="634" spc="8" dirty="0">
                <a:latin typeface="Microsoft Sans Serif"/>
                <a:cs typeface="Microsoft Sans Serif"/>
              </a:rPr>
              <a:t>/324</a:t>
            </a:r>
            <a:endParaRPr sz="63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3F125890-B053-8255-D69C-21E84C94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4435-B8DF-42EC-86DC-389BFC24AC18}" type="slidenum">
              <a:rPr lang="ja-JP" altLang="en-US"/>
              <a:pPr/>
              <a:t>7</a:t>
            </a:fld>
            <a:endParaRPr lang="en-US" altLang="ja-JP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265C00A7-6E15-96AF-A547-07D6510CA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09625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Text Box 4">
            <a:extLst>
              <a:ext uri="{FF2B5EF4-FFF2-40B4-BE49-F238E27FC236}">
                <a16:creationId xmlns:a16="http://schemas.microsoft.com/office/drawing/2014/main" id="{62B5491D-0049-4738-BAA1-25749CB8E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" y="349250"/>
            <a:ext cx="903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ja-JP" sz="3600">
                <a:ea typeface="ＭＳ Ｐゴシック" panose="020B0600070205080204" pitchFamily="34" charset="-128"/>
              </a:rPr>
              <a:t>General Structure of Linux kernel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947" y="738975"/>
            <a:ext cx="4169181" cy="710719"/>
          </a:xfrm>
          <a:prstGeom prst="rect">
            <a:avLst/>
          </a:prstGeom>
        </p:spPr>
        <p:txBody>
          <a:bodyPr vert="horz" wrap="square" lIns="0" tIns="27190" rIns="0" bIns="0" rtlCol="0" anchor="ctr">
            <a:spAutoFit/>
          </a:bodyPr>
          <a:lstStyle/>
          <a:p>
            <a:pPr marL="20141">
              <a:lnSpc>
                <a:spcPct val="100000"/>
              </a:lnSpc>
              <a:spcBef>
                <a:spcPts val="214"/>
              </a:spcBef>
            </a:pPr>
            <a:r>
              <a:rPr sz="2220" spc="-135" dirty="0"/>
              <a:t>Complexity</a:t>
            </a:r>
            <a:r>
              <a:rPr sz="2220" spc="24" dirty="0"/>
              <a:t> </a:t>
            </a:r>
            <a:r>
              <a:rPr sz="2220" spc="-151" dirty="0"/>
              <a:t>of</a:t>
            </a:r>
            <a:r>
              <a:rPr sz="2220" spc="24" dirty="0"/>
              <a:t> </a:t>
            </a:r>
            <a:r>
              <a:rPr sz="2220" spc="-151" dirty="0"/>
              <a:t>user</a:t>
            </a:r>
            <a:r>
              <a:rPr sz="2220" spc="24" dirty="0"/>
              <a:t> </a:t>
            </a:r>
            <a:r>
              <a:rPr sz="2220" spc="-159" dirty="0"/>
              <a:t>space</a:t>
            </a:r>
            <a:r>
              <a:rPr sz="2220" spc="24" dirty="0"/>
              <a:t> </a:t>
            </a:r>
            <a:r>
              <a:rPr sz="2220" spc="-127" dirty="0"/>
              <a:t>integration</a:t>
            </a:r>
            <a:endParaRPr sz="2220"/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11"/>
          </p:nvPr>
        </p:nvSpPr>
        <p:spPr>
          <a:xfrm>
            <a:off x="942597" y="11984202"/>
            <a:ext cx="9009056" cy="194123"/>
          </a:xfrm>
          <a:prstGeom prst="rect">
            <a:avLst/>
          </a:prstGeom>
        </p:spPr>
        <p:txBody>
          <a:bodyPr vert="horz" wrap="square" lIns="0" tIns="32226" rIns="0" bIns="0" rtlCol="0" anchor="ctr">
            <a:spAutoFit/>
          </a:bodyPr>
          <a:lstStyle/>
          <a:p>
            <a:pPr marL="20141">
              <a:spcBef>
                <a:spcPts val="254"/>
              </a:spcBef>
            </a:pP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Kernel,</a:t>
            </a:r>
            <a:r>
              <a:rPr spc="63" dirty="0"/>
              <a:t> </a:t>
            </a:r>
            <a:r>
              <a:rPr spc="-16" dirty="0"/>
              <a:t>drivers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24" dirty="0"/>
              <a:t>embedded</a:t>
            </a:r>
            <a:r>
              <a:rPr spc="71" dirty="0"/>
              <a:t> </a:t>
            </a:r>
            <a:r>
              <a:rPr dirty="0"/>
              <a:t>Linux</a:t>
            </a:r>
            <a:r>
              <a:rPr spc="63" dirty="0"/>
              <a:t> </a:t>
            </a: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Development,</a:t>
            </a:r>
            <a:r>
              <a:rPr spc="63" dirty="0"/>
              <a:t> </a:t>
            </a:r>
            <a:r>
              <a:rPr spc="-8" dirty="0"/>
              <a:t>consulting,</a:t>
            </a:r>
            <a:r>
              <a:rPr spc="71" dirty="0"/>
              <a:t> </a:t>
            </a:r>
            <a:r>
              <a:rPr dirty="0"/>
              <a:t>training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8" dirty="0"/>
              <a:t>support</a:t>
            </a:r>
            <a:r>
              <a:rPr spc="63" dirty="0"/>
              <a:t> </a:t>
            </a:r>
            <a:r>
              <a:rPr spc="8" dirty="0"/>
              <a:t>- </a:t>
            </a:r>
            <a:r>
              <a:rPr spc="135" dirty="0"/>
              <a:t> </a:t>
            </a:r>
            <a:r>
              <a:rPr spc="-8" dirty="0">
                <a:latin typeface="SimSun"/>
                <a:cs typeface="SimSun"/>
              </a:rPr>
              <a:t>https://bootlin.com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" y="955006"/>
            <a:ext cx="9134937" cy="522658"/>
            <a:chOff x="0" y="62434"/>
            <a:chExt cx="5760085" cy="329565"/>
          </a:xfrm>
        </p:grpSpPr>
        <p:sp>
          <p:nvSpPr>
            <p:cNvPr id="4" name="object 4"/>
            <p:cNvSpPr/>
            <p:nvPr/>
          </p:nvSpPr>
          <p:spPr>
            <a:xfrm>
              <a:off x="0" y="28747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12653">
              <a:solidFill>
                <a:srgbClr val="F47F19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105168" y="279113"/>
                  </a:move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" name="object 6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210339" y="139556"/>
                  </a:move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" name="object 7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5416" y="57232"/>
                  </a:move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8" name="object 8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53" y="8665"/>
                  </a:move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9" y="169024"/>
              <a:ext cx="270510" cy="93980"/>
            </a:xfrm>
            <a:custGeom>
              <a:avLst/>
              <a:gdLst/>
              <a:ahLst/>
              <a:cxnLst/>
              <a:rect l="l" t="t" r="r" b="b"/>
              <a:pathLst>
                <a:path w="270510" h="93979">
                  <a:moveTo>
                    <a:pt x="31711" y="92189"/>
                  </a:moveTo>
                  <a:lnTo>
                    <a:pt x="30734" y="73571"/>
                  </a:lnTo>
                  <a:lnTo>
                    <a:pt x="30645" y="27203"/>
                  </a:lnTo>
                  <a:lnTo>
                    <a:pt x="29984" y="0"/>
                  </a:lnTo>
                  <a:lnTo>
                    <a:pt x="23418" y="12509"/>
                  </a:lnTo>
                  <a:lnTo>
                    <a:pt x="13563" y="32448"/>
                  </a:lnTo>
                  <a:lnTo>
                    <a:pt x="4419" y="58915"/>
                  </a:lnTo>
                  <a:lnTo>
                    <a:pt x="0" y="91020"/>
                  </a:lnTo>
                  <a:lnTo>
                    <a:pt x="4089" y="93878"/>
                  </a:lnTo>
                  <a:lnTo>
                    <a:pt x="14135" y="81089"/>
                  </a:lnTo>
                  <a:lnTo>
                    <a:pt x="25044" y="73571"/>
                  </a:lnTo>
                  <a:lnTo>
                    <a:pt x="31711" y="92189"/>
                  </a:lnTo>
                  <a:close/>
                </a:path>
                <a:path w="270510" h="93979">
                  <a:moveTo>
                    <a:pt x="270332" y="82613"/>
                  </a:moveTo>
                  <a:lnTo>
                    <a:pt x="253441" y="30251"/>
                  </a:lnTo>
                  <a:lnTo>
                    <a:pt x="232994" y="1244"/>
                  </a:lnTo>
                  <a:lnTo>
                    <a:pt x="232168" y="25565"/>
                  </a:lnTo>
                  <a:lnTo>
                    <a:pt x="232054" y="67005"/>
                  </a:lnTo>
                  <a:lnTo>
                    <a:pt x="230847" y="83654"/>
                  </a:lnTo>
                  <a:lnTo>
                    <a:pt x="239153" y="67005"/>
                  </a:lnTo>
                  <a:lnTo>
                    <a:pt x="252717" y="73736"/>
                  </a:lnTo>
                  <a:lnTo>
                    <a:pt x="265226" y="85153"/>
                  </a:lnTo>
                  <a:lnTo>
                    <a:pt x="270332" y="8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17468" y="57373"/>
                  </a:move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lnTo>
                    <a:pt x="66339" y="43642"/>
                  </a:lnTo>
                  <a:lnTo>
                    <a:pt x="59423" y="49820"/>
                  </a:lnTo>
                  <a:lnTo>
                    <a:pt x="48223" y="54116"/>
                  </a:lnTo>
                  <a:lnTo>
                    <a:pt x="34387" y="57035"/>
                  </a:lnTo>
                  <a:lnTo>
                    <a:pt x="17468" y="57373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67320" y="35081"/>
                  </a:moveTo>
                  <a:lnTo>
                    <a:pt x="34387" y="57035"/>
                  </a:lnTo>
                  <a:lnTo>
                    <a:pt x="17468" y="57373"/>
                  </a:ln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close/>
                </a:path>
              </a:pathLst>
            </a:custGeom>
            <a:ln w="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52961" y="60952"/>
                  </a:moveTo>
                  <a:lnTo>
                    <a:pt x="8390" y="52927"/>
                  </a:lnTo>
                  <a:lnTo>
                    <a:pt x="0" y="37271"/>
                  </a:lnTo>
                  <a:lnTo>
                    <a:pt x="8833" y="25979"/>
                  </a:lnTo>
                  <a:lnTo>
                    <a:pt x="13538" y="19648"/>
                  </a:lnTo>
                  <a:lnTo>
                    <a:pt x="18127" y="14205"/>
                  </a:lnTo>
                  <a:lnTo>
                    <a:pt x="26612" y="5574"/>
                  </a:lnTo>
                  <a:lnTo>
                    <a:pt x="38278" y="0"/>
                  </a:lnTo>
                  <a:lnTo>
                    <a:pt x="49821" y="3982"/>
                  </a:lnTo>
                  <a:lnTo>
                    <a:pt x="60300" y="14891"/>
                  </a:lnTo>
                  <a:lnTo>
                    <a:pt x="68772" y="30094"/>
                  </a:lnTo>
                  <a:lnTo>
                    <a:pt x="71518" y="45293"/>
                  </a:lnTo>
                  <a:lnTo>
                    <a:pt x="65693" y="55716"/>
                  </a:lnTo>
                  <a:lnTo>
                    <a:pt x="52961" y="6095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0" y="37271"/>
                  </a:moveTo>
                  <a:lnTo>
                    <a:pt x="34985" y="60595"/>
                  </a:lnTo>
                  <a:lnTo>
                    <a:pt x="52961" y="60952"/>
                  </a:lnTo>
                  <a:lnTo>
                    <a:pt x="65693" y="55716"/>
                  </a:lnTo>
                  <a:lnTo>
                    <a:pt x="71518" y="45293"/>
                  </a:lnTo>
                  <a:lnTo>
                    <a:pt x="68772" y="30094"/>
                  </a:lnTo>
                  <a:lnTo>
                    <a:pt x="60300" y="14891"/>
                  </a:lnTo>
                  <a:lnTo>
                    <a:pt x="49821" y="3982"/>
                  </a:lnTo>
                  <a:lnTo>
                    <a:pt x="38278" y="0"/>
                  </a:lnTo>
                  <a:lnTo>
                    <a:pt x="26612" y="5574"/>
                  </a:lnTo>
                  <a:lnTo>
                    <a:pt x="18127" y="14205"/>
                  </a:lnTo>
                  <a:lnTo>
                    <a:pt x="13538" y="19648"/>
                  </a:lnTo>
                  <a:lnTo>
                    <a:pt x="8833" y="25979"/>
                  </a:lnTo>
                  <a:lnTo>
                    <a:pt x="0" y="37271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779" y="129247"/>
              <a:ext cx="106680" cy="24765"/>
            </a:xfrm>
            <a:custGeom>
              <a:avLst/>
              <a:gdLst/>
              <a:ahLst/>
              <a:cxnLst/>
              <a:rect l="l" t="t" r="r" b="b"/>
              <a:pathLst>
                <a:path w="106679" h="24764">
                  <a:moveTo>
                    <a:pt x="17183" y="11201"/>
                  </a:moveTo>
                  <a:lnTo>
                    <a:pt x="16878" y="7454"/>
                  </a:lnTo>
                  <a:lnTo>
                    <a:pt x="15125" y="2209"/>
                  </a:lnTo>
                  <a:lnTo>
                    <a:pt x="11925" y="0"/>
                  </a:lnTo>
                  <a:lnTo>
                    <a:pt x="3060" y="368"/>
                  </a:lnTo>
                  <a:lnTo>
                    <a:pt x="0" y="4851"/>
                  </a:lnTo>
                  <a:lnTo>
                    <a:pt x="495" y="17360"/>
                  </a:lnTo>
                  <a:lnTo>
                    <a:pt x="2324" y="20510"/>
                  </a:lnTo>
                  <a:lnTo>
                    <a:pt x="11404" y="23596"/>
                  </a:lnTo>
                  <a:lnTo>
                    <a:pt x="15760" y="20320"/>
                  </a:lnTo>
                  <a:lnTo>
                    <a:pt x="17183" y="11201"/>
                  </a:lnTo>
                  <a:close/>
                </a:path>
                <a:path w="106679" h="24764">
                  <a:moveTo>
                    <a:pt x="106273" y="12115"/>
                  </a:moveTo>
                  <a:lnTo>
                    <a:pt x="105956" y="8369"/>
                  </a:lnTo>
                  <a:lnTo>
                    <a:pt x="104203" y="3124"/>
                  </a:lnTo>
                  <a:lnTo>
                    <a:pt x="101003" y="927"/>
                  </a:lnTo>
                  <a:lnTo>
                    <a:pt x="92151" y="1295"/>
                  </a:lnTo>
                  <a:lnTo>
                    <a:pt x="89090" y="5778"/>
                  </a:lnTo>
                  <a:lnTo>
                    <a:pt x="89573" y="18275"/>
                  </a:lnTo>
                  <a:lnTo>
                    <a:pt x="91401" y="21424"/>
                  </a:lnTo>
                  <a:lnTo>
                    <a:pt x="100482" y="24511"/>
                  </a:lnTo>
                  <a:lnTo>
                    <a:pt x="104851" y="21247"/>
                  </a:lnTo>
                  <a:lnTo>
                    <a:pt x="106273" y="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65170" y="172961"/>
                  </a:move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0" y="86478"/>
                  </a:move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close/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23262" y="35464"/>
                  </a:moveTo>
                  <a:lnTo>
                    <a:pt x="16446" y="29554"/>
                  </a:lnTo>
                  <a:lnTo>
                    <a:pt x="10546" y="23276"/>
                  </a:lnTo>
                  <a:lnTo>
                    <a:pt x="5189" y="15568"/>
                  </a:lnTo>
                  <a:lnTo>
                    <a:pt x="0" y="5367"/>
                  </a:lnTo>
                  <a:lnTo>
                    <a:pt x="8417" y="1154"/>
                  </a:lnTo>
                  <a:lnTo>
                    <a:pt x="15242" y="0"/>
                  </a:lnTo>
                  <a:lnTo>
                    <a:pt x="20913" y="722"/>
                  </a:lnTo>
                  <a:lnTo>
                    <a:pt x="25870" y="2139"/>
                  </a:lnTo>
                  <a:lnTo>
                    <a:pt x="26617" y="12083"/>
                  </a:lnTo>
                  <a:lnTo>
                    <a:pt x="26369" y="19884"/>
                  </a:lnTo>
                  <a:lnTo>
                    <a:pt x="25220" y="27143"/>
                  </a:lnTo>
                  <a:lnTo>
                    <a:pt x="23262" y="3546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0" y="5367"/>
                  </a:moveTo>
                  <a:lnTo>
                    <a:pt x="5189" y="15568"/>
                  </a:lnTo>
                  <a:lnTo>
                    <a:pt x="10546" y="23276"/>
                  </a:lnTo>
                  <a:lnTo>
                    <a:pt x="16446" y="29554"/>
                  </a:lnTo>
                  <a:lnTo>
                    <a:pt x="23262" y="35464"/>
                  </a:lnTo>
                  <a:lnTo>
                    <a:pt x="25220" y="27143"/>
                  </a:lnTo>
                  <a:lnTo>
                    <a:pt x="26369" y="19884"/>
                  </a:lnTo>
                  <a:lnTo>
                    <a:pt x="26617" y="12083"/>
                  </a:lnTo>
                  <a:lnTo>
                    <a:pt x="25870" y="2139"/>
                  </a:lnTo>
                  <a:lnTo>
                    <a:pt x="20913" y="722"/>
                  </a:lnTo>
                  <a:lnTo>
                    <a:pt x="15242" y="0"/>
                  </a:lnTo>
                  <a:lnTo>
                    <a:pt x="8417" y="1154"/>
                  </a:lnTo>
                  <a:lnTo>
                    <a:pt x="0" y="536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594" y="262013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40" h="58420">
                  <a:moveTo>
                    <a:pt x="24472" y="51841"/>
                  </a:moveTo>
                  <a:lnTo>
                    <a:pt x="23710" y="41516"/>
                  </a:lnTo>
                  <a:lnTo>
                    <a:pt x="23647" y="15836"/>
                  </a:lnTo>
                  <a:lnTo>
                    <a:pt x="23126" y="774"/>
                  </a:lnTo>
                  <a:lnTo>
                    <a:pt x="18059" y="7708"/>
                  </a:lnTo>
                  <a:lnTo>
                    <a:pt x="10464" y="18745"/>
                  </a:lnTo>
                  <a:lnTo>
                    <a:pt x="3403" y="33401"/>
                  </a:lnTo>
                  <a:lnTo>
                    <a:pt x="0" y="51193"/>
                  </a:lnTo>
                  <a:lnTo>
                    <a:pt x="3162" y="52768"/>
                  </a:lnTo>
                  <a:lnTo>
                    <a:pt x="10909" y="45681"/>
                  </a:lnTo>
                  <a:lnTo>
                    <a:pt x="19316" y="41516"/>
                  </a:lnTo>
                  <a:lnTo>
                    <a:pt x="24472" y="51841"/>
                  </a:lnTo>
                  <a:close/>
                </a:path>
                <a:path w="167640" h="58420">
                  <a:moveTo>
                    <a:pt x="167513" y="56400"/>
                  </a:moveTo>
                  <a:lnTo>
                    <a:pt x="153009" y="7759"/>
                  </a:lnTo>
                  <a:lnTo>
                    <a:pt x="148932" y="0"/>
                  </a:lnTo>
                  <a:lnTo>
                    <a:pt x="148526" y="16865"/>
                  </a:lnTo>
                  <a:lnTo>
                    <a:pt x="148463" y="45593"/>
                  </a:lnTo>
                  <a:lnTo>
                    <a:pt x="147866" y="57124"/>
                  </a:lnTo>
                  <a:lnTo>
                    <a:pt x="151993" y="45593"/>
                  </a:lnTo>
                  <a:lnTo>
                    <a:pt x="158750" y="50253"/>
                  </a:lnTo>
                  <a:lnTo>
                    <a:pt x="164973" y="58178"/>
                  </a:lnTo>
                  <a:lnTo>
                    <a:pt x="167513" y="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30892" y="35554"/>
                  </a:moveTo>
                  <a:lnTo>
                    <a:pt x="0" y="21739"/>
                  </a:lnTo>
                  <a:lnTo>
                    <a:pt x="5152" y="15152"/>
                  </a:lnTo>
                  <a:lnTo>
                    <a:pt x="7895" y="11460"/>
                  </a:lnTo>
                  <a:lnTo>
                    <a:pt x="10572" y="8285"/>
                  </a:lnTo>
                  <a:lnTo>
                    <a:pt x="15522" y="3251"/>
                  </a:lnTo>
                  <a:lnTo>
                    <a:pt x="22327" y="0"/>
                  </a:lnTo>
                  <a:lnTo>
                    <a:pt x="29061" y="2322"/>
                  </a:lnTo>
                  <a:lnTo>
                    <a:pt x="35174" y="8684"/>
                  </a:lnTo>
                  <a:lnTo>
                    <a:pt x="40117" y="17552"/>
                  </a:lnTo>
                  <a:lnTo>
                    <a:pt x="41717" y="26418"/>
                  </a:lnTo>
                  <a:lnTo>
                    <a:pt x="38319" y="32499"/>
                  </a:lnTo>
                  <a:lnTo>
                    <a:pt x="30892" y="3555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0" y="21739"/>
                  </a:moveTo>
                  <a:lnTo>
                    <a:pt x="30892" y="35554"/>
                  </a:lnTo>
                  <a:lnTo>
                    <a:pt x="38319" y="32499"/>
                  </a:lnTo>
                  <a:lnTo>
                    <a:pt x="41717" y="26418"/>
                  </a:lnTo>
                  <a:lnTo>
                    <a:pt x="40117" y="17552"/>
                  </a:lnTo>
                  <a:lnTo>
                    <a:pt x="35174" y="8684"/>
                  </a:lnTo>
                  <a:lnTo>
                    <a:pt x="29061" y="2322"/>
                  </a:lnTo>
                  <a:lnTo>
                    <a:pt x="22327" y="0"/>
                  </a:lnTo>
                  <a:lnTo>
                    <a:pt x="15522" y="3251"/>
                  </a:lnTo>
                  <a:lnTo>
                    <a:pt x="10572" y="8285"/>
                  </a:lnTo>
                  <a:lnTo>
                    <a:pt x="7895" y="11460"/>
                  </a:lnTo>
                  <a:lnTo>
                    <a:pt x="5152" y="15152"/>
                  </a:lnTo>
                  <a:lnTo>
                    <a:pt x="0" y="21739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1499" y="37772"/>
                  </a:move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lnTo>
                    <a:pt x="43670" y="28732"/>
                  </a:lnTo>
                  <a:lnTo>
                    <a:pt x="39117" y="32798"/>
                  </a:lnTo>
                  <a:lnTo>
                    <a:pt x="31745" y="35627"/>
                  </a:lnTo>
                  <a:lnTo>
                    <a:pt x="22638" y="37550"/>
                  </a:lnTo>
                  <a:lnTo>
                    <a:pt x="11499" y="3777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23097"/>
                  </a:moveTo>
                  <a:lnTo>
                    <a:pt x="11499" y="37772"/>
                  </a:ln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407" y="237362"/>
              <a:ext cx="66040" cy="15240"/>
            </a:xfrm>
            <a:custGeom>
              <a:avLst/>
              <a:gdLst/>
              <a:ahLst/>
              <a:cxnLst/>
              <a:rect l="l" t="t" r="r" b="b"/>
              <a:pathLst>
                <a:path w="66040" h="15239">
                  <a:moveTo>
                    <a:pt x="10655" y="3581"/>
                  </a:moveTo>
                  <a:lnTo>
                    <a:pt x="8763" y="800"/>
                  </a:lnTo>
                  <a:lnTo>
                    <a:pt x="3263" y="571"/>
                  </a:lnTo>
                  <a:lnTo>
                    <a:pt x="1282" y="1943"/>
                  </a:lnTo>
                  <a:lnTo>
                    <a:pt x="203" y="5194"/>
                  </a:lnTo>
                  <a:lnTo>
                    <a:pt x="0" y="7505"/>
                  </a:lnTo>
                  <a:lnTo>
                    <a:pt x="889" y="13157"/>
                  </a:lnTo>
                  <a:lnTo>
                    <a:pt x="3594" y="15189"/>
                  </a:lnTo>
                  <a:lnTo>
                    <a:pt x="9220" y="13284"/>
                  </a:lnTo>
                  <a:lnTo>
                    <a:pt x="10350" y="11328"/>
                  </a:lnTo>
                  <a:lnTo>
                    <a:pt x="10655" y="3581"/>
                  </a:lnTo>
                  <a:close/>
                </a:path>
                <a:path w="66040" h="15239">
                  <a:moveTo>
                    <a:pt x="65862" y="3009"/>
                  </a:moveTo>
                  <a:lnTo>
                    <a:pt x="63957" y="228"/>
                  </a:lnTo>
                  <a:lnTo>
                    <a:pt x="58470" y="0"/>
                  </a:lnTo>
                  <a:lnTo>
                    <a:pt x="56489" y="1371"/>
                  </a:lnTo>
                  <a:lnTo>
                    <a:pt x="55397" y="4622"/>
                  </a:lnTo>
                  <a:lnTo>
                    <a:pt x="55206" y="6946"/>
                  </a:lnTo>
                  <a:lnTo>
                    <a:pt x="56083" y="12598"/>
                  </a:lnTo>
                  <a:lnTo>
                    <a:pt x="58788" y="14617"/>
                  </a:lnTo>
                  <a:lnTo>
                    <a:pt x="64414" y="12712"/>
                  </a:lnTo>
                  <a:lnTo>
                    <a:pt x="65557" y="10756"/>
                  </a:lnTo>
                  <a:lnTo>
                    <a:pt x="6586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870" y="1648818"/>
            <a:ext cx="7843266" cy="383782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095836" y="1660718"/>
            <a:ext cx="9063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51" dirty="0">
                <a:latin typeface="Times New Roman"/>
                <a:cs typeface="Times New Roman"/>
              </a:rPr>
              <a:t>A</a:t>
            </a:r>
            <a:r>
              <a:rPr sz="396" spc="-127" dirty="0">
                <a:latin typeface="Times New Roman"/>
                <a:cs typeface="Times New Roman"/>
              </a:rPr>
              <a:t>L</a:t>
            </a:r>
            <a:r>
              <a:rPr sz="396" spc="-119" dirty="0">
                <a:latin typeface="Times New Roman"/>
                <a:cs typeface="Times New Roman"/>
              </a:rPr>
              <a:t>L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81562" y="1940800"/>
            <a:ext cx="137966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i="1" spc="-63" dirty="0">
                <a:latin typeface="Times New Roman"/>
                <a:cs typeface="Times New Roman"/>
              </a:rPr>
              <a:t>t</a:t>
            </a:r>
            <a:r>
              <a:rPr sz="396" i="1" spc="-103" dirty="0">
                <a:latin typeface="Times New Roman"/>
                <a:cs typeface="Times New Roman"/>
              </a:rPr>
              <a:t>oo</a:t>
            </a:r>
            <a:r>
              <a:rPr sz="396" i="1" spc="-63" dirty="0">
                <a:latin typeface="Times New Roman"/>
                <a:cs typeface="Times New Roman"/>
              </a:rPr>
              <a:t>l</a:t>
            </a:r>
            <a:r>
              <a:rPr sz="396" i="1" spc="-95" dirty="0">
                <a:latin typeface="Times New Roman"/>
                <a:cs typeface="Times New Roman"/>
              </a:rPr>
              <a:t>c</a:t>
            </a:r>
            <a:r>
              <a:rPr sz="396" i="1" spc="-103" dirty="0">
                <a:latin typeface="Times New Roman"/>
                <a:cs typeface="Times New Roman"/>
              </a:rPr>
              <a:t>ha</a:t>
            </a:r>
            <a:r>
              <a:rPr sz="396" i="1" spc="-63" dirty="0">
                <a:latin typeface="Times New Roman"/>
                <a:cs typeface="Times New Roman"/>
              </a:rPr>
              <a:t>i</a:t>
            </a:r>
            <a:r>
              <a:rPr sz="396" i="1" spc="-95" dirty="0">
                <a:latin typeface="Times New Roman"/>
                <a:cs typeface="Times New Roman"/>
              </a:rPr>
              <a:t>n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8126" y="1944746"/>
            <a:ext cx="298086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busybox</a:t>
            </a:r>
            <a:r>
              <a:rPr sz="396" spc="698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libgtk3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40932" y="1944746"/>
            <a:ext cx="20040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x</a:t>
            </a:r>
            <a:r>
              <a:rPr sz="396" spc="-95" dirty="0">
                <a:latin typeface="Times New Roman"/>
                <a:cs typeface="Times New Roman"/>
              </a:rPr>
              <a:t>a</a:t>
            </a:r>
            <a:r>
              <a:rPr sz="396" spc="-103" dirty="0">
                <a:latin typeface="Times New Roman"/>
                <a:cs typeface="Times New Roman"/>
              </a:rPr>
              <a:t>pp_xkb</a:t>
            </a:r>
            <a:r>
              <a:rPr sz="396" spc="-95" dirty="0">
                <a:latin typeface="Times New Roman"/>
                <a:cs typeface="Times New Roman"/>
              </a:rPr>
              <a:t>c</a:t>
            </a:r>
            <a:r>
              <a:rPr sz="396" spc="-103" dirty="0">
                <a:latin typeface="Times New Roman"/>
                <a:cs typeface="Times New Roman"/>
              </a:rPr>
              <a:t>o</a:t>
            </a:r>
            <a:r>
              <a:rPr sz="396" spc="-151" dirty="0">
                <a:latin typeface="Times New Roman"/>
                <a:cs typeface="Times New Roman"/>
              </a:rPr>
              <a:t>m</a:t>
            </a:r>
            <a:r>
              <a:rPr sz="396" spc="-95" dirty="0">
                <a:latin typeface="Times New Roman"/>
                <a:cs typeface="Times New Roman"/>
              </a:rPr>
              <a:t>p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3652" y="2796824"/>
            <a:ext cx="279959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xfont_font-cursor-misc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47981" y="2796824"/>
            <a:ext cx="56193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xfont_font-misc-misc</a:t>
            </a:r>
            <a:r>
              <a:rPr sz="396" spc="32" dirty="0">
                <a:latin typeface="Times New Roman"/>
                <a:cs typeface="Times New Roman"/>
              </a:rPr>
              <a:t>         </a:t>
            </a:r>
            <a:r>
              <a:rPr sz="396" spc="-87" dirty="0">
                <a:latin typeface="Times New Roman"/>
                <a:cs typeface="Times New Roman"/>
              </a:rPr>
              <a:t>xfont_font-alias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43392" y="2228771"/>
            <a:ext cx="24672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xserver_xorg-server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57790" y="1944746"/>
            <a:ext cx="13595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79" dirty="0">
                <a:latin typeface="Times New Roman"/>
                <a:cs typeface="Times New Roman"/>
              </a:rPr>
              <a:t>rootfs-tar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18238" y="2224827"/>
            <a:ext cx="24169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i="1" spc="-87" dirty="0">
                <a:latin typeface="Times New Roman"/>
                <a:cs typeface="Times New Roman"/>
              </a:rPr>
              <a:t>toolchain-buildroot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3769" y="3648903"/>
            <a:ext cx="9264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g</a:t>
            </a:r>
            <a:r>
              <a:rPr sz="396" spc="-63" dirty="0">
                <a:latin typeface="Times New Roman"/>
                <a:cs typeface="Times New Roman"/>
              </a:rPr>
              <a:t>li</a:t>
            </a:r>
            <a:r>
              <a:rPr sz="396" spc="-103" dirty="0">
                <a:latin typeface="Times New Roman"/>
                <a:cs typeface="Times New Roman"/>
              </a:rPr>
              <a:t>b</a:t>
            </a:r>
            <a:r>
              <a:rPr sz="396" spc="-87" dirty="0">
                <a:latin typeface="Times New Roman"/>
                <a:cs typeface="Times New Roman"/>
              </a:rPr>
              <a:t>c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7302" y="3932929"/>
            <a:ext cx="67270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linux-headers</a:t>
            </a:r>
            <a:r>
              <a:rPr sz="396" dirty="0">
                <a:latin typeface="Times New Roman"/>
                <a:cs typeface="Times New Roman"/>
              </a:rPr>
              <a:t>         </a:t>
            </a:r>
            <a:r>
              <a:rPr sz="396" spc="-79" dirty="0">
                <a:latin typeface="Times New Roman"/>
                <a:cs typeface="Times New Roman"/>
              </a:rPr>
              <a:t>host-gcc-initial</a:t>
            </a:r>
            <a:r>
              <a:rPr sz="396" spc="79" dirty="0">
                <a:latin typeface="Times New Roman"/>
                <a:cs typeface="Times New Roman"/>
              </a:rPr>
              <a:t>     </a:t>
            </a:r>
            <a:r>
              <a:rPr sz="396" spc="-95" dirty="0">
                <a:latin typeface="Times New Roman"/>
                <a:cs typeface="Times New Roman"/>
              </a:rPr>
              <a:t>host-gawk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97836" y="4500982"/>
            <a:ext cx="19335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host-automake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6668" y="4785009"/>
            <a:ext cx="181269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ho</a:t>
            </a:r>
            <a:r>
              <a:rPr sz="396" spc="-87" dirty="0">
                <a:latin typeface="Times New Roman"/>
                <a:cs typeface="Times New Roman"/>
              </a:rPr>
              <a:t>s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71" dirty="0">
                <a:latin typeface="Times New Roman"/>
                <a:cs typeface="Times New Roman"/>
              </a:rPr>
              <a:t>-</a:t>
            </a:r>
            <a:r>
              <a:rPr sz="396" spc="-95" dirty="0">
                <a:latin typeface="Times New Roman"/>
                <a:cs typeface="Times New Roman"/>
              </a:rPr>
              <a:t>a</a:t>
            </a:r>
            <a:r>
              <a:rPr sz="396" spc="-103" dirty="0">
                <a:latin typeface="Times New Roman"/>
                <a:cs typeface="Times New Roman"/>
              </a:rPr>
              <a:t>u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103" dirty="0">
                <a:latin typeface="Times New Roman"/>
                <a:cs typeface="Times New Roman"/>
              </a:rPr>
              <a:t>o</a:t>
            </a:r>
            <a:r>
              <a:rPr sz="396" spc="-95" dirty="0">
                <a:latin typeface="Times New Roman"/>
                <a:cs typeface="Times New Roman"/>
              </a:rPr>
              <a:t>c</a:t>
            </a:r>
            <a:r>
              <a:rPr sz="396" spc="-103" dirty="0">
                <a:latin typeface="Times New Roman"/>
                <a:cs typeface="Times New Roman"/>
              </a:rPr>
              <a:t>on</a:t>
            </a:r>
            <a:r>
              <a:rPr sz="396" spc="-63" dirty="0">
                <a:latin typeface="Times New Roman"/>
                <a:cs typeface="Times New Roman"/>
              </a:rPr>
              <a:t>f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64019" y="5353061"/>
            <a:ext cx="12688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ho</a:t>
            </a:r>
            <a:r>
              <a:rPr sz="396" spc="-87" dirty="0">
                <a:latin typeface="Times New Roman"/>
                <a:cs typeface="Times New Roman"/>
              </a:rPr>
              <a:t>s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71" dirty="0">
                <a:latin typeface="Times New Roman"/>
                <a:cs typeface="Times New Roman"/>
              </a:rPr>
              <a:t>-</a:t>
            </a:r>
            <a:r>
              <a:rPr sz="396" spc="-151" dirty="0">
                <a:latin typeface="Times New Roman"/>
                <a:cs typeface="Times New Roman"/>
              </a:rPr>
              <a:t>m</a:t>
            </a:r>
            <a:r>
              <a:rPr sz="396" spc="-95" dirty="0">
                <a:latin typeface="Times New Roman"/>
                <a:cs typeface="Times New Roman"/>
              </a:rPr>
              <a:t>4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5177" y="4216956"/>
            <a:ext cx="16918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host-binutils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36830" y="4500982"/>
            <a:ext cx="137966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ho</a:t>
            </a:r>
            <a:r>
              <a:rPr sz="396" spc="-87" dirty="0">
                <a:latin typeface="Times New Roman"/>
                <a:cs typeface="Times New Roman"/>
              </a:rPr>
              <a:t>s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71" dirty="0">
                <a:latin typeface="Times New Roman"/>
                <a:cs typeface="Times New Roman"/>
              </a:rPr>
              <a:t>-</a:t>
            </a:r>
            <a:r>
              <a:rPr sz="396" spc="-151" dirty="0">
                <a:latin typeface="Times New Roman"/>
                <a:cs typeface="Times New Roman"/>
              </a:rPr>
              <a:t>m</a:t>
            </a:r>
            <a:r>
              <a:rPr sz="396" spc="-103" dirty="0">
                <a:latin typeface="Times New Roman"/>
                <a:cs typeface="Times New Roman"/>
              </a:rPr>
              <a:t>p</a:t>
            </a:r>
            <a:r>
              <a:rPr sz="396" spc="-87" dirty="0">
                <a:latin typeface="Times New Roman"/>
                <a:cs typeface="Times New Roman"/>
              </a:rPr>
              <a:t>c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98359" y="4785009"/>
            <a:ext cx="14300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host-mpfr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40958" y="5069035"/>
            <a:ext cx="38469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host-gmp</a:t>
            </a:r>
            <a:r>
              <a:rPr sz="396" spc="40" dirty="0">
                <a:latin typeface="Times New Roman"/>
                <a:cs typeface="Times New Roman"/>
              </a:rPr>
              <a:t>     </a:t>
            </a:r>
            <a:r>
              <a:rPr sz="396" spc="181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host-libtool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6928" y="2228771"/>
            <a:ext cx="7250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a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95" dirty="0">
                <a:latin typeface="Times New Roman"/>
                <a:cs typeface="Times New Roman"/>
              </a:rPr>
              <a:t>k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37333" y="2228771"/>
            <a:ext cx="16515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host-libgtk3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00654" y="2228771"/>
            <a:ext cx="103726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p</a:t>
            </a:r>
            <a:r>
              <a:rPr sz="396" spc="-95" dirty="0">
                <a:latin typeface="Times New Roman"/>
                <a:cs typeface="Times New Roman"/>
              </a:rPr>
              <a:t>a</a:t>
            </a:r>
            <a:r>
              <a:rPr sz="396" spc="-103" dirty="0">
                <a:latin typeface="Times New Roman"/>
                <a:cs typeface="Times New Roman"/>
              </a:rPr>
              <a:t>ng</a:t>
            </a:r>
            <a:r>
              <a:rPr sz="396" spc="-95" dirty="0">
                <a:latin typeface="Times New Roman"/>
                <a:cs typeface="Times New Roman"/>
              </a:rPr>
              <a:t>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95237" y="2512799"/>
            <a:ext cx="22054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xlib_libXdamage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50399" y="2512799"/>
            <a:ext cx="19335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xlib_libxkbfile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97231" y="3932929"/>
            <a:ext cx="172205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host-libglib2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70041" y="4216956"/>
            <a:ext cx="9264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63" dirty="0">
                <a:latin typeface="Times New Roman"/>
                <a:cs typeface="Times New Roman"/>
              </a:rPr>
              <a:t>li</a:t>
            </a:r>
            <a:r>
              <a:rPr sz="396" spc="-87" dirty="0">
                <a:latin typeface="Times New Roman"/>
                <a:cs typeface="Times New Roman"/>
              </a:rPr>
              <a:t>bff</a:t>
            </a:r>
            <a:r>
              <a:rPr sz="396" spc="-56" dirty="0">
                <a:latin typeface="Times New Roman"/>
                <a:cs typeface="Times New Roman"/>
              </a:rPr>
              <a:t>i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92498" y="4216956"/>
            <a:ext cx="37260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79" dirty="0">
                <a:latin typeface="Times New Roman"/>
                <a:cs typeface="Times New Roman"/>
              </a:rPr>
              <a:t>host-libffi</a:t>
            </a:r>
            <a:r>
              <a:rPr sz="396" spc="79" dirty="0">
                <a:latin typeface="Times New Roman"/>
                <a:cs typeface="Times New Roman"/>
              </a:rPr>
              <a:t>     </a:t>
            </a:r>
            <a:r>
              <a:rPr sz="396" spc="-87" dirty="0">
                <a:latin typeface="Times New Roman"/>
                <a:cs typeface="Times New Roman"/>
              </a:rPr>
              <a:t>host-gettext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55014" y="4785009"/>
            <a:ext cx="17623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host-pkgconf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52799" y="3364877"/>
            <a:ext cx="16515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xlib_libX11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32879" y="4500982"/>
            <a:ext cx="238670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host-xproto_xproto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96242" y="3648903"/>
            <a:ext cx="15609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xlib_xtrans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93424" y="4500982"/>
            <a:ext cx="45921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  <a:tabLst>
                <a:tab pos="331318" algn="l"/>
              </a:tabLst>
            </a:pPr>
            <a:r>
              <a:rPr sz="396" spc="-103" dirty="0">
                <a:latin typeface="Times New Roman"/>
                <a:cs typeface="Times New Roman"/>
              </a:rPr>
              <a:t>ho</a:t>
            </a:r>
            <a:r>
              <a:rPr sz="396" spc="-87" dirty="0">
                <a:latin typeface="Times New Roman"/>
                <a:cs typeface="Times New Roman"/>
              </a:rPr>
              <a:t>s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71" dirty="0">
                <a:latin typeface="Times New Roman"/>
                <a:cs typeface="Times New Roman"/>
              </a:rPr>
              <a:t>-</a:t>
            </a:r>
            <a:r>
              <a:rPr sz="396" spc="-95" dirty="0">
                <a:latin typeface="Times New Roman"/>
                <a:cs typeface="Times New Roman"/>
              </a:rPr>
              <a:t>z</a:t>
            </a:r>
            <a:r>
              <a:rPr sz="396" spc="-63" dirty="0">
                <a:latin typeface="Times New Roman"/>
                <a:cs typeface="Times New Roman"/>
              </a:rPr>
              <a:t>li</a:t>
            </a:r>
            <a:r>
              <a:rPr sz="396" spc="-95" dirty="0">
                <a:latin typeface="Times New Roman"/>
                <a:cs typeface="Times New Roman"/>
              </a:rPr>
              <a:t>b</a:t>
            </a:r>
            <a:r>
              <a:rPr sz="396" dirty="0">
                <a:latin typeface="Times New Roman"/>
                <a:cs typeface="Times New Roman"/>
              </a:rPr>
              <a:t>	</a:t>
            </a:r>
            <a:r>
              <a:rPr sz="396" spc="-103" dirty="0">
                <a:latin typeface="Times New Roman"/>
                <a:cs typeface="Times New Roman"/>
              </a:rPr>
              <a:t>ho</a:t>
            </a:r>
            <a:r>
              <a:rPr sz="396" spc="-87" dirty="0">
                <a:latin typeface="Times New Roman"/>
                <a:cs typeface="Times New Roman"/>
              </a:rPr>
              <a:t>s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71" dirty="0">
                <a:latin typeface="Times New Roman"/>
                <a:cs typeface="Times New Roman"/>
              </a:rPr>
              <a:t>-</a:t>
            </a:r>
            <a:r>
              <a:rPr sz="396" spc="-95" dirty="0">
                <a:latin typeface="Times New Roman"/>
                <a:cs typeface="Times New Roman"/>
              </a:rPr>
              <a:t>e</a:t>
            </a:r>
            <a:r>
              <a:rPr sz="396" spc="-103" dirty="0">
                <a:latin typeface="Times New Roman"/>
                <a:cs typeface="Times New Roman"/>
              </a:rPr>
              <a:t>xp</a:t>
            </a:r>
            <a:r>
              <a:rPr sz="396" spc="-95" dirty="0">
                <a:latin typeface="Times New Roman"/>
                <a:cs typeface="Times New Roman"/>
              </a:rPr>
              <a:t>a</a:t>
            </a:r>
            <a:r>
              <a:rPr sz="396" spc="-56" dirty="0">
                <a:latin typeface="Times New Roman"/>
                <a:cs typeface="Times New Roman"/>
              </a:rPr>
              <a:t>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59847" y="4216956"/>
            <a:ext cx="18731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xproto_xproto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00633" y="4216956"/>
            <a:ext cx="47029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xutil_util-macros</a:t>
            </a:r>
            <a:r>
              <a:rPr sz="396" dirty="0">
                <a:latin typeface="Times New Roman"/>
                <a:cs typeface="Times New Roman"/>
              </a:rPr>
              <a:t>          </a:t>
            </a:r>
            <a:r>
              <a:rPr sz="396" spc="-87" dirty="0">
                <a:latin typeface="Times New Roman"/>
                <a:cs typeface="Times New Roman"/>
              </a:rPr>
              <a:t>host-libxml2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50402" y="4216956"/>
            <a:ext cx="300100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host-libpng</a:t>
            </a:r>
            <a:r>
              <a:rPr sz="396" dirty="0">
                <a:latin typeface="Times New Roman"/>
                <a:cs typeface="Times New Roman"/>
              </a:rPr>
              <a:t>        </a:t>
            </a:r>
            <a:r>
              <a:rPr sz="396" spc="-79" dirty="0">
                <a:latin typeface="Times New Roman"/>
                <a:cs typeface="Times New Roman"/>
              </a:rPr>
              <a:t>zlib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69779" y="2512799"/>
            <a:ext cx="66968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xlib_libXrandr</a:t>
            </a:r>
            <a:r>
              <a:rPr sz="396" spc="-8" dirty="0">
                <a:latin typeface="Times New Roman"/>
                <a:cs typeface="Times New Roman"/>
              </a:rPr>
              <a:t>         </a:t>
            </a:r>
            <a:r>
              <a:rPr sz="396" spc="-95" dirty="0">
                <a:latin typeface="Times New Roman"/>
                <a:cs typeface="Times New Roman"/>
              </a:rPr>
              <a:t>harfbuzz</a:t>
            </a:r>
            <a:r>
              <a:rPr sz="396" spc="32" dirty="0">
                <a:latin typeface="Times New Roman"/>
                <a:cs typeface="Times New Roman"/>
              </a:rPr>
              <a:t>      </a:t>
            </a:r>
            <a:r>
              <a:rPr sz="396" spc="40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xlib_libXcursor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17795" y="3080850"/>
            <a:ext cx="20443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xlib_libXrender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90601" y="4500982"/>
            <a:ext cx="9667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expat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06696" y="3648903"/>
            <a:ext cx="203222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  <a:tabLst>
                <a:tab pos="408861" algn="l"/>
              </a:tabLst>
            </a:pPr>
            <a:r>
              <a:rPr sz="396" spc="-95" dirty="0">
                <a:latin typeface="Times New Roman"/>
                <a:cs typeface="Times New Roman"/>
              </a:rPr>
              <a:t>host-gdk-pixbuf	xproto_xf86bigfontproto</a:t>
            </a:r>
            <a:r>
              <a:rPr sz="396" spc="32" dirty="0">
                <a:latin typeface="Times New Roman"/>
                <a:cs typeface="Times New Roman"/>
              </a:rPr>
              <a:t>         </a:t>
            </a:r>
            <a:r>
              <a:rPr sz="396" spc="-95" dirty="0">
                <a:latin typeface="Times New Roman"/>
                <a:cs typeface="Times New Roman"/>
              </a:rPr>
              <a:t>xproto_xextproto</a:t>
            </a:r>
            <a:r>
              <a:rPr sz="396" spc="32" dirty="0">
                <a:latin typeface="Times New Roman"/>
                <a:cs typeface="Times New Roman"/>
              </a:rPr>
              <a:t>       </a:t>
            </a:r>
            <a:r>
              <a:rPr sz="396" spc="40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xproto_inputproto</a:t>
            </a:r>
            <a:r>
              <a:rPr sz="396" spc="40" dirty="0">
                <a:latin typeface="Times New Roman"/>
                <a:cs typeface="Times New Roman"/>
              </a:rPr>
              <a:t>        </a:t>
            </a:r>
            <a:r>
              <a:rPr sz="396" spc="-95" dirty="0">
                <a:latin typeface="Times New Roman"/>
                <a:cs typeface="Times New Roman"/>
              </a:rPr>
              <a:t>xproto_kbproto</a:t>
            </a:r>
            <a:r>
              <a:rPr sz="396" spc="32" dirty="0">
                <a:latin typeface="Times New Roman"/>
                <a:cs typeface="Times New Roman"/>
              </a:rPr>
              <a:t>          </a:t>
            </a:r>
            <a:r>
              <a:rPr sz="396" spc="40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freetype</a:t>
            </a:r>
            <a:r>
              <a:rPr sz="396" spc="-8" dirty="0">
                <a:latin typeface="Times New Roman"/>
                <a:cs typeface="Times New Roman"/>
              </a:rPr>
              <a:t>       </a:t>
            </a:r>
            <a:r>
              <a:rPr sz="396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libxcb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43274" y="3364877"/>
            <a:ext cx="68781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libglib2</a:t>
            </a:r>
            <a:r>
              <a:rPr sz="396" dirty="0">
                <a:latin typeface="Times New Roman"/>
                <a:cs typeface="Times New Roman"/>
              </a:rPr>
              <a:t>              </a:t>
            </a:r>
            <a:r>
              <a:rPr sz="396" spc="-95" dirty="0">
                <a:latin typeface="Times New Roman"/>
                <a:cs typeface="Times New Roman"/>
              </a:rPr>
              <a:t>xproto_renderproto</a:t>
            </a:r>
            <a:r>
              <a:rPr sz="396" spc="24" dirty="0">
                <a:latin typeface="Times New Roman"/>
                <a:cs typeface="Times New Roman"/>
              </a:rPr>
              <a:t>       </a:t>
            </a:r>
            <a:r>
              <a:rPr sz="396" spc="32" dirty="0">
                <a:latin typeface="Times New Roman"/>
                <a:cs typeface="Times New Roman"/>
              </a:rPr>
              <a:t> </a:t>
            </a:r>
            <a:r>
              <a:rPr sz="396" spc="-103" dirty="0">
                <a:latin typeface="Times New Roman"/>
                <a:cs typeface="Times New Roman"/>
              </a:rPr>
              <a:t>pixman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86112" y="3080850"/>
            <a:ext cx="982879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xproto_fixesproto</a:t>
            </a:r>
            <a:r>
              <a:rPr sz="396" dirty="0">
                <a:latin typeface="Times New Roman"/>
                <a:cs typeface="Times New Roman"/>
              </a:rPr>
              <a:t>               </a:t>
            </a:r>
            <a:r>
              <a:rPr sz="396" spc="-95" dirty="0">
                <a:latin typeface="Times New Roman"/>
                <a:cs typeface="Times New Roman"/>
              </a:rPr>
              <a:t>gdk-pixbuf</a:t>
            </a:r>
            <a:r>
              <a:rPr sz="396" spc="24" dirty="0">
                <a:latin typeface="Times New Roman"/>
                <a:cs typeface="Times New Roman"/>
              </a:rPr>
              <a:t>       </a:t>
            </a:r>
            <a:r>
              <a:rPr sz="396" spc="-87" dirty="0">
                <a:latin typeface="Times New Roman"/>
                <a:cs typeface="Times New Roman"/>
              </a:rPr>
              <a:t>fontconfig</a:t>
            </a:r>
            <a:r>
              <a:rPr sz="396" spc="-8" dirty="0">
                <a:latin typeface="Times New Roman"/>
                <a:cs typeface="Times New Roman"/>
              </a:rPr>
              <a:t>        </a:t>
            </a:r>
            <a:r>
              <a:rPr sz="396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xlib_libXext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28026" y="2796824"/>
            <a:ext cx="1263846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xproto_damageproto</a:t>
            </a:r>
            <a:r>
              <a:rPr sz="396" spc="24" dirty="0">
                <a:latin typeface="Times New Roman"/>
                <a:cs typeface="Times New Roman"/>
              </a:rPr>
              <a:t>        </a:t>
            </a:r>
            <a:r>
              <a:rPr sz="396" spc="-87" dirty="0">
                <a:latin typeface="Times New Roman"/>
                <a:cs typeface="Times New Roman"/>
              </a:rPr>
              <a:t>xlib_libXfixes</a:t>
            </a:r>
            <a:r>
              <a:rPr sz="396" dirty="0">
                <a:latin typeface="Times New Roman"/>
                <a:cs typeface="Times New Roman"/>
              </a:rPr>
              <a:t>               </a:t>
            </a:r>
            <a:r>
              <a:rPr sz="396" spc="-87" dirty="0">
                <a:latin typeface="Times New Roman"/>
                <a:cs typeface="Times New Roman"/>
              </a:rPr>
              <a:t>xlib_libXft</a:t>
            </a:r>
            <a:r>
              <a:rPr sz="396" dirty="0">
                <a:latin typeface="Times New Roman"/>
                <a:cs typeface="Times New Roman"/>
              </a:rPr>
              <a:t>               </a:t>
            </a:r>
            <a:r>
              <a:rPr sz="396" spc="8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xproto_xineramaproto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46455" y="2796824"/>
            <a:ext cx="46324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xproto_randrproto</a:t>
            </a:r>
            <a:r>
              <a:rPr sz="396" spc="24" dirty="0">
                <a:latin typeface="Times New Roman"/>
                <a:cs typeface="Times New Roman"/>
              </a:rPr>
              <a:t>            </a:t>
            </a:r>
            <a:r>
              <a:rPr sz="396" spc="-87" dirty="0">
                <a:latin typeface="Times New Roman"/>
                <a:cs typeface="Times New Roman"/>
              </a:rPr>
              <a:t>cairo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059866" y="3080850"/>
            <a:ext cx="120745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host-xapp_mkfontdir</a:t>
            </a:r>
            <a:r>
              <a:rPr sz="396" spc="24" dirty="0">
                <a:latin typeface="Times New Roman"/>
                <a:cs typeface="Times New Roman"/>
              </a:rPr>
              <a:t>         </a:t>
            </a:r>
            <a:r>
              <a:rPr sz="396" spc="-95" dirty="0">
                <a:latin typeface="Times New Roman"/>
                <a:cs typeface="Times New Roman"/>
              </a:rPr>
              <a:t>host-xapp_bdftopcf</a:t>
            </a:r>
            <a:r>
              <a:rPr sz="396" spc="24" dirty="0">
                <a:latin typeface="Times New Roman"/>
                <a:cs typeface="Times New Roman"/>
              </a:rPr>
              <a:t>        </a:t>
            </a:r>
            <a:r>
              <a:rPr sz="396" spc="32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host-xfont_font-util</a:t>
            </a:r>
            <a:r>
              <a:rPr sz="396" dirty="0">
                <a:latin typeface="Times New Roman"/>
                <a:cs typeface="Times New Roman"/>
              </a:rPr>
              <a:t>           </a:t>
            </a:r>
            <a:r>
              <a:rPr sz="396" spc="-87" dirty="0">
                <a:latin typeface="Times New Roman"/>
                <a:cs typeface="Times New Roman"/>
              </a:rPr>
              <a:t>xfont_font-util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77930" y="3364877"/>
            <a:ext cx="23162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host-xlib_libXfont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70963" y="3648903"/>
            <a:ext cx="262840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host-xfont_encodings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827941" y="3648903"/>
            <a:ext cx="20745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host-xlib_xtrans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637307" y="3648903"/>
            <a:ext cx="27693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host-xproto_fontsproto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92435" y="3932929"/>
            <a:ext cx="28096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host-xapp_mkfontscale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34589" y="4500982"/>
            <a:ext cx="269889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host-xutil_util-macros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15940" y="4216956"/>
            <a:ext cx="17623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host-freetype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08088" y="3364877"/>
            <a:ext cx="45015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host-gcc-final</a:t>
            </a:r>
            <a:r>
              <a:rPr sz="396" dirty="0">
                <a:latin typeface="Times New Roman"/>
                <a:cs typeface="Times New Roman"/>
              </a:rPr>
              <a:t>                </a:t>
            </a:r>
            <a:r>
              <a:rPr sz="396" spc="-87" dirty="0">
                <a:latin typeface="Times New Roman"/>
                <a:cs typeface="Times New Roman"/>
              </a:rPr>
              <a:t>libsha1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08025" y="3364877"/>
            <a:ext cx="180260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xlib_libXfont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46473" y="2512799"/>
            <a:ext cx="24974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xproto_bigreqsproto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833622" y="3932929"/>
            <a:ext cx="24874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xproto_presentproto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96725" y="2512799"/>
            <a:ext cx="119738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xproto_compositeproto</a:t>
            </a:r>
            <a:r>
              <a:rPr sz="396" spc="24" dirty="0">
                <a:latin typeface="Times New Roman"/>
                <a:cs typeface="Times New Roman"/>
              </a:rPr>
              <a:t>         </a:t>
            </a:r>
            <a:r>
              <a:rPr sz="396" spc="-95" dirty="0">
                <a:latin typeface="Times New Roman"/>
                <a:cs typeface="Times New Roman"/>
              </a:rPr>
              <a:t>xproto_glproto</a:t>
            </a:r>
            <a:r>
              <a:rPr sz="396" spc="32" dirty="0">
                <a:latin typeface="Times New Roman"/>
                <a:cs typeface="Times New Roman"/>
              </a:rPr>
              <a:t>       </a:t>
            </a:r>
            <a:r>
              <a:rPr sz="396" spc="40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xkeyboard-config</a:t>
            </a:r>
            <a:r>
              <a:rPr sz="396" spc="32" dirty="0">
                <a:latin typeface="Times New Roman"/>
                <a:cs typeface="Times New Roman"/>
              </a:rPr>
              <a:t>        </a:t>
            </a:r>
            <a:r>
              <a:rPr sz="396" spc="-95" dirty="0">
                <a:latin typeface="Times New Roman"/>
                <a:cs typeface="Times New Roman"/>
              </a:rPr>
              <a:t>xproto_videoproto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35416" y="2512799"/>
            <a:ext cx="224773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xlib_libXi</a:t>
            </a:r>
            <a:r>
              <a:rPr sz="396" dirty="0">
                <a:latin typeface="Times New Roman"/>
                <a:cs typeface="Times New Roman"/>
              </a:rPr>
              <a:t>               </a:t>
            </a:r>
            <a:r>
              <a:rPr sz="396" spc="-95" dirty="0">
                <a:latin typeface="Times New Roman"/>
                <a:cs typeface="Times New Roman"/>
              </a:rPr>
              <a:t>xlib_libXinerama</a:t>
            </a:r>
            <a:r>
              <a:rPr sz="396" spc="40" dirty="0">
                <a:latin typeface="Times New Roman"/>
                <a:cs typeface="Times New Roman"/>
              </a:rPr>
              <a:t>        </a:t>
            </a:r>
            <a:r>
              <a:rPr sz="396" spc="-95" dirty="0">
                <a:latin typeface="Times New Roman"/>
                <a:cs typeface="Times New Roman"/>
              </a:rPr>
              <a:t>xproto_xcmiscproto</a:t>
            </a:r>
            <a:r>
              <a:rPr sz="396" spc="24" dirty="0">
                <a:latin typeface="Times New Roman"/>
                <a:cs typeface="Times New Roman"/>
              </a:rPr>
              <a:t>       </a:t>
            </a:r>
            <a:r>
              <a:rPr sz="396" spc="32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xlib_libXres</a:t>
            </a:r>
            <a:r>
              <a:rPr sz="396" spc="87" dirty="0">
                <a:latin typeface="Times New Roman"/>
                <a:cs typeface="Times New Roman"/>
              </a:rPr>
              <a:t>    </a:t>
            </a:r>
            <a:r>
              <a:rPr sz="396" spc="95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xlib_libXxf86vm</a:t>
            </a:r>
            <a:r>
              <a:rPr sz="396" spc="32" dirty="0">
                <a:latin typeface="Times New Roman"/>
                <a:cs typeface="Times New Roman"/>
              </a:rPr>
              <a:t>        </a:t>
            </a:r>
            <a:r>
              <a:rPr sz="396" spc="-95" dirty="0">
                <a:latin typeface="Times New Roman"/>
                <a:cs typeface="Times New Roman"/>
              </a:rPr>
              <a:t>xproto_xf86dgaproto</a:t>
            </a:r>
            <a:r>
              <a:rPr sz="396" spc="40" dirty="0">
                <a:latin typeface="Times New Roman"/>
                <a:cs typeface="Times New Roman"/>
              </a:rPr>
              <a:t>      </a:t>
            </a:r>
            <a:r>
              <a:rPr sz="396" spc="48" dirty="0">
                <a:latin typeface="Times New Roman"/>
                <a:cs typeface="Times New Roman"/>
              </a:rPr>
              <a:t> </a:t>
            </a:r>
            <a:r>
              <a:rPr sz="396" spc="-103" dirty="0">
                <a:latin typeface="Times New Roman"/>
                <a:cs typeface="Times New Roman"/>
              </a:rPr>
              <a:t>mcookie</a:t>
            </a:r>
            <a:r>
              <a:rPr sz="396" spc="825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xdata_xbitmaps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299724" y="2796824"/>
            <a:ext cx="25176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host-xapp_xkbcomp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86796" y="4216956"/>
            <a:ext cx="53172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host-python</a:t>
            </a:r>
            <a:r>
              <a:rPr sz="396" spc="32" dirty="0">
                <a:latin typeface="Times New Roman"/>
                <a:cs typeface="Times New Roman"/>
              </a:rPr>
              <a:t>        </a:t>
            </a:r>
            <a:r>
              <a:rPr sz="396" spc="-87" dirty="0">
                <a:latin typeface="Times New Roman"/>
                <a:cs typeface="Times New Roman"/>
              </a:rPr>
              <a:t>host-libxml-parser-perl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131226" y="3080850"/>
            <a:ext cx="24471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host-xlib_libxkbfile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060227" y="3364877"/>
            <a:ext cx="21550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host-xlib_libX11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63592" y="3648903"/>
            <a:ext cx="999999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host-xproto_inputproto</a:t>
            </a:r>
            <a:r>
              <a:rPr sz="396" dirty="0">
                <a:latin typeface="Times New Roman"/>
                <a:cs typeface="Times New Roman"/>
              </a:rPr>
              <a:t>           </a:t>
            </a:r>
            <a:r>
              <a:rPr sz="396" spc="-95" dirty="0">
                <a:latin typeface="Times New Roman"/>
                <a:cs typeface="Times New Roman"/>
              </a:rPr>
              <a:t>host-xproto_kbproto</a:t>
            </a:r>
            <a:r>
              <a:rPr sz="396" spc="32" dirty="0">
                <a:latin typeface="Times New Roman"/>
                <a:cs typeface="Times New Roman"/>
              </a:rPr>
              <a:t>        </a:t>
            </a:r>
            <a:r>
              <a:rPr sz="396" spc="40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host-xproto_xextproto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416887" y="3932929"/>
            <a:ext cx="25679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host-libpthread-stubs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008528" y="4216956"/>
            <a:ext cx="98489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  <a:tabLst>
                <a:tab pos="451157" algn="l"/>
              </a:tabLst>
            </a:pPr>
            <a:r>
              <a:rPr sz="396" spc="-87" dirty="0">
                <a:latin typeface="Times New Roman"/>
                <a:cs typeface="Times New Roman"/>
              </a:rPr>
              <a:t>host-xlib_libfontenc	host-xlib_libXau</a:t>
            </a:r>
            <a:r>
              <a:rPr sz="396" dirty="0">
                <a:latin typeface="Times New Roman"/>
                <a:cs typeface="Times New Roman"/>
              </a:rPr>
              <a:t>          </a:t>
            </a:r>
            <a:r>
              <a:rPr sz="396" spc="-95" dirty="0">
                <a:latin typeface="Times New Roman"/>
                <a:cs typeface="Times New Roman"/>
              </a:rPr>
              <a:t>host-xlib_libXdmcp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263533" y="3648903"/>
            <a:ext cx="44410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host-libxcb</a:t>
            </a:r>
            <a:r>
              <a:rPr sz="396" spc="87" dirty="0">
                <a:latin typeface="Times New Roman"/>
                <a:cs typeface="Times New Roman"/>
              </a:rPr>
              <a:t>     </a:t>
            </a:r>
            <a:r>
              <a:rPr sz="396" spc="-95" dirty="0">
                <a:latin typeface="Times New Roman"/>
                <a:cs typeface="Times New Roman"/>
              </a:rPr>
              <a:t>xfont_encodings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48772" y="3932929"/>
            <a:ext cx="2113795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libpng</a:t>
            </a:r>
            <a:r>
              <a:rPr sz="396" spc="111" dirty="0">
                <a:latin typeface="Times New Roman"/>
                <a:cs typeface="Times New Roman"/>
              </a:rPr>
              <a:t>    </a:t>
            </a:r>
            <a:r>
              <a:rPr sz="396" spc="-87" dirty="0">
                <a:latin typeface="Times New Roman"/>
                <a:cs typeface="Times New Roman"/>
              </a:rPr>
              <a:t>libpthread-stubs</a:t>
            </a:r>
            <a:r>
              <a:rPr sz="396" spc="87" dirty="0">
                <a:latin typeface="Times New Roman"/>
                <a:cs typeface="Times New Roman"/>
              </a:rPr>
              <a:t>    </a:t>
            </a:r>
            <a:r>
              <a:rPr sz="396" spc="95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xcb-proto</a:t>
            </a:r>
            <a:r>
              <a:rPr sz="396" spc="32" dirty="0">
                <a:latin typeface="Times New Roman"/>
                <a:cs typeface="Times New Roman"/>
              </a:rPr>
              <a:t>       </a:t>
            </a:r>
            <a:r>
              <a:rPr sz="396" spc="-87" dirty="0">
                <a:latin typeface="Times New Roman"/>
                <a:cs typeface="Times New Roman"/>
              </a:rPr>
              <a:t>host-xcb-proto</a:t>
            </a:r>
            <a:r>
              <a:rPr sz="396" dirty="0">
                <a:latin typeface="Times New Roman"/>
                <a:cs typeface="Times New Roman"/>
              </a:rPr>
              <a:t>        </a:t>
            </a:r>
            <a:r>
              <a:rPr sz="396" spc="8" dirty="0">
                <a:latin typeface="Times New Roman"/>
                <a:cs typeface="Times New Roman"/>
              </a:rPr>
              <a:t> </a:t>
            </a:r>
            <a:r>
              <a:rPr sz="396" spc="-79" dirty="0">
                <a:latin typeface="Times New Roman"/>
                <a:cs typeface="Times New Roman"/>
              </a:rPr>
              <a:t>host-intltool</a:t>
            </a:r>
            <a:r>
              <a:rPr sz="396" spc="87" dirty="0">
                <a:latin typeface="Times New Roman"/>
                <a:cs typeface="Times New Roman"/>
              </a:rPr>
              <a:t>     </a:t>
            </a:r>
            <a:r>
              <a:rPr sz="396" spc="-87" dirty="0">
                <a:latin typeface="Times New Roman"/>
                <a:cs typeface="Times New Roman"/>
              </a:rPr>
              <a:t>xlib_libfontenc</a:t>
            </a:r>
            <a:r>
              <a:rPr sz="396" dirty="0">
                <a:latin typeface="Times New Roman"/>
                <a:cs typeface="Times New Roman"/>
              </a:rPr>
              <a:t>          </a:t>
            </a:r>
            <a:r>
              <a:rPr sz="396" spc="-95" dirty="0">
                <a:latin typeface="Times New Roman"/>
                <a:cs typeface="Times New Roman"/>
              </a:rPr>
              <a:t>xlib_libXdmcp</a:t>
            </a:r>
            <a:r>
              <a:rPr sz="396" spc="32" dirty="0">
                <a:latin typeface="Times New Roman"/>
                <a:cs typeface="Times New Roman"/>
              </a:rPr>
              <a:t>       </a:t>
            </a:r>
            <a:r>
              <a:rPr sz="396" spc="-95" dirty="0">
                <a:latin typeface="Times New Roman"/>
                <a:cs typeface="Times New Roman"/>
              </a:rPr>
              <a:t>xlib_libXau</a:t>
            </a:r>
            <a:r>
              <a:rPr sz="396" spc="32" dirty="0">
                <a:latin typeface="Times New Roman"/>
                <a:cs typeface="Times New Roman"/>
              </a:rPr>
              <a:t>       </a:t>
            </a:r>
            <a:r>
              <a:rPr sz="396" spc="-79" dirty="0">
                <a:latin typeface="Times New Roman"/>
                <a:cs typeface="Times New Roman"/>
              </a:rPr>
              <a:t>host-libxslt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868427" y="3648903"/>
            <a:ext cx="67975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xproto_fontsproto</a:t>
            </a:r>
            <a:r>
              <a:rPr sz="396" spc="95" dirty="0">
                <a:latin typeface="Times New Roman"/>
                <a:cs typeface="Times New Roman"/>
              </a:rPr>
              <a:t>    </a:t>
            </a:r>
            <a:r>
              <a:rPr sz="396" spc="285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host-xproto_xf86bigfontproto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936000" y="2796824"/>
            <a:ext cx="26183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xproto_resourceproto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76181" y="2796824"/>
            <a:ext cx="312185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xproto_xf86vidmodeproto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536965" y="2228771"/>
            <a:ext cx="452165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host-fakeroot</a:t>
            </a:r>
            <a:r>
              <a:rPr sz="396" spc="-8" dirty="0">
                <a:latin typeface="Times New Roman"/>
                <a:cs typeface="Times New Roman"/>
              </a:rPr>
              <a:t>          </a:t>
            </a:r>
            <a:r>
              <a:rPr sz="396" spc="-95" dirty="0">
                <a:latin typeface="Times New Roman"/>
                <a:cs typeface="Times New Roman"/>
              </a:rPr>
              <a:t>host-makedevs</a:t>
            </a:r>
            <a:endParaRPr sz="396">
              <a:latin typeface="Times New Roman"/>
              <a:cs typeface="Times New Roman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" y="5818630"/>
            <a:ext cx="9134937" cy="123867"/>
            <a:chOff x="0" y="3129219"/>
            <a:chExt cx="5760085" cy="78105"/>
          </a:xfrm>
        </p:grpSpPr>
        <p:sp>
          <p:nvSpPr>
            <p:cNvPr id="96" name="object 96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1" y="3138893"/>
              <a:ext cx="230344" cy="67871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8758461" y="5828135"/>
            <a:ext cx="396777" cy="130132"/>
          </a:xfrm>
          <a:prstGeom prst="rect">
            <a:avLst/>
          </a:prstGeom>
        </p:spPr>
        <p:txBody>
          <a:bodyPr vert="horz" wrap="square" lIns="0" tIns="32226" rIns="0" bIns="0" rtlCol="0">
            <a:spAutoFit/>
          </a:bodyPr>
          <a:lstStyle/>
          <a:p>
            <a:pPr marL="60423">
              <a:spcBef>
                <a:spcPts val="254"/>
              </a:spcBef>
            </a:pPr>
            <a:fld id="{81D60167-4931-47E6-BA6A-407CBD079E47}" type="slidenum">
              <a:rPr sz="634" spc="8" dirty="0">
                <a:latin typeface="Microsoft Sans Serif"/>
                <a:cs typeface="Microsoft Sans Serif"/>
              </a:rPr>
              <a:pPr marL="60423">
                <a:spcBef>
                  <a:spcPts val="254"/>
                </a:spcBef>
              </a:pPr>
              <a:t>70</a:t>
            </a:fld>
            <a:r>
              <a:rPr sz="634" spc="8" dirty="0">
                <a:latin typeface="Microsoft Sans Serif"/>
                <a:cs typeface="Microsoft Sans Serif"/>
              </a:rPr>
              <a:t>/324</a:t>
            </a:r>
            <a:endParaRPr sz="63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947" y="900477"/>
            <a:ext cx="4485394" cy="369088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2220" spc="-103" dirty="0">
                <a:latin typeface="Trebuchet MS"/>
                <a:cs typeface="Trebuchet MS"/>
              </a:rPr>
              <a:t>System</a:t>
            </a:r>
            <a:r>
              <a:rPr sz="2220" spc="32" dirty="0">
                <a:latin typeface="Trebuchet MS"/>
                <a:cs typeface="Trebuchet MS"/>
              </a:rPr>
              <a:t> </a:t>
            </a:r>
            <a:r>
              <a:rPr sz="2220" spc="-135" dirty="0">
                <a:latin typeface="Trebuchet MS"/>
                <a:cs typeface="Trebuchet MS"/>
              </a:rPr>
              <a:t>integration:</a:t>
            </a:r>
            <a:r>
              <a:rPr sz="2220" spc="262" dirty="0">
                <a:latin typeface="Trebuchet MS"/>
                <a:cs typeface="Trebuchet MS"/>
              </a:rPr>
              <a:t> </a:t>
            </a:r>
            <a:r>
              <a:rPr sz="2220" spc="-167" dirty="0">
                <a:latin typeface="Trebuchet MS"/>
                <a:cs typeface="Trebuchet MS"/>
              </a:rPr>
              <a:t>several</a:t>
            </a:r>
            <a:r>
              <a:rPr sz="2220" spc="32" dirty="0">
                <a:latin typeface="Trebuchet MS"/>
                <a:cs typeface="Trebuchet MS"/>
              </a:rPr>
              <a:t> </a:t>
            </a:r>
            <a:r>
              <a:rPr sz="2220" spc="-127" dirty="0">
                <a:latin typeface="Trebuchet MS"/>
                <a:cs typeface="Trebuchet MS"/>
              </a:rPr>
              <a:t>possibilities</a:t>
            </a:r>
            <a:endParaRPr sz="222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955006"/>
            <a:ext cx="9134937" cy="522658"/>
            <a:chOff x="0" y="62434"/>
            <a:chExt cx="5760085" cy="329565"/>
          </a:xfrm>
        </p:grpSpPr>
        <p:sp>
          <p:nvSpPr>
            <p:cNvPr id="4" name="object 4"/>
            <p:cNvSpPr/>
            <p:nvPr/>
          </p:nvSpPr>
          <p:spPr>
            <a:xfrm>
              <a:off x="0" y="28747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12653">
              <a:solidFill>
                <a:srgbClr val="F47F19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105168" y="279113"/>
                  </a:move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" name="object 6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210339" y="139556"/>
                  </a:move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" name="object 7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5416" y="57232"/>
                  </a:move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8" name="object 8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53" y="8665"/>
                  </a:move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9" y="169024"/>
              <a:ext cx="270510" cy="93980"/>
            </a:xfrm>
            <a:custGeom>
              <a:avLst/>
              <a:gdLst/>
              <a:ahLst/>
              <a:cxnLst/>
              <a:rect l="l" t="t" r="r" b="b"/>
              <a:pathLst>
                <a:path w="270510" h="93979">
                  <a:moveTo>
                    <a:pt x="31711" y="92189"/>
                  </a:moveTo>
                  <a:lnTo>
                    <a:pt x="30734" y="73571"/>
                  </a:lnTo>
                  <a:lnTo>
                    <a:pt x="30645" y="27203"/>
                  </a:lnTo>
                  <a:lnTo>
                    <a:pt x="29984" y="0"/>
                  </a:lnTo>
                  <a:lnTo>
                    <a:pt x="23418" y="12509"/>
                  </a:lnTo>
                  <a:lnTo>
                    <a:pt x="13563" y="32448"/>
                  </a:lnTo>
                  <a:lnTo>
                    <a:pt x="4419" y="58915"/>
                  </a:lnTo>
                  <a:lnTo>
                    <a:pt x="0" y="91020"/>
                  </a:lnTo>
                  <a:lnTo>
                    <a:pt x="4089" y="93878"/>
                  </a:lnTo>
                  <a:lnTo>
                    <a:pt x="14135" y="81089"/>
                  </a:lnTo>
                  <a:lnTo>
                    <a:pt x="25044" y="73571"/>
                  </a:lnTo>
                  <a:lnTo>
                    <a:pt x="31711" y="92189"/>
                  </a:lnTo>
                  <a:close/>
                </a:path>
                <a:path w="270510" h="93979">
                  <a:moveTo>
                    <a:pt x="270332" y="82613"/>
                  </a:moveTo>
                  <a:lnTo>
                    <a:pt x="253441" y="30251"/>
                  </a:lnTo>
                  <a:lnTo>
                    <a:pt x="232994" y="1244"/>
                  </a:lnTo>
                  <a:lnTo>
                    <a:pt x="232168" y="25565"/>
                  </a:lnTo>
                  <a:lnTo>
                    <a:pt x="232054" y="67005"/>
                  </a:lnTo>
                  <a:lnTo>
                    <a:pt x="230847" y="83654"/>
                  </a:lnTo>
                  <a:lnTo>
                    <a:pt x="239153" y="67005"/>
                  </a:lnTo>
                  <a:lnTo>
                    <a:pt x="252717" y="73736"/>
                  </a:lnTo>
                  <a:lnTo>
                    <a:pt x="265226" y="85153"/>
                  </a:lnTo>
                  <a:lnTo>
                    <a:pt x="270332" y="8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17468" y="57373"/>
                  </a:move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lnTo>
                    <a:pt x="66339" y="43642"/>
                  </a:lnTo>
                  <a:lnTo>
                    <a:pt x="59423" y="49820"/>
                  </a:lnTo>
                  <a:lnTo>
                    <a:pt x="48223" y="54116"/>
                  </a:lnTo>
                  <a:lnTo>
                    <a:pt x="34387" y="57035"/>
                  </a:lnTo>
                  <a:lnTo>
                    <a:pt x="17468" y="57373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67320" y="35081"/>
                  </a:moveTo>
                  <a:lnTo>
                    <a:pt x="34387" y="57035"/>
                  </a:lnTo>
                  <a:lnTo>
                    <a:pt x="17468" y="57373"/>
                  </a:ln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close/>
                </a:path>
              </a:pathLst>
            </a:custGeom>
            <a:ln w="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52961" y="60952"/>
                  </a:moveTo>
                  <a:lnTo>
                    <a:pt x="8390" y="52927"/>
                  </a:lnTo>
                  <a:lnTo>
                    <a:pt x="0" y="37271"/>
                  </a:lnTo>
                  <a:lnTo>
                    <a:pt x="8833" y="25979"/>
                  </a:lnTo>
                  <a:lnTo>
                    <a:pt x="13538" y="19648"/>
                  </a:lnTo>
                  <a:lnTo>
                    <a:pt x="18127" y="14205"/>
                  </a:lnTo>
                  <a:lnTo>
                    <a:pt x="26612" y="5574"/>
                  </a:lnTo>
                  <a:lnTo>
                    <a:pt x="38278" y="0"/>
                  </a:lnTo>
                  <a:lnTo>
                    <a:pt x="49821" y="3982"/>
                  </a:lnTo>
                  <a:lnTo>
                    <a:pt x="60300" y="14891"/>
                  </a:lnTo>
                  <a:lnTo>
                    <a:pt x="68772" y="30094"/>
                  </a:lnTo>
                  <a:lnTo>
                    <a:pt x="71518" y="45293"/>
                  </a:lnTo>
                  <a:lnTo>
                    <a:pt x="65693" y="55716"/>
                  </a:lnTo>
                  <a:lnTo>
                    <a:pt x="52961" y="6095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0" y="37271"/>
                  </a:moveTo>
                  <a:lnTo>
                    <a:pt x="34985" y="60595"/>
                  </a:lnTo>
                  <a:lnTo>
                    <a:pt x="52961" y="60952"/>
                  </a:lnTo>
                  <a:lnTo>
                    <a:pt x="65693" y="55716"/>
                  </a:lnTo>
                  <a:lnTo>
                    <a:pt x="71518" y="45293"/>
                  </a:lnTo>
                  <a:lnTo>
                    <a:pt x="68772" y="30094"/>
                  </a:lnTo>
                  <a:lnTo>
                    <a:pt x="60300" y="14891"/>
                  </a:lnTo>
                  <a:lnTo>
                    <a:pt x="49821" y="3982"/>
                  </a:lnTo>
                  <a:lnTo>
                    <a:pt x="38278" y="0"/>
                  </a:lnTo>
                  <a:lnTo>
                    <a:pt x="26612" y="5574"/>
                  </a:lnTo>
                  <a:lnTo>
                    <a:pt x="18127" y="14205"/>
                  </a:lnTo>
                  <a:lnTo>
                    <a:pt x="13538" y="19648"/>
                  </a:lnTo>
                  <a:lnTo>
                    <a:pt x="8833" y="25979"/>
                  </a:lnTo>
                  <a:lnTo>
                    <a:pt x="0" y="37271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779" y="129247"/>
              <a:ext cx="106680" cy="24765"/>
            </a:xfrm>
            <a:custGeom>
              <a:avLst/>
              <a:gdLst/>
              <a:ahLst/>
              <a:cxnLst/>
              <a:rect l="l" t="t" r="r" b="b"/>
              <a:pathLst>
                <a:path w="106679" h="24764">
                  <a:moveTo>
                    <a:pt x="17183" y="11201"/>
                  </a:moveTo>
                  <a:lnTo>
                    <a:pt x="16878" y="7454"/>
                  </a:lnTo>
                  <a:lnTo>
                    <a:pt x="15125" y="2209"/>
                  </a:lnTo>
                  <a:lnTo>
                    <a:pt x="11925" y="0"/>
                  </a:lnTo>
                  <a:lnTo>
                    <a:pt x="3060" y="368"/>
                  </a:lnTo>
                  <a:lnTo>
                    <a:pt x="0" y="4851"/>
                  </a:lnTo>
                  <a:lnTo>
                    <a:pt x="495" y="17360"/>
                  </a:lnTo>
                  <a:lnTo>
                    <a:pt x="2324" y="20510"/>
                  </a:lnTo>
                  <a:lnTo>
                    <a:pt x="11404" y="23596"/>
                  </a:lnTo>
                  <a:lnTo>
                    <a:pt x="15760" y="20320"/>
                  </a:lnTo>
                  <a:lnTo>
                    <a:pt x="17183" y="11201"/>
                  </a:lnTo>
                  <a:close/>
                </a:path>
                <a:path w="106679" h="24764">
                  <a:moveTo>
                    <a:pt x="106273" y="12115"/>
                  </a:moveTo>
                  <a:lnTo>
                    <a:pt x="105956" y="8369"/>
                  </a:lnTo>
                  <a:lnTo>
                    <a:pt x="104203" y="3124"/>
                  </a:lnTo>
                  <a:lnTo>
                    <a:pt x="101003" y="927"/>
                  </a:lnTo>
                  <a:lnTo>
                    <a:pt x="92151" y="1295"/>
                  </a:lnTo>
                  <a:lnTo>
                    <a:pt x="89090" y="5778"/>
                  </a:lnTo>
                  <a:lnTo>
                    <a:pt x="89573" y="18275"/>
                  </a:lnTo>
                  <a:lnTo>
                    <a:pt x="91401" y="21424"/>
                  </a:lnTo>
                  <a:lnTo>
                    <a:pt x="100482" y="24511"/>
                  </a:lnTo>
                  <a:lnTo>
                    <a:pt x="104851" y="21247"/>
                  </a:lnTo>
                  <a:lnTo>
                    <a:pt x="106273" y="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65170" y="172961"/>
                  </a:move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0" y="86478"/>
                  </a:move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close/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23262" y="35464"/>
                  </a:moveTo>
                  <a:lnTo>
                    <a:pt x="16446" y="29554"/>
                  </a:lnTo>
                  <a:lnTo>
                    <a:pt x="10546" y="23276"/>
                  </a:lnTo>
                  <a:lnTo>
                    <a:pt x="5189" y="15568"/>
                  </a:lnTo>
                  <a:lnTo>
                    <a:pt x="0" y="5367"/>
                  </a:lnTo>
                  <a:lnTo>
                    <a:pt x="8417" y="1154"/>
                  </a:lnTo>
                  <a:lnTo>
                    <a:pt x="15242" y="0"/>
                  </a:lnTo>
                  <a:lnTo>
                    <a:pt x="20913" y="722"/>
                  </a:lnTo>
                  <a:lnTo>
                    <a:pt x="25870" y="2139"/>
                  </a:lnTo>
                  <a:lnTo>
                    <a:pt x="26617" y="12083"/>
                  </a:lnTo>
                  <a:lnTo>
                    <a:pt x="26369" y="19884"/>
                  </a:lnTo>
                  <a:lnTo>
                    <a:pt x="25220" y="27143"/>
                  </a:lnTo>
                  <a:lnTo>
                    <a:pt x="23262" y="3546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0" y="5367"/>
                  </a:moveTo>
                  <a:lnTo>
                    <a:pt x="5189" y="15568"/>
                  </a:lnTo>
                  <a:lnTo>
                    <a:pt x="10546" y="23276"/>
                  </a:lnTo>
                  <a:lnTo>
                    <a:pt x="16446" y="29554"/>
                  </a:lnTo>
                  <a:lnTo>
                    <a:pt x="23262" y="35464"/>
                  </a:lnTo>
                  <a:lnTo>
                    <a:pt x="25220" y="27143"/>
                  </a:lnTo>
                  <a:lnTo>
                    <a:pt x="26369" y="19884"/>
                  </a:lnTo>
                  <a:lnTo>
                    <a:pt x="26617" y="12083"/>
                  </a:lnTo>
                  <a:lnTo>
                    <a:pt x="25870" y="2139"/>
                  </a:lnTo>
                  <a:lnTo>
                    <a:pt x="20913" y="722"/>
                  </a:lnTo>
                  <a:lnTo>
                    <a:pt x="15242" y="0"/>
                  </a:lnTo>
                  <a:lnTo>
                    <a:pt x="8417" y="1154"/>
                  </a:lnTo>
                  <a:lnTo>
                    <a:pt x="0" y="536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594" y="262013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40" h="58420">
                  <a:moveTo>
                    <a:pt x="24472" y="51841"/>
                  </a:moveTo>
                  <a:lnTo>
                    <a:pt x="23710" y="41516"/>
                  </a:lnTo>
                  <a:lnTo>
                    <a:pt x="23647" y="15836"/>
                  </a:lnTo>
                  <a:lnTo>
                    <a:pt x="23126" y="774"/>
                  </a:lnTo>
                  <a:lnTo>
                    <a:pt x="18059" y="7708"/>
                  </a:lnTo>
                  <a:lnTo>
                    <a:pt x="10464" y="18745"/>
                  </a:lnTo>
                  <a:lnTo>
                    <a:pt x="3403" y="33401"/>
                  </a:lnTo>
                  <a:lnTo>
                    <a:pt x="0" y="51193"/>
                  </a:lnTo>
                  <a:lnTo>
                    <a:pt x="3162" y="52768"/>
                  </a:lnTo>
                  <a:lnTo>
                    <a:pt x="10909" y="45681"/>
                  </a:lnTo>
                  <a:lnTo>
                    <a:pt x="19316" y="41516"/>
                  </a:lnTo>
                  <a:lnTo>
                    <a:pt x="24472" y="51841"/>
                  </a:lnTo>
                  <a:close/>
                </a:path>
                <a:path w="167640" h="58420">
                  <a:moveTo>
                    <a:pt x="167513" y="56400"/>
                  </a:moveTo>
                  <a:lnTo>
                    <a:pt x="153009" y="7759"/>
                  </a:lnTo>
                  <a:lnTo>
                    <a:pt x="148932" y="0"/>
                  </a:lnTo>
                  <a:lnTo>
                    <a:pt x="148526" y="16865"/>
                  </a:lnTo>
                  <a:lnTo>
                    <a:pt x="148463" y="45593"/>
                  </a:lnTo>
                  <a:lnTo>
                    <a:pt x="147866" y="57124"/>
                  </a:lnTo>
                  <a:lnTo>
                    <a:pt x="151993" y="45593"/>
                  </a:lnTo>
                  <a:lnTo>
                    <a:pt x="158750" y="50253"/>
                  </a:lnTo>
                  <a:lnTo>
                    <a:pt x="164973" y="58178"/>
                  </a:lnTo>
                  <a:lnTo>
                    <a:pt x="167513" y="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30892" y="35554"/>
                  </a:moveTo>
                  <a:lnTo>
                    <a:pt x="0" y="21739"/>
                  </a:lnTo>
                  <a:lnTo>
                    <a:pt x="5152" y="15152"/>
                  </a:lnTo>
                  <a:lnTo>
                    <a:pt x="7895" y="11460"/>
                  </a:lnTo>
                  <a:lnTo>
                    <a:pt x="10572" y="8285"/>
                  </a:lnTo>
                  <a:lnTo>
                    <a:pt x="15522" y="3251"/>
                  </a:lnTo>
                  <a:lnTo>
                    <a:pt x="22327" y="0"/>
                  </a:lnTo>
                  <a:lnTo>
                    <a:pt x="29061" y="2322"/>
                  </a:lnTo>
                  <a:lnTo>
                    <a:pt x="35174" y="8684"/>
                  </a:lnTo>
                  <a:lnTo>
                    <a:pt x="40117" y="17552"/>
                  </a:lnTo>
                  <a:lnTo>
                    <a:pt x="41717" y="26418"/>
                  </a:lnTo>
                  <a:lnTo>
                    <a:pt x="38319" y="32499"/>
                  </a:lnTo>
                  <a:lnTo>
                    <a:pt x="30892" y="3555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0" y="21739"/>
                  </a:moveTo>
                  <a:lnTo>
                    <a:pt x="30892" y="35554"/>
                  </a:lnTo>
                  <a:lnTo>
                    <a:pt x="38319" y="32499"/>
                  </a:lnTo>
                  <a:lnTo>
                    <a:pt x="41717" y="26418"/>
                  </a:lnTo>
                  <a:lnTo>
                    <a:pt x="40117" y="17552"/>
                  </a:lnTo>
                  <a:lnTo>
                    <a:pt x="35174" y="8684"/>
                  </a:lnTo>
                  <a:lnTo>
                    <a:pt x="29061" y="2322"/>
                  </a:lnTo>
                  <a:lnTo>
                    <a:pt x="22327" y="0"/>
                  </a:lnTo>
                  <a:lnTo>
                    <a:pt x="15522" y="3251"/>
                  </a:lnTo>
                  <a:lnTo>
                    <a:pt x="10572" y="8285"/>
                  </a:lnTo>
                  <a:lnTo>
                    <a:pt x="7895" y="11460"/>
                  </a:lnTo>
                  <a:lnTo>
                    <a:pt x="5152" y="15152"/>
                  </a:lnTo>
                  <a:lnTo>
                    <a:pt x="0" y="21739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1499" y="37772"/>
                  </a:move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lnTo>
                    <a:pt x="43670" y="28732"/>
                  </a:lnTo>
                  <a:lnTo>
                    <a:pt x="39117" y="32798"/>
                  </a:lnTo>
                  <a:lnTo>
                    <a:pt x="31745" y="35627"/>
                  </a:lnTo>
                  <a:lnTo>
                    <a:pt x="22638" y="37550"/>
                  </a:lnTo>
                  <a:lnTo>
                    <a:pt x="11499" y="3777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23097"/>
                  </a:moveTo>
                  <a:lnTo>
                    <a:pt x="11499" y="37772"/>
                  </a:ln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407" y="237362"/>
              <a:ext cx="66040" cy="15240"/>
            </a:xfrm>
            <a:custGeom>
              <a:avLst/>
              <a:gdLst/>
              <a:ahLst/>
              <a:cxnLst/>
              <a:rect l="l" t="t" r="r" b="b"/>
              <a:pathLst>
                <a:path w="66040" h="15239">
                  <a:moveTo>
                    <a:pt x="10655" y="3581"/>
                  </a:moveTo>
                  <a:lnTo>
                    <a:pt x="8763" y="800"/>
                  </a:lnTo>
                  <a:lnTo>
                    <a:pt x="3263" y="571"/>
                  </a:lnTo>
                  <a:lnTo>
                    <a:pt x="1282" y="1943"/>
                  </a:lnTo>
                  <a:lnTo>
                    <a:pt x="203" y="5194"/>
                  </a:lnTo>
                  <a:lnTo>
                    <a:pt x="0" y="7505"/>
                  </a:lnTo>
                  <a:lnTo>
                    <a:pt x="889" y="13157"/>
                  </a:lnTo>
                  <a:lnTo>
                    <a:pt x="3594" y="15189"/>
                  </a:lnTo>
                  <a:lnTo>
                    <a:pt x="9220" y="13284"/>
                  </a:lnTo>
                  <a:lnTo>
                    <a:pt x="10350" y="11328"/>
                  </a:lnTo>
                  <a:lnTo>
                    <a:pt x="10655" y="3581"/>
                  </a:lnTo>
                  <a:close/>
                </a:path>
                <a:path w="66040" h="15239">
                  <a:moveTo>
                    <a:pt x="65862" y="3009"/>
                  </a:moveTo>
                  <a:lnTo>
                    <a:pt x="63957" y="228"/>
                  </a:lnTo>
                  <a:lnTo>
                    <a:pt x="58470" y="0"/>
                  </a:lnTo>
                  <a:lnTo>
                    <a:pt x="56489" y="1371"/>
                  </a:lnTo>
                  <a:lnTo>
                    <a:pt x="55397" y="4622"/>
                  </a:lnTo>
                  <a:lnTo>
                    <a:pt x="55206" y="6946"/>
                  </a:lnTo>
                  <a:lnTo>
                    <a:pt x="56083" y="12598"/>
                  </a:lnTo>
                  <a:lnTo>
                    <a:pt x="58788" y="14617"/>
                  </a:lnTo>
                  <a:lnTo>
                    <a:pt x="64414" y="12712"/>
                  </a:lnTo>
                  <a:lnTo>
                    <a:pt x="65557" y="10756"/>
                  </a:lnTo>
                  <a:lnTo>
                    <a:pt x="6586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388" y="1917515"/>
          <a:ext cx="7413891" cy="3122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30"/>
                        </a:lnSpc>
                      </a:pPr>
                      <a:r>
                        <a:rPr sz="1000" b="1" spc="-30" dirty="0">
                          <a:latin typeface="Arial"/>
                          <a:cs typeface="Arial"/>
                        </a:rPr>
                        <a:t>Pros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30"/>
                        </a:lnSpc>
                      </a:pPr>
                      <a:r>
                        <a:rPr sz="1000" b="1" spc="-45" dirty="0">
                          <a:latin typeface="Arial"/>
                          <a:cs typeface="Arial"/>
                        </a:rPr>
                        <a:t>Cons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67">
                <a:tc>
                  <a:txBody>
                    <a:bodyPr/>
                    <a:lstStyle/>
                    <a:p>
                      <a:pPr marL="78105">
                        <a:lnSpc>
                          <a:spcPts val="630"/>
                        </a:lnSpc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Building</a:t>
                      </a:r>
                      <a:r>
                        <a:rPr sz="10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everything</a:t>
                      </a:r>
                      <a:r>
                        <a:rPr sz="10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manually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Full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flexibility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>
                        <a:lnSpc>
                          <a:spcPts val="710"/>
                        </a:lnSpc>
                      </a:pP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Learning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experience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Dependency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hell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 marR="293370">
                        <a:lnSpc>
                          <a:spcPts val="700"/>
                        </a:lnSpc>
                        <a:spcBef>
                          <a:spcPts val="25"/>
                        </a:spcBef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Need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understand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lot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details </a:t>
                      </a:r>
                      <a:r>
                        <a:rPr sz="1000" spc="-1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Version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compatibility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>
                        <a:lnSpc>
                          <a:spcPts val="675"/>
                        </a:lnSpc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Lack</a:t>
                      </a:r>
                      <a:r>
                        <a:rPr sz="10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0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reproducibility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164"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Binary</a:t>
                      </a:r>
                      <a:r>
                        <a:rPr sz="10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distribution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ts val="710"/>
                        </a:lnSpc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Debian,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Ubuntu,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Fedora,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etc.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30"/>
                        </a:lnSpc>
                      </a:pP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Easy</a:t>
                      </a: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create</a:t>
                      </a: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extend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Hard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 to</a:t>
                      </a:r>
                      <a:r>
                        <a:rPr sz="10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customize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>
                        <a:lnSpc>
                          <a:spcPts val="695"/>
                        </a:lnSpc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Hard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optimize</a:t>
                      </a:r>
                      <a:r>
                        <a:rPr sz="1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(boot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time,</a:t>
                      </a:r>
                      <a:r>
                        <a:rPr sz="1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size)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 marR="70485">
                        <a:lnSpc>
                          <a:spcPts val="700"/>
                        </a:lnSpc>
                        <a:spcBef>
                          <a:spcPts val="2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Hard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rebuild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full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system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source </a:t>
                      </a:r>
                      <a:r>
                        <a:rPr sz="1000" spc="-1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Large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system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>
                        <a:lnSpc>
                          <a:spcPts val="665"/>
                        </a:lnSpc>
                      </a:pP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Uses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native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compilation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(slow)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 marR="70485">
                        <a:lnSpc>
                          <a:spcPts val="700"/>
                        </a:lnSpc>
                        <a:spcBef>
                          <a:spcPts val="3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well-defined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mechanism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generate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an </a:t>
                      </a:r>
                      <a:r>
                        <a:rPr sz="1000" spc="-1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>
                        <a:lnSpc>
                          <a:spcPts val="665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Lots</a:t>
                      </a: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mandatory</a:t>
                      </a: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dependencies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>
                        <a:lnSpc>
                          <a:spcPts val="710"/>
                        </a:lnSpc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available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architectures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700"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0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45" dirty="0">
                          <a:latin typeface="Arial"/>
                          <a:cs typeface="Arial"/>
                        </a:rPr>
                        <a:t>systems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ts val="710"/>
                        </a:lnSpc>
                      </a:pP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Buildroot,</a:t>
                      </a:r>
                      <a:r>
                        <a:rPr sz="10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Yocto,</a:t>
                      </a:r>
                      <a:r>
                        <a:rPr sz="10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PTXdist,</a:t>
                      </a:r>
                      <a:r>
                        <a:rPr sz="10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etc.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Nearly</a:t>
                      </a:r>
                      <a:r>
                        <a:rPr sz="10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full</a:t>
                      </a: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flexibility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 marR="70485">
                        <a:lnSpc>
                          <a:spcPts val="700"/>
                        </a:lnSpc>
                        <a:spcBef>
                          <a:spcPts val="25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Built</a:t>
                      </a:r>
                      <a:r>
                        <a:rPr sz="1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source: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customization</a:t>
                      </a:r>
                      <a:r>
                        <a:rPr sz="1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op- </a:t>
                      </a:r>
                      <a:r>
                        <a:rPr sz="1000" spc="-1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timization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sz="1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40" dirty="0">
                          <a:latin typeface="Microsoft Sans Serif"/>
                          <a:cs typeface="Microsoft Sans Serif"/>
                        </a:rPr>
                        <a:t>easy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>
                        <a:lnSpc>
                          <a:spcPts val="665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Fully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reproducible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>
                        <a:lnSpc>
                          <a:spcPts val="695"/>
                        </a:lnSpc>
                      </a:pP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Uses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cross-compilation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 marR="70485">
                        <a:lnSpc>
                          <a:spcPts val="700"/>
                        </a:lnSpc>
                        <a:spcBef>
                          <a:spcPts val="30"/>
                        </a:spcBef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em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edded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ecific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packages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nec-  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essarily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desktop</a:t>
                      </a:r>
                      <a:r>
                        <a:rPr sz="1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distros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>
                        <a:lnSpc>
                          <a:spcPts val="675"/>
                        </a:lnSpc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Make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more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features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optional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1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40" dirty="0">
                          <a:latin typeface="Microsoft Sans Serif"/>
                          <a:cs typeface="Microsoft Sans Serif"/>
                        </a:rPr>
                        <a:t>easy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1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binary</a:t>
                      </a:r>
                      <a:r>
                        <a:rPr sz="1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distribution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78105">
                        <a:lnSpc>
                          <a:spcPts val="710"/>
                        </a:lnSpc>
                      </a:pP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Build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1" y="5818630"/>
            <a:ext cx="9134937" cy="123867"/>
            <a:chOff x="0" y="3129219"/>
            <a:chExt cx="5760085" cy="78105"/>
          </a:xfrm>
        </p:grpSpPr>
        <p:sp>
          <p:nvSpPr>
            <p:cNvPr id="27" name="object 27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61" y="3138893"/>
              <a:ext cx="230344" cy="67871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942597" y="11984202"/>
            <a:ext cx="9009056" cy="194123"/>
          </a:xfrm>
          <a:prstGeom prst="rect">
            <a:avLst/>
          </a:prstGeom>
        </p:spPr>
        <p:txBody>
          <a:bodyPr vert="horz" wrap="square" lIns="0" tIns="32226" rIns="0" bIns="0" rtlCol="0" anchor="ctr">
            <a:spAutoFit/>
          </a:bodyPr>
          <a:lstStyle/>
          <a:p>
            <a:pPr marL="20141">
              <a:spcBef>
                <a:spcPts val="254"/>
              </a:spcBef>
            </a:pP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Kernel,</a:t>
            </a:r>
            <a:r>
              <a:rPr spc="63" dirty="0"/>
              <a:t> </a:t>
            </a:r>
            <a:r>
              <a:rPr spc="-16" dirty="0"/>
              <a:t>drivers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24" dirty="0"/>
              <a:t>embedded</a:t>
            </a:r>
            <a:r>
              <a:rPr spc="71" dirty="0"/>
              <a:t> </a:t>
            </a:r>
            <a:r>
              <a:rPr dirty="0"/>
              <a:t>Linux</a:t>
            </a:r>
            <a:r>
              <a:rPr spc="63" dirty="0"/>
              <a:t> </a:t>
            </a: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Development,</a:t>
            </a:r>
            <a:r>
              <a:rPr spc="63" dirty="0"/>
              <a:t> </a:t>
            </a:r>
            <a:r>
              <a:rPr spc="-8" dirty="0"/>
              <a:t>consulting,</a:t>
            </a:r>
            <a:r>
              <a:rPr spc="71" dirty="0"/>
              <a:t> </a:t>
            </a:r>
            <a:r>
              <a:rPr dirty="0"/>
              <a:t>training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8" dirty="0"/>
              <a:t>support</a:t>
            </a:r>
            <a:r>
              <a:rPr spc="63" dirty="0"/>
              <a:t> </a:t>
            </a:r>
            <a:r>
              <a:rPr spc="8" dirty="0"/>
              <a:t>- </a:t>
            </a:r>
            <a:r>
              <a:rPr spc="135" dirty="0"/>
              <a:t> </a:t>
            </a:r>
            <a:r>
              <a:rPr spc="-8" dirty="0">
                <a:latin typeface="SimSun"/>
                <a:cs typeface="SimSun"/>
              </a:rPr>
              <a:t>https://bootlin.com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758461" y="5828135"/>
            <a:ext cx="396777" cy="130132"/>
          </a:xfrm>
          <a:prstGeom prst="rect">
            <a:avLst/>
          </a:prstGeom>
        </p:spPr>
        <p:txBody>
          <a:bodyPr vert="horz" wrap="square" lIns="0" tIns="32226" rIns="0" bIns="0" rtlCol="0">
            <a:spAutoFit/>
          </a:bodyPr>
          <a:lstStyle/>
          <a:p>
            <a:pPr marL="60423">
              <a:spcBef>
                <a:spcPts val="254"/>
              </a:spcBef>
            </a:pPr>
            <a:fld id="{81D60167-4931-47E6-BA6A-407CBD079E47}" type="slidenum">
              <a:rPr sz="634" spc="8" dirty="0">
                <a:latin typeface="Microsoft Sans Serif"/>
                <a:cs typeface="Microsoft Sans Serif"/>
              </a:rPr>
              <a:pPr marL="60423">
                <a:spcBef>
                  <a:spcPts val="254"/>
                </a:spcBef>
              </a:pPr>
              <a:t>71</a:t>
            </a:fld>
            <a:r>
              <a:rPr sz="634" spc="8" dirty="0">
                <a:latin typeface="Microsoft Sans Serif"/>
                <a:cs typeface="Microsoft Sans Serif"/>
              </a:rPr>
              <a:t>/324</a:t>
            </a:r>
            <a:endParaRPr sz="63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947" y="738975"/>
            <a:ext cx="4564951" cy="710719"/>
          </a:xfrm>
          <a:prstGeom prst="rect">
            <a:avLst/>
          </a:prstGeom>
        </p:spPr>
        <p:txBody>
          <a:bodyPr vert="horz" wrap="square" lIns="0" tIns="27190" rIns="0" bIns="0" rtlCol="0" anchor="ctr">
            <a:spAutoFit/>
          </a:bodyPr>
          <a:lstStyle/>
          <a:p>
            <a:pPr marL="20141">
              <a:lnSpc>
                <a:spcPct val="100000"/>
              </a:lnSpc>
              <a:spcBef>
                <a:spcPts val="214"/>
              </a:spcBef>
            </a:pPr>
            <a:r>
              <a:rPr sz="2220" spc="-135" dirty="0"/>
              <a:t>Embedded</a:t>
            </a:r>
            <a:r>
              <a:rPr sz="2220" spc="32" dirty="0"/>
              <a:t> </a:t>
            </a:r>
            <a:r>
              <a:rPr sz="2220" spc="-95" dirty="0"/>
              <a:t>Linux</a:t>
            </a:r>
            <a:r>
              <a:rPr sz="2220" spc="40" dirty="0"/>
              <a:t> </a:t>
            </a:r>
            <a:r>
              <a:rPr sz="2220" spc="-135" dirty="0"/>
              <a:t>build</a:t>
            </a:r>
            <a:r>
              <a:rPr sz="2220" spc="32" dirty="0"/>
              <a:t> </a:t>
            </a:r>
            <a:r>
              <a:rPr sz="2220" spc="-151" dirty="0"/>
              <a:t>system:</a:t>
            </a:r>
            <a:r>
              <a:rPr sz="2220" spc="278" dirty="0"/>
              <a:t> </a:t>
            </a:r>
            <a:r>
              <a:rPr sz="2220" spc="-159" dirty="0"/>
              <a:t>principle</a:t>
            </a:r>
            <a:endParaRPr sz="222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942597" y="11984202"/>
            <a:ext cx="9009056" cy="194123"/>
          </a:xfrm>
          <a:prstGeom prst="rect">
            <a:avLst/>
          </a:prstGeom>
        </p:spPr>
        <p:txBody>
          <a:bodyPr vert="horz" wrap="square" lIns="0" tIns="32226" rIns="0" bIns="0" rtlCol="0" anchor="ctr">
            <a:spAutoFit/>
          </a:bodyPr>
          <a:lstStyle/>
          <a:p>
            <a:pPr marL="20141">
              <a:spcBef>
                <a:spcPts val="254"/>
              </a:spcBef>
            </a:pP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Kernel,</a:t>
            </a:r>
            <a:r>
              <a:rPr spc="63" dirty="0"/>
              <a:t> </a:t>
            </a:r>
            <a:r>
              <a:rPr spc="-16" dirty="0"/>
              <a:t>drivers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24" dirty="0"/>
              <a:t>embedded</a:t>
            </a:r>
            <a:r>
              <a:rPr spc="71" dirty="0"/>
              <a:t> </a:t>
            </a:r>
            <a:r>
              <a:rPr dirty="0"/>
              <a:t>Linux</a:t>
            </a:r>
            <a:r>
              <a:rPr spc="63" dirty="0"/>
              <a:t> </a:t>
            </a: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Development,</a:t>
            </a:r>
            <a:r>
              <a:rPr spc="63" dirty="0"/>
              <a:t> </a:t>
            </a:r>
            <a:r>
              <a:rPr spc="-8" dirty="0"/>
              <a:t>consulting,</a:t>
            </a:r>
            <a:r>
              <a:rPr spc="71" dirty="0"/>
              <a:t> </a:t>
            </a:r>
            <a:r>
              <a:rPr dirty="0"/>
              <a:t>training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8" dirty="0"/>
              <a:t>support</a:t>
            </a:r>
            <a:r>
              <a:rPr spc="63" dirty="0"/>
              <a:t> </a:t>
            </a:r>
            <a:r>
              <a:rPr spc="8" dirty="0"/>
              <a:t>- </a:t>
            </a:r>
            <a:r>
              <a:rPr spc="135" dirty="0"/>
              <a:t> </a:t>
            </a:r>
            <a:r>
              <a:rPr spc="-8" dirty="0">
                <a:latin typeface="SimSun"/>
                <a:cs typeface="SimSun"/>
              </a:rPr>
              <a:t>https://bootlin.com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" y="955006"/>
            <a:ext cx="9134937" cy="522658"/>
            <a:chOff x="0" y="62434"/>
            <a:chExt cx="5760085" cy="329565"/>
          </a:xfrm>
        </p:grpSpPr>
        <p:sp>
          <p:nvSpPr>
            <p:cNvPr id="4" name="object 4"/>
            <p:cNvSpPr/>
            <p:nvPr/>
          </p:nvSpPr>
          <p:spPr>
            <a:xfrm>
              <a:off x="0" y="28747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12653">
              <a:solidFill>
                <a:srgbClr val="F47F19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105168" y="279113"/>
                  </a:move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" name="object 6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210339" y="139556"/>
                  </a:move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" name="object 7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5416" y="57232"/>
                  </a:move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8" name="object 8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53" y="8665"/>
                  </a:move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9" y="169024"/>
              <a:ext cx="270510" cy="93980"/>
            </a:xfrm>
            <a:custGeom>
              <a:avLst/>
              <a:gdLst/>
              <a:ahLst/>
              <a:cxnLst/>
              <a:rect l="l" t="t" r="r" b="b"/>
              <a:pathLst>
                <a:path w="270510" h="93979">
                  <a:moveTo>
                    <a:pt x="31711" y="92189"/>
                  </a:moveTo>
                  <a:lnTo>
                    <a:pt x="30734" y="73571"/>
                  </a:lnTo>
                  <a:lnTo>
                    <a:pt x="30645" y="27203"/>
                  </a:lnTo>
                  <a:lnTo>
                    <a:pt x="29984" y="0"/>
                  </a:lnTo>
                  <a:lnTo>
                    <a:pt x="23418" y="12509"/>
                  </a:lnTo>
                  <a:lnTo>
                    <a:pt x="13563" y="32448"/>
                  </a:lnTo>
                  <a:lnTo>
                    <a:pt x="4419" y="58915"/>
                  </a:lnTo>
                  <a:lnTo>
                    <a:pt x="0" y="91020"/>
                  </a:lnTo>
                  <a:lnTo>
                    <a:pt x="4089" y="93878"/>
                  </a:lnTo>
                  <a:lnTo>
                    <a:pt x="14135" y="81089"/>
                  </a:lnTo>
                  <a:lnTo>
                    <a:pt x="25044" y="73571"/>
                  </a:lnTo>
                  <a:lnTo>
                    <a:pt x="31711" y="92189"/>
                  </a:lnTo>
                  <a:close/>
                </a:path>
                <a:path w="270510" h="93979">
                  <a:moveTo>
                    <a:pt x="270332" y="82613"/>
                  </a:moveTo>
                  <a:lnTo>
                    <a:pt x="253441" y="30251"/>
                  </a:lnTo>
                  <a:lnTo>
                    <a:pt x="232994" y="1244"/>
                  </a:lnTo>
                  <a:lnTo>
                    <a:pt x="232168" y="25565"/>
                  </a:lnTo>
                  <a:lnTo>
                    <a:pt x="232054" y="67005"/>
                  </a:lnTo>
                  <a:lnTo>
                    <a:pt x="230847" y="83654"/>
                  </a:lnTo>
                  <a:lnTo>
                    <a:pt x="239153" y="67005"/>
                  </a:lnTo>
                  <a:lnTo>
                    <a:pt x="252717" y="73736"/>
                  </a:lnTo>
                  <a:lnTo>
                    <a:pt x="265226" y="85153"/>
                  </a:lnTo>
                  <a:lnTo>
                    <a:pt x="270332" y="8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17468" y="57373"/>
                  </a:move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lnTo>
                    <a:pt x="66339" y="43642"/>
                  </a:lnTo>
                  <a:lnTo>
                    <a:pt x="59423" y="49820"/>
                  </a:lnTo>
                  <a:lnTo>
                    <a:pt x="48223" y="54116"/>
                  </a:lnTo>
                  <a:lnTo>
                    <a:pt x="34387" y="57035"/>
                  </a:lnTo>
                  <a:lnTo>
                    <a:pt x="17468" y="57373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67320" y="35081"/>
                  </a:moveTo>
                  <a:lnTo>
                    <a:pt x="34387" y="57035"/>
                  </a:lnTo>
                  <a:lnTo>
                    <a:pt x="17468" y="57373"/>
                  </a:ln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close/>
                </a:path>
              </a:pathLst>
            </a:custGeom>
            <a:ln w="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52961" y="60952"/>
                  </a:moveTo>
                  <a:lnTo>
                    <a:pt x="8390" y="52927"/>
                  </a:lnTo>
                  <a:lnTo>
                    <a:pt x="0" y="37271"/>
                  </a:lnTo>
                  <a:lnTo>
                    <a:pt x="8833" y="25979"/>
                  </a:lnTo>
                  <a:lnTo>
                    <a:pt x="13538" y="19648"/>
                  </a:lnTo>
                  <a:lnTo>
                    <a:pt x="18127" y="14205"/>
                  </a:lnTo>
                  <a:lnTo>
                    <a:pt x="26612" y="5574"/>
                  </a:lnTo>
                  <a:lnTo>
                    <a:pt x="38278" y="0"/>
                  </a:lnTo>
                  <a:lnTo>
                    <a:pt x="49821" y="3982"/>
                  </a:lnTo>
                  <a:lnTo>
                    <a:pt x="60300" y="14891"/>
                  </a:lnTo>
                  <a:lnTo>
                    <a:pt x="68772" y="30094"/>
                  </a:lnTo>
                  <a:lnTo>
                    <a:pt x="71518" y="45293"/>
                  </a:lnTo>
                  <a:lnTo>
                    <a:pt x="65693" y="55716"/>
                  </a:lnTo>
                  <a:lnTo>
                    <a:pt x="52961" y="6095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0" y="37271"/>
                  </a:moveTo>
                  <a:lnTo>
                    <a:pt x="34985" y="60595"/>
                  </a:lnTo>
                  <a:lnTo>
                    <a:pt x="52961" y="60952"/>
                  </a:lnTo>
                  <a:lnTo>
                    <a:pt x="65693" y="55716"/>
                  </a:lnTo>
                  <a:lnTo>
                    <a:pt x="71518" y="45293"/>
                  </a:lnTo>
                  <a:lnTo>
                    <a:pt x="68772" y="30094"/>
                  </a:lnTo>
                  <a:lnTo>
                    <a:pt x="60300" y="14891"/>
                  </a:lnTo>
                  <a:lnTo>
                    <a:pt x="49821" y="3982"/>
                  </a:lnTo>
                  <a:lnTo>
                    <a:pt x="38278" y="0"/>
                  </a:lnTo>
                  <a:lnTo>
                    <a:pt x="26612" y="5574"/>
                  </a:lnTo>
                  <a:lnTo>
                    <a:pt x="18127" y="14205"/>
                  </a:lnTo>
                  <a:lnTo>
                    <a:pt x="13538" y="19648"/>
                  </a:lnTo>
                  <a:lnTo>
                    <a:pt x="8833" y="25979"/>
                  </a:lnTo>
                  <a:lnTo>
                    <a:pt x="0" y="37271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779" y="129247"/>
              <a:ext cx="106680" cy="24765"/>
            </a:xfrm>
            <a:custGeom>
              <a:avLst/>
              <a:gdLst/>
              <a:ahLst/>
              <a:cxnLst/>
              <a:rect l="l" t="t" r="r" b="b"/>
              <a:pathLst>
                <a:path w="106679" h="24764">
                  <a:moveTo>
                    <a:pt x="17183" y="11201"/>
                  </a:moveTo>
                  <a:lnTo>
                    <a:pt x="16878" y="7454"/>
                  </a:lnTo>
                  <a:lnTo>
                    <a:pt x="15125" y="2209"/>
                  </a:lnTo>
                  <a:lnTo>
                    <a:pt x="11925" y="0"/>
                  </a:lnTo>
                  <a:lnTo>
                    <a:pt x="3060" y="368"/>
                  </a:lnTo>
                  <a:lnTo>
                    <a:pt x="0" y="4851"/>
                  </a:lnTo>
                  <a:lnTo>
                    <a:pt x="495" y="17360"/>
                  </a:lnTo>
                  <a:lnTo>
                    <a:pt x="2324" y="20510"/>
                  </a:lnTo>
                  <a:lnTo>
                    <a:pt x="11404" y="23596"/>
                  </a:lnTo>
                  <a:lnTo>
                    <a:pt x="15760" y="20320"/>
                  </a:lnTo>
                  <a:lnTo>
                    <a:pt x="17183" y="11201"/>
                  </a:lnTo>
                  <a:close/>
                </a:path>
                <a:path w="106679" h="24764">
                  <a:moveTo>
                    <a:pt x="106273" y="12115"/>
                  </a:moveTo>
                  <a:lnTo>
                    <a:pt x="105956" y="8369"/>
                  </a:lnTo>
                  <a:lnTo>
                    <a:pt x="104203" y="3124"/>
                  </a:lnTo>
                  <a:lnTo>
                    <a:pt x="101003" y="927"/>
                  </a:lnTo>
                  <a:lnTo>
                    <a:pt x="92151" y="1295"/>
                  </a:lnTo>
                  <a:lnTo>
                    <a:pt x="89090" y="5778"/>
                  </a:lnTo>
                  <a:lnTo>
                    <a:pt x="89573" y="18275"/>
                  </a:lnTo>
                  <a:lnTo>
                    <a:pt x="91401" y="21424"/>
                  </a:lnTo>
                  <a:lnTo>
                    <a:pt x="100482" y="24511"/>
                  </a:lnTo>
                  <a:lnTo>
                    <a:pt x="104851" y="21247"/>
                  </a:lnTo>
                  <a:lnTo>
                    <a:pt x="106273" y="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65170" y="172961"/>
                  </a:move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0" y="86478"/>
                  </a:move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close/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23262" y="35464"/>
                  </a:moveTo>
                  <a:lnTo>
                    <a:pt x="16446" y="29554"/>
                  </a:lnTo>
                  <a:lnTo>
                    <a:pt x="10546" y="23276"/>
                  </a:lnTo>
                  <a:lnTo>
                    <a:pt x="5189" y="15568"/>
                  </a:lnTo>
                  <a:lnTo>
                    <a:pt x="0" y="5367"/>
                  </a:lnTo>
                  <a:lnTo>
                    <a:pt x="8417" y="1154"/>
                  </a:lnTo>
                  <a:lnTo>
                    <a:pt x="15242" y="0"/>
                  </a:lnTo>
                  <a:lnTo>
                    <a:pt x="20913" y="722"/>
                  </a:lnTo>
                  <a:lnTo>
                    <a:pt x="25870" y="2139"/>
                  </a:lnTo>
                  <a:lnTo>
                    <a:pt x="26617" y="12083"/>
                  </a:lnTo>
                  <a:lnTo>
                    <a:pt x="26369" y="19884"/>
                  </a:lnTo>
                  <a:lnTo>
                    <a:pt x="25220" y="27143"/>
                  </a:lnTo>
                  <a:lnTo>
                    <a:pt x="23262" y="3546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0" y="5367"/>
                  </a:moveTo>
                  <a:lnTo>
                    <a:pt x="5189" y="15568"/>
                  </a:lnTo>
                  <a:lnTo>
                    <a:pt x="10546" y="23276"/>
                  </a:lnTo>
                  <a:lnTo>
                    <a:pt x="16446" y="29554"/>
                  </a:lnTo>
                  <a:lnTo>
                    <a:pt x="23262" y="35464"/>
                  </a:lnTo>
                  <a:lnTo>
                    <a:pt x="25220" y="27143"/>
                  </a:lnTo>
                  <a:lnTo>
                    <a:pt x="26369" y="19884"/>
                  </a:lnTo>
                  <a:lnTo>
                    <a:pt x="26617" y="12083"/>
                  </a:lnTo>
                  <a:lnTo>
                    <a:pt x="25870" y="2139"/>
                  </a:lnTo>
                  <a:lnTo>
                    <a:pt x="20913" y="722"/>
                  </a:lnTo>
                  <a:lnTo>
                    <a:pt x="15242" y="0"/>
                  </a:lnTo>
                  <a:lnTo>
                    <a:pt x="8417" y="1154"/>
                  </a:lnTo>
                  <a:lnTo>
                    <a:pt x="0" y="536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594" y="262013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40" h="58420">
                  <a:moveTo>
                    <a:pt x="24472" y="51841"/>
                  </a:moveTo>
                  <a:lnTo>
                    <a:pt x="23710" y="41516"/>
                  </a:lnTo>
                  <a:lnTo>
                    <a:pt x="23647" y="15836"/>
                  </a:lnTo>
                  <a:lnTo>
                    <a:pt x="23126" y="774"/>
                  </a:lnTo>
                  <a:lnTo>
                    <a:pt x="18059" y="7708"/>
                  </a:lnTo>
                  <a:lnTo>
                    <a:pt x="10464" y="18745"/>
                  </a:lnTo>
                  <a:lnTo>
                    <a:pt x="3403" y="33401"/>
                  </a:lnTo>
                  <a:lnTo>
                    <a:pt x="0" y="51193"/>
                  </a:lnTo>
                  <a:lnTo>
                    <a:pt x="3162" y="52768"/>
                  </a:lnTo>
                  <a:lnTo>
                    <a:pt x="10909" y="45681"/>
                  </a:lnTo>
                  <a:lnTo>
                    <a:pt x="19316" y="41516"/>
                  </a:lnTo>
                  <a:lnTo>
                    <a:pt x="24472" y="51841"/>
                  </a:lnTo>
                  <a:close/>
                </a:path>
                <a:path w="167640" h="58420">
                  <a:moveTo>
                    <a:pt x="167513" y="56400"/>
                  </a:moveTo>
                  <a:lnTo>
                    <a:pt x="153009" y="7759"/>
                  </a:lnTo>
                  <a:lnTo>
                    <a:pt x="148932" y="0"/>
                  </a:lnTo>
                  <a:lnTo>
                    <a:pt x="148526" y="16865"/>
                  </a:lnTo>
                  <a:lnTo>
                    <a:pt x="148463" y="45593"/>
                  </a:lnTo>
                  <a:lnTo>
                    <a:pt x="147866" y="57124"/>
                  </a:lnTo>
                  <a:lnTo>
                    <a:pt x="151993" y="45593"/>
                  </a:lnTo>
                  <a:lnTo>
                    <a:pt x="158750" y="50253"/>
                  </a:lnTo>
                  <a:lnTo>
                    <a:pt x="164973" y="58178"/>
                  </a:lnTo>
                  <a:lnTo>
                    <a:pt x="167513" y="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30892" y="35554"/>
                  </a:moveTo>
                  <a:lnTo>
                    <a:pt x="0" y="21739"/>
                  </a:lnTo>
                  <a:lnTo>
                    <a:pt x="5152" y="15152"/>
                  </a:lnTo>
                  <a:lnTo>
                    <a:pt x="7895" y="11460"/>
                  </a:lnTo>
                  <a:lnTo>
                    <a:pt x="10572" y="8285"/>
                  </a:lnTo>
                  <a:lnTo>
                    <a:pt x="15522" y="3251"/>
                  </a:lnTo>
                  <a:lnTo>
                    <a:pt x="22327" y="0"/>
                  </a:lnTo>
                  <a:lnTo>
                    <a:pt x="29061" y="2322"/>
                  </a:lnTo>
                  <a:lnTo>
                    <a:pt x="35174" y="8684"/>
                  </a:lnTo>
                  <a:lnTo>
                    <a:pt x="40117" y="17552"/>
                  </a:lnTo>
                  <a:lnTo>
                    <a:pt x="41717" y="26418"/>
                  </a:lnTo>
                  <a:lnTo>
                    <a:pt x="38319" y="32499"/>
                  </a:lnTo>
                  <a:lnTo>
                    <a:pt x="30892" y="3555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0" y="21739"/>
                  </a:moveTo>
                  <a:lnTo>
                    <a:pt x="30892" y="35554"/>
                  </a:lnTo>
                  <a:lnTo>
                    <a:pt x="38319" y="32499"/>
                  </a:lnTo>
                  <a:lnTo>
                    <a:pt x="41717" y="26418"/>
                  </a:lnTo>
                  <a:lnTo>
                    <a:pt x="40117" y="17552"/>
                  </a:lnTo>
                  <a:lnTo>
                    <a:pt x="35174" y="8684"/>
                  </a:lnTo>
                  <a:lnTo>
                    <a:pt x="29061" y="2322"/>
                  </a:lnTo>
                  <a:lnTo>
                    <a:pt x="22327" y="0"/>
                  </a:lnTo>
                  <a:lnTo>
                    <a:pt x="15522" y="3251"/>
                  </a:lnTo>
                  <a:lnTo>
                    <a:pt x="10572" y="8285"/>
                  </a:lnTo>
                  <a:lnTo>
                    <a:pt x="7895" y="11460"/>
                  </a:lnTo>
                  <a:lnTo>
                    <a:pt x="5152" y="15152"/>
                  </a:lnTo>
                  <a:lnTo>
                    <a:pt x="0" y="21739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1499" y="37772"/>
                  </a:move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lnTo>
                    <a:pt x="43670" y="28732"/>
                  </a:lnTo>
                  <a:lnTo>
                    <a:pt x="39117" y="32798"/>
                  </a:lnTo>
                  <a:lnTo>
                    <a:pt x="31745" y="35627"/>
                  </a:lnTo>
                  <a:lnTo>
                    <a:pt x="22638" y="37550"/>
                  </a:lnTo>
                  <a:lnTo>
                    <a:pt x="11499" y="3777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23097"/>
                  </a:moveTo>
                  <a:lnTo>
                    <a:pt x="11499" y="37772"/>
                  </a:ln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407" y="237362"/>
              <a:ext cx="66040" cy="15240"/>
            </a:xfrm>
            <a:custGeom>
              <a:avLst/>
              <a:gdLst/>
              <a:ahLst/>
              <a:cxnLst/>
              <a:rect l="l" t="t" r="r" b="b"/>
              <a:pathLst>
                <a:path w="66040" h="15239">
                  <a:moveTo>
                    <a:pt x="10655" y="3581"/>
                  </a:moveTo>
                  <a:lnTo>
                    <a:pt x="8763" y="800"/>
                  </a:lnTo>
                  <a:lnTo>
                    <a:pt x="3263" y="571"/>
                  </a:lnTo>
                  <a:lnTo>
                    <a:pt x="1282" y="1943"/>
                  </a:lnTo>
                  <a:lnTo>
                    <a:pt x="203" y="5194"/>
                  </a:lnTo>
                  <a:lnTo>
                    <a:pt x="0" y="7505"/>
                  </a:lnTo>
                  <a:lnTo>
                    <a:pt x="889" y="13157"/>
                  </a:lnTo>
                  <a:lnTo>
                    <a:pt x="3594" y="15189"/>
                  </a:lnTo>
                  <a:lnTo>
                    <a:pt x="9220" y="13284"/>
                  </a:lnTo>
                  <a:lnTo>
                    <a:pt x="10350" y="11328"/>
                  </a:lnTo>
                  <a:lnTo>
                    <a:pt x="10655" y="3581"/>
                  </a:lnTo>
                  <a:close/>
                </a:path>
                <a:path w="66040" h="15239">
                  <a:moveTo>
                    <a:pt x="65862" y="3009"/>
                  </a:moveTo>
                  <a:lnTo>
                    <a:pt x="63957" y="228"/>
                  </a:lnTo>
                  <a:lnTo>
                    <a:pt x="58470" y="0"/>
                  </a:lnTo>
                  <a:lnTo>
                    <a:pt x="56489" y="1371"/>
                  </a:lnTo>
                  <a:lnTo>
                    <a:pt x="55397" y="4622"/>
                  </a:lnTo>
                  <a:lnTo>
                    <a:pt x="55206" y="6946"/>
                  </a:lnTo>
                  <a:lnTo>
                    <a:pt x="56083" y="12598"/>
                  </a:lnTo>
                  <a:lnTo>
                    <a:pt x="58788" y="14617"/>
                  </a:lnTo>
                  <a:lnTo>
                    <a:pt x="64414" y="12712"/>
                  </a:lnTo>
                  <a:lnTo>
                    <a:pt x="65557" y="10756"/>
                  </a:lnTo>
                  <a:lnTo>
                    <a:pt x="6586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599" y="1703478"/>
            <a:ext cx="7193709" cy="256430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69184" y="4472177"/>
            <a:ext cx="5153067" cy="1021928"/>
          </a:xfrm>
          <a:prstGeom prst="rect">
            <a:avLst/>
          </a:prstGeom>
        </p:spPr>
        <p:txBody>
          <a:bodyPr vert="horz" wrap="square" lIns="0" tIns="87612" rIns="0" bIns="0" rtlCol="0">
            <a:spAutoFit/>
          </a:bodyPr>
          <a:lstStyle/>
          <a:p>
            <a:pPr marL="340380" indent="-280966">
              <a:spcBef>
                <a:spcPts val="688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spc="-24" dirty="0">
                <a:latin typeface="Tahoma"/>
                <a:cs typeface="Tahoma"/>
              </a:rPr>
              <a:t>Building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from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source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i="1" spc="-16" dirty="0">
                <a:latin typeface="Times New Roman"/>
                <a:cs typeface="Times New Roman"/>
              </a:rPr>
              <a:t>→</a:t>
            </a:r>
            <a:r>
              <a:rPr sz="1744" i="1" spc="135" dirty="0">
                <a:latin typeface="Times New Roman"/>
                <a:cs typeface="Times New Roman"/>
              </a:rPr>
              <a:t> </a:t>
            </a:r>
            <a:r>
              <a:rPr sz="1744" spc="-16" dirty="0">
                <a:latin typeface="Tahoma"/>
                <a:cs typeface="Tahoma"/>
              </a:rPr>
              <a:t>lot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of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32" dirty="0">
                <a:latin typeface="Tahoma"/>
                <a:cs typeface="Tahoma"/>
              </a:rPr>
              <a:t>flexibility</a:t>
            </a:r>
            <a:endParaRPr sz="1744">
              <a:latin typeface="Tahoma"/>
              <a:cs typeface="Tahoma"/>
            </a:endParaRPr>
          </a:p>
          <a:p>
            <a:pPr marL="340380" indent="-280966">
              <a:spcBef>
                <a:spcPts val="530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spc="-48" dirty="0">
                <a:latin typeface="Tahoma"/>
                <a:cs typeface="Tahoma"/>
              </a:rPr>
              <a:t>Cross-compilation</a:t>
            </a:r>
            <a:r>
              <a:rPr sz="1744" spc="8" dirty="0">
                <a:latin typeface="Tahoma"/>
                <a:cs typeface="Tahoma"/>
              </a:rPr>
              <a:t> </a:t>
            </a:r>
            <a:r>
              <a:rPr sz="1744" i="1" spc="-16" dirty="0">
                <a:latin typeface="Times New Roman"/>
                <a:cs typeface="Times New Roman"/>
              </a:rPr>
              <a:t>→</a:t>
            </a:r>
            <a:r>
              <a:rPr sz="1744" i="1" spc="127" dirty="0">
                <a:latin typeface="Times New Roman"/>
                <a:cs typeface="Times New Roman"/>
              </a:rPr>
              <a:t> </a:t>
            </a:r>
            <a:r>
              <a:rPr sz="1744" spc="-79" dirty="0">
                <a:latin typeface="Tahoma"/>
                <a:cs typeface="Tahoma"/>
              </a:rPr>
              <a:t>leveraging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fast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40" dirty="0">
                <a:latin typeface="Tahoma"/>
                <a:cs typeface="Tahoma"/>
              </a:rPr>
              <a:t>build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machines</a:t>
            </a:r>
            <a:endParaRPr sz="1744">
              <a:latin typeface="Tahoma"/>
              <a:cs typeface="Tahoma"/>
            </a:endParaRPr>
          </a:p>
          <a:p>
            <a:pPr marL="340380" indent="-280966">
              <a:spcBef>
                <a:spcPts val="523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spc="-63" dirty="0">
                <a:latin typeface="Tahoma"/>
                <a:cs typeface="Tahoma"/>
              </a:rPr>
              <a:t>Recipes</a:t>
            </a:r>
            <a:r>
              <a:rPr sz="1744" spc="8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for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building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components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i="1" spc="-16" dirty="0">
                <a:latin typeface="Times New Roman"/>
                <a:cs typeface="Times New Roman"/>
              </a:rPr>
              <a:t>→</a:t>
            </a:r>
            <a:r>
              <a:rPr sz="1744" i="1" spc="127" dirty="0">
                <a:latin typeface="Times New Roman"/>
                <a:cs typeface="Times New Roman"/>
              </a:rPr>
              <a:t> </a:t>
            </a:r>
            <a:r>
              <a:rPr sz="1744" spc="-111" dirty="0">
                <a:latin typeface="Tahoma"/>
                <a:cs typeface="Tahoma"/>
              </a:rPr>
              <a:t>easy</a:t>
            </a:r>
            <a:endParaRPr sz="1744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1E3B-B4C7-85F8-F2DD-0F900F49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85" dirty="0"/>
              <a:t>Embedded</a:t>
            </a:r>
            <a:r>
              <a:rPr lang="en-US" sz="4000" spc="20" dirty="0"/>
              <a:t> </a:t>
            </a:r>
            <a:r>
              <a:rPr lang="en-US" sz="4000" spc="-60" dirty="0"/>
              <a:t>Linux</a:t>
            </a:r>
            <a:r>
              <a:rPr lang="en-US" sz="4000" spc="20" dirty="0"/>
              <a:t> </a:t>
            </a:r>
            <a:r>
              <a:rPr lang="en-US" sz="4000" spc="-85" dirty="0"/>
              <a:t>build</a:t>
            </a:r>
            <a:r>
              <a:rPr lang="en-US" sz="4000" spc="25" dirty="0"/>
              <a:t> </a:t>
            </a:r>
            <a:r>
              <a:rPr lang="en-US" sz="4000" spc="-95" dirty="0"/>
              <a:t>system:</a:t>
            </a:r>
            <a:r>
              <a:rPr lang="en-US" sz="4000" spc="170" dirty="0"/>
              <a:t> </a:t>
            </a:r>
            <a:r>
              <a:rPr lang="en-US" sz="4000" spc="-70" dirty="0"/>
              <a:t>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57B9-9FC7-736A-A554-118C4908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629" marR="66929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Cambria"/>
              <a:buChar char="►"/>
              <a:tabLst>
                <a:tab pos="215265" algn="l"/>
              </a:tabLst>
            </a:pPr>
            <a:r>
              <a:rPr lang="en-US" sz="2400" spc="65" dirty="0"/>
              <a:t>A</a:t>
            </a:r>
            <a:r>
              <a:rPr lang="en-US" sz="2400" spc="10" dirty="0"/>
              <a:t> </a:t>
            </a:r>
            <a:r>
              <a:rPr lang="en-US" sz="2400" spc="-55" dirty="0"/>
              <a:t>wide</a:t>
            </a:r>
            <a:r>
              <a:rPr lang="en-US" sz="2400" spc="10" dirty="0"/>
              <a:t> </a:t>
            </a:r>
            <a:r>
              <a:rPr lang="en-US" sz="2400" spc="-60" dirty="0"/>
              <a:t>range</a:t>
            </a:r>
            <a:r>
              <a:rPr lang="en-US" sz="2400" spc="10" dirty="0"/>
              <a:t> </a:t>
            </a:r>
            <a:r>
              <a:rPr lang="en-US" sz="2400" spc="-35" dirty="0"/>
              <a:t>of</a:t>
            </a:r>
            <a:r>
              <a:rPr lang="en-US" sz="2400" spc="10" dirty="0"/>
              <a:t> </a:t>
            </a:r>
            <a:r>
              <a:rPr lang="en-US" sz="2400" spc="-40" dirty="0"/>
              <a:t>solutions:</a:t>
            </a:r>
            <a:r>
              <a:rPr lang="en-US" sz="2400" spc="135" dirty="0"/>
              <a:t> </a:t>
            </a:r>
            <a:r>
              <a:rPr lang="en-US" sz="2400" spc="-25" dirty="0" err="1"/>
              <a:t>Yocto</a:t>
            </a:r>
            <a:r>
              <a:rPr lang="en-US" sz="2400" spc="-25" dirty="0"/>
              <a:t>/</a:t>
            </a:r>
            <a:r>
              <a:rPr lang="en-US" sz="2400" spc="-25" dirty="0" err="1"/>
              <a:t>OpenEmbedded</a:t>
            </a:r>
            <a:r>
              <a:rPr lang="en-US" sz="2400" spc="-25" dirty="0"/>
              <a:t>,</a:t>
            </a:r>
            <a:r>
              <a:rPr lang="en-US" sz="2400" spc="15" dirty="0"/>
              <a:t> </a:t>
            </a:r>
            <a:r>
              <a:rPr lang="en-US" sz="2400" spc="20" dirty="0" err="1"/>
              <a:t>PTXdist</a:t>
            </a:r>
            <a:r>
              <a:rPr lang="en-US" sz="2400" spc="20" dirty="0"/>
              <a:t>,</a:t>
            </a:r>
            <a:r>
              <a:rPr lang="en-US" sz="2400" spc="10" dirty="0"/>
              <a:t> </a:t>
            </a:r>
            <a:r>
              <a:rPr lang="en-US" sz="2400" spc="-10" dirty="0" err="1"/>
              <a:t>Buildroot</a:t>
            </a:r>
            <a:r>
              <a:rPr lang="en-US" sz="2400" spc="-10" dirty="0"/>
              <a:t>, </a:t>
            </a:r>
            <a:r>
              <a:rPr lang="en-US" sz="2400" spc="-330" dirty="0"/>
              <a:t> </a:t>
            </a:r>
            <a:r>
              <a:rPr lang="en-US" sz="2400" spc="-5" dirty="0" err="1"/>
              <a:t>OpenWRT</a:t>
            </a:r>
            <a:r>
              <a:rPr lang="en-US" sz="2400" spc="-5" dirty="0"/>
              <a:t>,</a:t>
            </a:r>
            <a:r>
              <a:rPr lang="en-US" sz="2400" spc="10" dirty="0"/>
              <a:t> </a:t>
            </a:r>
            <a:r>
              <a:rPr lang="en-US" sz="2400" spc="-50" dirty="0"/>
              <a:t>and</a:t>
            </a:r>
            <a:r>
              <a:rPr lang="en-US" sz="2400" spc="15" dirty="0"/>
              <a:t> </a:t>
            </a:r>
            <a:r>
              <a:rPr lang="en-US" sz="2400" spc="-60" dirty="0"/>
              <a:t>more.</a:t>
            </a:r>
            <a:endParaRPr lang="en-US" sz="2400" dirty="0"/>
          </a:p>
          <a:p>
            <a:pPr marL="2146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Cambria"/>
              <a:buChar char="►"/>
              <a:tabLst>
                <a:tab pos="215265" algn="l"/>
              </a:tabLst>
            </a:pPr>
            <a:r>
              <a:rPr lang="en-US" sz="2400" spc="-55" dirty="0"/>
              <a:t>Today,</a:t>
            </a:r>
            <a:r>
              <a:rPr lang="en-US" sz="2400" spc="10" dirty="0"/>
              <a:t> </a:t>
            </a:r>
            <a:r>
              <a:rPr lang="en-US" sz="2400" spc="-55" dirty="0"/>
              <a:t>two</a:t>
            </a:r>
            <a:r>
              <a:rPr lang="en-US" sz="2400" spc="15" dirty="0"/>
              <a:t> </a:t>
            </a:r>
            <a:r>
              <a:rPr lang="en-US" sz="2400" spc="-35" dirty="0"/>
              <a:t>solutions</a:t>
            </a:r>
            <a:r>
              <a:rPr lang="en-US" sz="2400" spc="15" dirty="0"/>
              <a:t> </a:t>
            </a:r>
            <a:r>
              <a:rPr lang="en-US" sz="2400" spc="-70" dirty="0"/>
              <a:t>are</a:t>
            </a:r>
            <a:r>
              <a:rPr lang="en-US" sz="2400" spc="10" dirty="0"/>
              <a:t> </a:t>
            </a:r>
            <a:r>
              <a:rPr lang="en-US" sz="2400" spc="-55" dirty="0"/>
              <a:t>emerging</a:t>
            </a:r>
            <a:r>
              <a:rPr lang="en-US" sz="2400" spc="15" dirty="0"/>
              <a:t> </a:t>
            </a:r>
            <a:r>
              <a:rPr lang="en-US" sz="2400" spc="-65" dirty="0"/>
              <a:t>as</a:t>
            </a:r>
            <a:r>
              <a:rPr lang="en-US" sz="2400" spc="15" dirty="0"/>
              <a:t> </a:t>
            </a:r>
            <a:r>
              <a:rPr lang="en-US" sz="2400" spc="-40" dirty="0"/>
              <a:t>the</a:t>
            </a:r>
            <a:r>
              <a:rPr lang="en-US" sz="2400" spc="10" dirty="0"/>
              <a:t> </a:t>
            </a:r>
            <a:r>
              <a:rPr lang="en-US" sz="2400" spc="-40" dirty="0"/>
              <a:t>most</a:t>
            </a:r>
            <a:r>
              <a:rPr lang="en-US" sz="2400" spc="15" dirty="0"/>
              <a:t> </a:t>
            </a:r>
            <a:r>
              <a:rPr lang="en-US" sz="2400" spc="-40" dirty="0"/>
              <a:t>popular</a:t>
            </a:r>
            <a:r>
              <a:rPr lang="en-US" sz="2400" spc="15" dirty="0"/>
              <a:t> </a:t>
            </a:r>
            <a:r>
              <a:rPr lang="en-US" sz="2400" spc="-70" dirty="0"/>
              <a:t>ones</a:t>
            </a:r>
            <a:endParaRPr lang="en-US" sz="2400" dirty="0"/>
          </a:p>
          <a:p>
            <a:pPr marL="492125" marR="86995">
              <a:lnSpc>
                <a:spcPct val="100000"/>
              </a:lnSpc>
              <a:spcBef>
                <a:spcPts val="1370"/>
              </a:spcBef>
            </a:pPr>
            <a:r>
              <a:rPr lang="en-US" sz="1800" spc="-10" dirty="0"/>
              <a:t>Builds</a:t>
            </a:r>
            <a:r>
              <a:rPr lang="en-US" sz="1800" spc="20" dirty="0"/>
              <a:t> </a:t>
            </a:r>
            <a:r>
              <a:rPr lang="en-US" sz="1800" spc="-50" dirty="0"/>
              <a:t>a</a:t>
            </a:r>
            <a:r>
              <a:rPr lang="en-US" sz="1800" spc="25" dirty="0"/>
              <a:t> </a:t>
            </a:r>
            <a:r>
              <a:rPr lang="en-US" sz="1800" spc="-40" dirty="0"/>
              <a:t>complete</a:t>
            </a:r>
            <a:r>
              <a:rPr lang="en-US" sz="1800" spc="20" dirty="0"/>
              <a:t> </a:t>
            </a:r>
            <a:r>
              <a:rPr lang="en-US" sz="1800" spc="-15" dirty="0"/>
              <a:t>Linux</a:t>
            </a:r>
            <a:r>
              <a:rPr lang="en-US" sz="1800" spc="25" dirty="0"/>
              <a:t> </a:t>
            </a:r>
            <a:r>
              <a:rPr lang="en-US" sz="1800" spc="-20" dirty="0"/>
              <a:t>distribution</a:t>
            </a:r>
            <a:r>
              <a:rPr lang="en-US" sz="1800" spc="20" dirty="0"/>
              <a:t> </a:t>
            </a:r>
            <a:r>
              <a:rPr lang="en-US" sz="1800" spc="-20" dirty="0"/>
              <a:t>with</a:t>
            </a:r>
            <a:r>
              <a:rPr lang="en-US" sz="1800" spc="25" dirty="0"/>
              <a:t> </a:t>
            </a:r>
            <a:r>
              <a:rPr lang="en-US" sz="1800" spc="-35" dirty="0"/>
              <a:t>binary</a:t>
            </a:r>
            <a:r>
              <a:rPr lang="en-US" sz="1800" spc="25" dirty="0"/>
              <a:t> </a:t>
            </a:r>
            <a:r>
              <a:rPr lang="en-US" sz="1800" spc="-45" dirty="0"/>
              <a:t>packages.</a:t>
            </a:r>
            <a:r>
              <a:rPr lang="en-US" sz="1800" spc="135" dirty="0"/>
              <a:t> </a:t>
            </a:r>
            <a:r>
              <a:rPr lang="en-US" sz="1800" spc="-35" dirty="0"/>
              <a:t>Powerful,</a:t>
            </a:r>
            <a:r>
              <a:rPr lang="en-US" sz="1800" spc="20" dirty="0"/>
              <a:t> </a:t>
            </a:r>
            <a:r>
              <a:rPr lang="en-US" sz="1800" spc="-20" dirty="0"/>
              <a:t>but</a:t>
            </a:r>
            <a:r>
              <a:rPr lang="en-US" sz="1800" spc="25" dirty="0"/>
              <a:t> </a:t>
            </a:r>
            <a:r>
              <a:rPr lang="en-US" sz="1800" spc="-50" dirty="0"/>
              <a:t>somewhat </a:t>
            </a:r>
            <a:r>
              <a:rPr lang="en-US" sz="1800" spc="-300" dirty="0"/>
              <a:t> </a:t>
            </a:r>
            <a:r>
              <a:rPr lang="en-US" sz="1800" spc="-40" dirty="0"/>
              <a:t>complex,</a:t>
            </a:r>
            <a:r>
              <a:rPr lang="en-US" sz="1800" spc="15" dirty="0"/>
              <a:t> </a:t>
            </a:r>
            <a:r>
              <a:rPr lang="en-US" sz="1800" spc="-45" dirty="0"/>
              <a:t>and</a:t>
            </a:r>
            <a:r>
              <a:rPr lang="en-US" sz="1800" spc="10" dirty="0"/>
              <a:t> </a:t>
            </a:r>
            <a:r>
              <a:rPr lang="en-US" sz="1800" spc="-30" dirty="0"/>
              <a:t>quite</a:t>
            </a:r>
            <a:r>
              <a:rPr lang="en-US" sz="1800" spc="15" dirty="0"/>
              <a:t> </a:t>
            </a:r>
            <a:r>
              <a:rPr lang="en-US" sz="1800" spc="-50" dirty="0"/>
              <a:t>steep</a:t>
            </a:r>
            <a:r>
              <a:rPr lang="en-US" sz="1800" spc="15" dirty="0"/>
              <a:t> </a:t>
            </a:r>
            <a:r>
              <a:rPr lang="en-US" sz="1800" spc="-40" dirty="0"/>
              <a:t>learning</a:t>
            </a:r>
            <a:r>
              <a:rPr lang="en-US" sz="1800" spc="15" dirty="0"/>
              <a:t> </a:t>
            </a:r>
            <a:r>
              <a:rPr lang="en-US" sz="1800" spc="-40" dirty="0"/>
              <a:t>curve.</a:t>
            </a:r>
            <a:endParaRPr lang="en-US" sz="1800" dirty="0"/>
          </a:p>
          <a:p>
            <a:pPr marL="492125" marR="30480">
              <a:lnSpc>
                <a:spcPct val="100000"/>
              </a:lnSpc>
              <a:spcBef>
                <a:spcPts val="1185"/>
              </a:spcBef>
            </a:pPr>
            <a:r>
              <a:rPr lang="en-US" sz="1800" spc="-10" dirty="0"/>
              <a:t>Builds</a:t>
            </a:r>
            <a:r>
              <a:rPr lang="en-US" sz="1800" dirty="0"/>
              <a:t> </a:t>
            </a:r>
            <a:r>
              <a:rPr lang="en-US" sz="1800" spc="-50" dirty="0"/>
              <a:t>a</a:t>
            </a:r>
            <a:r>
              <a:rPr lang="en-US" sz="1800" spc="5" dirty="0"/>
              <a:t> </a:t>
            </a:r>
            <a:r>
              <a:rPr lang="en-US" sz="1800" spc="-15" dirty="0"/>
              <a:t>root</a:t>
            </a:r>
            <a:r>
              <a:rPr lang="en-US" sz="1800" dirty="0"/>
              <a:t> </a:t>
            </a:r>
            <a:r>
              <a:rPr lang="en-US" sz="1800" spc="-40" dirty="0"/>
              <a:t>filesystem</a:t>
            </a:r>
            <a:r>
              <a:rPr lang="en-US" sz="1800" spc="10" dirty="0"/>
              <a:t> </a:t>
            </a:r>
            <a:r>
              <a:rPr lang="en-US" sz="1800" spc="-45" dirty="0"/>
              <a:t>image,</a:t>
            </a:r>
            <a:r>
              <a:rPr lang="en-US" sz="1800" spc="5" dirty="0"/>
              <a:t> </a:t>
            </a:r>
            <a:r>
              <a:rPr lang="en-US" sz="1800" spc="-45" dirty="0"/>
              <a:t>no</a:t>
            </a:r>
            <a:r>
              <a:rPr lang="en-US" sz="1800" spc="5" dirty="0"/>
              <a:t> </a:t>
            </a:r>
            <a:r>
              <a:rPr lang="en-US" sz="1800" spc="-35" dirty="0"/>
              <a:t>binary</a:t>
            </a:r>
            <a:r>
              <a:rPr lang="en-US" sz="1800" dirty="0"/>
              <a:t> </a:t>
            </a:r>
            <a:r>
              <a:rPr lang="en-US" sz="1800" spc="-45" dirty="0"/>
              <a:t>packages.</a:t>
            </a:r>
            <a:r>
              <a:rPr lang="en-US" sz="1800" spc="125" dirty="0"/>
              <a:t> </a:t>
            </a:r>
            <a:r>
              <a:rPr lang="en-US" sz="1800" spc="-5" dirty="0"/>
              <a:t>Much</a:t>
            </a:r>
            <a:r>
              <a:rPr lang="en-US" sz="1800" spc="10" dirty="0"/>
              <a:t> </a:t>
            </a:r>
            <a:r>
              <a:rPr lang="en-US" sz="1800" spc="-35" dirty="0"/>
              <a:t>simpler</a:t>
            </a:r>
            <a:r>
              <a:rPr lang="en-US" sz="1800" dirty="0"/>
              <a:t> </a:t>
            </a:r>
            <a:r>
              <a:rPr lang="en-US" sz="1800" spc="-10" dirty="0"/>
              <a:t>to</a:t>
            </a:r>
            <a:r>
              <a:rPr lang="en-US" sz="1800" spc="5" dirty="0"/>
              <a:t> </a:t>
            </a:r>
            <a:r>
              <a:rPr lang="en-US" sz="1800" spc="-55" dirty="0"/>
              <a:t>use,</a:t>
            </a:r>
            <a:r>
              <a:rPr lang="en-US" sz="1800" spc="5" dirty="0"/>
              <a:t> </a:t>
            </a:r>
            <a:r>
              <a:rPr lang="en-US" sz="1800" spc="-40" dirty="0"/>
              <a:t>understand </a:t>
            </a:r>
            <a:r>
              <a:rPr lang="en-US" sz="1800" spc="-295" dirty="0"/>
              <a:t> </a:t>
            </a:r>
            <a:r>
              <a:rPr lang="en-US" sz="1800" spc="-45" dirty="0"/>
              <a:t>and</a:t>
            </a:r>
            <a:r>
              <a:rPr lang="en-US" sz="1800" spc="10" dirty="0"/>
              <a:t> </a:t>
            </a:r>
            <a:r>
              <a:rPr lang="en-US" sz="1800" spc="-40" dirty="0"/>
              <a:t>modify.</a:t>
            </a:r>
            <a:endParaRPr lang="en-US" sz="18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FF023-20C7-FDB1-7568-6D6873F8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0508-A872-4AFD-A968-46F603ED7D4D}" type="slidenum">
              <a:rPr lang="ja-JP" altLang="en-US" smtClean="0"/>
              <a:pPr/>
              <a:t>73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85863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947" y="909790"/>
            <a:ext cx="2035453" cy="369088"/>
          </a:xfrm>
          <a:prstGeom prst="rect">
            <a:avLst/>
          </a:prstGeom>
        </p:spPr>
        <p:txBody>
          <a:bodyPr vert="horz" wrap="square" lIns="0" tIns="27190" rIns="0" bIns="0" rtlCol="0" anchor="ctr">
            <a:spAutoFit/>
          </a:bodyPr>
          <a:lstStyle/>
          <a:p>
            <a:pPr marL="20141">
              <a:lnSpc>
                <a:spcPct val="100000"/>
              </a:lnSpc>
              <a:spcBef>
                <a:spcPts val="214"/>
              </a:spcBef>
            </a:pPr>
            <a:r>
              <a:rPr sz="2220" spc="-16" dirty="0"/>
              <a:t>A</a:t>
            </a:r>
            <a:r>
              <a:rPr sz="2220" spc="40" dirty="0"/>
              <a:t>b</a:t>
            </a:r>
            <a:r>
              <a:rPr sz="2220" spc="-119" dirty="0"/>
              <a:t>out</a:t>
            </a:r>
            <a:endParaRPr sz="222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942597" y="11984202"/>
            <a:ext cx="9009056" cy="194123"/>
          </a:xfrm>
          <a:prstGeom prst="rect">
            <a:avLst/>
          </a:prstGeom>
        </p:spPr>
        <p:txBody>
          <a:bodyPr vert="horz" wrap="square" lIns="0" tIns="32226" rIns="0" bIns="0" rtlCol="0" anchor="ctr">
            <a:spAutoFit/>
          </a:bodyPr>
          <a:lstStyle/>
          <a:p>
            <a:pPr marL="20141">
              <a:spcBef>
                <a:spcPts val="254"/>
              </a:spcBef>
            </a:pP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Kernel,</a:t>
            </a:r>
            <a:r>
              <a:rPr spc="63" dirty="0"/>
              <a:t> </a:t>
            </a:r>
            <a:r>
              <a:rPr spc="-16" dirty="0"/>
              <a:t>drivers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24" dirty="0"/>
              <a:t>embedded</a:t>
            </a:r>
            <a:r>
              <a:rPr spc="71" dirty="0"/>
              <a:t> </a:t>
            </a:r>
            <a:r>
              <a:rPr dirty="0"/>
              <a:t>Linux</a:t>
            </a:r>
            <a:r>
              <a:rPr spc="63" dirty="0"/>
              <a:t> </a:t>
            </a: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Development,</a:t>
            </a:r>
            <a:r>
              <a:rPr spc="63" dirty="0"/>
              <a:t> </a:t>
            </a:r>
            <a:r>
              <a:rPr spc="-8" dirty="0"/>
              <a:t>consulting,</a:t>
            </a:r>
            <a:r>
              <a:rPr spc="71" dirty="0"/>
              <a:t> </a:t>
            </a:r>
            <a:r>
              <a:rPr dirty="0"/>
              <a:t>training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8" dirty="0"/>
              <a:t>support</a:t>
            </a:r>
            <a:r>
              <a:rPr spc="63" dirty="0"/>
              <a:t> </a:t>
            </a:r>
            <a:r>
              <a:rPr spc="8" dirty="0"/>
              <a:t>- </a:t>
            </a:r>
            <a:r>
              <a:rPr spc="135" dirty="0"/>
              <a:t> </a:t>
            </a:r>
            <a:r>
              <a:rPr spc="-8" dirty="0">
                <a:latin typeface="SimSun"/>
                <a:cs typeface="SimSun"/>
              </a:rPr>
              <a:t>https://bootlin.com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" y="955006"/>
            <a:ext cx="9134937" cy="522658"/>
            <a:chOff x="0" y="62434"/>
            <a:chExt cx="5760085" cy="329565"/>
          </a:xfrm>
        </p:grpSpPr>
        <p:sp>
          <p:nvSpPr>
            <p:cNvPr id="4" name="object 4"/>
            <p:cNvSpPr/>
            <p:nvPr/>
          </p:nvSpPr>
          <p:spPr>
            <a:xfrm>
              <a:off x="0" y="28747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12653">
              <a:solidFill>
                <a:srgbClr val="F47F19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105168" y="279113"/>
                  </a:move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" name="object 6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210339" y="139556"/>
                  </a:move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" name="object 7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5416" y="57232"/>
                  </a:move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8" name="object 8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53" y="8665"/>
                  </a:move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9" y="169024"/>
              <a:ext cx="270510" cy="93980"/>
            </a:xfrm>
            <a:custGeom>
              <a:avLst/>
              <a:gdLst/>
              <a:ahLst/>
              <a:cxnLst/>
              <a:rect l="l" t="t" r="r" b="b"/>
              <a:pathLst>
                <a:path w="270510" h="93979">
                  <a:moveTo>
                    <a:pt x="31711" y="92189"/>
                  </a:moveTo>
                  <a:lnTo>
                    <a:pt x="30734" y="73571"/>
                  </a:lnTo>
                  <a:lnTo>
                    <a:pt x="30645" y="27203"/>
                  </a:lnTo>
                  <a:lnTo>
                    <a:pt x="29984" y="0"/>
                  </a:lnTo>
                  <a:lnTo>
                    <a:pt x="23418" y="12509"/>
                  </a:lnTo>
                  <a:lnTo>
                    <a:pt x="13563" y="32448"/>
                  </a:lnTo>
                  <a:lnTo>
                    <a:pt x="4419" y="58915"/>
                  </a:lnTo>
                  <a:lnTo>
                    <a:pt x="0" y="91020"/>
                  </a:lnTo>
                  <a:lnTo>
                    <a:pt x="4089" y="93878"/>
                  </a:lnTo>
                  <a:lnTo>
                    <a:pt x="14135" y="81089"/>
                  </a:lnTo>
                  <a:lnTo>
                    <a:pt x="25044" y="73571"/>
                  </a:lnTo>
                  <a:lnTo>
                    <a:pt x="31711" y="92189"/>
                  </a:lnTo>
                  <a:close/>
                </a:path>
                <a:path w="270510" h="93979">
                  <a:moveTo>
                    <a:pt x="270332" y="82613"/>
                  </a:moveTo>
                  <a:lnTo>
                    <a:pt x="253441" y="30251"/>
                  </a:lnTo>
                  <a:lnTo>
                    <a:pt x="232994" y="1244"/>
                  </a:lnTo>
                  <a:lnTo>
                    <a:pt x="232168" y="25565"/>
                  </a:lnTo>
                  <a:lnTo>
                    <a:pt x="232054" y="67005"/>
                  </a:lnTo>
                  <a:lnTo>
                    <a:pt x="230847" y="83654"/>
                  </a:lnTo>
                  <a:lnTo>
                    <a:pt x="239153" y="67005"/>
                  </a:lnTo>
                  <a:lnTo>
                    <a:pt x="252717" y="73736"/>
                  </a:lnTo>
                  <a:lnTo>
                    <a:pt x="265226" y="85153"/>
                  </a:lnTo>
                  <a:lnTo>
                    <a:pt x="270332" y="8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17468" y="57373"/>
                  </a:move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lnTo>
                    <a:pt x="66339" y="43642"/>
                  </a:lnTo>
                  <a:lnTo>
                    <a:pt x="59423" y="49820"/>
                  </a:lnTo>
                  <a:lnTo>
                    <a:pt x="48223" y="54116"/>
                  </a:lnTo>
                  <a:lnTo>
                    <a:pt x="34387" y="57035"/>
                  </a:lnTo>
                  <a:lnTo>
                    <a:pt x="17468" y="57373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67320" y="35081"/>
                  </a:moveTo>
                  <a:lnTo>
                    <a:pt x="34387" y="57035"/>
                  </a:lnTo>
                  <a:lnTo>
                    <a:pt x="17468" y="57373"/>
                  </a:ln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close/>
                </a:path>
              </a:pathLst>
            </a:custGeom>
            <a:ln w="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52961" y="60952"/>
                  </a:moveTo>
                  <a:lnTo>
                    <a:pt x="8390" y="52927"/>
                  </a:lnTo>
                  <a:lnTo>
                    <a:pt x="0" y="37271"/>
                  </a:lnTo>
                  <a:lnTo>
                    <a:pt x="8833" y="25979"/>
                  </a:lnTo>
                  <a:lnTo>
                    <a:pt x="13538" y="19648"/>
                  </a:lnTo>
                  <a:lnTo>
                    <a:pt x="18127" y="14205"/>
                  </a:lnTo>
                  <a:lnTo>
                    <a:pt x="26612" y="5574"/>
                  </a:lnTo>
                  <a:lnTo>
                    <a:pt x="38278" y="0"/>
                  </a:lnTo>
                  <a:lnTo>
                    <a:pt x="49821" y="3982"/>
                  </a:lnTo>
                  <a:lnTo>
                    <a:pt x="60300" y="14891"/>
                  </a:lnTo>
                  <a:lnTo>
                    <a:pt x="68772" y="30094"/>
                  </a:lnTo>
                  <a:lnTo>
                    <a:pt x="71518" y="45293"/>
                  </a:lnTo>
                  <a:lnTo>
                    <a:pt x="65693" y="55716"/>
                  </a:lnTo>
                  <a:lnTo>
                    <a:pt x="52961" y="6095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0" y="37271"/>
                  </a:moveTo>
                  <a:lnTo>
                    <a:pt x="34985" y="60595"/>
                  </a:lnTo>
                  <a:lnTo>
                    <a:pt x="52961" y="60952"/>
                  </a:lnTo>
                  <a:lnTo>
                    <a:pt x="65693" y="55716"/>
                  </a:lnTo>
                  <a:lnTo>
                    <a:pt x="71518" y="45293"/>
                  </a:lnTo>
                  <a:lnTo>
                    <a:pt x="68772" y="30094"/>
                  </a:lnTo>
                  <a:lnTo>
                    <a:pt x="60300" y="14891"/>
                  </a:lnTo>
                  <a:lnTo>
                    <a:pt x="49821" y="3982"/>
                  </a:lnTo>
                  <a:lnTo>
                    <a:pt x="38278" y="0"/>
                  </a:lnTo>
                  <a:lnTo>
                    <a:pt x="26612" y="5574"/>
                  </a:lnTo>
                  <a:lnTo>
                    <a:pt x="18127" y="14205"/>
                  </a:lnTo>
                  <a:lnTo>
                    <a:pt x="13538" y="19648"/>
                  </a:lnTo>
                  <a:lnTo>
                    <a:pt x="8833" y="25979"/>
                  </a:lnTo>
                  <a:lnTo>
                    <a:pt x="0" y="37271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779" y="129247"/>
              <a:ext cx="106680" cy="24765"/>
            </a:xfrm>
            <a:custGeom>
              <a:avLst/>
              <a:gdLst/>
              <a:ahLst/>
              <a:cxnLst/>
              <a:rect l="l" t="t" r="r" b="b"/>
              <a:pathLst>
                <a:path w="106679" h="24764">
                  <a:moveTo>
                    <a:pt x="17183" y="11201"/>
                  </a:moveTo>
                  <a:lnTo>
                    <a:pt x="16878" y="7454"/>
                  </a:lnTo>
                  <a:lnTo>
                    <a:pt x="15125" y="2209"/>
                  </a:lnTo>
                  <a:lnTo>
                    <a:pt x="11925" y="0"/>
                  </a:lnTo>
                  <a:lnTo>
                    <a:pt x="3060" y="368"/>
                  </a:lnTo>
                  <a:lnTo>
                    <a:pt x="0" y="4851"/>
                  </a:lnTo>
                  <a:lnTo>
                    <a:pt x="495" y="17360"/>
                  </a:lnTo>
                  <a:lnTo>
                    <a:pt x="2324" y="20510"/>
                  </a:lnTo>
                  <a:lnTo>
                    <a:pt x="11404" y="23596"/>
                  </a:lnTo>
                  <a:lnTo>
                    <a:pt x="15760" y="20320"/>
                  </a:lnTo>
                  <a:lnTo>
                    <a:pt x="17183" y="11201"/>
                  </a:lnTo>
                  <a:close/>
                </a:path>
                <a:path w="106679" h="24764">
                  <a:moveTo>
                    <a:pt x="106273" y="12115"/>
                  </a:moveTo>
                  <a:lnTo>
                    <a:pt x="105956" y="8369"/>
                  </a:lnTo>
                  <a:lnTo>
                    <a:pt x="104203" y="3124"/>
                  </a:lnTo>
                  <a:lnTo>
                    <a:pt x="101003" y="927"/>
                  </a:lnTo>
                  <a:lnTo>
                    <a:pt x="92151" y="1295"/>
                  </a:lnTo>
                  <a:lnTo>
                    <a:pt x="89090" y="5778"/>
                  </a:lnTo>
                  <a:lnTo>
                    <a:pt x="89573" y="18275"/>
                  </a:lnTo>
                  <a:lnTo>
                    <a:pt x="91401" y="21424"/>
                  </a:lnTo>
                  <a:lnTo>
                    <a:pt x="100482" y="24511"/>
                  </a:lnTo>
                  <a:lnTo>
                    <a:pt x="104851" y="21247"/>
                  </a:lnTo>
                  <a:lnTo>
                    <a:pt x="106273" y="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65170" y="172961"/>
                  </a:move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0" y="86478"/>
                  </a:move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close/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23262" y="35464"/>
                  </a:moveTo>
                  <a:lnTo>
                    <a:pt x="16446" y="29554"/>
                  </a:lnTo>
                  <a:lnTo>
                    <a:pt x="10546" y="23276"/>
                  </a:lnTo>
                  <a:lnTo>
                    <a:pt x="5189" y="15568"/>
                  </a:lnTo>
                  <a:lnTo>
                    <a:pt x="0" y="5367"/>
                  </a:lnTo>
                  <a:lnTo>
                    <a:pt x="8417" y="1154"/>
                  </a:lnTo>
                  <a:lnTo>
                    <a:pt x="15242" y="0"/>
                  </a:lnTo>
                  <a:lnTo>
                    <a:pt x="20913" y="722"/>
                  </a:lnTo>
                  <a:lnTo>
                    <a:pt x="25870" y="2139"/>
                  </a:lnTo>
                  <a:lnTo>
                    <a:pt x="26617" y="12083"/>
                  </a:lnTo>
                  <a:lnTo>
                    <a:pt x="26369" y="19884"/>
                  </a:lnTo>
                  <a:lnTo>
                    <a:pt x="25220" y="27143"/>
                  </a:lnTo>
                  <a:lnTo>
                    <a:pt x="23262" y="3546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0" y="5367"/>
                  </a:moveTo>
                  <a:lnTo>
                    <a:pt x="5189" y="15568"/>
                  </a:lnTo>
                  <a:lnTo>
                    <a:pt x="10546" y="23276"/>
                  </a:lnTo>
                  <a:lnTo>
                    <a:pt x="16446" y="29554"/>
                  </a:lnTo>
                  <a:lnTo>
                    <a:pt x="23262" y="35464"/>
                  </a:lnTo>
                  <a:lnTo>
                    <a:pt x="25220" y="27143"/>
                  </a:lnTo>
                  <a:lnTo>
                    <a:pt x="26369" y="19884"/>
                  </a:lnTo>
                  <a:lnTo>
                    <a:pt x="26617" y="12083"/>
                  </a:lnTo>
                  <a:lnTo>
                    <a:pt x="25870" y="2139"/>
                  </a:lnTo>
                  <a:lnTo>
                    <a:pt x="20913" y="722"/>
                  </a:lnTo>
                  <a:lnTo>
                    <a:pt x="15242" y="0"/>
                  </a:lnTo>
                  <a:lnTo>
                    <a:pt x="8417" y="1154"/>
                  </a:lnTo>
                  <a:lnTo>
                    <a:pt x="0" y="536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594" y="262013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40" h="58420">
                  <a:moveTo>
                    <a:pt x="24472" y="51841"/>
                  </a:moveTo>
                  <a:lnTo>
                    <a:pt x="23710" y="41516"/>
                  </a:lnTo>
                  <a:lnTo>
                    <a:pt x="23647" y="15836"/>
                  </a:lnTo>
                  <a:lnTo>
                    <a:pt x="23126" y="774"/>
                  </a:lnTo>
                  <a:lnTo>
                    <a:pt x="18059" y="7708"/>
                  </a:lnTo>
                  <a:lnTo>
                    <a:pt x="10464" y="18745"/>
                  </a:lnTo>
                  <a:lnTo>
                    <a:pt x="3403" y="33401"/>
                  </a:lnTo>
                  <a:lnTo>
                    <a:pt x="0" y="51193"/>
                  </a:lnTo>
                  <a:lnTo>
                    <a:pt x="3162" y="52768"/>
                  </a:lnTo>
                  <a:lnTo>
                    <a:pt x="10909" y="45681"/>
                  </a:lnTo>
                  <a:lnTo>
                    <a:pt x="19316" y="41516"/>
                  </a:lnTo>
                  <a:lnTo>
                    <a:pt x="24472" y="51841"/>
                  </a:lnTo>
                  <a:close/>
                </a:path>
                <a:path w="167640" h="58420">
                  <a:moveTo>
                    <a:pt x="167513" y="56400"/>
                  </a:moveTo>
                  <a:lnTo>
                    <a:pt x="153009" y="7759"/>
                  </a:lnTo>
                  <a:lnTo>
                    <a:pt x="148932" y="0"/>
                  </a:lnTo>
                  <a:lnTo>
                    <a:pt x="148526" y="16865"/>
                  </a:lnTo>
                  <a:lnTo>
                    <a:pt x="148463" y="45593"/>
                  </a:lnTo>
                  <a:lnTo>
                    <a:pt x="147866" y="57124"/>
                  </a:lnTo>
                  <a:lnTo>
                    <a:pt x="151993" y="45593"/>
                  </a:lnTo>
                  <a:lnTo>
                    <a:pt x="158750" y="50253"/>
                  </a:lnTo>
                  <a:lnTo>
                    <a:pt x="164973" y="58178"/>
                  </a:lnTo>
                  <a:lnTo>
                    <a:pt x="167513" y="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30892" y="35554"/>
                  </a:moveTo>
                  <a:lnTo>
                    <a:pt x="0" y="21739"/>
                  </a:lnTo>
                  <a:lnTo>
                    <a:pt x="5152" y="15152"/>
                  </a:lnTo>
                  <a:lnTo>
                    <a:pt x="7895" y="11460"/>
                  </a:lnTo>
                  <a:lnTo>
                    <a:pt x="10572" y="8285"/>
                  </a:lnTo>
                  <a:lnTo>
                    <a:pt x="15522" y="3251"/>
                  </a:lnTo>
                  <a:lnTo>
                    <a:pt x="22327" y="0"/>
                  </a:lnTo>
                  <a:lnTo>
                    <a:pt x="29061" y="2322"/>
                  </a:lnTo>
                  <a:lnTo>
                    <a:pt x="35174" y="8684"/>
                  </a:lnTo>
                  <a:lnTo>
                    <a:pt x="40117" y="17552"/>
                  </a:lnTo>
                  <a:lnTo>
                    <a:pt x="41717" y="26418"/>
                  </a:lnTo>
                  <a:lnTo>
                    <a:pt x="38319" y="32499"/>
                  </a:lnTo>
                  <a:lnTo>
                    <a:pt x="30892" y="3555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0" y="21739"/>
                  </a:moveTo>
                  <a:lnTo>
                    <a:pt x="30892" y="35554"/>
                  </a:lnTo>
                  <a:lnTo>
                    <a:pt x="38319" y="32499"/>
                  </a:lnTo>
                  <a:lnTo>
                    <a:pt x="41717" y="26418"/>
                  </a:lnTo>
                  <a:lnTo>
                    <a:pt x="40117" y="17552"/>
                  </a:lnTo>
                  <a:lnTo>
                    <a:pt x="35174" y="8684"/>
                  </a:lnTo>
                  <a:lnTo>
                    <a:pt x="29061" y="2322"/>
                  </a:lnTo>
                  <a:lnTo>
                    <a:pt x="22327" y="0"/>
                  </a:lnTo>
                  <a:lnTo>
                    <a:pt x="15522" y="3251"/>
                  </a:lnTo>
                  <a:lnTo>
                    <a:pt x="10572" y="8285"/>
                  </a:lnTo>
                  <a:lnTo>
                    <a:pt x="7895" y="11460"/>
                  </a:lnTo>
                  <a:lnTo>
                    <a:pt x="5152" y="15152"/>
                  </a:lnTo>
                  <a:lnTo>
                    <a:pt x="0" y="21739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1499" y="37772"/>
                  </a:move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lnTo>
                    <a:pt x="43670" y="28732"/>
                  </a:lnTo>
                  <a:lnTo>
                    <a:pt x="39117" y="32798"/>
                  </a:lnTo>
                  <a:lnTo>
                    <a:pt x="31745" y="35627"/>
                  </a:lnTo>
                  <a:lnTo>
                    <a:pt x="22638" y="37550"/>
                  </a:lnTo>
                  <a:lnTo>
                    <a:pt x="11499" y="3777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23097"/>
                  </a:moveTo>
                  <a:lnTo>
                    <a:pt x="11499" y="37772"/>
                  </a:ln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407" y="237362"/>
              <a:ext cx="66040" cy="15240"/>
            </a:xfrm>
            <a:custGeom>
              <a:avLst/>
              <a:gdLst/>
              <a:ahLst/>
              <a:cxnLst/>
              <a:rect l="l" t="t" r="r" b="b"/>
              <a:pathLst>
                <a:path w="66040" h="15239">
                  <a:moveTo>
                    <a:pt x="10655" y="3581"/>
                  </a:moveTo>
                  <a:lnTo>
                    <a:pt x="8763" y="800"/>
                  </a:lnTo>
                  <a:lnTo>
                    <a:pt x="3263" y="571"/>
                  </a:lnTo>
                  <a:lnTo>
                    <a:pt x="1282" y="1943"/>
                  </a:lnTo>
                  <a:lnTo>
                    <a:pt x="203" y="5194"/>
                  </a:lnTo>
                  <a:lnTo>
                    <a:pt x="0" y="7505"/>
                  </a:lnTo>
                  <a:lnTo>
                    <a:pt x="889" y="13157"/>
                  </a:lnTo>
                  <a:lnTo>
                    <a:pt x="3594" y="15189"/>
                  </a:lnTo>
                  <a:lnTo>
                    <a:pt x="9220" y="13284"/>
                  </a:lnTo>
                  <a:lnTo>
                    <a:pt x="10350" y="11328"/>
                  </a:lnTo>
                  <a:lnTo>
                    <a:pt x="10655" y="3581"/>
                  </a:lnTo>
                  <a:close/>
                </a:path>
                <a:path w="66040" h="15239">
                  <a:moveTo>
                    <a:pt x="65862" y="3009"/>
                  </a:moveTo>
                  <a:lnTo>
                    <a:pt x="63957" y="228"/>
                  </a:lnTo>
                  <a:lnTo>
                    <a:pt x="58470" y="0"/>
                  </a:lnTo>
                  <a:lnTo>
                    <a:pt x="56489" y="1371"/>
                  </a:lnTo>
                  <a:lnTo>
                    <a:pt x="55397" y="4622"/>
                  </a:lnTo>
                  <a:lnTo>
                    <a:pt x="55206" y="6946"/>
                  </a:lnTo>
                  <a:lnTo>
                    <a:pt x="56083" y="12598"/>
                  </a:lnTo>
                  <a:lnTo>
                    <a:pt x="58788" y="14617"/>
                  </a:lnTo>
                  <a:lnTo>
                    <a:pt x="64414" y="12712"/>
                  </a:lnTo>
                  <a:lnTo>
                    <a:pt x="65557" y="10756"/>
                  </a:lnTo>
                  <a:lnTo>
                    <a:pt x="6586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9184" y="2704869"/>
            <a:ext cx="7569983" cy="1158039"/>
          </a:xfrm>
          <a:prstGeom prst="rect">
            <a:avLst/>
          </a:prstGeom>
        </p:spPr>
        <p:txBody>
          <a:bodyPr vert="horz" wrap="square" lIns="0" tIns="11078" rIns="0" bIns="0" rtlCol="0">
            <a:spAutoFit/>
          </a:bodyPr>
          <a:lstStyle/>
          <a:p>
            <a:pPr marL="340380" marR="48338" indent="-280966">
              <a:lnSpc>
                <a:spcPct val="102600"/>
              </a:lnSpc>
              <a:spcBef>
                <a:spcPts val="87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spc="-24" dirty="0">
                <a:latin typeface="Tahoma"/>
                <a:cs typeface="Tahoma"/>
              </a:rPr>
              <a:t>The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Yocto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Project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is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an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open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source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collaboration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project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that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allows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to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40" dirty="0">
                <a:latin typeface="Tahoma"/>
                <a:cs typeface="Tahoma"/>
              </a:rPr>
              <a:t>build </a:t>
            </a:r>
            <a:r>
              <a:rPr sz="1744" spc="-523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custom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103" dirty="0">
                <a:latin typeface="Tahoma"/>
                <a:cs typeface="Tahoma"/>
              </a:rPr>
              <a:t>embedded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Linux-based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systems.</a:t>
            </a:r>
            <a:endParaRPr sz="1744">
              <a:latin typeface="Tahoma"/>
              <a:cs typeface="Tahoma"/>
            </a:endParaRPr>
          </a:p>
          <a:p>
            <a:pPr marL="340380" marR="204430" indent="-280966">
              <a:lnSpc>
                <a:spcPct val="102600"/>
              </a:lnSpc>
              <a:spcBef>
                <a:spcPts val="476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spc="-56" dirty="0">
                <a:latin typeface="Tahoma"/>
                <a:cs typeface="Tahoma"/>
              </a:rPr>
              <a:t>Established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95" dirty="0">
                <a:latin typeface="Tahoma"/>
                <a:cs typeface="Tahoma"/>
              </a:rPr>
              <a:t>by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the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32" dirty="0">
                <a:latin typeface="Tahoma"/>
                <a:cs typeface="Tahoma"/>
              </a:rPr>
              <a:t>Linux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Foundation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32" dirty="0">
                <a:latin typeface="Tahoma"/>
                <a:cs typeface="Tahoma"/>
              </a:rPr>
              <a:t>in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2010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and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8" dirty="0">
                <a:latin typeface="Tahoma"/>
                <a:cs typeface="Tahoma"/>
              </a:rPr>
              <a:t>still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95" dirty="0">
                <a:latin typeface="Tahoma"/>
                <a:cs typeface="Tahoma"/>
              </a:rPr>
              <a:t>managed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95" dirty="0">
                <a:latin typeface="Tahoma"/>
                <a:cs typeface="Tahoma"/>
              </a:rPr>
              <a:t>by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111" dirty="0">
                <a:latin typeface="Tahoma"/>
                <a:cs typeface="Tahoma"/>
              </a:rPr>
              <a:t>one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of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its </a:t>
            </a:r>
            <a:r>
              <a:rPr sz="1744" spc="-523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fellows:</a:t>
            </a:r>
            <a:r>
              <a:rPr sz="1744" spc="206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Richard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40" dirty="0">
                <a:latin typeface="Tahoma"/>
                <a:cs typeface="Tahoma"/>
              </a:rPr>
              <a:t>Purdie.</a:t>
            </a:r>
            <a:endParaRPr sz="1744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" y="5818630"/>
            <a:ext cx="9134937" cy="123867"/>
            <a:chOff x="0" y="3129219"/>
            <a:chExt cx="5760085" cy="78105"/>
          </a:xfrm>
        </p:grpSpPr>
        <p:sp>
          <p:nvSpPr>
            <p:cNvPr id="27" name="object 27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61" y="3138893"/>
              <a:ext cx="230344" cy="6787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758461" y="5828135"/>
            <a:ext cx="396777" cy="130132"/>
          </a:xfrm>
          <a:prstGeom prst="rect">
            <a:avLst/>
          </a:prstGeom>
        </p:spPr>
        <p:txBody>
          <a:bodyPr vert="horz" wrap="square" lIns="0" tIns="32226" rIns="0" bIns="0" rtlCol="0">
            <a:spAutoFit/>
          </a:bodyPr>
          <a:lstStyle/>
          <a:p>
            <a:pPr marL="60423">
              <a:spcBef>
                <a:spcPts val="254"/>
              </a:spcBef>
            </a:pPr>
            <a:fld id="{81D60167-4931-47E6-BA6A-407CBD079E47}" type="slidenum">
              <a:rPr sz="634" spc="8" dirty="0">
                <a:latin typeface="Microsoft Sans Serif"/>
                <a:cs typeface="Microsoft Sans Serif"/>
              </a:rPr>
              <a:pPr marL="60423">
                <a:spcBef>
                  <a:spcPts val="254"/>
                </a:spcBef>
              </a:pPr>
              <a:t>74</a:t>
            </a:fld>
            <a:r>
              <a:rPr sz="634" spc="8" dirty="0">
                <a:latin typeface="Microsoft Sans Serif"/>
                <a:cs typeface="Microsoft Sans Serif"/>
              </a:rPr>
              <a:t>/324</a:t>
            </a:r>
            <a:endParaRPr sz="63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947" y="738975"/>
            <a:ext cx="1832828" cy="710719"/>
          </a:xfrm>
          <a:prstGeom prst="rect">
            <a:avLst/>
          </a:prstGeom>
        </p:spPr>
        <p:txBody>
          <a:bodyPr vert="horz" wrap="square" lIns="0" tIns="27190" rIns="0" bIns="0" rtlCol="0" anchor="ctr">
            <a:spAutoFit/>
          </a:bodyPr>
          <a:lstStyle/>
          <a:p>
            <a:pPr marL="20141">
              <a:lnSpc>
                <a:spcPct val="100000"/>
              </a:lnSpc>
              <a:spcBef>
                <a:spcPts val="214"/>
              </a:spcBef>
            </a:pPr>
            <a:r>
              <a:rPr sz="2220" spc="-119" dirty="0"/>
              <a:t>Yocto:</a:t>
            </a:r>
            <a:r>
              <a:rPr sz="2220" spc="190" dirty="0"/>
              <a:t> </a:t>
            </a:r>
            <a:r>
              <a:rPr sz="2220" spc="-159" dirty="0"/>
              <a:t>principle</a:t>
            </a:r>
            <a:endParaRPr sz="222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942597" y="11984202"/>
            <a:ext cx="9009056" cy="194123"/>
          </a:xfrm>
          <a:prstGeom prst="rect">
            <a:avLst/>
          </a:prstGeom>
        </p:spPr>
        <p:txBody>
          <a:bodyPr vert="horz" wrap="square" lIns="0" tIns="32226" rIns="0" bIns="0" rtlCol="0" anchor="ctr">
            <a:spAutoFit/>
          </a:bodyPr>
          <a:lstStyle/>
          <a:p>
            <a:pPr marL="20141">
              <a:spcBef>
                <a:spcPts val="254"/>
              </a:spcBef>
            </a:pP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Kernel,</a:t>
            </a:r>
            <a:r>
              <a:rPr spc="63" dirty="0"/>
              <a:t> </a:t>
            </a:r>
            <a:r>
              <a:rPr spc="-16" dirty="0"/>
              <a:t>drivers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24" dirty="0"/>
              <a:t>embedded</a:t>
            </a:r>
            <a:r>
              <a:rPr spc="71" dirty="0"/>
              <a:t> </a:t>
            </a:r>
            <a:r>
              <a:rPr dirty="0"/>
              <a:t>Linux</a:t>
            </a:r>
            <a:r>
              <a:rPr spc="63" dirty="0"/>
              <a:t> </a:t>
            </a: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Development,</a:t>
            </a:r>
            <a:r>
              <a:rPr spc="63" dirty="0"/>
              <a:t> </a:t>
            </a:r>
            <a:r>
              <a:rPr spc="-8" dirty="0"/>
              <a:t>consulting,</a:t>
            </a:r>
            <a:r>
              <a:rPr spc="71" dirty="0"/>
              <a:t> </a:t>
            </a:r>
            <a:r>
              <a:rPr dirty="0"/>
              <a:t>training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8" dirty="0"/>
              <a:t>support</a:t>
            </a:r>
            <a:r>
              <a:rPr spc="63" dirty="0"/>
              <a:t> </a:t>
            </a:r>
            <a:r>
              <a:rPr spc="8" dirty="0"/>
              <a:t>- </a:t>
            </a:r>
            <a:r>
              <a:rPr spc="135" dirty="0"/>
              <a:t> </a:t>
            </a:r>
            <a:r>
              <a:rPr spc="-8" dirty="0">
                <a:latin typeface="SimSun"/>
                <a:cs typeface="SimSun"/>
              </a:rPr>
              <a:t>https://bootlin.com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" y="955006"/>
            <a:ext cx="9134937" cy="522658"/>
            <a:chOff x="0" y="62434"/>
            <a:chExt cx="5760085" cy="329565"/>
          </a:xfrm>
        </p:grpSpPr>
        <p:sp>
          <p:nvSpPr>
            <p:cNvPr id="4" name="object 4"/>
            <p:cNvSpPr/>
            <p:nvPr/>
          </p:nvSpPr>
          <p:spPr>
            <a:xfrm>
              <a:off x="0" y="28747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12653">
              <a:solidFill>
                <a:srgbClr val="F47F19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105168" y="279113"/>
                  </a:move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" name="object 6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210339" y="139556"/>
                  </a:move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" name="object 7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5416" y="57232"/>
                  </a:move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8" name="object 8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53" y="8665"/>
                  </a:move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9" y="169024"/>
              <a:ext cx="270510" cy="93980"/>
            </a:xfrm>
            <a:custGeom>
              <a:avLst/>
              <a:gdLst/>
              <a:ahLst/>
              <a:cxnLst/>
              <a:rect l="l" t="t" r="r" b="b"/>
              <a:pathLst>
                <a:path w="270510" h="93979">
                  <a:moveTo>
                    <a:pt x="31711" y="92189"/>
                  </a:moveTo>
                  <a:lnTo>
                    <a:pt x="30734" y="73571"/>
                  </a:lnTo>
                  <a:lnTo>
                    <a:pt x="30645" y="27203"/>
                  </a:lnTo>
                  <a:lnTo>
                    <a:pt x="29984" y="0"/>
                  </a:lnTo>
                  <a:lnTo>
                    <a:pt x="23418" y="12509"/>
                  </a:lnTo>
                  <a:lnTo>
                    <a:pt x="13563" y="32448"/>
                  </a:lnTo>
                  <a:lnTo>
                    <a:pt x="4419" y="58915"/>
                  </a:lnTo>
                  <a:lnTo>
                    <a:pt x="0" y="91020"/>
                  </a:lnTo>
                  <a:lnTo>
                    <a:pt x="4089" y="93878"/>
                  </a:lnTo>
                  <a:lnTo>
                    <a:pt x="14135" y="81089"/>
                  </a:lnTo>
                  <a:lnTo>
                    <a:pt x="25044" y="73571"/>
                  </a:lnTo>
                  <a:lnTo>
                    <a:pt x="31711" y="92189"/>
                  </a:lnTo>
                  <a:close/>
                </a:path>
                <a:path w="270510" h="93979">
                  <a:moveTo>
                    <a:pt x="270332" y="82613"/>
                  </a:moveTo>
                  <a:lnTo>
                    <a:pt x="253441" y="30251"/>
                  </a:lnTo>
                  <a:lnTo>
                    <a:pt x="232994" y="1244"/>
                  </a:lnTo>
                  <a:lnTo>
                    <a:pt x="232168" y="25565"/>
                  </a:lnTo>
                  <a:lnTo>
                    <a:pt x="232054" y="67005"/>
                  </a:lnTo>
                  <a:lnTo>
                    <a:pt x="230847" y="83654"/>
                  </a:lnTo>
                  <a:lnTo>
                    <a:pt x="239153" y="67005"/>
                  </a:lnTo>
                  <a:lnTo>
                    <a:pt x="252717" y="73736"/>
                  </a:lnTo>
                  <a:lnTo>
                    <a:pt x="265226" y="85153"/>
                  </a:lnTo>
                  <a:lnTo>
                    <a:pt x="270332" y="8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17468" y="57373"/>
                  </a:move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lnTo>
                    <a:pt x="66339" y="43642"/>
                  </a:lnTo>
                  <a:lnTo>
                    <a:pt x="59423" y="49820"/>
                  </a:lnTo>
                  <a:lnTo>
                    <a:pt x="48223" y="54116"/>
                  </a:lnTo>
                  <a:lnTo>
                    <a:pt x="34387" y="57035"/>
                  </a:lnTo>
                  <a:lnTo>
                    <a:pt x="17468" y="57373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67320" y="35081"/>
                  </a:moveTo>
                  <a:lnTo>
                    <a:pt x="34387" y="57035"/>
                  </a:lnTo>
                  <a:lnTo>
                    <a:pt x="17468" y="57373"/>
                  </a:ln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close/>
                </a:path>
              </a:pathLst>
            </a:custGeom>
            <a:ln w="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52961" y="60952"/>
                  </a:moveTo>
                  <a:lnTo>
                    <a:pt x="8390" y="52927"/>
                  </a:lnTo>
                  <a:lnTo>
                    <a:pt x="0" y="37271"/>
                  </a:lnTo>
                  <a:lnTo>
                    <a:pt x="8833" y="25979"/>
                  </a:lnTo>
                  <a:lnTo>
                    <a:pt x="13538" y="19648"/>
                  </a:lnTo>
                  <a:lnTo>
                    <a:pt x="18127" y="14205"/>
                  </a:lnTo>
                  <a:lnTo>
                    <a:pt x="26612" y="5574"/>
                  </a:lnTo>
                  <a:lnTo>
                    <a:pt x="38278" y="0"/>
                  </a:lnTo>
                  <a:lnTo>
                    <a:pt x="49821" y="3982"/>
                  </a:lnTo>
                  <a:lnTo>
                    <a:pt x="60300" y="14891"/>
                  </a:lnTo>
                  <a:lnTo>
                    <a:pt x="68772" y="30094"/>
                  </a:lnTo>
                  <a:lnTo>
                    <a:pt x="71518" y="45293"/>
                  </a:lnTo>
                  <a:lnTo>
                    <a:pt x="65693" y="55716"/>
                  </a:lnTo>
                  <a:lnTo>
                    <a:pt x="52961" y="6095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0" y="37271"/>
                  </a:moveTo>
                  <a:lnTo>
                    <a:pt x="34985" y="60595"/>
                  </a:lnTo>
                  <a:lnTo>
                    <a:pt x="52961" y="60952"/>
                  </a:lnTo>
                  <a:lnTo>
                    <a:pt x="65693" y="55716"/>
                  </a:lnTo>
                  <a:lnTo>
                    <a:pt x="71518" y="45293"/>
                  </a:lnTo>
                  <a:lnTo>
                    <a:pt x="68772" y="30094"/>
                  </a:lnTo>
                  <a:lnTo>
                    <a:pt x="60300" y="14891"/>
                  </a:lnTo>
                  <a:lnTo>
                    <a:pt x="49821" y="3982"/>
                  </a:lnTo>
                  <a:lnTo>
                    <a:pt x="38278" y="0"/>
                  </a:lnTo>
                  <a:lnTo>
                    <a:pt x="26612" y="5574"/>
                  </a:lnTo>
                  <a:lnTo>
                    <a:pt x="18127" y="14205"/>
                  </a:lnTo>
                  <a:lnTo>
                    <a:pt x="13538" y="19648"/>
                  </a:lnTo>
                  <a:lnTo>
                    <a:pt x="8833" y="25979"/>
                  </a:lnTo>
                  <a:lnTo>
                    <a:pt x="0" y="37271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779" y="129247"/>
              <a:ext cx="106680" cy="24765"/>
            </a:xfrm>
            <a:custGeom>
              <a:avLst/>
              <a:gdLst/>
              <a:ahLst/>
              <a:cxnLst/>
              <a:rect l="l" t="t" r="r" b="b"/>
              <a:pathLst>
                <a:path w="106679" h="24764">
                  <a:moveTo>
                    <a:pt x="17183" y="11201"/>
                  </a:moveTo>
                  <a:lnTo>
                    <a:pt x="16878" y="7454"/>
                  </a:lnTo>
                  <a:lnTo>
                    <a:pt x="15125" y="2209"/>
                  </a:lnTo>
                  <a:lnTo>
                    <a:pt x="11925" y="0"/>
                  </a:lnTo>
                  <a:lnTo>
                    <a:pt x="3060" y="368"/>
                  </a:lnTo>
                  <a:lnTo>
                    <a:pt x="0" y="4851"/>
                  </a:lnTo>
                  <a:lnTo>
                    <a:pt x="495" y="17360"/>
                  </a:lnTo>
                  <a:lnTo>
                    <a:pt x="2324" y="20510"/>
                  </a:lnTo>
                  <a:lnTo>
                    <a:pt x="11404" y="23596"/>
                  </a:lnTo>
                  <a:lnTo>
                    <a:pt x="15760" y="20320"/>
                  </a:lnTo>
                  <a:lnTo>
                    <a:pt x="17183" y="11201"/>
                  </a:lnTo>
                  <a:close/>
                </a:path>
                <a:path w="106679" h="24764">
                  <a:moveTo>
                    <a:pt x="106273" y="12115"/>
                  </a:moveTo>
                  <a:lnTo>
                    <a:pt x="105956" y="8369"/>
                  </a:lnTo>
                  <a:lnTo>
                    <a:pt x="104203" y="3124"/>
                  </a:lnTo>
                  <a:lnTo>
                    <a:pt x="101003" y="927"/>
                  </a:lnTo>
                  <a:lnTo>
                    <a:pt x="92151" y="1295"/>
                  </a:lnTo>
                  <a:lnTo>
                    <a:pt x="89090" y="5778"/>
                  </a:lnTo>
                  <a:lnTo>
                    <a:pt x="89573" y="18275"/>
                  </a:lnTo>
                  <a:lnTo>
                    <a:pt x="91401" y="21424"/>
                  </a:lnTo>
                  <a:lnTo>
                    <a:pt x="100482" y="24511"/>
                  </a:lnTo>
                  <a:lnTo>
                    <a:pt x="104851" y="21247"/>
                  </a:lnTo>
                  <a:lnTo>
                    <a:pt x="106273" y="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65170" y="172961"/>
                  </a:move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0" y="86478"/>
                  </a:move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close/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23262" y="35464"/>
                  </a:moveTo>
                  <a:lnTo>
                    <a:pt x="16446" y="29554"/>
                  </a:lnTo>
                  <a:lnTo>
                    <a:pt x="10546" y="23276"/>
                  </a:lnTo>
                  <a:lnTo>
                    <a:pt x="5189" y="15568"/>
                  </a:lnTo>
                  <a:lnTo>
                    <a:pt x="0" y="5367"/>
                  </a:lnTo>
                  <a:lnTo>
                    <a:pt x="8417" y="1154"/>
                  </a:lnTo>
                  <a:lnTo>
                    <a:pt x="15242" y="0"/>
                  </a:lnTo>
                  <a:lnTo>
                    <a:pt x="20913" y="722"/>
                  </a:lnTo>
                  <a:lnTo>
                    <a:pt x="25870" y="2139"/>
                  </a:lnTo>
                  <a:lnTo>
                    <a:pt x="26617" y="12083"/>
                  </a:lnTo>
                  <a:lnTo>
                    <a:pt x="26369" y="19884"/>
                  </a:lnTo>
                  <a:lnTo>
                    <a:pt x="25220" y="27143"/>
                  </a:lnTo>
                  <a:lnTo>
                    <a:pt x="23262" y="3546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0" y="5367"/>
                  </a:moveTo>
                  <a:lnTo>
                    <a:pt x="5189" y="15568"/>
                  </a:lnTo>
                  <a:lnTo>
                    <a:pt x="10546" y="23276"/>
                  </a:lnTo>
                  <a:lnTo>
                    <a:pt x="16446" y="29554"/>
                  </a:lnTo>
                  <a:lnTo>
                    <a:pt x="23262" y="35464"/>
                  </a:lnTo>
                  <a:lnTo>
                    <a:pt x="25220" y="27143"/>
                  </a:lnTo>
                  <a:lnTo>
                    <a:pt x="26369" y="19884"/>
                  </a:lnTo>
                  <a:lnTo>
                    <a:pt x="26617" y="12083"/>
                  </a:lnTo>
                  <a:lnTo>
                    <a:pt x="25870" y="2139"/>
                  </a:lnTo>
                  <a:lnTo>
                    <a:pt x="20913" y="722"/>
                  </a:lnTo>
                  <a:lnTo>
                    <a:pt x="15242" y="0"/>
                  </a:lnTo>
                  <a:lnTo>
                    <a:pt x="8417" y="1154"/>
                  </a:lnTo>
                  <a:lnTo>
                    <a:pt x="0" y="536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594" y="262013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40" h="58420">
                  <a:moveTo>
                    <a:pt x="24472" y="51841"/>
                  </a:moveTo>
                  <a:lnTo>
                    <a:pt x="23710" y="41516"/>
                  </a:lnTo>
                  <a:lnTo>
                    <a:pt x="23647" y="15836"/>
                  </a:lnTo>
                  <a:lnTo>
                    <a:pt x="23126" y="774"/>
                  </a:lnTo>
                  <a:lnTo>
                    <a:pt x="18059" y="7708"/>
                  </a:lnTo>
                  <a:lnTo>
                    <a:pt x="10464" y="18745"/>
                  </a:lnTo>
                  <a:lnTo>
                    <a:pt x="3403" y="33401"/>
                  </a:lnTo>
                  <a:lnTo>
                    <a:pt x="0" y="51193"/>
                  </a:lnTo>
                  <a:lnTo>
                    <a:pt x="3162" y="52768"/>
                  </a:lnTo>
                  <a:lnTo>
                    <a:pt x="10909" y="45681"/>
                  </a:lnTo>
                  <a:lnTo>
                    <a:pt x="19316" y="41516"/>
                  </a:lnTo>
                  <a:lnTo>
                    <a:pt x="24472" y="51841"/>
                  </a:lnTo>
                  <a:close/>
                </a:path>
                <a:path w="167640" h="58420">
                  <a:moveTo>
                    <a:pt x="167513" y="56400"/>
                  </a:moveTo>
                  <a:lnTo>
                    <a:pt x="153009" y="7759"/>
                  </a:lnTo>
                  <a:lnTo>
                    <a:pt x="148932" y="0"/>
                  </a:lnTo>
                  <a:lnTo>
                    <a:pt x="148526" y="16865"/>
                  </a:lnTo>
                  <a:lnTo>
                    <a:pt x="148463" y="45593"/>
                  </a:lnTo>
                  <a:lnTo>
                    <a:pt x="147866" y="57124"/>
                  </a:lnTo>
                  <a:lnTo>
                    <a:pt x="151993" y="45593"/>
                  </a:lnTo>
                  <a:lnTo>
                    <a:pt x="158750" y="50253"/>
                  </a:lnTo>
                  <a:lnTo>
                    <a:pt x="164973" y="58178"/>
                  </a:lnTo>
                  <a:lnTo>
                    <a:pt x="167513" y="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30892" y="35554"/>
                  </a:moveTo>
                  <a:lnTo>
                    <a:pt x="0" y="21739"/>
                  </a:lnTo>
                  <a:lnTo>
                    <a:pt x="5152" y="15152"/>
                  </a:lnTo>
                  <a:lnTo>
                    <a:pt x="7895" y="11460"/>
                  </a:lnTo>
                  <a:lnTo>
                    <a:pt x="10572" y="8285"/>
                  </a:lnTo>
                  <a:lnTo>
                    <a:pt x="15522" y="3251"/>
                  </a:lnTo>
                  <a:lnTo>
                    <a:pt x="22327" y="0"/>
                  </a:lnTo>
                  <a:lnTo>
                    <a:pt x="29061" y="2322"/>
                  </a:lnTo>
                  <a:lnTo>
                    <a:pt x="35174" y="8684"/>
                  </a:lnTo>
                  <a:lnTo>
                    <a:pt x="40117" y="17552"/>
                  </a:lnTo>
                  <a:lnTo>
                    <a:pt x="41717" y="26418"/>
                  </a:lnTo>
                  <a:lnTo>
                    <a:pt x="38319" y="32499"/>
                  </a:lnTo>
                  <a:lnTo>
                    <a:pt x="30892" y="3555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0" y="21739"/>
                  </a:moveTo>
                  <a:lnTo>
                    <a:pt x="30892" y="35554"/>
                  </a:lnTo>
                  <a:lnTo>
                    <a:pt x="38319" y="32499"/>
                  </a:lnTo>
                  <a:lnTo>
                    <a:pt x="41717" y="26418"/>
                  </a:lnTo>
                  <a:lnTo>
                    <a:pt x="40117" y="17552"/>
                  </a:lnTo>
                  <a:lnTo>
                    <a:pt x="35174" y="8684"/>
                  </a:lnTo>
                  <a:lnTo>
                    <a:pt x="29061" y="2322"/>
                  </a:lnTo>
                  <a:lnTo>
                    <a:pt x="22327" y="0"/>
                  </a:lnTo>
                  <a:lnTo>
                    <a:pt x="15522" y="3251"/>
                  </a:lnTo>
                  <a:lnTo>
                    <a:pt x="10572" y="8285"/>
                  </a:lnTo>
                  <a:lnTo>
                    <a:pt x="7895" y="11460"/>
                  </a:lnTo>
                  <a:lnTo>
                    <a:pt x="5152" y="15152"/>
                  </a:lnTo>
                  <a:lnTo>
                    <a:pt x="0" y="21739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1499" y="37772"/>
                  </a:move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lnTo>
                    <a:pt x="43670" y="28732"/>
                  </a:lnTo>
                  <a:lnTo>
                    <a:pt x="39117" y="32798"/>
                  </a:lnTo>
                  <a:lnTo>
                    <a:pt x="31745" y="35627"/>
                  </a:lnTo>
                  <a:lnTo>
                    <a:pt x="22638" y="37550"/>
                  </a:lnTo>
                  <a:lnTo>
                    <a:pt x="11499" y="3777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23097"/>
                  </a:moveTo>
                  <a:lnTo>
                    <a:pt x="11499" y="37772"/>
                  </a:ln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407" y="237362"/>
              <a:ext cx="66040" cy="15240"/>
            </a:xfrm>
            <a:custGeom>
              <a:avLst/>
              <a:gdLst/>
              <a:ahLst/>
              <a:cxnLst/>
              <a:rect l="l" t="t" r="r" b="b"/>
              <a:pathLst>
                <a:path w="66040" h="15239">
                  <a:moveTo>
                    <a:pt x="10655" y="3581"/>
                  </a:moveTo>
                  <a:lnTo>
                    <a:pt x="8763" y="800"/>
                  </a:lnTo>
                  <a:lnTo>
                    <a:pt x="3263" y="571"/>
                  </a:lnTo>
                  <a:lnTo>
                    <a:pt x="1282" y="1943"/>
                  </a:lnTo>
                  <a:lnTo>
                    <a:pt x="203" y="5194"/>
                  </a:lnTo>
                  <a:lnTo>
                    <a:pt x="0" y="7505"/>
                  </a:lnTo>
                  <a:lnTo>
                    <a:pt x="889" y="13157"/>
                  </a:lnTo>
                  <a:lnTo>
                    <a:pt x="3594" y="15189"/>
                  </a:lnTo>
                  <a:lnTo>
                    <a:pt x="9220" y="13284"/>
                  </a:lnTo>
                  <a:lnTo>
                    <a:pt x="10350" y="11328"/>
                  </a:lnTo>
                  <a:lnTo>
                    <a:pt x="10655" y="3581"/>
                  </a:lnTo>
                  <a:close/>
                </a:path>
                <a:path w="66040" h="15239">
                  <a:moveTo>
                    <a:pt x="65862" y="3009"/>
                  </a:moveTo>
                  <a:lnTo>
                    <a:pt x="63957" y="228"/>
                  </a:lnTo>
                  <a:lnTo>
                    <a:pt x="58470" y="0"/>
                  </a:lnTo>
                  <a:lnTo>
                    <a:pt x="56489" y="1371"/>
                  </a:lnTo>
                  <a:lnTo>
                    <a:pt x="55397" y="4622"/>
                  </a:lnTo>
                  <a:lnTo>
                    <a:pt x="55206" y="6946"/>
                  </a:lnTo>
                  <a:lnTo>
                    <a:pt x="56083" y="12598"/>
                  </a:lnTo>
                  <a:lnTo>
                    <a:pt x="58788" y="14617"/>
                  </a:lnTo>
                  <a:lnTo>
                    <a:pt x="64414" y="12712"/>
                  </a:lnTo>
                  <a:lnTo>
                    <a:pt x="65557" y="10756"/>
                  </a:lnTo>
                  <a:lnTo>
                    <a:pt x="6586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931" y="1786605"/>
            <a:ext cx="7991884" cy="235609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69183" y="4347102"/>
            <a:ext cx="5937558" cy="1021928"/>
          </a:xfrm>
          <a:prstGeom prst="rect">
            <a:avLst/>
          </a:prstGeom>
        </p:spPr>
        <p:txBody>
          <a:bodyPr vert="horz" wrap="square" lIns="0" tIns="87612" rIns="0" bIns="0" rtlCol="0">
            <a:spAutoFit/>
          </a:bodyPr>
          <a:lstStyle/>
          <a:p>
            <a:pPr marL="340380" indent="-280966">
              <a:spcBef>
                <a:spcPts val="688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spc="-32" dirty="0">
                <a:latin typeface="Tahoma"/>
                <a:cs typeface="Tahoma"/>
              </a:rPr>
              <a:t>Yocto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95" dirty="0">
                <a:latin typeface="Tahoma"/>
                <a:cs typeface="Tahoma"/>
              </a:rPr>
              <a:t>always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builds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binary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packages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40" dirty="0">
                <a:latin typeface="Tahoma"/>
                <a:cs typeface="Tahoma"/>
              </a:rPr>
              <a:t>(a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16" dirty="0">
                <a:latin typeface="Tahoma"/>
                <a:cs typeface="Tahoma"/>
              </a:rPr>
              <a:t>“distribution”)</a:t>
            </a:r>
            <a:endParaRPr sz="1744">
              <a:latin typeface="Tahoma"/>
              <a:cs typeface="Tahoma"/>
            </a:endParaRPr>
          </a:p>
          <a:p>
            <a:pPr marL="340380" indent="-280966">
              <a:spcBef>
                <a:spcPts val="530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spc="-24" dirty="0">
                <a:latin typeface="Tahoma"/>
                <a:cs typeface="Tahoma"/>
              </a:rPr>
              <a:t>The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40" dirty="0">
                <a:latin typeface="Tahoma"/>
                <a:cs typeface="Tahoma"/>
              </a:rPr>
              <a:t>final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32" dirty="0">
                <a:latin typeface="Tahoma"/>
                <a:cs typeface="Tahoma"/>
              </a:rPr>
              <a:t>root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filesystem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is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generated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from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the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package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103" dirty="0">
                <a:latin typeface="Tahoma"/>
                <a:cs typeface="Tahoma"/>
              </a:rPr>
              <a:t>feed</a:t>
            </a:r>
            <a:endParaRPr sz="1744">
              <a:latin typeface="Tahoma"/>
              <a:cs typeface="Tahoma"/>
            </a:endParaRPr>
          </a:p>
          <a:p>
            <a:pPr marL="340380" indent="-280966">
              <a:spcBef>
                <a:spcPts val="523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spc="-24" dirty="0">
                <a:latin typeface="Tahoma"/>
                <a:cs typeface="Tahoma"/>
              </a:rPr>
              <a:t>The</a:t>
            </a:r>
            <a:r>
              <a:rPr sz="1744" spc="8" dirty="0">
                <a:latin typeface="Tahoma"/>
                <a:cs typeface="Tahoma"/>
              </a:rPr>
              <a:t> </a:t>
            </a:r>
            <a:r>
              <a:rPr sz="1744" spc="-56" dirty="0">
                <a:solidFill>
                  <a:srgbClr val="3F3FBF"/>
                </a:solidFill>
                <a:latin typeface="Tahoma"/>
                <a:cs typeface="Tahoma"/>
                <a:hlinkClick r:id="rId3"/>
              </a:rPr>
              <a:t>big</a:t>
            </a:r>
            <a:r>
              <a:rPr sz="1744" spc="16" dirty="0">
                <a:solidFill>
                  <a:srgbClr val="3F3FBF"/>
                </a:solidFill>
                <a:latin typeface="Tahoma"/>
                <a:cs typeface="Tahoma"/>
                <a:hlinkClick r:id="rId3"/>
              </a:rPr>
              <a:t> </a:t>
            </a:r>
            <a:r>
              <a:rPr sz="1744" spc="-48" dirty="0">
                <a:solidFill>
                  <a:srgbClr val="3F3FBF"/>
                </a:solidFill>
                <a:latin typeface="Tahoma"/>
                <a:cs typeface="Tahoma"/>
                <a:hlinkClick r:id="rId3"/>
              </a:rPr>
              <a:t>picture</a:t>
            </a:r>
            <a:r>
              <a:rPr sz="1744" spc="8" dirty="0">
                <a:solidFill>
                  <a:srgbClr val="3F3FBF"/>
                </a:solidFill>
                <a:latin typeface="Tahoma"/>
                <a:cs typeface="Tahoma"/>
                <a:hlinkClick r:id="rId3"/>
              </a:rPr>
              <a:t> </a:t>
            </a:r>
            <a:r>
              <a:rPr sz="1744" spc="-56" dirty="0">
                <a:latin typeface="Tahoma"/>
                <a:cs typeface="Tahoma"/>
              </a:rPr>
              <a:t>is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127" dirty="0">
                <a:latin typeface="Tahoma"/>
                <a:cs typeface="Tahoma"/>
              </a:rPr>
              <a:t>way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103" dirty="0">
                <a:latin typeface="Tahoma"/>
                <a:cs typeface="Tahoma"/>
              </a:rPr>
              <a:t>more</a:t>
            </a:r>
            <a:r>
              <a:rPr sz="1744" spc="8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complex</a:t>
            </a:r>
            <a:endParaRPr sz="1744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" y="5818630"/>
            <a:ext cx="9134937" cy="123867"/>
            <a:chOff x="0" y="3129219"/>
            <a:chExt cx="5760085" cy="78105"/>
          </a:xfrm>
        </p:grpSpPr>
        <p:sp>
          <p:nvSpPr>
            <p:cNvPr id="28" name="object 28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61" y="3138893"/>
              <a:ext cx="230344" cy="6787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758461" y="5828135"/>
            <a:ext cx="396777" cy="130132"/>
          </a:xfrm>
          <a:prstGeom prst="rect">
            <a:avLst/>
          </a:prstGeom>
        </p:spPr>
        <p:txBody>
          <a:bodyPr vert="horz" wrap="square" lIns="0" tIns="32226" rIns="0" bIns="0" rtlCol="0">
            <a:spAutoFit/>
          </a:bodyPr>
          <a:lstStyle/>
          <a:p>
            <a:pPr marL="60423">
              <a:spcBef>
                <a:spcPts val="254"/>
              </a:spcBef>
            </a:pPr>
            <a:fld id="{81D60167-4931-47E6-BA6A-407CBD079E47}" type="slidenum">
              <a:rPr sz="634" spc="8" dirty="0">
                <a:latin typeface="Microsoft Sans Serif"/>
                <a:cs typeface="Microsoft Sans Serif"/>
              </a:rPr>
              <a:pPr marL="60423">
                <a:spcBef>
                  <a:spcPts val="254"/>
                </a:spcBef>
              </a:pPr>
              <a:t>75</a:t>
            </a:fld>
            <a:r>
              <a:rPr sz="634" spc="8" dirty="0">
                <a:latin typeface="Microsoft Sans Serif"/>
                <a:cs typeface="Microsoft Sans Serif"/>
              </a:rPr>
              <a:t>/324</a:t>
            </a:r>
            <a:endParaRPr sz="63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948" y="738975"/>
            <a:ext cx="2101710" cy="710719"/>
          </a:xfrm>
          <a:prstGeom prst="rect">
            <a:avLst/>
          </a:prstGeom>
        </p:spPr>
        <p:txBody>
          <a:bodyPr vert="horz" wrap="square" lIns="0" tIns="27190" rIns="0" bIns="0" rtlCol="0" anchor="ctr">
            <a:spAutoFit/>
          </a:bodyPr>
          <a:lstStyle/>
          <a:p>
            <a:pPr marL="20141">
              <a:lnSpc>
                <a:spcPct val="100000"/>
              </a:lnSpc>
              <a:spcBef>
                <a:spcPts val="214"/>
              </a:spcBef>
            </a:pPr>
            <a:r>
              <a:rPr sz="2220" spc="-143" dirty="0"/>
              <a:t>Lexicon:</a:t>
            </a:r>
            <a:r>
              <a:rPr sz="2220" spc="206" dirty="0"/>
              <a:t> </a:t>
            </a:r>
            <a:r>
              <a:rPr sz="2220" spc="24" dirty="0">
                <a:solidFill>
                  <a:srgbClr val="595959"/>
                </a:solidFill>
                <a:latin typeface="SimSun"/>
                <a:cs typeface="SimSun"/>
              </a:rPr>
              <a:t>bitbake</a:t>
            </a:r>
            <a:endParaRPr sz="2220">
              <a:latin typeface="SimSun"/>
              <a:cs typeface="SimSu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942597" y="11984202"/>
            <a:ext cx="9009056" cy="194123"/>
          </a:xfrm>
          <a:prstGeom prst="rect">
            <a:avLst/>
          </a:prstGeom>
        </p:spPr>
        <p:txBody>
          <a:bodyPr vert="horz" wrap="square" lIns="0" tIns="32226" rIns="0" bIns="0" rtlCol="0" anchor="ctr">
            <a:spAutoFit/>
          </a:bodyPr>
          <a:lstStyle/>
          <a:p>
            <a:pPr marL="20141">
              <a:spcBef>
                <a:spcPts val="254"/>
              </a:spcBef>
            </a:pP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Kernel,</a:t>
            </a:r>
            <a:r>
              <a:rPr spc="63" dirty="0"/>
              <a:t> </a:t>
            </a:r>
            <a:r>
              <a:rPr spc="-16" dirty="0"/>
              <a:t>drivers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24" dirty="0"/>
              <a:t>embedded</a:t>
            </a:r>
            <a:r>
              <a:rPr spc="71" dirty="0"/>
              <a:t> </a:t>
            </a:r>
            <a:r>
              <a:rPr dirty="0"/>
              <a:t>Linux</a:t>
            </a:r>
            <a:r>
              <a:rPr spc="63" dirty="0"/>
              <a:t> </a:t>
            </a: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Development,</a:t>
            </a:r>
            <a:r>
              <a:rPr spc="63" dirty="0"/>
              <a:t> </a:t>
            </a:r>
            <a:r>
              <a:rPr spc="-8" dirty="0"/>
              <a:t>consulting,</a:t>
            </a:r>
            <a:r>
              <a:rPr spc="71" dirty="0"/>
              <a:t> </a:t>
            </a:r>
            <a:r>
              <a:rPr dirty="0"/>
              <a:t>training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8" dirty="0"/>
              <a:t>support</a:t>
            </a:r>
            <a:r>
              <a:rPr spc="63" dirty="0"/>
              <a:t> </a:t>
            </a:r>
            <a:r>
              <a:rPr spc="8" dirty="0"/>
              <a:t>- </a:t>
            </a:r>
            <a:r>
              <a:rPr spc="135" dirty="0"/>
              <a:t> </a:t>
            </a:r>
            <a:r>
              <a:rPr spc="-8" dirty="0">
                <a:latin typeface="SimSun"/>
                <a:cs typeface="SimSun"/>
              </a:rPr>
              <a:t>https://bootlin.com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" y="955006"/>
            <a:ext cx="9134937" cy="522658"/>
            <a:chOff x="0" y="62434"/>
            <a:chExt cx="5760085" cy="329565"/>
          </a:xfrm>
        </p:grpSpPr>
        <p:sp>
          <p:nvSpPr>
            <p:cNvPr id="4" name="object 4"/>
            <p:cNvSpPr/>
            <p:nvPr/>
          </p:nvSpPr>
          <p:spPr>
            <a:xfrm>
              <a:off x="0" y="28747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12653">
              <a:solidFill>
                <a:srgbClr val="F47F19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105168" y="279113"/>
                  </a:move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" name="object 6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210339" y="139556"/>
                  </a:move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" name="object 7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5416" y="57232"/>
                  </a:move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8" name="object 8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53" y="8665"/>
                  </a:move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9" y="169024"/>
              <a:ext cx="270510" cy="93980"/>
            </a:xfrm>
            <a:custGeom>
              <a:avLst/>
              <a:gdLst/>
              <a:ahLst/>
              <a:cxnLst/>
              <a:rect l="l" t="t" r="r" b="b"/>
              <a:pathLst>
                <a:path w="270510" h="93979">
                  <a:moveTo>
                    <a:pt x="31711" y="92189"/>
                  </a:moveTo>
                  <a:lnTo>
                    <a:pt x="30734" y="73571"/>
                  </a:lnTo>
                  <a:lnTo>
                    <a:pt x="30645" y="27203"/>
                  </a:lnTo>
                  <a:lnTo>
                    <a:pt x="29984" y="0"/>
                  </a:lnTo>
                  <a:lnTo>
                    <a:pt x="23418" y="12509"/>
                  </a:lnTo>
                  <a:lnTo>
                    <a:pt x="13563" y="32448"/>
                  </a:lnTo>
                  <a:lnTo>
                    <a:pt x="4419" y="58915"/>
                  </a:lnTo>
                  <a:lnTo>
                    <a:pt x="0" y="91020"/>
                  </a:lnTo>
                  <a:lnTo>
                    <a:pt x="4089" y="93878"/>
                  </a:lnTo>
                  <a:lnTo>
                    <a:pt x="14135" y="81089"/>
                  </a:lnTo>
                  <a:lnTo>
                    <a:pt x="25044" y="73571"/>
                  </a:lnTo>
                  <a:lnTo>
                    <a:pt x="31711" y="92189"/>
                  </a:lnTo>
                  <a:close/>
                </a:path>
                <a:path w="270510" h="93979">
                  <a:moveTo>
                    <a:pt x="270332" y="82613"/>
                  </a:moveTo>
                  <a:lnTo>
                    <a:pt x="253441" y="30251"/>
                  </a:lnTo>
                  <a:lnTo>
                    <a:pt x="232994" y="1244"/>
                  </a:lnTo>
                  <a:lnTo>
                    <a:pt x="232168" y="25565"/>
                  </a:lnTo>
                  <a:lnTo>
                    <a:pt x="232054" y="67005"/>
                  </a:lnTo>
                  <a:lnTo>
                    <a:pt x="230847" y="83654"/>
                  </a:lnTo>
                  <a:lnTo>
                    <a:pt x="239153" y="67005"/>
                  </a:lnTo>
                  <a:lnTo>
                    <a:pt x="252717" y="73736"/>
                  </a:lnTo>
                  <a:lnTo>
                    <a:pt x="265226" y="85153"/>
                  </a:lnTo>
                  <a:lnTo>
                    <a:pt x="270332" y="8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17468" y="57373"/>
                  </a:move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lnTo>
                    <a:pt x="66339" y="43642"/>
                  </a:lnTo>
                  <a:lnTo>
                    <a:pt x="59423" y="49820"/>
                  </a:lnTo>
                  <a:lnTo>
                    <a:pt x="48223" y="54116"/>
                  </a:lnTo>
                  <a:lnTo>
                    <a:pt x="34387" y="57035"/>
                  </a:lnTo>
                  <a:lnTo>
                    <a:pt x="17468" y="57373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67320" y="35081"/>
                  </a:moveTo>
                  <a:lnTo>
                    <a:pt x="34387" y="57035"/>
                  </a:lnTo>
                  <a:lnTo>
                    <a:pt x="17468" y="57373"/>
                  </a:ln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close/>
                </a:path>
              </a:pathLst>
            </a:custGeom>
            <a:ln w="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52961" y="60952"/>
                  </a:moveTo>
                  <a:lnTo>
                    <a:pt x="8390" y="52927"/>
                  </a:lnTo>
                  <a:lnTo>
                    <a:pt x="0" y="37271"/>
                  </a:lnTo>
                  <a:lnTo>
                    <a:pt x="8833" y="25979"/>
                  </a:lnTo>
                  <a:lnTo>
                    <a:pt x="13538" y="19648"/>
                  </a:lnTo>
                  <a:lnTo>
                    <a:pt x="18127" y="14205"/>
                  </a:lnTo>
                  <a:lnTo>
                    <a:pt x="26612" y="5574"/>
                  </a:lnTo>
                  <a:lnTo>
                    <a:pt x="38278" y="0"/>
                  </a:lnTo>
                  <a:lnTo>
                    <a:pt x="49821" y="3982"/>
                  </a:lnTo>
                  <a:lnTo>
                    <a:pt x="60300" y="14891"/>
                  </a:lnTo>
                  <a:lnTo>
                    <a:pt x="68772" y="30094"/>
                  </a:lnTo>
                  <a:lnTo>
                    <a:pt x="71518" y="45293"/>
                  </a:lnTo>
                  <a:lnTo>
                    <a:pt x="65693" y="55716"/>
                  </a:lnTo>
                  <a:lnTo>
                    <a:pt x="52961" y="6095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0" y="37271"/>
                  </a:moveTo>
                  <a:lnTo>
                    <a:pt x="34985" y="60595"/>
                  </a:lnTo>
                  <a:lnTo>
                    <a:pt x="52961" y="60952"/>
                  </a:lnTo>
                  <a:lnTo>
                    <a:pt x="65693" y="55716"/>
                  </a:lnTo>
                  <a:lnTo>
                    <a:pt x="71518" y="45293"/>
                  </a:lnTo>
                  <a:lnTo>
                    <a:pt x="68772" y="30094"/>
                  </a:lnTo>
                  <a:lnTo>
                    <a:pt x="60300" y="14891"/>
                  </a:lnTo>
                  <a:lnTo>
                    <a:pt x="49821" y="3982"/>
                  </a:lnTo>
                  <a:lnTo>
                    <a:pt x="38278" y="0"/>
                  </a:lnTo>
                  <a:lnTo>
                    <a:pt x="26612" y="5574"/>
                  </a:lnTo>
                  <a:lnTo>
                    <a:pt x="18127" y="14205"/>
                  </a:lnTo>
                  <a:lnTo>
                    <a:pt x="13538" y="19648"/>
                  </a:lnTo>
                  <a:lnTo>
                    <a:pt x="8833" y="25979"/>
                  </a:lnTo>
                  <a:lnTo>
                    <a:pt x="0" y="37271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779" y="129247"/>
              <a:ext cx="106680" cy="24765"/>
            </a:xfrm>
            <a:custGeom>
              <a:avLst/>
              <a:gdLst/>
              <a:ahLst/>
              <a:cxnLst/>
              <a:rect l="l" t="t" r="r" b="b"/>
              <a:pathLst>
                <a:path w="106679" h="24764">
                  <a:moveTo>
                    <a:pt x="17183" y="11201"/>
                  </a:moveTo>
                  <a:lnTo>
                    <a:pt x="16878" y="7454"/>
                  </a:lnTo>
                  <a:lnTo>
                    <a:pt x="15125" y="2209"/>
                  </a:lnTo>
                  <a:lnTo>
                    <a:pt x="11925" y="0"/>
                  </a:lnTo>
                  <a:lnTo>
                    <a:pt x="3060" y="368"/>
                  </a:lnTo>
                  <a:lnTo>
                    <a:pt x="0" y="4851"/>
                  </a:lnTo>
                  <a:lnTo>
                    <a:pt x="495" y="17360"/>
                  </a:lnTo>
                  <a:lnTo>
                    <a:pt x="2324" y="20510"/>
                  </a:lnTo>
                  <a:lnTo>
                    <a:pt x="11404" y="23596"/>
                  </a:lnTo>
                  <a:lnTo>
                    <a:pt x="15760" y="20320"/>
                  </a:lnTo>
                  <a:lnTo>
                    <a:pt x="17183" y="11201"/>
                  </a:lnTo>
                  <a:close/>
                </a:path>
                <a:path w="106679" h="24764">
                  <a:moveTo>
                    <a:pt x="106273" y="12115"/>
                  </a:moveTo>
                  <a:lnTo>
                    <a:pt x="105956" y="8369"/>
                  </a:lnTo>
                  <a:lnTo>
                    <a:pt x="104203" y="3124"/>
                  </a:lnTo>
                  <a:lnTo>
                    <a:pt x="101003" y="927"/>
                  </a:lnTo>
                  <a:lnTo>
                    <a:pt x="92151" y="1295"/>
                  </a:lnTo>
                  <a:lnTo>
                    <a:pt x="89090" y="5778"/>
                  </a:lnTo>
                  <a:lnTo>
                    <a:pt x="89573" y="18275"/>
                  </a:lnTo>
                  <a:lnTo>
                    <a:pt x="91401" y="21424"/>
                  </a:lnTo>
                  <a:lnTo>
                    <a:pt x="100482" y="24511"/>
                  </a:lnTo>
                  <a:lnTo>
                    <a:pt x="104851" y="21247"/>
                  </a:lnTo>
                  <a:lnTo>
                    <a:pt x="106273" y="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65170" y="172961"/>
                  </a:move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0" y="86478"/>
                  </a:move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close/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23262" y="35464"/>
                  </a:moveTo>
                  <a:lnTo>
                    <a:pt x="16446" y="29554"/>
                  </a:lnTo>
                  <a:lnTo>
                    <a:pt x="10546" y="23276"/>
                  </a:lnTo>
                  <a:lnTo>
                    <a:pt x="5189" y="15568"/>
                  </a:lnTo>
                  <a:lnTo>
                    <a:pt x="0" y="5367"/>
                  </a:lnTo>
                  <a:lnTo>
                    <a:pt x="8417" y="1154"/>
                  </a:lnTo>
                  <a:lnTo>
                    <a:pt x="15242" y="0"/>
                  </a:lnTo>
                  <a:lnTo>
                    <a:pt x="20913" y="722"/>
                  </a:lnTo>
                  <a:lnTo>
                    <a:pt x="25870" y="2139"/>
                  </a:lnTo>
                  <a:lnTo>
                    <a:pt x="26617" y="12083"/>
                  </a:lnTo>
                  <a:lnTo>
                    <a:pt x="26369" y="19884"/>
                  </a:lnTo>
                  <a:lnTo>
                    <a:pt x="25220" y="27143"/>
                  </a:lnTo>
                  <a:lnTo>
                    <a:pt x="23262" y="3546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0" y="5367"/>
                  </a:moveTo>
                  <a:lnTo>
                    <a:pt x="5189" y="15568"/>
                  </a:lnTo>
                  <a:lnTo>
                    <a:pt x="10546" y="23276"/>
                  </a:lnTo>
                  <a:lnTo>
                    <a:pt x="16446" y="29554"/>
                  </a:lnTo>
                  <a:lnTo>
                    <a:pt x="23262" y="35464"/>
                  </a:lnTo>
                  <a:lnTo>
                    <a:pt x="25220" y="27143"/>
                  </a:lnTo>
                  <a:lnTo>
                    <a:pt x="26369" y="19884"/>
                  </a:lnTo>
                  <a:lnTo>
                    <a:pt x="26617" y="12083"/>
                  </a:lnTo>
                  <a:lnTo>
                    <a:pt x="25870" y="2139"/>
                  </a:lnTo>
                  <a:lnTo>
                    <a:pt x="20913" y="722"/>
                  </a:lnTo>
                  <a:lnTo>
                    <a:pt x="15242" y="0"/>
                  </a:lnTo>
                  <a:lnTo>
                    <a:pt x="8417" y="1154"/>
                  </a:lnTo>
                  <a:lnTo>
                    <a:pt x="0" y="536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594" y="262013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40" h="58420">
                  <a:moveTo>
                    <a:pt x="24472" y="51841"/>
                  </a:moveTo>
                  <a:lnTo>
                    <a:pt x="23710" y="41516"/>
                  </a:lnTo>
                  <a:lnTo>
                    <a:pt x="23647" y="15836"/>
                  </a:lnTo>
                  <a:lnTo>
                    <a:pt x="23126" y="774"/>
                  </a:lnTo>
                  <a:lnTo>
                    <a:pt x="18059" y="7708"/>
                  </a:lnTo>
                  <a:lnTo>
                    <a:pt x="10464" y="18745"/>
                  </a:lnTo>
                  <a:lnTo>
                    <a:pt x="3403" y="33401"/>
                  </a:lnTo>
                  <a:lnTo>
                    <a:pt x="0" y="51193"/>
                  </a:lnTo>
                  <a:lnTo>
                    <a:pt x="3162" y="52768"/>
                  </a:lnTo>
                  <a:lnTo>
                    <a:pt x="10909" y="45681"/>
                  </a:lnTo>
                  <a:lnTo>
                    <a:pt x="19316" y="41516"/>
                  </a:lnTo>
                  <a:lnTo>
                    <a:pt x="24472" y="51841"/>
                  </a:lnTo>
                  <a:close/>
                </a:path>
                <a:path w="167640" h="58420">
                  <a:moveTo>
                    <a:pt x="167513" y="56400"/>
                  </a:moveTo>
                  <a:lnTo>
                    <a:pt x="153009" y="7759"/>
                  </a:lnTo>
                  <a:lnTo>
                    <a:pt x="148932" y="0"/>
                  </a:lnTo>
                  <a:lnTo>
                    <a:pt x="148526" y="16865"/>
                  </a:lnTo>
                  <a:lnTo>
                    <a:pt x="148463" y="45593"/>
                  </a:lnTo>
                  <a:lnTo>
                    <a:pt x="147866" y="57124"/>
                  </a:lnTo>
                  <a:lnTo>
                    <a:pt x="151993" y="45593"/>
                  </a:lnTo>
                  <a:lnTo>
                    <a:pt x="158750" y="50253"/>
                  </a:lnTo>
                  <a:lnTo>
                    <a:pt x="164973" y="58178"/>
                  </a:lnTo>
                  <a:lnTo>
                    <a:pt x="167513" y="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30892" y="35554"/>
                  </a:moveTo>
                  <a:lnTo>
                    <a:pt x="0" y="21739"/>
                  </a:lnTo>
                  <a:lnTo>
                    <a:pt x="5152" y="15152"/>
                  </a:lnTo>
                  <a:lnTo>
                    <a:pt x="7895" y="11460"/>
                  </a:lnTo>
                  <a:lnTo>
                    <a:pt x="10572" y="8285"/>
                  </a:lnTo>
                  <a:lnTo>
                    <a:pt x="15522" y="3251"/>
                  </a:lnTo>
                  <a:lnTo>
                    <a:pt x="22327" y="0"/>
                  </a:lnTo>
                  <a:lnTo>
                    <a:pt x="29061" y="2322"/>
                  </a:lnTo>
                  <a:lnTo>
                    <a:pt x="35174" y="8684"/>
                  </a:lnTo>
                  <a:lnTo>
                    <a:pt x="40117" y="17552"/>
                  </a:lnTo>
                  <a:lnTo>
                    <a:pt x="41717" y="26418"/>
                  </a:lnTo>
                  <a:lnTo>
                    <a:pt x="38319" y="32499"/>
                  </a:lnTo>
                  <a:lnTo>
                    <a:pt x="30892" y="3555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0" y="21739"/>
                  </a:moveTo>
                  <a:lnTo>
                    <a:pt x="30892" y="35554"/>
                  </a:lnTo>
                  <a:lnTo>
                    <a:pt x="38319" y="32499"/>
                  </a:lnTo>
                  <a:lnTo>
                    <a:pt x="41717" y="26418"/>
                  </a:lnTo>
                  <a:lnTo>
                    <a:pt x="40117" y="17552"/>
                  </a:lnTo>
                  <a:lnTo>
                    <a:pt x="35174" y="8684"/>
                  </a:lnTo>
                  <a:lnTo>
                    <a:pt x="29061" y="2322"/>
                  </a:lnTo>
                  <a:lnTo>
                    <a:pt x="22327" y="0"/>
                  </a:lnTo>
                  <a:lnTo>
                    <a:pt x="15522" y="3251"/>
                  </a:lnTo>
                  <a:lnTo>
                    <a:pt x="10572" y="8285"/>
                  </a:lnTo>
                  <a:lnTo>
                    <a:pt x="7895" y="11460"/>
                  </a:lnTo>
                  <a:lnTo>
                    <a:pt x="5152" y="15152"/>
                  </a:lnTo>
                  <a:lnTo>
                    <a:pt x="0" y="21739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1499" y="37772"/>
                  </a:move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lnTo>
                    <a:pt x="43670" y="28732"/>
                  </a:lnTo>
                  <a:lnTo>
                    <a:pt x="39117" y="32798"/>
                  </a:lnTo>
                  <a:lnTo>
                    <a:pt x="31745" y="35627"/>
                  </a:lnTo>
                  <a:lnTo>
                    <a:pt x="22638" y="37550"/>
                  </a:lnTo>
                  <a:lnTo>
                    <a:pt x="11499" y="3777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23097"/>
                  </a:moveTo>
                  <a:lnTo>
                    <a:pt x="11499" y="37772"/>
                  </a:ln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407" y="237362"/>
              <a:ext cx="66040" cy="15240"/>
            </a:xfrm>
            <a:custGeom>
              <a:avLst/>
              <a:gdLst/>
              <a:ahLst/>
              <a:cxnLst/>
              <a:rect l="l" t="t" r="r" b="b"/>
              <a:pathLst>
                <a:path w="66040" h="15239">
                  <a:moveTo>
                    <a:pt x="10655" y="3581"/>
                  </a:moveTo>
                  <a:lnTo>
                    <a:pt x="8763" y="800"/>
                  </a:lnTo>
                  <a:lnTo>
                    <a:pt x="3263" y="571"/>
                  </a:lnTo>
                  <a:lnTo>
                    <a:pt x="1282" y="1943"/>
                  </a:lnTo>
                  <a:lnTo>
                    <a:pt x="203" y="5194"/>
                  </a:lnTo>
                  <a:lnTo>
                    <a:pt x="0" y="7505"/>
                  </a:lnTo>
                  <a:lnTo>
                    <a:pt x="889" y="13157"/>
                  </a:lnTo>
                  <a:lnTo>
                    <a:pt x="3594" y="15189"/>
                  </a:lnTo>
                  <a:lnTo>
                    <a:pt x="9220" y="13284"/>
                  </a:lnTo>
                  <a:lnTo>
                    <a:pt x="10350" y="11328"/>
                  </a:lnTo>
                  <a:lnTo>
                    <a:pt x="10655" y="3581"/>
                  </a:lnTo>
                  <a:close/>
                </a:path>
                <a:path w="66040" h="15239">
                  <a:moveTo>
                    <a:pt x="65862" y="3009"/>
                  </a:moveTo>
                  <a:lnTo>
                    <a:pt x="63957" y="228"/>
                  </a:lnTo>
                  <a:lnTo>
                    <a:pt x="58470" y="0"/>
                  </a:lnTo>
                  <a:lnTo>
                    <a:pt x="56489" y="1371"/>
                  </a:lnTo>
                  <a:lnTo>
                    <a:pt x="55397" y="4622"/>
                  </a:lnTo>
                  <a:lnTo>
                    <a:pt x="55206" y="6946"/>
                  </a:lnTo>
                  <a:lnTo>
                    <a:pt x="56083" y="12598"/>
                  </a:lnTo>
                  <a:lnTo>
                    <a:pt x="58788" y="14617"/>
                  </a:lnTo>
                  <a:lnTo>
                    <a:pt x="64414" y="12712"/>
                  </a:lnTo>
                  <a:lnTo>
                    <a:pt x="65557" y="10756"/>
                  </a:lnTo>
                  <a:lnTo>
                    <a:pt x="6586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0493" y="2530145"/>
            <a:ext cx="7979852" cy="1354455"/>
          </a:xfrm>
          <a:prstGeom prst="rect">
            <a:avLst/>
          </a:prstGeom>
        </p:spPr>
        <p:txBody>
          <a:bodyPr vert="horz" wrap="square" lIns="0" tIns="87612" rIns="0" bIns="0" rtlCol="0">
            <a:spAutoFit/>
          </a:bodyPr>
          <a:lstStyle/>
          <a:p>
            <a:pPr marL="60423">
              <a:spcBef>
                <a:spcPts val="688"/>
              </a:spcBef>
            </a:pPr>
            <a:r>
              <a:rPr sz="1744" spc="-127" dirty="0">
                <a:latin typeface="Tahoma"/>
                <a:cs typeface="Tahoma"/>
              </a:rPr>
              <a:t>In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Yocto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190" dirty="0">
                <a:latin typeface="Tahoma"/>
                <a:cs typeface="Tahoma"/>
              </a:rPr>
              <a:t>/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OpenEmbedded,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the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i="1" spc="-40" dirty="0">
                <a:latin typeface="Arial"/>
                <a:cs typeface="Arial"/>
              </a:rPr>
              <a:t>build</a:t>
            </a:r>
            <a:r>
              <a:rPr sz="1744" i="1" spc="87" dirty="0">
                <a:latin typeface="Arial"/>
                <a:cs typeface="Arial"/>
              </a:rPr>
              <a:t> </a:t>
            </a:r>
            <a:r>
              <a:rPr sz="1744" i="1" spc="-111" dirty="0">
                <a:latin typeface="Arial"/>
                <a:cs typeface="Arial"/>
              </a:rPr>
              <a:t>engine</a:t>
            </a:r>
            <a:r>
              <a:rPr sz="1744" i="1" spc="95" dirty="0">
                <a:latin typeface="Arial"/>
                <a:cs typeface="Arial"/>
              </a:rPr>
              <a:t> </a:t>
            </a:r>
            <a:r>
              <a:rPr sz="1744" spc="-56" dirty="0">
                <a:latin typeface="Tahoma"/>
                <a:cs typeface="Tahoma"/>
              </a:rPr>
              <a:t>is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implemented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95" dirty="0">
                <a:latin typeface="Tahoma"/>
                <a:cs typeface="Tahoma"/>
              </a:rPr>
              <a:t>by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the</a:t>
            </a:r>
            <a:r>
              <a:rPr sz="1744" spc="40" dirty="0">
                <a:latin typeface="Tahoma"/>
                <a:cs typeface="Tahoma"/>
              </a:rPr>
              <a:t> </a:t>
            </a:r>
            <a:r>
              <a:rPr sz="1744" spc="-8" dirty="0">
                <a:solidFill>
                  <a:srgbClr val="595959"/>
                </a:solidFill>
                <a:latin typeface="SimSun"/>
                <a:cs typeface="SimSun"/>
              </a:rPr>
              <a:t>bitbake</a:t>
            </a:r>
            <a:r>
              <a:rPr sz="1744" spc="-301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744" spc="-79" dirty="0">
                <a:latin typeface="Tahoma"/>
                <a:cs typeface="Tahoma"/>
              </a:rPr>
              <a:t>program</a:t>
            </a:r>
            <a:endParaRPr sz="1744">
              <a:latin typeface="Tahoma"/>
              <a:cs typeface="Tahoma"/>
            </a:endParaRPr>
          </a:p>
          <a:p>
            <a:pPr marL="499495" indent="-281973">
              <a:spcBef>
                <a:spcPts val="530"/>
              </a:spcBef>
              <a:buClr>
                <a:srgbClr val="F47F19"/>
              </a:buClr>
              <a:buFont typeface="Cambria"/>
              <a:buChar char="►"/>
              <a:tabLst>
                <a:tab pos="500502" algn="l"/>
              </a:tabLst>
            </a:pPr>
            <a:r>
              <a:rPr sz="1744" spc="-8" dirty="0">
                <a:solidFill>
                  <a:srgbClr val="595959"/>
                </a:solidFill>
                <a:latin typeface="SimSun"/>
                <a:cs typeface="SimSun"/>
              </a:rPr>
              <a:t>bitbake</a:t>
            </a:r>
            <a:r>
              <a:rPr sz="1744" spc="-301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744" spc="-56" dirty="0">
                <a:latin typeface="Tahoma"/>
                <a:cs typeface="Tahoma"/>
              </a:rPr>
              <a:t>is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a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task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scheduler,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dirty="0">
                <a:latin typeface="Tahoma"/>
                <a:cs typeface="Tahoma"/>
              </a:rPr>
              <a:t>li</a:t>
            </a:r>
            <a:r>
              <a:rPr sz="1744" spc="-48" dirty="0">
                <a:latin typeface="Tahoma"/>
                <a:cs typeface="Tahoma"/>
              </a:rPr>
              <a:t>k</a:t>
            </a:r>
            <a:r>
              <a:rPr sz="1744" spc="-151" dirty="0">
                <a:latin typeface="Tahoma"/>
                <a:cs typeface="Tahoma"/>
              </a:rPr>
              <a:t>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8" dirty="0">
                <a:solidFill>
                  <a:srgbClr val="595959"/>
                </a:solidFill>
                <a:latin typeface="SimSun"/>
                <a:cs typeface="SimSun"/>
              </a:rPr>
              <a:t>make</a:t>
            </a:r>
            <a:endParaRPr sz="1744">
              <a:latin typeface="SimSun"/>
              <a:cs typeface="SimSun"/>
            </a:endParaRPr>
          </a:p>
          <a:p>
            <a:pPr marL="499495" indent="-281973">
              <a:spcBef>
                <a:spcPts val="523"/>
              </a:spcBef>
              <a:buClr>
                <a:srgbClr val="F47F19"/>
              </a:buClr>
              <a:buFont typeface="Cambria"/>
              <a:buChar char="►"/>
              <a:tabLst>
                <a:tab pos="500502" algn="l"/>
              </a:tabLst>
            </a:pPr>
            <a:r>
              <a:rPr sz="1744" spc="-8" dirty="0">
                <a:solidFill>
                  <a:srgbClr val="595959"/>
                </a:solidFill>
                <a:latin typeface="SimSun"/>
                <a:cs typeface="SimSun"/>
              </a:rPr>
              <a:t>bitbake</a:t>
            </a:r>
            <a:r>
              <a:rPr sz="1744" spc="-301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744" spc="-79" dirty="0">
                <a:latin typeface="Tahoma"/>
                <a:cs typeface="Tahoma"/>
              </a:rPr>
              <a:t>p</a:t>
            </a:r>
            <a:r>
              <a:rPr sz="1744" spc="-127" dirty="0">
                <a:latin typeface="Tahoma"/>
                <a:cs typeface="Tahoma"/>
              </a:rPr>
              <a:t>a</a:t>
            </a:r>
            <a:r>
              <a:rPr sz="1744" spc="-111" dirty="0">
                <a:latin typeface="Tahoma"/>
                <a:cs typeface="Tahoma"/>
              </a:rPr>
              <a:t>rses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40" dirty="0">
                <a:latin typeface="Tahoma"/>
                <a:cs typeface="Tahoma"/>
              </a:rPr>
              <a:t>text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files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to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kn</a:t>
            </a:r>
            <a:r>
              <a:rPr sz="1744" spc="-111" dirty="0">
                <a:latin typeface="Tahoma"/>
                <a:cs typeface="Tahoma"/>
              </a:rPr>
              <a:t>o</a:t>
            </a:r>
            <a:r>
              <a:rPr sz="1744" spc="-119" dirty="0">
                <a:latin typeface="Tahoma"/>
                <a:cs typeface="Tahoma"/>
              </a:rPr>
              <a:t>w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what</a:t>
            </a:r>
            <a:r>
              <a:rPr sz="1744" spc="24" dirty="0">
                <a:latin typeface="Tahoma"/>
                <a:cs typeface="Tahoma"/>
              </a:rPr>
              <a:t> it </a:t>
            </a:r>
            <a:r>
              <a:rPr sz="1744" spc="-95" dirty="0">
                <a:latin typeface="Tahoma"/>
                <a:cs typeface="Tahoma"/>
              </a:rPr>
              <a:t>has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to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40" dirty="0">
                <a:latin typeface="Tahoma"/>
                <a:cs typeface="Tahoma"/>
              </a:rPr>
              <a:t>build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and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h</a:t>
            </a:r>
            <a:r>
              <a:rPr sz="1744" spc="-127" dirty="0">
                <a:latin typeface="Tahoma"/>
                <a:cs typeface="Tahoma"/>
              </a:rPr>
              <a:t>o</a:t>
            </a:r>
            <a:r>
              <a:rPr sz="1744" spc="-119" dirty="0">
                <a:latin typeface="Tahoma"/>
                <a:cs typeface="Tahoma"/>
              </a:rPr>
              <a:t>w</a:t>
            </a:r>
            <a:endParaRPr sz="1744">
              <a:latin typeface="Tahoma"/>
              <a:cs typeface="Tahoma"/>
            </a:endParaRPr>
          </a:p>
          <a:p>
            <a:pPr marL="499495" indent="-281973">
              <a:spcBef>
                <a:spcPts val="531"/>
              </a:spcBef>
              <a:buClr>
                <a:srgbClr val="F47F19"/>
              </a:buClr>
              <a:buFont typeface="Cambria"/>
              <a:buChar char="►"/>
              <a:tabLst>
                <a:tab pos="500502" algn="l"/>
              </a:tabLst>
            </a:pPr>
            <a:r>
              <a:rPr sz="1744" spc="-71" dirty="0">
                <a:latin typeface="Tahoma"/>
                <a:cs typeface="Tahoma"/>
              </a:rPr>
              <a:t>It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is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written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32" dirty="0">
                <a:latin typeface="Tahoma"/>
                <a:cs typeface="Tahoma"/>
              </a:rPr>
              <a:t>in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Python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95" dirty="0">
                <a:latin typeface="Tahoma"/>
                <a:cs typeface="Tahoma"/>
              </a:rPr>
              <a:t>(need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Python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3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on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the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development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host)</a:t>
            </a:r>
            <a:endParaRPr sz="1744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" y="5818630"/>
            <a:ext cx="9134937" cy="123867"/>
            <a:chOff x="0" y="3129219"/>
            <a:chExt cx="5760085" cy="78105"/>
          </a:xfrm>
        </p:grpSpPr>
        <p:sp>
          <p:nvSpPr>
            <p:cNvPr id="27" name="object 27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61" y="3138893"/>
              <a:ext cx="230344" cy="6787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758461" y="5828135"/>
            <a:ext cx="396777" cy="130132"/>
          </a:xfrm>
          <a:prstGeom prst="rect">
            <a:avLst/>
          </a:prstGeom>
        </p:spPr>
        <p:txBody>
          <a:bodyPr vert="horz" wrap="square" lIns="0" tIns="32226" rIns="0" bIns="0" rtlCol="0">
            <a:spAutoFit/>
          </a:bodyPr>
          <a:lstStyle/>
          <a:p>
            <a:pPr marL="60423">
              <a:spcBef>
                <a:spcPts val="254"/>
              </a:spcBef>
            </a:pPr>
            <a:fld id="{81D60167-4931-47E6-BA6A-407CBD079E47}" type="slidenum">
              <a:rPr sz="634" spc="8" dirty="0">
                <a:latin typeface="Microsoft Sans Serif"/>
                <a:cs typeface="Microsoft Sans Serif"/>
              </a:rPr>
              <a:pPr marL="60423">
                <a:spcBef>
                  <a:spcPts val="254"/>
                </a:spcBef>
              </a:pPr>
              <a:t>76</a:t>
            </a:fld>
            <a:r>
              <a:rPr sz="634" spc="8" dirty="0">
                <a:latin typeface="Microsoft Sans Serif"/>
                <a:cs typeface="Microsoft Sans Serif"/>
              </a:rPr>
              <a:t>/324</a:t>
            </a:r>
            <a:endParaRPr sz="63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947" y="738975"/>
            <a:ext cx="2344409" cy="710719"/>
          </a:xfrm>
          <a:prstGeom prst="rect">
            <a:avLst/>
          </a:prstGeom>
        </p:spPr>
        <p:txBody>
          <a:bodyPr vert="horz" wrap="square" lIns="0" tIns="27190" rIns="0" bIns="0" rtlCol="0" anchor="ctr">
            <a:spAutoFit/>
          </a:bodyPr>
          <a:lstStyle/>
          <a:p>
            <a:pPr marL="20141">
              <a:lnSpc>
                <a:spcPct val="100000"/>
              </a:lnSpc>
              <a:spcBef>
                <a:spcPts val="214"/>
              </a:spcBef>
            </a:pPr>
            <a:r>
              <a:rPr sz="2220" spc="-135" dirty="0"/>
              <a:t>Available</a:t>
            </a:r>
            <a:r>
              <a:rPr sz="2220" spc="-8" dirty="0"/>
              <a:t> </a:t>
            </a:r>
            <a:r>
              <a:rPr sz="2220" spc="-135" dirty="0"/>
              <a:t>commands</a:t>
            </a:r>
            <a:endParaRPr sz="222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942597" y="11984202"/>
            <a:ext cx="9009056" cy="194123"/>
          </a:xfrm>
          <a:prstGeom prst="rect">
            <a:avLst/>
          </a:prstGeom>
        </p:spPr>
        <p:txBody>
          <a:bodyPr vert="horz" wrap="square" lIns="0" tIns="32226" rIns="0" bIns="0" rtlCol="0" anchor="ctr">
            <a:spAutoFit/>
          </a:bodyPr>
          <a:lstStyle/>
          <a:p>
            <a:pPr marL="20141">
              <a:spcBef>
                <a:spcPts val="254"/>
              </a:spcBef>
            </a:pP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Kernel,</a:t>
            </a:r>
            <a:r>
              <a:rPr spc="63" dirty="0"/>
              <a:t> </a:t>
            </a:r>
            <a:r>
              <a:rPr spc="-16" dirty="0"/>
              <a:t>drivers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24" dirty="0"/>
              <a:t>embedded</a:t>
            </a:r>
            <a:r>
              <a:rPr spc="71" dirty="0"/>
              <a:t> </a:t>
            </a:r>
            <a:r>
              <a:rPr dirty="0"/>
              <a:t>Linux</a:t>
            </a:r>
            <a:r>
              <a:rPr spc="63" dirty="0"/>
              <a:t> </a:t>
            </a:r>
            <a:r>
              <a:rPr spc="8" dirty="0"/>
              <a:t>-</a:t>
            </a:r>
            <a:r>
              <a:rPr spc="63" dirty="0"/>
              <a:t> </a:t>
            </a:r>
            <a:r>
              <a:rPr spc="-8" dirty="0"/>
              <a:t>Development,</a:t>
            </a:r>
            <a:r>
              <a:rPr spc="63" dirty="0"/>
              <a:t> </a:t>
            </a:r>
            <a:r>
              <a:rPr spc="-8" dirty="0"/>
              <a:t>consulting,</a:t>
            </a:r>
            <a:r>
              <a:rPr spc="71" dirty="0"/>
              <a:t> </a:t>
            </a:r>
            <a:r>
              <a:rPr dirty="0"/>
              <a:t>training</a:t>
            </a:r>
            <a:r>
              <a:rPr spc="63" dirty="0"/>
              <a:t> </a:t>
            </a:r>
            <a:r>
              <a:rPr spc="-16" dirty="0"/>
              <a:t>and</a:t>
            </a:r>
            <a:r>
              <a:rPr spc="63" dirty="0"/>
              <a:t> </a:t>
            </a:r>
            <a:r>
              <a:rPr spc="-8" dirty="0"/>
              <a:t>support</a:t>
            </a:r>
            <a:r>
              <a:rPr spc="63" dirty="0"/>
              <a:t> </a:t>
            </a:r>
            <a:r>
              <a:rPr spc="8" dirty="0"/>
              <a:t>- </a:t>
            </a:r>
            <a:r>
              <a:rPr spc="135" dirty="0"/>
              <a:t> </a:t>
            </a:r>
            <a:r>
              <a:rPr spc="-8" dirty="0">
                <a:latin typeface="SimSun"/>
                <a:cs typeface="SimSun"/>
              </a:rPr>
              <a:t>https://bootlin.com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" y="955006"/>
            <a:ext cx="9134937" cy="522658"/>
            <a:chOff x="0" y="62434"/>
            <a:chExt cx="5760085" cy="329565"/>
          </a:xfrm>
        </p:grpSpPr>
        <p:sp>
          <p:nvSpPr>
            <p:cNvPr id="4" name="object 4"/>
            <p:cNvSpPr/>
            <p:nvPr/>
          </p:nvSpPr>
          <p:spPr>
            <a:xfrm>
              <a:off x="0" y="28747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12653">
              <a:solidFill>
                <a:srgbClr val="F47F19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105168" y="279113"/>
                  </a:move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" name="object 6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210339" y="139556"/>
                  </a:move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" name="object 7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5416" y="57232"/>
                  </a:move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8" name="object 8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53" y="8665"/>
                  </a:move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9" y="169024"/>
              <a:ext cx="270510" cy="93980"/>
            </a:xfrm>
            <a:custGeom>
              <a:avLst/>
              <a:gdLst/>
              <a:ahLst/>
              <a:cxnLst/>
              <a:rect l="l" t="t" r="r" b="b"/>
              <a:pathLst>
                <a:path w="270510" h="93979">
                  <a:moveTo>
                    <a:pt x="31711" y="92189"/>
                  </a:moveTo>
                  <a:lnTo>
                    <a:pt x="30734" y="73571"/>
                  </a:lnTo>
                  <a:lnTo>
                    <a:pt x="30645" y="27203"/>
                  </a:lnTo>
                  <a:lnTo>
                    <a:pt x="29984" y="0"/>
                  </a:lnTo>
                  <a:lnTo>
                    <a:pt x="23418" y="12509"/>
                  </a:lnTo>
                  <a:lnTo>
                    <a:pt x="13563" y="32448"/>
                  </a:lnTo>
                  <a:lnTo>
                    <a:pt x="4419" y="58915"/>
                  </a:lnTo>
                  <a:lnTo>
                    <a:pt x="0" y="91020"/>
                  </a:lnTo>
                  <a:lnTo>
                    <a:pt x="4089" y="93878"/>
                  </a:lnTo>
                  <a:lnTo>
                    <a:pt x="14135" y="81089"/>
                  </a:lnTo>
                  <a:lnTo>
                    <a:pt x="25044" y="73571"/>
                  </a:lnTo>
                  <a:lnTo>
                    <a:pt x="31711" y="92189"/>
                  </a:lnTo>
                  <a:close/>
                </a:path>
                <a:path w="270510" h="93979">
                  <a:moveTo>
                    <a:pt x="270332" y="82613"/>
                  </a:moveTo>
                  <a:lnTo>
                    <a:pt x="253441" y="30251"/>
                  </a:lnTo>
                  <a:lnTo>
                    <a:pt x="232994" y="1244"/>
                  </a:lnTo>
                  <a:lnTo>
                    <a:pt x="232168" y="25565"/>
                  </a:lnTo>
                  <a:lnTo>
                    <a:pt x="232054" y="67005"/>
                  </a:lnTo>
                  <a:lnTo>
                    <a:pt x="230847" y="83654"/>
                  </a:lnTo>
                  <a:lnTo>
                    <a:pt x="239153" y="67005"/>
                  </a:lnTo>
                  <a:lnTo>
                    <a:pt x="252717" y="73736"/>
                  </a:lnTo>
                  <a:lnTo>
                    <a:pt x="265226" y="85153"/>
                  </a:lnTo>
                  <a:lnTo>
                    <a:pt x="270332" y="8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17468" y="57373"/>
                  </a:move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lnTo>
                    <a:pt x="66339" y="43642"/>
                  </a:lnTo>
                  <a:lnTo>
                    <a:pt x="59423" y="49820"/>
                  </a:lnTo>
                  <a:lnTo>
                    <a:pt x="48223" y="54116"/>
                  </a:lnTo>
                  <a:lnTo>
                    <a:pt x="34387" y="57035"/>
                  </a:lnTo>
                  <a:lnTo>
                    <a:pt x="17468" y="57373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67320" y="35081"/>
                  </a:moveTo>
                  <a:lnTo>
                    <a:pt x="34387" y="57035"/>
                  </a:lnTo>
                  <a:lnTo>
                    <a:pt x="17468" y="57373"/>
                  </a:ln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close/>
                </a:path>
              </a:pathLst>
            </a:custGeom>
            <a:ln w="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52961" y="60952"/>
                  </a:moveTo>
                  <a:lnTo>
                    <a:pt x="8390" y="52927"/>
                  </a:lnTo>
                  <a:lnTo>
                    <a:pt x="0" y="37271"/>
                  </a:lnTo>
                  <a:lnTo>
                    <a:pt x="8833" y="25979"/>
                  </a:lnTo>
                  <a:lnTo>
                    <a:pt x="13538" y="19648"/>
                  </a:lnTo>
                  <a:lnTo>
                    <a:pt x="18127" y="14205"/>
                  </a:lnTo>
                  <a:lnTo>
                    <a:pt x="26612" y="5574"/>
                  </a:lnTo>
                  <a:lnTo>
                    <a:pt x="38278" y="0"/>
                  </a:lnTo>
                  <a:lnTo>
                    <a:pt x="49821" y="3982"/>
                  </a:lnTo>
                  <a:lnTo>
                    <a:pt x="60300" y="14891"/>
                  </a:lnTo>
                  <a:lnTo>
                    <a:pt x="68772" y="30094"/>
                  </a:lnTo>
                  <a:lnTo>
                    <a:pt x="71518" y="45293"/>
                  </a:lnTo>
                  <a:lnTo>
                    <a:pt x="65693" y="55716"/>
                  </a:lnTo>
                  <a:lnTo>
                    <a:pt x="52961" y="6095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0" y="37271"/>
                  </a:moveTo>
                  <a:lnTo>
                    <a:pt x="34985" y="60595"/>
                  </a:lnTo>
                  <a:lnTo>
                    <a:pt x="52961" y="60952"/>
                  </a:lnTo>
                  <a:lnTo>
                    <a:pt x="65693" y="55716"/>
                  </a:lnTo>
                  <a:lnTo>
                    <a:pt x="71518" y="45293"/>
                  </a:lnTo>
                  <a:lnTo>
                    <a:pt x="68772" y="30094"/>
                  </a:lnTo>
                  <a:lnTo>
                    <a:pt x="60300" y="14891"/>
                  </a:lnTo>
                  <a:lnTo>
                    <a:pt x="49821" y="3982"/>
                  </a:lnTo>
                  <a:lnTo>
                    <a:pt x="38278" y="0"/>
                  </a:lnTo>
                  <a:lnTo>
                    <a:pt x="26612" y="5574"/>
                  </a:lnTo>
                  <a:lnTo>
                    <a:pt x="18127" y="14205"/>
                  </a:lnTo>
                  <a:lnTo>
                    <a:pt x="13538" y="19648"/>
                  </a:lnTo>
                  <a:lnTo>
                    <a:pt x="8833" y="25979"/>
                  </a:lnTo>
                  <a:lnTo>
                    <a:pt x="0" y="37271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779" y="129247"/>
              <a:ext cx="106680" cy="24765"/>
            </a:xfrm>
            <a:custGeom>
              <a:avLst/>
              <a:gdLst/>
              <a:ahLst/>
              <a:cxnLst/>
              <a:rect l="l" t="t" r="r" b="b"/>
              <a:pathLst>
                <a:path w="106679" h="24764">
                  <a:moveTo>
                    <a:pt x="17183" y="11201"/>
                  </a:moveTo>
                  <a:lnTo>
                    <a:pt x="16878" y="7454"/>
                  </a:lnTo>
                  <a:lnTo>
                    <a:pt x="15125" y="2209"/>
                  </a:lnTo>
                  <a:lnTo>
                    <a:pt x="11925" y="0"/>
                  </a:lnTo>
                  <a:lnTo>
                    <a:pt x="3060" y="368"/>
                  </a:lnTo>
                  <a:lnTo>
                    <a:pt x="0" y="4851"/>
                  </a:lnTo>
                  <a:lnTo>
                    <a:pt x="495" y="17360"/>
                  </a:lnTo>
                  <a:lnTo>
                    <a:pt x="2324" y="20510"/>
                  </a:lnTo>
                  <a:lnTo>
                    <a:pt x="11404" y="23596"/>
                  </a:lnTo>
                  <a:lnTo>
                    <a:pt x="15760" y="20320"/>
                  </a:lnTo>
                  <a:lnTo>
                    <a:pt x="17183" y="11201"/>
                  </a:lnTo>
                  <a:close/>
                </a:path>
                <a:path w="106679" h="24764">
                  <a:moveTo>
                    <a:pt x="106273" y="12115"/>
                  </a:moveTo>
                  <a:lnTo>
                    <a:pt x="105956" y="8369"/>
                  </a:lnTo>
                  <a:lnTo>
                    <a:pt x="104203" y="3124"/>
                  </a:lnTo>
                  <a:lnTo>
                    <a:pt x="101003" y="927"/>
                  </a:lnTo>
                  <a:lnTo>
                    <a:pt x="92151" y="1295"/>
                  </a:lnTo>
                  <a:lnTo>
                    <a:pt x="89090" y="5778"/>
                  </a:lnTo>
                  <a:lnTo>
                    <a:pt x="89573" y="18275"/>
                  </a:lnTo>
                  <a:lnTo>
                    <a:pt x="91401" y="21424"/>
                  </a:lnTo>
                  <a:lnTo>
                    <a:pt x="100482" y="24511"/>
                  </a:lnTo>
                  <a:lnTo>
                    <a:pt x="104851" y="21247"/>
                  </a:lnTo>
                  <a:lnTo>
                    <a:pt x="106273" y="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65170" y="172961"/>
                  </a:move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0" y="86478"/>
                  </a:move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close/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23262" y="35464"/>
                  </a:moveTo>
                  <a:lnTo>
                    <a:pt x="16446" y="29554"/>
                  </a:lnTo>
                  <a:lnTo>
                    <a:pt x="10546" y="23276"/>
                  </a:lnTo>
                  <a:lnTo>
                    <a:pt x="5189" y="15568"/>
                  </a:lnTo>
                  <a:lnTo>
                    <a:pt x="0" y="5367"/>
                  </a:lnTo>
                  <a:lnTo>
                    <a:pt x="8417" y="1154"/>
                  </a:lnTo>
                  <a:lnTo>
                    <a:pt x="15242" y="0"/>
                  </a:lnTo>
                  <a:lnTo>
                    <a:pt x="20913" y="722"/>
                  </a:lnTo>
                  <a:lnTo>
                    <a:pt x="25870" y="2139"/>
                  </a:lnTo>
                  <a:lnTo>
                    <a:pt x="26617" y="12083"/>
                  </a:lnTo>
                  <a:lnTo>
                    <a:pt x="26369" y="19884"/>
                  </a:lnTo>
                  <a:lnTo>
                    <a:pt x="25220" y="27143"/>
                  </a:lnTo>
                  <a:lnTo>
                    <a:pt x="23262" y="3546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413" y="262166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0" y="5367"/>
                  </a:moveTo>
                  <a:lnTo>
                    <a:pt x="5189" y="15568"/>
                  </a:lnTo>
                  <a:lnTo>
                    <a:pt x="10546" y="23276"/>
                  </a:lnTo>
                  <a:lnTo>
                    <a:pt x="16446" y="29554"/>
                  </a:lnTo>
                  <a:lnTo>
                    <a:pt x="23262" y="35464"/>
                  </a:lnTo>
                  <a:lnTo>
                    <a:pt x="25220" y="27143"/>
                  </a:lnTo>
                  <a:lnTo>
                    <a:pt x="26369" y="19884"/>
                  </a:lnTo>
                  <a:lnTo>
                    <a:pt x="26617" y="12083"/>
                  </a:lnTo>
                  <a:lnTo>
                    <a:pt x="25870" y="2139"/>
                  </a:lnTo>
                  <a:lnTo>
                    <a:pt x="20913" y="722"/>
                  </a:lnTo>
                  <a:lnTo>
                    <a:pt x="15242" y="0"/>
                  </a:lnTo>
                  <a:lnTo>
                    <a:pt x="8417" y="1154"/>
                  </a:lnTo>
                  <a:lnTo>
                    <a:pt x="0" y="536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594" y="262013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40" h="58420">
                  <a:moveTo>
                    <a:pt x="24472" y="51841"/>
                  </a:moveTo>
                  <a:lnTo>
                    <a:pt x="23710" y="41516"/>
                  </a:lnTo>
                  <a:lnTo>
                    <a:pt x="23647" y="15836"/>
                  </a:lnTo>
                  <a:lnTo>
                    <a:pt x="23126" y="774"/>
                  </a:lnTo>
                  <a:lnTo>
                    <a:pt x="18059" y="7708"/>
                  </a:lnTo>
                  <a:lnTo>
                    <a:pt x="10464" y="18745"/>
                  </a:lnTo>
                  <a:lnTo>
                    <a:pt x="3403" y="33401"/>
                  </a:lnTo>
                  <a:lnTo>
                    <a:pt x="0" y="51193"/>
                  </a:lnTo>
                  <a:lnTo>
                    <a:pt x="3162" y="52768"/>
                  </a:lnTo>
                  <a:lnTo>
                    <a:pt x="10909" y="45681"/>
                  </a:lnTo>
                  <a:lnTo>
                    <a:pt x="19316" y="41516"/>
                  </a:lnTo>
                  <a:lnTo>
                    <a:pt x="24472" y="51841"/>
                  </a:lnTo>
                  <a:close/>
                </a:path>
                <a:path w="167640" h="58420">
                  <a:moveTo>
                    <a:pt x="167513" y="56400"/>
                  </a:moveTo>
                  <a:lnTo>
                    <a:pt x="153009" y="7759"/>
                  </a:lnTo>
                  <a:lnTo>
                    <a:pt x="148932" y="0"/>
                  </a:lnTo>
                  <a:lnTo>
                    <a:pt x="148526" y="16865"/>
                  </a:lnTo>
                  <a:lnTo>
                    <a:pt x="148463" y="45593"/>
                  </a:lnTo>
                  <a:lnTo>
                    <a:pt x="147866" y="57124"/>
                  </a:lnTo>
                  <a:lnTo>
                    <a:pt x="151993" y="45593"/>
                  </a:lnTo>
                  <a:lnTo>
                    <a:pt x="158750" y="50253"/>
                  </a:lnTo>
                  <a:lnTo>
                    <a:pt x="164973" y="58178"/>
                  </a:lnTo>
                  <a:lnTo>
                    <a:pt x="167513" y="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30892" y="35554"/>
                  </a:moveTo>
                  <a:lnTo>
                    <a:pt x="0" y="21739"/>
                  </a:lnTo>
                  <a:lnTo>
                    <a:pt x="5152" y="15152"/>
                  </a:lnTo>
                  <a:lnTo>
                    <a:pt x="7895" y="11460"/>
                  </a:lnTo>
                  <a:lnTo>
                    <a:pt x="10572" y="8285"/>
                  </a:lnTo>
                  <a:lnTo>
                    <a:pt x="15522" y="3251"/>
                  </a:lnTo>
                  <a:lnTo>
                    <a:pt x="22327" y="0"/>
                  </a:lnTo>
                  <a:lnTo>
                    <a:pt x="29061" y="2322"/>
                  </a:lnTo>
                  <a:lnTo>
                    <a:pt x="35174" y="8684"/>
                  </a:lnTo>
                  <a:lnTo>
                    <a:pt x="40117" y="17552"/>
                  </a:lnTo>
                  <a:lnTo>
                    <a:pt x="41717" y="26418"/>
                  </a:lnTo>
                  <a:lnTo>
                    <a:pt x="38319" y="32499"/>
                  </a:lnTo>
                  <a:lnTo>
                    <a:pt x="30892" y="3555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0" y="21739"/>
                  </a:moveTo>
                  <a:lnTo>
                    <a:pt x="30892" y="35554"/>
                  </a:lnTo>
                  <a:lnTo>
                    <a:pt x="38319" y="32499"/>
                  </a:lnTo>
                  <a:lnTo>
                    <a:pt x="41717" y="26418"/>
                  </a:lnTo>
                  <a:lnTo>
                    <a:pt x="40117" y="17552"/>
                  </a:lnTo>
                  <a:lnTo>
                    <a:pt x="35174" y="8684"/>
                  </a:lnTo>
                  <a:lnTo>
                    <a:pt x="29061" y="2322"/>
                  </a:lnTo>
                  <a:lnTo>
                    <a:pt x="22327" y="0"/>
                  </a:lnTo>
                  <a:lnTo>
                    <a:pt x="15522" y="3251"/>
                  </a:lnTo>
                  <a:lnTo>
                    <a:pt x="10572" y="8285"/>
                  </a:lnTo>
                  <a:lnTo>
                    <a:pt x="7895" y="11460"/>
                  </a:lnTo>
                  <a:lnTo>
                    <a:pt x="5152" y="15152"/>
                  </a:lnTo>
                  <a:lnTo>
                    <a:pt x="0" y="21739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1499" y="37772"/>
                  </a:move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lnTo>
                    <a:pt x="43670" y="28732"/>
                  </a:lnTo>
                  <a:lnTo>
                    <a:pt x="39117" y="32798"/>
                  </a:lnTo>
                  <a:lnTo>
                    <a:pt x="31745" y="35627"/>
                  </a:lnTo>
                  <a:lnTo>
                    <a:pt x="22638" y="37550"/>
                  </a:lnTo>
                  <a:lnTo>
                    <a:pt x="11499" y="3777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23097"/>
                  </a:moveTo>
                  <a:lnTo>
                    <a:pt x="11499" y="37772"/>
                  </a:ln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407" y="237362"/>
              <a:ext cx="66040" cy="15240"/>
            </a:xfrm>
            <a:custGeom>
              <a:avLst/>
              <a:gdLst/>
              <a:ahLst/>
              <a:cxnLst/>
              <a:rect l="l" t="t" r="r" b="b"/>
              <a:pathLst>
                <a:path w="66040" h="15239">
                  <a:moveTo>
                    <a:pt x="10655" y="3581"/>
                  </a:moveTo>
                  <a:lnTo>
                    <a:pt x="8763" y="800"/>
                  </a:lnTo>
                  <a:lnTo>
                    <a:pt x="3263" y="571"/>
                  </a:lnTo>
                  <a:lnTo>
                    <a:pt x="1282" y="1943"/>
                  </a:lnTo>
                  <a:lnTo>
                    <a:pt x="203" y="5194"/>
                  </a:lnTo>
                  <a:lnTo>
                    <a:pt x="0" y="7505"/>
                  </a:lnTo>
                  <a:lnTo>
                    <a:pt x="889" y="13157"/>
                  </a:lnTo>
                  <a:lnTo>
                    <a:pt x="3594" y="15189"/>
                  </a:lnTo>
                  <a:lnTo>
                    <a:pt x="9220" y="13284"/>
                  </a:lnTo>
                  <a:lnTo>
                    <a:pt x="10350" y="11328"/>
                  </a:lnTo>
                  <a:lnTo>
                    <a:pt x="10655" y="3581"/>
                  </a:lnTo>
                  <a:close/>
                </a:path>
                <a:path w="66040" h="15239">
                  <a:moveTo>
                    <a:pt x="65862" y="3009"/>
                  </a:moveTo>
                  <a:lnTo>
                    <a:pt x="63957" y="228"/>
                  </a:lnTo>
                  <a:lnTo>
                    <a:pt x="58470" y="0"/>
                  </a:lnTo>
                  <a:lnTo>
                    <a:pt x="56489" y="1371"/>
                  </a:lnTo>
                  <a:lnTo>
                    <a:pt x="55397" y="4622"/>
                  </a:lnTo>
                  <a:lnTo>
                    <a:pt x="55206" y="6946"/>
                  </a:lnTo>
                  <a:lnTo>
                    <a:pt x="56083" y="12598"/>
                  </a:lnTo>
                  <a:lnTo>
                    <a:pt x="58788" y="14617"/>
                  </a:lnTo>
                  <a:lnTo>
                    <a:pt x="64414" y="12712"/>
                  </a:lnTo>
                  <a:lnTo>
                    <a:pt x="65557" y="10756"/>
                  </a:lnTo>
                  <a:lnTo>
                    <a:pt x="6586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91761" y="2796874"/>
            <a:ext cx="7360517" cy="896685"/>
          </a:xfrm>
          <a:prstGeom prst="rect">
            <a:avLst/>
          </a:prstGeom>
        </p:spPr>
        <p:txBody>
          <a:bodyPr vert="horz" wrap="square" lIns="0" tIns="11078" rIns="0" bIns="0" rtlCol="0">
            <a:spAutoFit/>
          </a:bodyPr>
          <a:lstStyle/>
          <a:p>
            <a:pPr marL="975828" marR="8056" indent="-773412">
              <a:lnSpc>
                <a:spcPct val="102699"/>
              </a:lnSpc>
              <a:spcBef>
                <a:spcPts val="87"/>
              </a:spcBef>
            </a:pPr>
            <a:r>
              <a:rPr sz="1744" spc="-56" dirty="0">
                <a:solidFill>
                  <a:srgbClr val="3333B2"/>
                </a:solidFill>
                <a:latin typeface="Tahoma"/>
                <a:cs typeface="Tahoma"/>
              </a:rPr>
              <a:t>bitbake</a:t>
            </a:r>
            <a:r>
              <a:rPr sz="1744" spc="317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The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main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40" dirty="0">
                <a:latin typeface="Tahoma"/>
                <a:cs typeface="Tahoma"/>
              </a:rPr>
              <a:t>build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95" dirty="0">
                <a:latin typeface="Tahoma"/>
                <a:cs typeface="Tahoma"/>
              </a:rPr>
              <a:t>engine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command.</a:t>
            </a:r>
            <a:r>
              <a:rPr sz="1744" spc="222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Used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to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perform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tasks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on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available </a:t>
            </a:r>
            <a:r>
              <a:rPr sz="1744" spc="-523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recipes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(download,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configure,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compile…).</a:t>
            </a:r>
            <a:endParaRPr sz="1744">
              <a:latin typeface="Tahoma"/>
              <a:cs typeface="Tahoma"/>
            </a:endParaRPr>
          </a:p>
          <a:p>
            <a:pPr marL="20141">
              <a:spcBef>
                <a:spcPts val="530"/>
              </a:spcBef>
            </a:pPr>
            <a:r>
              <a:rPr sz="1744" spc="-63" dirty="0">
                <a:solidFill>
                  <a:srgbClr val="3333B2"/>
                </a:solidFill>
                <a:latin typeface="Tahoma"/>
                <a:cs typeface="Tahoma"/>
              </a:rPr>
              <a:t>bitbake-*</a:t>
            </a:r>
            <a:r>
              <a:rPr sz="1744" spc="309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Various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specific</a:t>
            </a:r>
            <a:r>
              <a:rPr sz="1744" spc="32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commands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related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24" dirty="0">
                <a:latin typeface="Tahoma"/>
                <a:cs typeface="Tahoma"/>
              </a:rPr>
              <a:t>to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the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dirty="0">
                <a:latin typeface="Tahoma"/>
                <a:cs typeface="Tahoma"/>
              </a:rPr>
              <a:t>BitBake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40" dirty="0">
                <a:latin typeface="Tahoma"/>
                <a:cs typeface="Tahoma"/>
              </a:rPr>
              <a:t>build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engine.</a:t>
            </a:r>
            <a:endParaRPr sz="1744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" y="5818630"/>
            <a:ext cx="9134937" cy="123867"/>
            <a:chOff x="0" y="3129219"/>
            <a:chExt cx="5760085" cy="78105"/>
          </a:xfrm>
        </p:grpSpPr>
        <p:sp>
          <p:nvSpPr>
            <p:cNvPr id="27" name="object 27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61" y="3138893"/>
              <a:ext cx="230344" cy="6787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758461" y="5828135"/>
            <a:ext cx="396777" cy="130132"/>
          </a:xfrm>
          <a:prstGeom prst="rect">
            <a:avLst/>
          </a:prstGeom>
        </p:spPr>
        <p:txBody>
          <a:bodyPr vert="horz" wrap="square" lIns="0" tIns="32226" rIns="0" bIns="0" rtlCol="0">
            <a:spAutoFit/>
          </a:bodyPr>
          <a:lstStyle/>
          <a:p>
            <a:pPr marL="60423">
              <a:spcBef>
                <a:spcPts val="254"/>
              </a:spcBef>
            </a:pPr>
            <a:fld id="{81D60167-4931-47E6-BA6A-407CBD079E47}" type="slidenum">
              <a:rPr sz="634" spc="8" dirty="0">
                <a:latin typeface="Microsoft Sans Serif"/>
                <a:cs typeface="Microsoft Sans Serif"/>
              </a:rPr>
              <a:pPr marL="60423">
                <a:spcBef>
                  <a:spcPts val="254"/>
                </a:spcBef>
              </a:pPr>
              <a:t>77</a:t>
            </a:fld>
            <a:r>
              <a:rPr sz="634" spc="8" dirty="0">
                <a:latin typeface="Microsoft Sans Serif"/>
                <a:cs typeface="Microsoft Sans Serif"/>
              </a:rPr>
              <a:t>/324</a:t>
            </a:r>
            <a:endParaRPr sz="63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DB075135-099E-F2C3-EB64-FBAED5CA3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Monolithic Kernel</a:t>
            </a:r>
          </a:p>
        </p:txBody>
      </p:sp>
      <p:pic>
        <p:nvPicPr>
          <p:cNvPr id="433156" name="Picture 4">
            <a:extLst>
              <a:ext uri="{FF2B5EF4-FFF2-40B4-BE49-F238E27FC236}">
                <a16:creationId xmlns:a16="http://schemas.microsoft.com/office/drawing/2014/main" id="{B486CEF4-5F36-AFD6-15D3-B1ABDF6A0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752600"/>
            <a:ext cx="6705600" cy="479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54AABEC-6BE7-625D-DEC7-E5755756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C9A0-01B2-4D46-850D-9A553A67957C}" type="slidenum">
              <a:rPr lang="ja-JP" altLang="en-US"/>
              <a:pPr/>
              <a:t>8</a:t>
            </a:fld>
            <a:endParaRPr lang="en-US" altLang="ja-JP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8" name="Rectangle 4">
            <a:extLst>
              <a:ext uri="{FF2B5EF4-FFF2-40B4-BE49-F238E27FC236}">
                <a16:creationId xmlns:a16="http://schemas.microsoft.com/office/drawing/2014/main" id="{C8354145-1594-4EE9-8BFA-E39BF174B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Monolithic Kernel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4F8238E2-352B-D3D5-5CC4-710B43E5B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It runs every basic system service like process and memory management, interrupt handling and I/O  communication, file system, etc. in kernel space </a:t>
            </a:r>
          </a:p>
          <a:p>
            <a:pPr algn="just">
              <a:lnSpc>
                <a:spcPct val="80000"/>
              </a:lnSpc>
            </a:pPr>
            <a:endParaRPr lang="en-US" altLang="ja-JP" sz="120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It is constructed in a layered fashion, built up from the fundamental process management up to the interfaces to the rest of the operating system (libraries and on top of them the applications). </a:t>
            </a:r>
          </a:p>
          <a:p>
            <a:pPr algn="just">
              <a:lnSpc>
                <a:spcPct val="80000"/>
              </a:lnSpc>
            </a:pPr>
            <a:endParaRPr lang="en-US" altLang="ja-JP" sz="140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The inclusion of all basic services in kernel space has three big drawbacks: the kernel size, lack of extensibility and the bad maintainability. Bug Fixing or the addition of new features means a recompilation of the whole kernel.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BCE61BB-8C9D-BEA3-6534-17290A28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1328-A544-459A-BBF2-5EB330187B07}" type="slidenum">
              <a:rPr lang="ja-JP" altLang="en-US"/>
              <a:pPr/>
              <a:t>9</a:t>
            </a:fld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1350</TotalTime>
  <Words>4550</Words>
  <Application>Microsoft Office PowerPoint</Application>
  <PresentationFormat>On-screen Show (4:3)</PresentationFormat>
  <Paragraphs>711</Paragraphs>
  <Slides>77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Arial</vt:lpstr>
      <vt:lpstr>Times New Roman</vt:lpstr>
      <vt:lpstr>ＭＳ Ｐゴシック</vt:lpstr>
      <vt:lpstr>宋体</vt:lpstr>
      <vt:lpstr>Tahoma</vt:lpstr>
      <vt:lpstr>Courier New</vt:lpstr>
      <vt:lpstr>Albertus Extra Bold</vt:lpstr>
      <vt:lpstr>Helvetica</vt:lpstr>
      <vt:lpstr>Gill Sans</vt:lpstr>
      <vt:lpstr>Vapor Trail</vt:lpstr>
      <vt:lpstr>Bitmap Image</vt:lpstr>
      <vt:lpstr>Linux Internals</vt:lpstr>
      <vt:lpstr>Objectives</vt:lpstr>
      <vt:lpstr>What is Linux ?</vt:lpstr>
      <vt:lpstr>Linux Kernel Version</vt:lpstr>
      <vt:lpstr>Linux  - Why Popular ?</vt:lpstr>
      <vt:lpstr>Linux Features</vt:lpstr>
      <vt:lpstr>PowerPoint Presentation</vt:lpstr>
      <vt:lpstr>Monolithic Kernel</vt:lpstr>
      <vt:lpstr>Monolithic Kernel</vt:lpstr>
      <vt:lpstr>Micro Kernel</vt:lpstr>
      <vt:lpstr>Micro Kernel</vt:lpstr>
      <vt:lpstr>System Calls</vt:lpstr>
      <vt:lpstr>PowerPoint Presentation</vt:lpstr>
      <vt:lpstr>Steps to Perform read ( )</vt:lpstr>
      <vt:lpstr>File Management</vt:lpstr>
      <vt:lpstr>File Descriptor (fd)</vt:lpstr>
      <vt:lpstr>File Descriptor (fd)</vt:lpstr>
      <vt:lpstr>File Management –File Systems</vt:lpstr>
      <vt:lpstr>File Systems</vt:lpstr>
      <vt:lpstr>File Systems - Creating</vt:lpstr>
      <vt:lpstr>File Systems – Super block</vt:lpstr>
      <vt:lpstr>File Systems - Superblock</vt:lpstr>
      <vt:lpstr>File Systems – I-node table</vt:lpstr>
      <vt:lpstr>File Systems – I-node table</vt:lpstr>
      <vt:lpstr>Device Special Files</vt:lpstr>
      <vt:lpstr>Device Special Files</vt:lpstr>
      <vt:lpstr>FS - Mounting</vt:lpstr>
      <vt:lpstr>FS- Mounting</vt:lpstr>
      <vt:lpstr>FS– Internal Routines</vt:lpstr>
      <vt:lpstr>Buffer Cache</vt:lpstr>
      <vt:lpstr>Buffer Cache</vt:lpstr>
      <vt:lpstr>Buffer Cache</vt:lpstr>
      <vt:lpstr>File I/O –System Calls</vt:lpstr>
      <vt:lpstr>Lab Exercise –Day 1</vt:lpstr>
      <vt:lpstr>Process Management</vt:lpstr>
      <vt:lpstr>Introduction to Process</vt:lpstr>
      <vt:lpstr>Introduction to Process</vt:lpstr>
      <vt:lpstr>Dual Modes </vt:lpstr>
      <vt:lpstr>Per-process Objects </vt:lpstr>
      <vt:lpstr>Context of a Process</vt:lpstr>
      <vt:lpstr>Context of a Process</vt:lpstr>
      <vt:lpstr>Process Structure</vt:lpstr>
      <vt:lpstr>Process State</vt:lpstr>
      <vt:lpstr>PowerPoint Presentation</vt:lpstr>
      <vt:lpstr> Identifiers </vt:lpstr>
      <vt:lpstr>init - shell</vt:lpstr>
      <vt:lpstr>Times and Timers</vt:lpstr>
      <vt:lpstr>Process Scheduling</vt:lpstr>
      <vt:lpstr>    Process Scheduling</vt:lpstr>
      <vt:lpstr>Creating a new process</vt:lpstr>
      <vt:lpstr>Process Creation</vt:lpstr>
      <vt:lpstr>exec – to run a program</vt:lpstr>
      <vt:lpstr>PowerPoint Presentation</vt:lpstr>
      <vt:lpstr>Operating System Requirements for Embedded Systems</vt:lpstr>
      <vt:lpstr>Complexity trends in OS</vt:lpstr>
      <vt:lpstr>Requirements of EOS</vt:lpstr>
      <vt:lpstr>Embedded OS Design approach</vt:lpstr>
      <vt:lpstr>Power Management by OS</vt:lpstr>
      <vt:lpstr> Popular E-OS </vt:lpstr>
      <vt:lpstr>Interrupts</vt:lpstr>
      <vt:lpstr>Direct Memory Access</vt:lpstr>
      <vt:lpstr>Real-Time Scheduling</vt:lpstr>
      <vt:lpstr>OS directed power reduction</vt:lpstr>
      <vt:lpstr>OS directed power reduction</vt:lpstr>
      <vt:lpstr>Process states</vt:lpstr>
      <vt:lpstr>INTRODUCTION TO EMBEDDED LINUX</vt:lpstr>
      <vt:lpstr>PowerPoint Presentation</vt:lpstr>
      <vt:lpstr>PowerPoint Presentation</vt:lpstr>
      <vt:lpstr>Embedded Linux work</vt:lpstr>
      <vt:lpstr>Complexity of user space integration</vt:lpstr>
      <vt:lpstr>PowerPoint Presentation</vt:lpstr>
      <vt:lpstr>Embedded Linux build system: principle</vt:lpstr>
      <vt:lpstr>Embedded Linux build system: tools</vt:lpstr>
      <vt:lpstr>About</vt:lpstr>
      <vt:lpstr>Yocto: principle</vt:lpstr>
      <vt:lpstr>Lexicon: bitbake</vt:lpstr>
      <vt:lpstr>Available commands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SMU</dc:creator>
  <cp:lastModifiedBy>Bhavana Udupa</cp:lastModifiedBy>
  <cp:revision>159</cp:revision>
  <dcterms:created xsi:type="dcterms:W3CDTF">2005-07-04T08:17:29Z</dcterms:created>
  <dcterms:modified xsi:type="dcterms:W3CDTF">2024-05-27T11:32:33Z</dcterms:modified>
</cp:coreProperties>
</file>