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sldIdLst>
    <p:sldId id="257" r:id="rId2"/>
    <p:sldId id="258" r:id="rId3"/>
    <p:sldId id="259" r:id="rId4"/>
    <p:sldId id="260" r:id="rId5"/>
    <p:sldId id="261" r:id="rId6"/>
    <p:sldId id="262" r:id="rId7"/>
    <p:sldId id="270" r:id="rId8"/>
    <p:sldId id="271" r:id="rId9"/>
    <p:sldId id="272" r:id="rId10"/>
    <p:sldId id="300" r:id="rId11"/>
    <p:sldId id="301" r:id="rId12"/>
    <p:sldId id="298" r:id="rId13"/>
    <p:sldId id="273" r:id="rId14"/>
    <p:sldId id="274" r:id="rId15"/>
    <p:sldId id="275" r:id="rId16"/>
    <p:sldId id="276" r:id="rId17"/>
    <p:sldId id="277" r:id="rId18"/>
    <p:sldId id="278" r:id="rId19"/>
    <p:sldId id="263" r:id="rId20"/>
    <p:sldId id="279" r:id="rId21"/>
    <p:sldId id="264"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9" r:id="rId37"/>
    <p:sldId id="302" r:id="rId38"/>
    <p:sldId id="303" r:id="rId39"/>
    <p:sldId id="304" r:id="rId40"/>
    <p:sldId id="305" r:id="rId41"/>
    <p:sldId id="306" r:id="rId42"/>
    <p:sldId id="307" r:id="rId43"/>
    <p:sldId id="308" r:id="rId44"/>
    <p:sldId id="309" r:id="rId45"/>
    <p:sldId id="310" r:id="rId46"/>
    <p:sldId id="31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4E495-16FD-4158-A2D0-CEA93B623299}"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130C4-A94B-48E9-98F2-931A3783F0CC}" type="slidenum">
              <a:rPr lang="en-IN" smtClean="0"/>
              <a:t>‹#›</a:t>
            </a:fld>
            <a:endParaRPr lang="en-IN"/>
          </a:p>
        </p:txBody>
      </p:sp>
    </p:spTree>
    <p:extLst>
      <p:ext uri="{BB962C8B-B14F-4D97-AF65-F5344CB8AC3E}">
        <p14:creationId xmlns:p14="http://schemas.microsoft.com/office/powerpoint/2010/main" val="1072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F5DA62C5-EA80-C830-124A-EE605023203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301F4D4-2D03-4770-8ABE-57FC8B3F0811}"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5362" name="Rectangle 2">
            <a:extLst>
              <a:ext uri="{FF2B5EF4-FFF2-40B4-BE49-F238E27FC236}">
                <a16:creationId xmlns:a16="http://schemas.microsoft.com/office/drawing/2014/main" id="{EBCDAF74-DF35-1059-7A8C-A533DCD9C427}"/>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AA5E4835-C037-B2E8-2AFD-7D3ADDC6D6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A712B81B-91E8-AF04-393D-6010EF0A2C7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D28EEBB9-FB9F-4C36-979B-61B626EC6AF4}"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33794" name="Rectangle 2">
            <a:extLst>
              <a:ext uri="{FF2B5EF4-FFF2-40B4-BE49-F238E27FC236}">
                <a16:creationId xmlns:a16="http://schemas.microsoft.com/office/drawing/2014/main" id="{B30598EE-CC84-2A15-400F-8033F8414166}"/>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7638EF44-357E-FA39-0D23-0F99192F8D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4581A8BE-8E86-105F-963B-5AAF7ADB5EF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326FCEC-1A62-4A06-B3E9-00458572545D}"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35842" name="Rectangle 2">
            <a:extLst>
              <a:ext uri="{FF2B5EF4-FFF2-40B4-BE49-F238E27FC236}">
                <a16:creationId xmlns:a16="http://schemas.microsoft.com/office/drawing/2014/main" id="{6CCD091A-C612-17FD-7270-B033F0F34BE4}"/>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700A5A07-624D-9A77-0BDF-A8E4B4260D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52B5081-2E30-D2ED-457F-94955305AF6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9BE2F96-DB91-4424-B829-3B358E2CA5EF}"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37890" name="Rectangle 2">
            <a:extLst>
              <a:ext uri="{FF2B5EF4-FFF2-40B4-BE49-F238E27FC236}">
                <a16:creationId xmlns:a16="http://schemas.microsoft.com/office/drawing/2014/main" id="{E87776FC-9614-1AA4-3C3F-B5AC05044C0C}"/>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C763A9EF-5EEA-E5F1-2B37-B26D3D168B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377A658C-FF5D-426F-17B5-E7699C69DCB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9DC9BB9-2EBC-43B8-91F4-DC9AD39AA70E}"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39938" name="Rectangle 2">
            <a:extLst>
              <a:ext uri="{FF2B5EF4-FFF2-40B4-BE49-F238E27FC236}">
                <a16:creationId xmlns:a16="http://schemas.microsoft.com/office/drawing/2014/main" id="{CAD868C1-ED60-2EA8-3297-FAECF3131BC0}"/>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8A7C4254-2D87-A86B-543C-A90C2BAF15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0B774062-5E37-F9BF-5CA0-51571857834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72B218D-CB13-4E05-AFED-3FC0B86B2B16}"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41986" name="Rectangle 2">
            <a:extLst>
              <a:ext uri="{FF2B5EF4-FFF2-40B4-BE49-F238E27FC236}">
                <a16:creationId xmlns:a16="http://schemas.microsoft.com/office/drawing/2014/main" id="{7BC82378-7D60-3BD4-0D27-FC785A312A3F}"/>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F8C87DD2-BA27-A900-3001-8B1828DC27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8FF3445F-B438-679D-53BB-CA9B45C6F4D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793C19A-46DD-4860-BE9B-5E2E0FC250E7}"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44034" name="Rectangle 1026">
            <a:extLst>
              <a:ext uri="{FF2B5EF4-FFF2-40B4-BE49-F238E27FC236}">
                <a16:creationId xmlns:a16="http://schemas.microsoft.com/office/drawing/2014/main" id="{90096B56-19FC-E2CB-49AC-79471C703D9D}"/>
              </a:ext>
            </a:extLst>
          </p:cNvPr>
          <p:cNvSpPr>
            <a:spLocks noChangeArrowheads="1" noTextEdit="1"/>
          </p:cNvSpPr>
          <p:nvPr>
            <p:ph type="sldImg"/>
          </p:nvPr>
        </p:nvSpPr>
        <p:spPr>
          <a:ln/>
        </p:spPr>
      </p:sp>
      <p:sp>
        <p:nvSpPr>
          <p:cNvPr id="44035" name="Rectangle 1027">
            <a:extLst>
              <a:ext uri="{FF2B5EF4-FFF2-40B4-BE49-F238E27FC236}">
                <a16:creationId xmlns:a16="http://schemas.microsoft.com/office/drawing/2014/main" id="{CC1ECE95-D6E6-A178-8EEF-F55CA1D9B45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B23A2D0-AB3D-6D4E-B3C9-FEA3DA2289E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1CFE7D3-4784-447F-995D-BF4D5025AF4A}"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46082" name="Rectangle 2">
            <a:extLst>
              <a:ext uri="{FF2B5EF4-FFF2-40B4-BE49-F238E27FC236}">
                <a16:creationId xmlns:a16="http://schemas.microsoft.com/office/drawing/2014/main" id="{8618D6A4-E1A1-F429-FE7F-7483FF0E9808}"/>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2462E1DB-BD4D-024A-A2B8-909582FBB1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0F31DFE-6552-30F0-8CDC-C728107777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6985897-629A-4795-8726-4337BE092051}"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48130" name="Rectangle 1026">
            <a:extLst>
              <a:ext uri="{FF2B5EF4-FFF2-40B4-BE49-F238E27FC236}">
                <a16:creationId xmlns:a16="http://schemas.microsoft.com/office/drawing/2014/main" id="{49AD1D43-EEF0-5976-D6A4-070E87385021}"/>
              </a:ext>
            </a:extLst>
          </p:cNvPr>
          <p:cNvSpPr>
            <a:spLocks noChangeArrowheads="1" noTextEdit="1"/>
          </p:cNvSpPr>
          <p:nvPr>
            <p:ph type="sldImg"/>
          </p:nvPr>
        </p:nvSpPr>
        <p:spPr>
          <a:ln/>
        </p:spPr>
      </p:sp>
      <p:sp>
        <p:nvSpPr>
          <p:cNvPr id="48131" name="Rectangle 1027">
            <a:extLst>
              <a:ext uri="{FF2B5EF4-FFF2-40B4-BE49-F238E27FC236}">
                <a16:creationId xmlns:a16="http://schemas.microsoft.com/office/drawing/2014/main" id="{E979B73F-0359-6DA1-431A-0B1BF197E9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AA58DAB5-69BA-0979-56A2-D77F0CA277D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DDFBE13-D513-47CD-81D4-A901790567BD}"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50178" name="Rectangle 2">
            <a:extLst>
              <a:ext uri="{FF2B5EF4-FFF2-40B4-BE49-F238E27FC236}">
                <a16:creationId xmlns:a16="http://schemas.microsoft.com/office/drawing/2014/main" id="{25F4D769-F1B5-922E-A388-1CE24C816473}"/>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647ADAD6-54E4-7D89-6DAD-D9B33B27D4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659ABCAA-BC57-DC7C-DF69-1BA60BFC53E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B47CC51-AC91-4EF3-8893-C9AB26298BE3}"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52226" name="Rectangle 2">
            <a:extLst>
              <a:ext uri="{FF2B5EF4-FFF2-40B4-BE49-F238E27FC236}">
                <a16:creationId xmlns:a16="http://schemas.microsoft.com/office/drawing/2014/main" id="{116788B4-0703-97A5-60E5-BC6C742DF670}"/>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4219CD50-F0EB-F36F-B5AC-8C8F391C42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81162DC2-F9C5-45B8-649B-DA87D343931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104CB08-970B-4AA9-BCCE-E4158F0C626B}"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7410" name="Rectangle 1026">
            <a:extLst>
              <a:ext uri="{FF2B5EF4-FFF2-40B4-BE49-F238E27FC236}">
                <a16:creationId xmlns:a16="http://schemas.microsoft.com/office/drawing/2014/main" id="{550F51B5-FF86-DF56-2794-DCBB1E4C116F}"/>
              </a:ext>
            </a:extLst>
          </p:cNvPr>
          <p:cNvSpPr>
            <a:spLocks noChangeArrowheads="1" noTextEdit="1"/>
          </p:cNvSpPr>
          <p:nvPr>
            <p:ph type="sldImg"/>
          </p:nvPr>
        </p:nvSpPr>
        <p:spPr>
          <a:ln/>
        </p:spPr>
      </p:sp>
      <p:sp>
        <p:nvSpPr>
          <p:cNvPr id="17411" name="Rectangle 1027">
            <a:extLst>
              <a:ext uri="{FF2B5EF4-FFF2-40B4-BE49-F238E27FC236}">
                <a16:creationId xmlns:a16="http://schemas.microsoft.com/office/drawing/2014/main" id="{48D2F2DE-AEC9-D1A6-9C2E-7723C914EF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537766E-40DF-1264-48B0-DCCD2023F2E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916CC6E-3631-419B-9A53-19C712A13542}"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54274" name="Rectangle 2">
            <a:extLst>
              <a:ext uri="{FF2B5EF4-FFF2-40B4-BE49-F238E27FC236}">
                <a16:creationId xmlns:a16="http://schemas.microsoft.com/office/drawing/2014/main" id="{E084A9E4-02B7-A691-755A-66A45FD4F184}"/>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C6147A81-E153-F247-A62D-BD94F8FCEE1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50B1E82A-6234-7503-BB49-D137C8892DA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36003CB9-3931-446F-A27A-1B3C4F39DF27}"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56322" name="Rectangle 2">
            <a:extLst>
              <a:ext uri="{FF2B5EF4-FFF2-40B4-BE49-F238E27FC236}">
                <a16:creationId xmlns:a16="http://schemas.microsoft.com/office/drawing/2014/main" id="{4FA272CE-E17F-E6E1-B0A7-04ACF2C9B652}"/>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BB82F808-BE1D-662E-A238-D6F4DFE1DC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9B8CEC8-F4C2-A5EA-A63E-6E5887E7B89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0D2705C-2D62-428A-8593-6A49B284DD81}"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58370" name="Rectangle 2">
            <a:extLst>
              <a:ext uri="{FF2B5EF4-FFF2-40B4-BE49-F238E27FC236}">
                <a16:creationId xmlns:a16="http://schemas.microsoft.com/office/drawing/2014/main" id="{9460C47D-69AC-AD0E-8B39-E3F11644F0B9}"/>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62EF8247-A285-1BCC-8BFD-91460ACE9E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88FBA9DE-1553-5A8C-C65A-862D4E5CF55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FFCC567-E5E2-4E25-9BAC-E520858EE56F}"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60418" name="Rectangle 2">
            <a:extLst>
              <a:ext uri="{FF2B5EF4-FFF2-40B4-BE49-F238E27FC236}">
                <a16:creationId xmlns:a16="http://schemas.microsoft.com/office/drawing/2014/main" id="{062AABEB-12D5-EA95-83C1-FB272779BBAB}"/>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501B367B-56C1-6079-6316-9394E9E384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AC117D51-BF88-042C-552F-71050EF79DF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24F2874-FBED-494B-98CD-A9019DD8612C}"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62466" name="Rectangle 2">
            <a:extLst>
              <a:ext uri="{FF2B5EF4-FFF2-40B4-BE49-F238E27FC236}">
                <a16:creationId xmlns:a16="http://schemas.microsoft.com/office/drawing/2014/main" id="{50FF1911-FF22-92B1-3EC2-AF00641C4D24}"/>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1A9FE4AA-0430-C693-8B57-306EBF7BD3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219D2516-7E9E-BDCA-48A5-C73CFF10670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31F33958-689C-4273-9F58-2183DEEA8975}"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64514" name="Rectangle 2">
            <a:extLst>
              <a:ext uri="{FF2B5EF4-FFF2-40B4-BE49-F238E27FC236}">
                <a16:creationId xmlns:a16="http://schemas.microsoft.com/office/drawing/2014/main" id="{0AA9BDF4-E699-49BB-22C3-12567E0F11A0}"/>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4DCC9A01-1C4B-26E3-5A86-C8C40128602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6C3E7A80-26C6-E930-547F-585D5C78BA2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A4BB179-7A6C-46DA-8FFD-7E9E965423D5}"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66562" name="Rectangle 2">
            <a:extLst>
              <a:ext uri="{FF2B5EF4-FFF2-40B4-BE49-F238E27FC236}">
                <a16:creationId xmlns:a16="http://schemas.microsoft.com/office/drawing/2014/main" id="{8C935BA9-8087-691C-99CA-44F6C4CD9543}"/>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24FFB1DE-5B77-1290-0486-3DBB60771A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02F6A812-2581-DA3F-EADD-CA0A3F392E2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066D251-78B7-4A86-8681-4FAB1E0F6676}"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68610" name="Rectangle 2">
            <a:extLst>
              <a:ext uri="{FF2B5EF4-FFF2-40B4-BE49-F238E27FC236}">
                <a16:creationId xmlns:a16="http://schemas.microsoft.com/office/drawing/2014/main" id="{051DC7E0-D4FF-C6CD-BD45-DA2F24707E49}"/>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EFC56A5F-A2A7-D686-E7F5-980B7B37A2E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046CB0A-2A3E-5294-E052-285FA739335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BDFF6B0-13BB-4557-8957-B5748C167E22}"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70658" name="Rectangle 2">
            <a:extLst>
              <a:ext uri="{FF2B5EF4-FFF2-40B4-BE49-F238E27FC236}">
                <a16:creationId xmlns:a16="http://schemas.microsoft.com/office/drawing/2014/main" id="{BDC56B76-D309-FA5E-05D6-EB91AC067ED3}"/>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FAC8A651-30D3-5EBB-F70E-70273E468D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C55ACCED-5F79-0D1A-CC7D-F90B32FB0BA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04DCADA-DDD6-4911-A49E-0909B0E2710A}"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72706" name="Rectangle 2">
            <a:extLst>
              <a:ext uri="{FF2B5EF4-FFF2-40B4-BE49-F238E27FC236}">
                <a16:creationId xmlns:a16="http://schemas.microsoft.com/office/drawing/2014/main" id="{73D5C4C5-DFC7-3BB8-A995-F8C5A8201480}"/>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F1B3C0A1-D58E-A0D4-B380-43BFF0A14A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C81AE8D-DC78-D04C-0380-217A4C00CA4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F563CEF-2916-433E-A305-CEA6AF8D8AE9}"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9458" name="Rectangle 1026">
            <a:extLst>
              <a:ext uri="{FF2B5EF4-FFF2-40B4-BE49-F238E27FC236}">
                <a16:creationId xmlns:a16="http://schemas.microsoft.com/office/drawing/2014/main" id="{50135246-50B0-2629-847F-6C43DD86EC6D}"/>
              </a:ext>
            </a:extLst>
          </p:cNvPr>
          <p:cNvSpPr>
            <a:spLocks noChangeArrowheads="1" noTextEdit="1"/>
          </p:cNvSpPr>
          <p:nvPr>
            <p:ph type="sldImg"/>
          </p:nvPr>
        </p:nvSpPr>
        <p:spPr>
          <a:ln/>
        </p:spPr>
      </p:sp>
      <p:sp>
        <p:nvSpPr>
          <p:cNvPr id="19459" name="Rectangle 1027">
            <a:extLst>
              <a:ext uri="{FF2B5EF4-FFF2-40B4-BE49-F238E27FC236}">
                <a16:creationId xmlns:a16="http://schemas.microsoft.com/office/drawing/2014/main" id="{7B64851B-F164-E7F8-0B7B-1029AC3D24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96EA3411-C229-9C55-F192-576F3C75BC5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D909D14-56C2-408E-B7F1-19D459ACCF78}"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74754" name="Rectangle 2">
            <a:extLst>
              <a:ext uri="{FF2B5EF4-FFF2-40B4-BE49-F238E27FC236}">
                <a16:creationId xmlns:a16="http://schemas.microsoft.com/office/drawing/2014/main" id="{DC463C58-8DE0-1A2B-FE51-749AC05BC0D7}"/>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8B611758-8EBD-226D-6E4A-F73F458AC4E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1C6E257C-84A1-ADCA-F829-FA4688AA684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2738E36-6E58-4269-9FDF-2D721495FA91}"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76802" name="Rectangle 2">
            <a:extLst>
              <a:ext uri="{FF2B5EF4-FFF2-40B4-BE49-F238E27FC236}">
                <a16:creationId xmlns:a16="http://schemas.microsoft.com/office/drawing/2014/main" id="{30F5393E-57FB-567D-32FE-D63298B43D55}"/>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52D71C95-3179-8EEC-9D98-91587663F6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1B7A94DA-5462-5E48-214F-C43ED66A8C9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4390BE3-071A-4873-9D32-8CDFB474E376}"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78850" name="Rectangle 2">
            <a:extLst>
              <a:ext uri="{FF2B5EF4-FFF2-40B4-BE49-F238E27FC236}">
                <a16:creationId xmlns:a16="http://schemas.microsoft.com/office/drawing/2014/main" id="{CFF8359B-977A-164D-A5B1-C3E7DA1D7FCB}"/>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A6E0312F-8E83-7D8E-0312-7C4F36DC70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76BEA5D8-1E3E-42EB-81E7-142D0CA75EA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CDDCE2F-6EA9-4E62-80EB-FDDEE6ADCCFF}"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80898" name="Rectangle 2">
            <a:extLst>
              <a:ext uri="{FF2B5EF4-FFF2-40B4-BE49-F238E27FC236}">
                <a16:creationId xmlns:a16="http://schemas.microsoft.com/office/drawing/2014/main" id="{33CD472F-9E20-1E5F-B792-ADA3121B58D0}"/>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F4DE081B-CD8F-407D-A8A9-2D264372813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B247B09A-1191-49A5-A97C-43DE4D8728F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37DF535-4600-4A4B-B2F6-D82E423CED6B}"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82946" name="Rectangle 2">
            <a:extLst>
              <a:ext uri="{FF2B5EF4-FFF2-40B4-BE49-F238E27FC236}">
                <a16:creationId xmlns:a16="http://schemas.microsoft.com/office/drawing/2014/main" id="{7D405F1E-E026-1C19-71AF-F3C977903740}"/>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44100B75-404E-A31A-C42C-21DB0465485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51CE8BEC-B320-B30B-0D87-31FCAA7A73B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057ABD55-2B53-41DC-B73E-10274E83D576}"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1506" name="Rectangle 1026">
            <a:extLst>
              <a:ext uri="{FF2B5EF4-FFF2-40B4-BE49-F238E27FC236}">
                <a16:creationId xmlns:a16="http://schemas.microsoft.com/office/drawing/2014/main" id="{68F321A4-B4A9-6EEA-407B-2C428443EA35}"/>
              </a:ext>
            </a:extLst>
          </p:cNvPr>
          <p:cNvSpPr>
            <a:spLocks noChangeArrowheads="1" noTextEdit="1"/>
          </p:cNvSpPr>
          <p:nvPr>
            <p:ph type="sldImg"/>
          </p:nvPr>
        </p:nvSpPr>
        <p:spPr>
          <a:ln/>
        </p:spPr>
      </p:sp>
      <p:sp>
        <p:nvSpPr>
          <p:cNvPr id="21507" name="Rectangle 1027">
            <a:extLst>
              <a:ext uri="{FF2B5EF4-FFF2-40B4-BE49-F238E27FC236}">
                <a16:creationId xmlns:a16="http://schemas.microsoft.com/office/drawing/2014/main" id="{EEE22E9D-1C2D-31F5-40C2-4A431036F4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3E995423-6F90-0D0E-70F0-7F9E26E09C5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2CECA76-5796-4E01-8084-D625DE4F79A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3554" name="Rectangle 2">
            <a:extLst>
              <a:ext uri="{FF2B5EF4-FFF2-40B4-BE49-F238E27FC236}">
                <a16:creationId xmlns:a16="http://schemas.microsoft.com/office/drawing/2014/main" id="{C1DE032F-0B4E-B494-319F-4ED18103E67B}"/>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B46A90C6-B7C1-1EF7-C68D-E16FFB949D9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37EAC873-C384-AC54-DA5A-5C587EBF788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2749C6A-C72C-4E66-9910-29C24C8A1D0F}"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25602" name="Rectangle 2">
            <a:extLst>
              <a:ext uri="{FF2B5EF4-FFF2-40B4-BE49-F238E27FC236}">
                <a16:creationId xmlns:a16="http://schemas.microsoft.com/office/drawing/2014/main" id="{79814475-2FCE-36BD-4300-18389390B501}"/>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C3CA620F-D09A-7894-32BE-88DE8BCCEFE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9B42DEA-0CA7-8CB0-C818-9B477FE29E2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407A9A6-742F-48EA-8D5A-69C374E5513A}"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27650" name="Rectangle 2">
            <a:extLst>
              <a:ext uri="{FF2B5EF4-FFF2-40B4-BE49-F238E27FC236}">
                <a16:creationId xmlns:a16="http://schemas.microsoft.com/office/drawing/2014/main" id="{20B47E68-CB7E-628F-BFDA-10B4C8689578}"/>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D7871AE6-7358-6EB6-1927-D32774EEBB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0C905BD4-1D3C-0319-AD56-FD538433E6A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6EE36B4-C880-43C1-8372-71A9E49553A9}"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BE4C19B9-F10E-06B5-6C7A-B735425E540C}"/>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6B09ABED-96D2-D8C8-B08F-4B29CE9B3CB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E0A9FBB7-9235-B4EF-13EE-A30713AA4ED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B11C414-B289-43F8-8520-1E1D48BEA7EE}"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31746" name="Rectangle 2">
            <a:extLst>
              <a:ext uri="{FF2B5EF4-FFF2-40B4-BE49-F238E27FC236}">
                <a16:creationId xmlns:a16="http://schemas.microsoft.com/office/drawing/2014/main" id="{ECCAC76C-15BE-4DC7-7114-857CBCB787D2}"/>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2FB4EDED-AFD1-EB77-7EB0-108BACB6E1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072A81-7DF7-4C9D-A0FB-989958076D2D}" type="datetimeFigureOut">
              <a:rPr lang="en-IN" smtClean="0"/>
              <a:t>05-06-2024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371463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226253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26686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335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127544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072A81-7DF7-4C9D-A0FB-989958076D2D}"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285374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072A81-7DF7-4C9D-A0FB-989958076D2D}"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410028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2A81-7DF7-4C9D-A0FB-989958076D2D}"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386403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2A81-7DF7-4C9D-A0FB-989958076D2D}"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187590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2A81-7DF7-4C9D-A0FB-989958076D2D}"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18344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2A81-7DF7-4C9D-A0FB-989958076D2D}"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46816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3632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72A81-7DF7-4C9D-A0FB-989958076D2D}"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417278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072A81-7DF7-4C9D-A0FB-989958076D2D}"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13670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72A81-7DF7-4C9D-A0FB-989958076D2D}"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423374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428204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2A81-7DF7-4C9D-A0FB-989958076D2D}"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FB74D-3819-4A9D-B0C0-95CD099B8DD4}" type="slidenum">
              <a:rPr lang="en-IN" smtClean="0"/>
              <a:t>‹#›</a:t>
            </a:fld>
            <a:endParaRPr lang="en-IN"/>
          </a:p>
        </p:txBody>
      </p:sp>
    </p:spTree>
    <p:extLst>
      <p:ext uri="{BB962C8B-B14F-4D97-AF65-F5344CB8AC3E}">
        <p14:creationId xmlns:p14="http://schemas.microsoft.com/office/powerpoint/2010/main" val="314671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072A81-7DF7-4C9D-A0FB-989958076D2D}" type="datetimeFigureOut">
              <a:rPr lang="en-IN" smtClean="0"/>
              <a:t>05-06-2024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EFB74D-3819-4A9D-B0C0-95CD099B8DD4}" type="slidenum">
              <a:rPr lang="en-IN" smtClean="0"/>
              <a:t>‹#›</a:t>
            </a:fld>
            <a:endParaRPr lang="en-IN"/>
          </a:p>
        </p:txBody>
      </p:sp>
    </p:spTree>
    <p:extLst>
      <p:ext uri="{BB962C8B-B14F-4D97-AF65-F5344CB8AC3E}">
        <p14:creationId xmlns:p14="http://schemas.microsoft.com/office/powerpoint/2010/main" val="17728007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Service-oriented_architecture#Event-driven_architectures" TargetMode="External"/><Relationship Id="rId2" Type="http://schemas.openxmlformats.org/officeDocument/2006/relationships/hyperlink" Target="http://santexgroup.com/" TargetMode="External"/><Relationship Id="rId1" Type="http://schemas.openxmlformats.org/officeDocument/2006/relationships/slideLayout" Target="../slideLayouts/slideLayout7.xml"/><Relationship Id="rId5" Type="http://schemas.openxmlformats.org/officeDocument/2006/relationships/hyperlink" Target="https://medium.com/%40SoftwareDevelopmentCommunity/what-is-service-oriented-architecture-fa894d11a7ec" TargetMode="Externa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hyperlink" Target="https://medium.com/%40SoftwareDevelopmentCommunity/what-is-service-oriented-architecture-fa894d11a7ec"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SOAP" TargetMode="External"/><Relationship Id="rId2" Type="http://schemas.openxmlformats.org/officeDocument/2006/relationships/hyperlink" Target="https://medium.com/%40SoftwareDevelopmentCommunity/what-is-service-oriented-architecture-fa894d11a7ec"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mc.com/blogs/service-oriented-architecture-overview/"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hyperlink" Target="https://medium.com/%40SoftwareDevelopmentCommunity/what-is-service-oriented-architecture-fa894d11a7ec"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oracle.com/technetwork/articles/soa/ind-soa-cloud-2190513.html" TargetMode="External"/><Relationship Id="rId1" Type="http://schemas.openxmlformats.org/officeDocument/2006/relationships/slideLayout" Target="../slideLayouts/slideLayout7.xml"/><Relationship Id="rId4" Type="http://schemas.openxmlformats.org/officeDocument/2006/relationships/hyperlink" Target="https://medium.com/%40SoftwareDevelopmentCommunity/what-is-service-oriented-architecture-fa894d11a7ec"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pprenda.com/library/architecture/soa-vs-saas-whats-the-difference/" TargetMode="External"/><Relationship Id="rId2" Type="http://schemas.openxmlformats.org/officeDocument/2006/relationships/hyperlink" Target="https://www.oracle.com/technetwork/articles/soa/ind-soa-cloud-2190513.html" TargetMode="External"/><Relationship Id="rId1" Type="http://schemas.openxmlformats.org/officeDocument/2006/relationships/slideLayout" Target="../slideLayouts/slideLayout7.xml"/><Relationship Id="rId5" Type="http://schemas.openxmlformats.org/officeDocument/2006/relationships/hyperlink" Target="https://medium.com/%40SoftwareDevelopmentCommunity/what-is-service-oriented-architecture-fa894d11a7ec" TargetMode="External"/><Relationship Id="rId4" Type="http://schemas.openxmlformats.org/officeDocument/2006/relationships/image" Target="../media/image10.jpg"/></Relationships>
</file>

<file path=ppt/slides/_rels/slide43.xml.rels><?xml version="1.0" encoding="UTF-8" standalone="yes"?>
<Relationships xmlns="http://schemas.openxmlformats.org/package/2006/relationships"><Relationship Id="rId3" Type="http://schemas.openxmlformats.org/officeDocument/2006/relationships/hyperlink" Target="https://medium.com/%40SoftwareDevelopmentCommunity/what-is-service-oriented-architecture-fa894d11a7ec"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quora.com/What-is-the-difference-between-SOA-and-microservices" TargetMode="External"/><Relationship Id="rId1" Type="http://schemas.openxmlformats.org/officeDocument/2006/relationships/slideLayout" Target="../slideLayouts/slideLayout7.xml"/><Relationship Id="rId4" Type="http://schemas.openxmlformats.org/officeDocument/2006/relationships/hyperlink" Target="https://medium.com/%40SoftwareDevelopmentCommunity/what-is-service-oriented-architecture-fa894d11a7e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91364731-DB69-D76E-D319-02A90958ECD6}"/>
              </a:ext>
            </a:extLst>
          </p:cNvPr>
          <p:cNvSpPr>
            <a:spLocks noGrp="1" noChangeArrowheads="1"/>
          </p:cNvSpPr>
          <p:nvPr>
            <p:ph type="ctrTitle"/>
          </p:nvPr>
        </p:nvSpPr>
        <p:spPr>
          <a:xfrm>
            <a:off x="2209800" y="2438400"/>
            <a:ext cx="7772400" cy="1143000"/>
          </a:xfrm>
        </p:spPr>
        <p:txBody>
          <a:bodyPr>
            <a:normAutofit fontScale="90000"/>
          </a:bodyPr>
          <a:lstStyle/>
          <a:p>
            <a:r>
              <a:rPr lang="en-US" altLang="en-US" dirty="0"/>
              <a:t>Service Oriented Architecture</a:t>
            </a:r>
          </a:p>
        </p:txBody>
      </p:sp>
      <p:sp>
        <p:nvSpPr>
          <p:cNvPr id="14340" name="Rectangle 3">
            <a:extLst>
              <a:ext uri="{FF2B5EF4-FFF2-40B4-BE49-F238E27FC236}">
                <a16:creationId xmlns:a16="http://schemas.microsoft.com/office/drawing/2014/main" id="{71EC8B96-2888-4A5F-B1AF-AFCCBE7E9928}"/>
              </a:ext>
            </a:extLst>
          </p:cNvPr>
          <p:cNvSpPr>
            <a:spLocks noGrp="1" noChangeArrowheads="1"/>
          </p:cNvSpPr>
          <p:nvPr>
            <p:ph type="subTitle" idx="1"/>
          </p:nvPr>
        </p:nvSpPr>
        <p:spPr>
          <a:xfrm>
            <a:off x="7162800" y="4191000"/>
            <a:ext cx="2971800" cy="1371600"/>
          </a:xfrm>
        </p:spPr>
        <p:txBody>
          <a:bodyPr>
            <a:normAutofit lnSpcReduction="10000"/>
          </a:bodyPr>
          <a:lstStyle/>
          <a:p>
            <a:r>
              <a:rPr lang="en-US" altLang="en-US" dirty="0"/>
              <a:t>BHAVANA</a:t>
            </a:r>
          </a:p>
          <a:p>
            <a:r>
              <a:rPr lang="en-US" altLang="en-US" dirty="0"/>
              <a:t>DAY 45</a:t>
            </a:r>
          </a:p>
          <a:p>
            <a:r>
              <a:rPr lang="en-US" altLang="en-US" dirty="0"/>
              <a:t>05/06/2024</a:t>
            </a:r>
          </a:p>
        </p:txBody>
      </p:sp>
      <p:sp>
        <p:nvSpPr>
          <p:cNvPr id="14337" name="Slide Number Placeholder 3">
            <a:extLst>
              <a:ext uri="{FF2B5EF4-FFF2-40B4-BE49-F238E27FC236}">
                <a16:creationId xmlns:a16="http://schemas.microsoft.com/office/drawing/2014/main" id="{20E8911C-6601-7A37-C568-E9EF0C832F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A2C5BB9-97A2-4C24-B368-D4EC6879BFAD}" type="slidenum">
              <a:rPr lang="en-US" altLang="en-US" sz="1800"/>
              <a:pPr/>
              <a:t>1</a:t>
            </a:fld>
            <a:endParaRPr lang="en-US" altLang="en-US" sz="1800">
              <a:latin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2B23A35C-AEF6-CAAB-03A4-103D65570EB7}"/>
              </a:ext>
            </a:extLst>
          </p:cNvPr>
          <p:cNvSpPr>
            <a:spLocks noGrp="1"/>
          </p:cNvSpPr>
          <p:nvPr>
            <p:ph type="title"/>
          </p:nvPr>
        </p:nvSpPr>
        <p:spPr/>
        <p:txBody>
          <a:bodyPr/>
          <a:lstStyle/>
          <a:p>
            <a:r>
              <a:rPr lang="en-US" altLang="en-US"/>
              <a:t>Ingres Forms</a:t>
            </a:r>
          </a:p>
        </p:txBody>
      </p:sp>
      <p:sp>
        <p:nvSpPr>
          <p:cNvPr id="84994" name="Slide Number Placeholder 3">
            <a:extLst>
              <a:ext uri="{FF2B5EF4-FFF2-40B4-BE49-F238E27FC236}">
                <a16:creationId xmlns:a16="http://schemas.microsoft.com/office/drawing/2014/main" id="{DB5BCDEB-9EAA-9E4F-90E7-AB85E6B881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AD3CDE2-876A-4AED-BFE1-AD595DA32AE6}" type="slidenum">
              <a:rPr lang="en-US" altLang="en-US" sz="1800"/>
              <a:pPr/>
              <a:t>10</a:t>
            </a:fld>
            <a:endParaRPr lang="en-US" altLang="en-US" sz="1800">
              <a:latin typeface="Helvetica" panose="020B0604020202020204" pitchFamily="34" charset="0"/>
            </a:endParaRPr>
          </a:p>
        </p:txBody>
      </p:sp>
      <p:pic>
        <p:nvPicPr>
          <p:cNvPr id="84996" name="Picture 5">
            <a:extLst>
              <a:ext uri="{FF2B5EF4-FFF2-40B4-BE49-F238E27FC236}">
                <a16:creationId xmlns:a16="http://schemas.microsoft.com/office/drawing/2014/main" id="{B22FCC6B-9622-8F6C-3905-EE72E8A52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43200"/>
            <a:ext cx="60706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9177F5C1-2101-D1F2-73DB-CA2F7AD6DA9A}"/>
              </a:ext>
            </a:extLst>
          </p:cNvPr>
          <p:cNvSpPr>
            <a:spLocks noGrp="1" noChangeArrowheads="1"/>
          </p:cNvSpPr>
          <p:nvPr>
            <p:ph type="title"/>
          </p:nvPr>
        </p:nvSpPr>
        <p:spPr/>
        <p:txBody>
          <a:bodyPr>
            <a:normAutofit/>
          </a:bodyPr>
          <a:lstStyle/>
          <a:p>
            <a:r>
              <a:rPr lang="en-US" altLang="en-US" sz="3900"/>
              <a:t>2. Current IT Environment(3)</a:t>
            </a:r>
            <a:endParaRPr lang="en-US" altLang="en-US"/>
          </a:p>
        </p:txBody>
      </p:sp>
      <p:sp>
        <p:nvSpPr>
          <p:cNvPr id="32769" name="Slide Number Placeholder 3">
            <a:extLst>
              <a:ext uri="{FF2B5EF4-FFF2-40B4-BE49-F238E27FC236}">
                <a16:creationId xmlns:a16="http://schemas.microsoft.com/office/drawing/2014/main" id="{A7B0828B-2170-19C6-5A52-DDCE014FED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C2574DC-2873-4651-B809-B836275FFCEE}" type="slidenum">
              <a:rPr lang="en-US" altLang="en-US" sz="1800"/>
              <a:pPr/>
              <a:t>11</a:t>
            </a:fld>
            <a:endParaRPr lang="en-US" altLang="en-US" sz="1800">
              <a:latin typeface="Helvetica" panose="020B0604020202020204" pitchFamily="34" charset="0"/>
            </a:endParaRPr>
          </a:p>
        </p:txBody>
      </p:sp>
      <p:sp>
        <p:nvSpPr>
          <p:cNvPr id="32772" name="Text Box 28">
            <a:extLst>
              <a:ext uri="{FF2B5EF4-FFF2-40B4-BE49-F238E27FC236}">
                <a16:creationId xmlns:a16="http://schemas.microsoft.com/office/drawing/2014/main" id="{9F96D784-7243-790E-01F0-8FA22E50365B}"/>
              </a:ext>
            </a:extLst>
          </p:cNvPr>
          <p:cNvSpPr txBox="1">
            <a:spLocks noChangeArrowheads="1"/>
          </p:cNvSpPr>
          <p:nvPr/>
        </p:nvSpPr>
        <p:spPr bwMode="auto">
          <a:xfrm>
            <a:off x="2422526" y="1708151"/>
            <a:ext cx="7537833"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1800"/>
              <a:t> Primary application environment for SIS is Ingres</a:t>
            </a:r>
          </a:p>
          <a:p>
            <a:r>
              <a:rPr lang="en-US" altLang="en-US" sz="1800"/>
              <a:t>  hosted on HP 4400 running HP/UX Version 11</a:t>
            </a:r>
          </a:p>
          <a:p>
            <a:pPr>
              <a:buFont typeface="Times" panose="02020603050405020304" pitchFamily="18" charset="0"/>
              <a:buChar char="•"/>
            </a:pPr>
            <a:r>
              <a:rPr lang="en-US" altLang="en-US" sz="1800"/>
              <a:t> Business logic encapsulated in C procedures</a:t>
            </a:r>
          </a:p>
          <a:p>
            <a:pPr>
              <a:buFont typeface="Times" panose="02020603050405020304" pitchFamily="18" charset="0"/>
              <a:buChar char="•"/>
            </a:pPr>
            <a:r>
              <a:rPr lang="en-US" altLang="en-US" sz="1800"/>
              <a:t> Over 400 Ingress forms screens providing various</a:t>
            </a:r>
          </a:p>
          <a:p>
            <a:pPr>
              <a:buFont typeface="Times" panose="02020603050405020304" pitchFamily="18" charset="0"/>
              <a:buNone/>
            </a:pPr>
            <a:r>
              <a:rPr lang="en-US" altLang="en-US" sz="1800"/>
              <a:t>  functionality</a:t>
            </a:r>
          </a:p>
          <a:p>
            <a:pPr>
              <a:buFont typeface="Times" panose="02020603050405020304" pitchFamily="18" charset="0"/>
              <a:buChar char="•"/>
            </a:pPr>
            <a:r>
              <a:rPr lang="en-US" altLang="en-US" sz="1800"/>
              <a:t> End users use SSH to access the system</a:t>
            </a:r>
          </a:p>
          <a:p>
            <a:pPr>
              <a:buFont typeface="Times" panose="02020603050405020304" pitchFamily="18" charset="0"/>
              <a:buChar char="•"/>
            </a:pPr>
            <a:r>
              <a:rPr lang="en-US" altLang="en-US" sz="1800"/>
              <a:t> Close to 200 batch processes constitute core of the </a:t>
            </a:r>
          </a:p>
          <a:p>
            <a:pPr>
              <a:buFont typeface="Times" panose="02020603050405020304" pitchFamily="18" charset="0"/>
              <a:buNone/>
            </a:pPr>
            <a:r>
              <a:rPr lang="en-US" altLang="en-US" sz="1800"/>
              <a:t>  processing related to information extraction, information</a:t>
            </a:r>
          </a:p>
          <a:p>
            <a:pPr>
              <a:buFont typeface="Times" panose="02020603050405020304" pitchFamily="18" charset="0"/>
              <a:buNone/>
            </a:pPr>
            <a:r>
              <a:rPr lang="en-US" altLang="en-US" sz="1800"/>
              <a:t>  updates as well as reporting</a:t>
            </a:r>
          </a:p>
          <a:p>
            <a:pPr>
              <a:buFont typeface="Times" panose="02020603050405020304" pitchFamily="18" charset="0"/>
              <a:buChar char="•"/>
            </a:pPr>
            <a:r>
              <a:rPr lang="en-US" altLang="en-US" sz="1800"/>
              <a:t> Batch program scheduling is performed by Xi-batch scheduler</a:t>
            </a:r>
          </a:p>
          <a:p>
            <a:pPr>
              <a:buFont typeface="Times" panose="02020603050405020304" pitchFamily="18" charset="0"/>
              <a:buChar char="•"/>
            </a:pPr>
            <a:r>
              <a:rPr lang="en-US" altLang="en-US" sz="1800"/>
              <a:t> Batch programs are written in the C programming language</a:t>
            </a:r>
          </a:p>
          <a:p>
            <a:pPr>
              <a:buFont typeface="Times" panose="02020603050405020304" pitchFamily="18" charset="0"/>
              <a:buChar char="•"/>
            </a:pPr>
            <a:endParaRPr lang="en-US" altLang="en-US" sz="1800"/>
          </a:p>
          <a:p>
            <a:pPr>
              <a:buFont typeface="Times" panose="02020603050405020304" pitchFamily="18" charset="0"/>
              <a:buChar char="•"/>
            </a:pPr>
            <a:r>
              <a:rPr lang="en-US" altLang="en-US" sz="1800"/>
              <a:t> … The report contains more detail but this gives us a flavor.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9DBE5717-4401-3E29-E8FB-74A138EC7AB1}"/>
              </a:ext>
            </a:extLst>
          </p:cNvPr>
          <p:cNvSpPr>
            <a:spLocks noGrp="1" noChangeArrowheads="1"/>
          </p:cNvSpPr>
          <p:nvPr>
            <p:ph type="title"/>
          </p:nvPr>
        </p:nvSpPr>
        <p:spPr/>
        <p:txBody>
          <a:bodyPr>
            <a:normAutofit/>
          </a:bodyPr>
          <a:lstStyle/>
          <a:p>
            <a:r>
              <a:rPr lang="en-US" altLang="en-US" sz="3900"/>
              <a:t>Enterprise Integration Patterns</a:t>
            </a:r>
            <a:endParaRPr lang="en-US" altLang="en-US"/>
          </a:p>
        </p:txBody>
      </p:sp>
      <p:sp>
        <p:nvSpPr>
          <p:cNvPr id="34817" name="Slide Number Placeholder 3">
            <a:extLst>
              <a:ext uri="{FF2B5EF4-FFF2-40B4-BE49-F238E27FC236}">
                <a16:creationId xmlns:a16="http://schemas.microsoft.com/office/drawing/2014/main" id="{2A045B75-0F31-3A5A-331B-E0E1B944A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C6F2B1F-16CA-441B-8E81-29403B17F16F}" type="slidenum">
              <a:rPr lang="en-US" altLang="en-US" sz="1800"/>
              <a:pPr/>
              <a:t>12</a:t>
            </a:fld>
            <a:endParaRPr lang="en-US" altLang="en-US" sz="1800">
              <a:latin typeface="Helvetica" panose="020B0604020202020204" pitchFamily="34" charset="0"/>
            </a:endParaRPr>
          </a:p>
        </p:txBody>
      </p:sp>
      <p:sp>
        <p:nvSpPr>
          <p:cNvPr id="34820" name="Text Box 3">
            <a:extLst>
              <a:ext uri="{FF2B5EF4-FFF2-40B4-BE49-F238E27FC236}">
                <a16:creationId xmlns:a16="http://schemas.microsoft.com/office/drawing/2014/main" id="{2BE67EE9-E897-2BAF-3F1E-CC5A2CD32F4F}"/>
              </a:ext>
            </a:extLst>
          </p:cNvPr>
          <p:cNvSpPr txBox="1">
            <a:spLocks noChangeArrowheads="1"/>
          </p:cNvSpPr>
          <p:nvPr/>
        </p:nvSpPr>
        <p:spPr bwMode="auto">
          <a:xfrm>
            <a:off x="2514601" y="1752600"/>
            <a:ext cx="8207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None/>
            </a:pPr>
            <a:r>
              <a:rPr lang="en-US" altLang="en-US" sz="3600"/>
              <a:t>Review the four integration styles:</a:t>
            </a:r>
          </a:p>
          <a:p>
            <a:pPr>
              <a:buFont typeface="Times" panose="02020603050405020304" pitchFamily="18" charset="0"/>
              <a:buNone/>
            </a:pPr>
            <a:endParaRPr lang="en-US" altLang="en-US" sz="3600"/>
          </a:p>
          <a:p>
            <a:pPr>
              <a:buFont typeface="Times" panose="02020603050405020304" pitchFamily="18" charset="0"/>
              <a:buChar char="•"/>
            </a:pPr>
            <a:r>
              <a:rPr lang="en-US" altLang="en-US" sz="3600"/>
              <a:t> File Transfer </a:t>
            </a:r>
          </a:p>
          <a:p>
            <a:pPr>
              <a:buFont typeface="Times" panose="02020603050405020304" pitchFamily="18" charset="0"/>
              <a:buChar char="•"/>
            </a:pPr>
            <a:r>
              <a:rPr lang="en-US" altLang="en-US" sz="3600"/>
              <a:t> Shared Database </a:t>
            </a:r>
          </a:p>
          <a:p>
            <a:pPr>
              <a:buFont typeface="Times" panose="02020603050405020304" pitchFamily="18" charset="0"/>
              <a:buChar char="•"/>
            </a:pPr>
            <a:r>
              <a:rPr lang="en-US" altLang="en-US" sz="3600"/>
              <a:t> Remote Procedure Call</a:t>
            </a:r>
          </a:p>
          <a:p>
            <a:pPr>
              <a:buFont typeface="Times" panose="02020603050405020304" pitchFamily="18" charset="0"/>
              <a:buChar char="•"/>
            </a:pPr>
            <a:r>
              <a:rPr lang="en-US" altLang="en-US" sz="3600"/>
              <a:t> Messaging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63274159-8787-C2EC-D6CB-2646E806305C}"/>
              </a:ext>
            </a:extLst>
          </p:cNvPr>
          <p:cNvSpPr>
            <a:spLocks noGrp="1" noChangeArrowheads="1"/>
          </p:cNvSpPr>
          <p:nvPr>
            <p:ph type="title"/>
          </p:nvPr>
        </p:nvSpPr>
        <p:spPr/>
        <p:txBody>
          <a:bodyPr>
            <a:normAutofit/>
          </a:bodyPr>
          <a:lstStyle/>
          <a:p>
            <a:r>
              <a:rPr lang="en-US" altLang="en-US" sz="3900"/>
              <a:t>2. Current IT Environment(4)</a:t>
            </a:r>
            <a:endParaRPr lang="en-US" altLang="en-US"/>
          </a:p>
        </p:txBody>
      </p:sp>
      <p:sp>
        <p:nvSpPr>
          <p:cNvPr id="36865" name="Slide Number Placeholder 3">
            <a:extLst>
              <a:ext uri="{FF2B5EF4-FFF2-40B4-BE49-F238E27FC236}">
                <a16:creationId xmlns:a16="http://schemas.microsoft.com/office/drawing/2014/main" id="{203456B9-6446-233A-0D0F-AFC68CBE63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726F07C-9B54-46A1-B792-CD0B9DA1408C}" type="slidenum">
              <a:rPr lang="en-US" altLang="en-US" sz="1800"/>
              <a:pPr/>
              <a:t>13</a:t>
            </a:fld>
            <a:endParaRPr lang="en-US" altLang="en-US" sz="1800">
              <a:latin typeface="Helvetica" panose="020B0604020202020204" pitchFamily="34" charset="0"/>
            </a:endParaRPr>
          </a:p>
        </p:txBody>
      </p:sp>
      <p:sp>
        <p:nvSpPr>
          <p:cNvPr id="36868" name="Text Box 3">
            <a:extLst>
              <a:ext uri="{FF2B5EF4-FFF2-40B4-BE49-F238E27FC236}">
                <a16:creationId xmlns:a16="http://schemas.microsoft.com/office/drawing/2014/main" id="{39693FAA-70F1-FC08-B04C-CFD869E86F99}"/>
              </a:ext>
            </a:extLst>
          </p:cNvPr>
          <p:cNvSpPr txBox="1">
            <a:spLocks noChangeArrowheads="1"/>
          </p:cNvSpPr>
          <p:nvPr/>
        </p:nvSpPr>
        <p:spPr bwMode="auto">
          <a:xfrm>
            <a:off x="2422525" y="1708150"/>
            <a:ext cx="29289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1800"/>
              <a:t> SIS System Interfaces</a:t>
            </a:r>
          </a:p>
          <a:p>
            <a:pPr>
              <a:buFont typeface="Times" panose="02020603050405020304" pitchFamily="18" charset="0"/>
              <a:buChar char="•"/>
            </a:pPr>
            <a:endParaRPr lang="en-US" altLang="en-US" sz="1800"/>
          </a:p>
          <a:p>
            <a:pPr>
              <a:buFont typeface="Times" panose="02020603050405020304" pitchFamily="18" charset="0"/>
              <a:buChar char="•"/>
            </a:pPr>
            <a:endParaRPr lang="en-US" altLang="en-US" sz="1800"/>
          </a:p>
        </p:txBody>
      </p:sp>
      <p:sp>
        <p:nvSpPr>
          <p:cNvPr id="36869" name="Oval 4">
            <a:extLst>
              <a:ext uri="{FF2B5EF4-FFF2-40B4-BE49-F238E27FC236}">
                <a16:creationId xmlns:a16="http://schemas.microsoft.com/office/drawing/2014/main" id="{238012EC-F185-D339-7A1C-647060BCEC56}"/>
              </a:ext>
            </a:extLst>
          </p:cNvPr>
          <p:cNvSpPr>
            <a:spLocks noChangeArrowheads="1"/>
          </p:cNvSpPr>
          <p:nvPr/>
        </p:nvSpPr>
        <p:spPr bwMode="auto">
          <a:xfrm>
            <a:off x="2971800" y="3276600"/>
            <a:ext cx="6248400" cy="4572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endParaRPr lang="en-US" altLang="en-US" sz="1800">
              <a:solidFill>
                <a:schemeClr val="bg1"/>
              </a:solidFill>
            </a:endParaRPr>
          </a:p>
        </p:txBody>
      </p:sp>
      <p:sp>
        <p:nvSpPr>
          <p:cNvPr id="36870" name="Text Box 5">
            <a:extLst>
              <a:ext uri="{FF2B5EF4-FFF2-40B4-BE49-F238E27FC236}">
                <a16:creationId xmlns:a16="http://schemas.microsoft.com/office/drawing/2014/main" id="{B4A21F09-E490-8146-78DF-8A416D30AC2F}"/>
              </a:ext>
            </a:extLst>
          </p:cNvPr>
          <p:cNvSpPr txBox="1">
            <a:spLocks noChangeArrowheads="1"/>
          </p:cNvSpPr>
          <p:nvPr/>
        </p:nvSpPr>
        <p:spPr bwMode="auto">
          <a:xfrm>
            <a:off x="5470525" y="3308351"/>
            <a:ext cx="592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SIS</a:t>
            </a:r>
          </a:p>
        </p:txBody>
      </p:sp>
      <p:sp>
        <p:nvSpPr>
          <p:cNvPr id="36871" name="Line 6">
            <a:extLst>
              <a:ext uri="{FF2B5EF4-FFF2-40B4-BE49-F238E27FC236}">
                <a16:creationId xmlns:a16="http://schemas.microsoft.com/office/drawing/2014/main" id="{10ECE12C-9006-CB08-92D9-4990F4C5C8FC}"/>
              </a:ext>
            </a:extLst>
          </p:cNvPr>
          <p:cNvSpPr>
            <a:spLocks noChangeShapeType="1"/>
          </p:cNvSpPr>
          <p:nvPr/>
        </p:nvSpPr>
        <p:spPr bwMode="auto">
          <a:xfrm>
            <a:off x="3886200" y="25908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2" name="Text Box 7">
            <a:extLst>
              <a:ext uri="{FF2B5EF4-FFF2-40B4-BE49-F238E27FC236}">
                <a16:creationId xmlns:a16="http://schemas.microsoft.com/office/drawing/2014/main" id="{0F03EA32-F7F2-524E-95D8-78F4048F3BB1}"/>
              </a:ext>
            </a:extLst>
          </p:cNvPr>
          <p:cNvSpPr txBox="1">
            <a:spLocks noChangeArrowheads="1"/>
          </p:cNvSpPr>
          <p:nvPr/>
        </p:nvSpPr>
        <p:spPr bwMode="auto">
          <a:xfrm>
            <a:off x="3717926" y="2317751"/>
            <a:ext cx="1489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Folderwave</a:t>
            </a:r>
          </a:p>
        </p:txBody>
      </p:sp>
      <p:sp>
        <p:nvSpPr>
          <p:cNvPr id="36873" name="Line 8">
            <a:extLst>
              <a:ext uri="{FF2B5EF4-FFF2-40B4-BE49-F238E27FC236}">
                <a16:creationId xmlns:a16="http://schemas.microsoft.com/office/drawing/2014/main" id="{BA6B4509-7D30-5347-CE97-4904A9D761D6}"/>
              </a:ext>
            </a:extLst>
          </p:cNvPr>
          <p:cNvSpPr>
            <a:spLocks noChangeShapeType="1"/>
          </p:cNvSpPr>
          <p:nvPr/>
        </p:nvSpPr>
        <p:spPr bwMode="auto">
          <a:xfrm>
            <a:off x="7239000" y="37338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4" name="Text Box 9">
            <a:extLst>
              <a:ext uri="{FF2B5EF4-FFF2-40B4-BE49-F238E27FC236}">
                <a16:creationId xmlns:a16="http://schemas.microsoft.com/office/drawing/2014/main" id="{B2A62036-640C-CE89-2CB1-E5950ADDE8B8}"/>
              </a:ext>
            </a:extLst>
          </p:cNvPr>
          <p:cNvSpPr txBox="1">
            <a:spLocks noChangeArrowheads="1"/>
          </p:cNvSpPr>
          <p:nvPr/>
        </p:nvSpPr>
        <p:spPr bwMode="auto">
          <a:xfrm>
            <a:off x="6994525" y="4527551"/>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Library</a:t>
            </a:r>
          </a:p>
        </p:txBody>
      </p:sp>
      <p:sp>
        <p:nvSpPr>
          <p:cNvPr id="36875" name="Line 10">
            <a:extLst>
              <a:ext uri="{FF2B5EF4-FFF2-40B4-BE49-F238E27FC236}">
                <a16:creationId xmlns:a16="http://schemas.microsoft.com/office/drawing/2014/main" id="{AEA2E7FA-009C-9393-DE01-C3576C756154}"/>
              </a:ext>
            </a:extLst>
          </p:cNvPr>
          <p:cNvSpPr>
            <a:spLocks noChangeShapeType="1"/>
          </p:cNvSpPr>
          <p:nvPr/>
        </p:nvSpPr>
        <p:spPr bwMode="auto">
          <a:xfrm>
            <a:off x="4724400" y="37338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6" name="Text Box 11">
            <a:extLst>
              <a:ext uri="{FF2B5EF4-FFF2-40B4-BE49-F238E27FC236}">
                <a16:creationId xmlns:a16="http://schemas.microsoft.com/office/drawing/2014/main" id="{B671BAC3-0480-E80A-D08B-8C2EB2BFA6B1}"/>
              </a:ext>
            </a:extLst>
          </p:cNvPr>
          <p:cNvSpPr txBox="1">
            <a:spLocks noChangeArrowheads="1"/>
          </p:cNvSpPr>
          <p:nvPr/>
        </p:nvSpPr>
        <p:spPr bwMode="auto">
          <a:xfrm>
            <a:off x="4327525" y="4298951"/>
            <a:ext cx="157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Mellon Bank</a:t>
            </a:r>
          </a:p>
        </p:txBody>
      </p:sp>
      <p:sp>
        <p:nvSpPr>
          <p:cNvPr id="36877" name="Line 12">
            <a:extLst>
              <a:ext uri="{FF2B5EF4-FFF2-40B4-BE49-F238E27FC236}">
                <a16:creationId xmlns:a16="http://schemas.microsoft.com/office/drawing/2014/main" id="{425B31D9-209E-675D-1D2C-0C0781875DAA}"/>
              </a:ext>
            </a:extLst>
          </p:cNvPr>
          <p:cNvSpPr>
            <a:spLocks noChangeShapeType="1"/>
          </p:cNvSpPr>
          <p:nvPr/>
        </p:nvSpPr>
        <p:spPr bwMode="auto">
          <a:xfrm>
            <a:off x="3429000" y="36576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78" name="Text Box 13">
            <a:extLst>
              <a:ext uri="{FF2B5EF4-FFF2-40B4-BE49-F238E27FC236}">
                <a16:creationId xmlns:a16="http://schemas.microsoft.com/office/drawing/2014/main" id="{90138416-6D7C-493C-FAD7-3B01916F87E3}"/>
              </a:ext>
            </a:extLst>
          </p:cNvPr>
          <p:cNvSpPr txBox="1">
            <a:spLocks noChangeArrowheads="1"/>
          </p:cNvSpPr>
          <p:nvPr/>
        </p:nvSpPr>
        <p:spPr bwMode="auto">
          <a:xfrm>
            <a:off x="3260726" y="4984751"/>
            <a:ext cx="595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IRS</a:t>
            </a:r>
          </a:p>
        </p:txBody>
      </p:sp>
      <p:sp>
        <p:nvSpPr>
          <p:cNvPr id="36879" name="Line 14">
            <a:extLst>
              <a:ext uri="{FF2B5EF4-FFF2-40B4-BE49-F238E27FC236}">
                <a16:creationId xmlns:a16="http://schemas.microsoft.com/office/drawing/2014/main" id="{2FD3F4A1-3BCD-7BB2-D167-DCCB963D415E}"/>
              </a:ext>
            </a:extLst>
          </p:cNvPr>
          <p:cNvSpPr>
            <a:spLocks noChangeShapeType="1"/>
          </p:cNvSpPr>
          <p:nvPr/>
        </p:nvSpPr>
        <p:spPr bwMode="auto">
          <a:xfrm flipV="1">
            <a:off x="7848600" y="2590800"/>
            <a:ext cx="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80" name="Text Box 15">
            <a:extLst>
              <a:ext uri="{FF2B5EF4-FFF2-40B4-BE49-F238E27FC236}">
                <a16:creationId xmlns:a16="http://schemas.microsoft.com/office/drawing/2014/main" id="{8540BD91-6A25-F0EB-8608-40902A0CC6EE}"/>
              </a:ext>
            </a:extLst>
          </p:cNvPr>
          <p:cNvSpPr txBox="1">
            <a:spLocks noChangeArrowheads="1"/>
          </p:cNvSpPr>
          <p:nvPr/>
        </p:nvSpPr>
        <p:spPr bwMode="auto">
          <a:xfrm>
            <a:off x="7451725" y="2241551"/>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Blackboard</a:t>
            </a:r>
          </a:p>
        </p:txBody>
      </p:sp>
      <p:sp>
        <p:nvSpPr>
          <p:cNvPr id="36881" name="Line 17">
            <a:extLst>
              <a:ext uri="{FF2B5EF4-FFF2-40B4-BE49-F238E27FC236}">
                <a16:creationId xmlns:a16="http://schemas.microsoft.com/office/drawing/2014/main" id="{B4771D1F-EF27-B88B-A7B7-4582855B73CC}"/>
              </a:ext>
            </a:extLst>
          </p:cNvPr>
          <p:cNvSpPr>
            <a:spLocks noChangeShapeType="1"/>
          </p:cNvSpPr>
          <p:nvPr/>
        </p:nvSpPr>
        <p:spPr bwMode="auto">
          <a:xfrm>
            <a:off x="8763000" y="36576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82" name="Text Box 18">
            <a:extLst>
              <a:ext uri="{FF2B5EF4-FFF2-40B4-BE49-F238E27FC236}">
                <a16:creationId xmlns:a16="http://schemas.microsoft.com/office/drawing/2014/main" id="{797B9189-1AF2-3FC9-E5A7-71DDA2FE20D2}"/>
              </a:ext>
            </a:extLst>
          </p:cNvPr>
          <p:cNvSpPr txBox="1">
            <a:spLocks noChangeArrowheads="1"/>
          </p:cNvSpPr>
          <p:nvPr/>
        </p:nvSpPr>
        <p:spPr bwMode="auto">
          <a:xfrm>
            <a:off x="8594726" y="4451351"/>
            <a:ext cx="1108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Housing</a:t>
            </a:r>
          </a:p>
        </p:txBody>
      </p:sp>
      <p:sp>
        <p:nvSpPr>
          <p:cNvPr id="36883" name="Line 19">
            <a:extLst>
              <a:ext uri="{FF2B5EF4-FFF2-40B4-BE49-F238E27FC236}">
                <a16:creationId xmlns:a16="http://schemas.microsoft.com/office/drawing/2014/main" id="{8F5D47A4-AD4B-C05B-5D97-254FA283714D}"/>
              </a:ext>
            </a:extLst>
          </p:cNvPr>
          <p:cNvSpPr>
            <a:spLocks noChangeShapeType="1"/>
          </p:cNvSpPr>
          <p:nvPr/>
        </p:nvSpPr>
        <p:spPr bwMode="auto">
          <a:xfrm flipV="1">
            <a:off x="6248400" y="2362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84" name="Text Box 20">
            <a:extLst>
              <a:ext uri="{FF2B5EF4-FFF2-40B4-BE49-F238E27FC236}">
                <a16:creationId xmlns:a16="http://schemas.microsoft.com/office/drawing/2014/main" id="{8D4EEA43-D767-993D-CC1C-12F4E83265CE}"/>
              </a:ext>
            </a:extLst>
          </p:cNvPr>
          <p:cNvSpPr txBox="1">
            <a:spLocks noChangeArrowheads="1"/>
          </p:cNvSpPr>
          <p:nvPr/>
        </p:nvSpPr>
        <p:spPr bwMode="auto">
          <a:xfrm>
            <a:off x="5699126" y="1784350"/>
            <a:ext cx="1306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Oracle</a:t>
            </a:r>
          </a:p>
          <a:p>
            <a:r>
              <a:rPr lang="en-US" altLang="en-US" sz="1800"/>
              <a:t>Financials</a:t>
            </a:r>
          </a:p>
        </p:txBody>
      </p:sp>
      <p:sp>
        <p:nvSpPr>
          <p:cNvPr id="36885" name="Line 21">
            <a:extLst>
              <a:ext uri="{FF2B5EF4-FFF2-40B4-BE49-F238E27FC236}">
                <a16:creationId xmlns:a16="http://schemas.microsoft.com/office/drawing/2014/main" id="{52009A13-5A23-86C9-48FE-4AC5118F7343}"/>
              </a:ext>
            </a:extLst>
          </p:cNvPr>
          <p:cNvSpPr>
            <a:spLocks noChangeShapeType="1"/>
          </p:cNvSpPr>
          <p:nvPr/>
        </p:nvSpPr>
        <p:spPr bwMode="auto">
          <a:xfrm>
            <a:off x="6248400" y="37338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6886" name="Text Box 22">
            <a:extLst>
              <a:ext uri="{FF2B5EF4-FFF2-40B4-BE49-F238E27FC236}">
                <a16:creationId xmlns:a16="http://schemas.microsoft.com/office/drawing/2014/main" id="{F7E3DE69-A0E0-8B20-9052-920B929D774F}"/>
              </a:ext>
            </a:extLst>
          </p:cNvPr>
          <p:cNvSpPr txBox="1">
            <a:spLocks noChangeArrowheads="1"/>
          </p:cNvSpPr>
          <p:nvPr/>
        </p:nvSpPr>
        <p:spPr bwMode="auto">
          <a:xfrm>
            <a:off x="6003925" y="5441951"/>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Parking</a:t>
            </a:r>
          </a:p>
        </p:txBody>
      </p:sp>
      <p:sp>
        <p:nvSpPr>
          <p:cNvPr id="36887" name="Text Box 23">
            <a:extLst>
              <a:ext uri="{FF2B5EF4-FFF2-40B4-BE49-F238E27FC236}">
                <a16:creationId xmlns:a16="http://schemas.microsoft.com/office/drawing/2014/main" id="{F58D3B4D-5C10-A477-7F9A-E3C2AF8BFCDC}"/>
              </a:ext>
            </a:extLst>
          </p:cNvPr>
          <p:cNvSpPr txBox="1">
            <a:spLocks noChangeArrowheads="1"/>
          </p:cNvSpPr>
          <p:nvPr/>
        </p:nvSpPr>
        <p:spPr bwMode="auto">
          <a:xfrm>
            <a:off x="6096001" y="5867401"/>
            <a:ext cx="42226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More than 20 other systems </a:t>
            </a:r>
          </a:p>
          <a:p>
            <a:r>
              <a:rPr lang="en-US" altLang="en-US" sz="1800"/>
              <a:t>are shown in the actual document.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36DDC84E-7818-FE41-1F52-C395487E035C}"/>
              </a:ext>
            </a:extLst>
          </p:cNvPr>
          <p:cNvSpPr>
            <a:spLocks noGrp="1" noChangeArrowheads="1"/>
          </p:cNvSpPr>
          <p:nvPr>
            <p:ph type="title"/>
          </p:nvPr>
        </p:nvSpPr>
        <p:spPr/>
        <p:txBody>
          <a:bodyPr>
            <a:normAutofit/>
          </a:bodyPr>
          <a:lstStyle/>
          <a:p>
            <a:r>
              <a:rPr lang="en-US" altLang="en-US" sz="3900"/>
              <a:t>2. Current IT Environment(5)</a:t>
            </a:r>
            <a:endParaRPr lang="en-US" altLang="en-US"/>
          </a:p>
        </p:txBody>
      </p:sp>
      <p:sp>
        <p:nvSpPr>
          <p:cNvPr id="38913" name="Slide Number Placeholder 3">
            <a:extLst>
              <a:ext uri="{FF2B5EF4-FFF2-40B4-BE49-F238E27FC236}">
                <a16:creationId xmlns:a16="http://schemas.microsoft.com/office/drawing/2014/main" id="{BCC3AB93-2637-56E3-198F-41EC72786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C4AE640-D779-478B-8B6C-3826967B01D7}" type="slidenum">
              <a:rPr lang="en-US" altLang="en-US" sz="1800"/>
              <a:pPr/>
              <a:t>14</a:t>
            </a:fld>
            <a:endParaRPr lang="en-US" altLang="en-US" sz="1800">
              <a:latin typeface="Helvetica" panose="020B0604020202020204" pitchFamily="34" charset="0"/>
            </a:endParaRPr>
          </a:p>
        </p:txBody>
      </p:sp>
      <p:sp>
        <p:nvSpPr>
          <p:cNvPr id="38916" name="Text Box 3">
            <a:extLst>
              <a:ext uri="{FF2B5EF4-FFF2-40B4-BE49-F238E27FC236}">
                <a16:creationId xmlns:a16="http://schemas.microsoft.com/office/drawing/2014/main" id="{2B951987-6297-EFE1-75BD-AF1366FDC471}"/>
              </a:ext>
            </a:extLst>
          </p:cNvPr>
          <p:cNvSpPr txBox="1">
            <a:spLocks noChangeArrowheads="1"/>
          </p:cNvSpPr>
          <p:nvPr/>
        </p:nvSpPr>
        <p:spPr bwMode="auto">
          <a:xfrm>
            <a:off x="2422525" y="1708151"/>
            <a:ext cx="4365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1800"/>
              <a:t> SIS 2.0 is on hold. </a:t>
            </a:r>
          </a:p>
          <a:p>
            <a:pPr>
              <a:buFont typeface="Times" panose="02020603050405020304" pitchFamily="18" charset="0"/>
              <a:buChar char="•"/>
            </a:pPr>
            <a:r>
              <a:rPr lang="en-US" altLang="en-US" sz="1800"/>
              <a:t> The proposed SIS 2.0 Architecture</a:t>
            </a:r>
          </a:p>
          <a:p>
            <a:pPr>
              <a:buFont typeface="Times" panose="02020603050405020304" pitchFamily="18" charset="0"/>
              <a:buChar char="•"/>
            </a:pPr>
            <a:endParaRPr lang="en-US" altLang="en-US" sz="1800"/>
          </a:p>
          <a:p>
            <a:pPr>
              <a:buFont typeface="Times" panose="02020603050405020304" pitchFamily="18" charset="0"/>
              <a:buChar char="•"/>
            </a:pPr>
            <a:endParaRPr lang="en-US" altLang="en-US" sz="1800"/>
          </a:p>
        </p:txBody>
      </p:sp>
      <p:sp>
        <p:nvSpPr>
          <p:cNvPr id="38917" name="Rectangle 23">
            <a:extLst>
              <a:ext uri="{FF2B5EF4-FFF2-40B4-BE49-F238E27FC236}">
                <a16:creationId xmlns:a16="http://schemas.microsoft.com/office/drawing/2014/main" id="{685344BA-662C-14CB-5090-7E01FBCBB631}"/>
              </a:ext>
            </a:extLst>
          </p:cNvPr>
          <p:cNvSpPr>
            <a:spLocks noChangeArrowheads="1"/>
          </p:cNvSpPr>
          <p:nvPr/>
        </p:nvSpPr>
        <p:spPr bwMode="auto">
          <a:xfrm>
            <a:off x="2286000" y="3352800"/>
            <a:ext cx="12192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8918" name="Rectangle 24">
            <a:extLst>
              <a:ext uri="{FF2B5EF4-FFF2-40B4-BE49-F238E27FC236}">
                <a16:creationId xmlns:a16="http://schemas.microsoft.com/office/drawing/2014/main" id="{87272112-F2D1-F697-6B11-C823E79701B4}"/>
              </a:ext>
            </a:extLst>
          </p:cNvPr>
          <p:cNvSpPr>
            <a:spLocks noChangeArrowheads="1"/>
          </p:cNvSpPr>
          <p:nvPr/>
        </p:nvSpPr>
        <p:spPr bwMode="auto">
          <a:xfrm>
            <a:off x="3657600" y="3352800"/>
            <a:ext cx="8382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8919" name="Rectangle 25">
            <a:extLst>
              <a:ext uri="{FF2B5EF4-FFF2-40B4-BE49-F238E27FC236}">
                <a16:creationId xmlns:a16="http://schemas.microsoft.com/office/drawing/2014/main" id="{188CEBE9-1352-B4C3-AD16-24CC4DE3FA9F}"/>
              </a:ext>
            </a:extLst>
          </p:cNvPr>
          <p:cNvSpPr>
            <a:spLocks noChangeArrowheads="1"/>
          </p:cNvSpPr>
          <p:nvPr/>
        </p:nvSpPr>
        <p:spPr bwMode="auto">
          <a:xfrm>
            <a:off x="4724400" y="3352800"/>
            <a:ext cx="8382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8920" name="Rectangle 26">
            <a:extLst>
              <a:ext uri="{FF2B5EF4-FFF2-40B4-BE49-F238E27FC236}">
                <a16:creationId xmlns:a16="http://schemas.microsoft.com/office/drawing/2014/main" id="{D5D8350E-1B4C-E33A-A660-64AB21AB9864}"/>
              </a:ext>
            </a:extLst>
          </p:cNvPr>
          <p:cNvSpPr>
            <a:spLocks noChangeArrowheads="1"/>
          </p:cNvSpPr>
          <p:nvPr/>
        </p:nvSpPr>
        <p:spPr bwMode="auto">
          <a:xfrm>
            <a:off x="5791200" y="3352800"/>
            <a:ext cx="8382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8921" name="Rectangle 27">
            <a:extLst>
              <a:ext uri="{FF2B5EF4-FFF2-40B4-BE49-F238E27FC236}">
                <a16:creationId xmlns:a16="http://schemas.microsoft.com/office/drawing/2014/main" id="{9EF4615C-1884-3C31-1BA4-EA3EA948E6BD}"/>
              </a:ext>
            </a:extLst>
          </p:cNvPr>
          <p:cNvSpPr>
            <a:spLocks noChangeArrowheads="1"/>
          </p:cNvSpPr>
          <p:nvPr/>
        </p:nvSpPr>
        <p:spPr bwMode="auto">
          <a:xfrm>
            <a:off x="6934200" y="3352800"/>
            <a:ext cx="990600" cy="304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en-US" altLang="en-US" sz="1200"/>
              <a:t>Dataservices</a:t>
            </a:r>
          </a:p>
          <a:p>
            <a:pPr algn="ctr"/>
            <a:r>
              <a:rPr lang="en-US" altLang="en-US" sz="1200"/>
              <a:t>class</a:t>
            </a:r>
            <a:endParaRPr lang="en-US" altLang="en-US" sz="1800"/>
          </a:p>
        </p:txBody>
      </p:sp>
      <p:sp>
        <p:nvSpPr>
          <p:cNvPr id="38922" name="AutoShape 29">
            <a:extLst>
              <a:ext uri="{FF2B5EF4-FFF2-40B4-BE49-F238E27FC236}">
                <a16:creationId xmlns:a16="http://schemas.microsoft.com/office/drawing/2014/main" id="{02A94362-8A5E-9932-8418-469DD7C95F93}"/>
              </a:ext>
            </a:extLst>
          </p:cNvPr>
          <p:cNvSpPr>
            <a:spLocks noChangeArrowheads="1"/>
          </p:cNvSpPr>
          <p:nvPr/>
        </p:nvSpPr>
        <p:spPr bwMode="auto">
          <a:xfrm>
            <a:off x="8382000" y="3200400"/>
            <a:ext cx="1295400" cy="533400"/>
          </a:xfrm>
          <a:prstGeom prst="flowChartMagneticDisk">
            <a:avLst/>
          </a:prstGeom>
          <a:solidFill>
            <a:schemeClr val="bg1"/>
          </a:solidFill>
          <a:ln w="12700">
            <a:solidFill>
              <a:schemeClr val="tx1"/>
            </a:solidFill>
            <a:round/>
            <a:headEnd type="none" w="sm" len="sm"/>
            <a:tailEnd type="none" w="sm" len="sm"/>
          </a:ln>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en-US" altLang="en-US" sz="1200"/>
              <a:t>Database</a:t>
            </a:r>
          </a:p>
        </p:txBody>
      </p:sp>
      <p:sp>
        <p:nvSpPr>
          <p:cNvPr id="38923" name="Text Box 31">
            <a:extLst>
              <a:ext uri="{FF2B5EF4-FFF2-40B4-BE49-F238E27FC236}">
                <a16:creationId xmlns:a16="http://schemas.microsoft.com/office/drawing/2014/main" id="{7B042430-5F58-4614-AF49-960C9D6EE3BC}"/>
              </a:ext>
            </a:extLst>
          </p:cNvPr>
          <p:cNvSpPr txBox="1">
            <a:spLocks noChangeArrowheads="1"/>
          </p:cNvSpPr>
          <p:nvPr/>
        </p:nvSpPr>
        <p:spPr bwMode="auto">
          <a:xfrm>
            <a:off x="2286000" y="3352800"/>
            <a:ext cx="1030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100"/>
              <a:t>HTML DOCS</a:t>
            </a:r>
          </a:p>
        </p:txBody>
      </p:sp>
      <p:sp>
        <p:nvSpPr>
          <p:cNvPr id="38924" name="Text Box 34">
            <a:extLst>
              <a:ext uri="{FF2B5EF4-FFF2-40B4-BE49-F238E27FC236}">
                <a16:creationId xmlns:a16="http://schemas.microsoft.com/office/drawing/2014/main" id="{0D72371B-8FE5-A879-D354-B2930DCBB9AB}"/>
              </a:ext>
            </a:extLst>
          </p:cNvPr>
          <p:cNvSpPr txBox="1">
            <a:spLocks noChangeArrowheads="1"/>
          </p:cNvSpPr>
          <p:nvPr/>
        </p:nvSpPr>
        <p:spPr bwMode="auto">
          <a:xfrm>
            <a:off x="3717925" y="3395663"/>
            <a:ext cx="4270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100"/>
              <a:t>JSP</a:t>
            </a:r>
            <a:endParaRPr lang="en-US" altLang="en-US" sz="1800"/>
          </a:p>
        </p:txBody>
      </p:sp>
      <p:sp>
        <p:nvSpPr>
          <p:cNvPr id="38925" name="Text Box 35">
            <a:extLst>
              <a:ext uri="{FF2B5EF4-FFF2-40B4-BE49-F238E27FC236}">
                <a16:creationId xmlns:a16="http://schemas.microsoft.com/office/drawing/2014/main" id="{59BF45A2-5F76-EFF3-737A-899671CFCC0D}"/>
              </a:ext>
            </a:extLst>
          </p:cNvPr>
          <p:cNvSpPr txBox="1">
            <a:spLocks noChangeArrowheads="1"/>
          </p:cNvSpPr>
          <p:nvPr/>
        </p:nvSpPr>
        <p:spPr bwMode="auto">
          <a:xfrm>
            <a:off x="4708525" y="3395663"/>
            <a:ext cx="6810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100"/>
              <a:t>Servlet</a:t>
            </a:r>
            <a:endParaRPr lang="en-US" altLang="en-US" sz="1800"/>
          </a:p>
        </p:txBody>
      </p:sp>
      <p:sp>
        <p:nvSpPr>
          <p:cNvPr id="38926" name="Text Box 36">
            <a:extLst>
              <a:ext uri="{FF2B5EF4-FFF2-40B4-BE49-F238E27FC236}">
                <a16:creationId xmlns:a16="http://schemas.microsoft.com/office/drawing/2014/main" id="{30FDA0CF-661C-25DE-F7C9-D54823191A6F}"/>
              </a:ext>
            </a:extLst>
          </p:cNvPr>
          <p:cNvSpPr txBox="1">
            <a:spLocks noChangeArrowheads="1"/>
          </p:cNvSpPr>
          <p:nvPr/>
        </p:nvSpPr>
        <p:spPr bwMode="auto">
          <a:xfrm>
            <a:off x="5775325" y="3395663"/>
            <a:ext cx="431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100"/>
              <a:t>EJB</a:t>
            </a:r>
          </a:p>
        </p:txBody>
      </p:sp>
      <p:sp>
        <p:nvSpPr>
          <p:cNvPr id="38927" name="Text Box 39">
            <a:extLst>
              <a:ext uri="{FF2B5EF4-FFF2-40B4-BE49-F238E27FC236}">
                <a16:creationId xmlns:a16="http://schemas.microsoft.com/office/drawing/2014/main" id="{37966A8A-33BF-AE9F-CCF9-E3FAA3F2E3BF}"/>
              </a:ext>
            </a:extLst>
          </p:cNvPr>
          <p:cNvSpPr txBox="1">
            <a:spLocks noChangeArrowheads="1"/>
          </p:cNvSpPr>
          <p:nvPr/>
        </p:nvSpPr>
        <p:spPr bwMode="auto">
          <a:xfrm>
            <a:off x="2209800" y="2590800"/>
            <a:ext cx="13756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400"/>
              <a:t>Client side </a:t>
            </a:r>
          </a:p>
          <a:p>
            <a:r>
              <a:rPr lang="en-US" altLang="en-US" sz="1400"/>
              <a:t>Presentation </a:t>
            </a:r>
          </a:p>
          <a:p>
            <a:r>
              <a:rPr lang="en-US" altLang="en-US" sz="1400"/>
              <a:t>layer</a:t>
            </a:r>
          </a:p>
        </p:txBody>
      </p:sp>
      <p:sp>
        <p:nvSpPr>
          <p:cNvPr id="38928" name="Text Box 40">
            <a:extLst>
              <a:ext uri="{FF2B5EF4-FFF2-40B4-BE49-F238E27FC236}">
                <a16:creationId xmlns:a16="http://schemas.microsoft.com/office/drawing/2014/main" id="{78567BB6-9DD9-44FA-53A0-A03C5A6F682A}"/>
              </a:ext>
            </a:extLst>
          </p:cNvPr>
          <p:cNvSpPr txBox="1">
            <a:spLocks noChangeArrowheads="1"/>
          </p:cNvSpPr>
          <p:nvPr/>
        </p:nvSpPr>
        <p:spPr bwMode="auto">
          <a:xfrm>
            <a:off x="3565526" y="2901951"/>
            <a:ext cx="77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400"/>
              <a:t>(View)</a:t>
            </a:r>
          </a:p>
        </p:txBody>
      </p:sp>
      <p:sp>
        <p:nvSpPr>
          <p:cNvPr id="38929" name="Text Box 41">
            <a:extLst>
              <a:ext uri="{FF2B5EF4-FFF2-40B4-BE49-F238E27FC236}">
                <a16:creationId xmlns:a16="http://schemas.microsoft.com/office/drawing/2014/main" id="{65DA436F-C286-258B-724C-A837A720EE92}"/>
              </a:ext>
            </a:extLst>
          </p:cNvPr>
          <p:cNvSpPr txBox="1">
            <a:spLocks noChangeArrowheads="1"/>
          </p:cNvSpPr>
          <p:nvPr/>
        </p:nvSpPr>
        <p:spPr bwMode="auto">
          <a:xfrm>
            <a:off x="4632325" y="2978151"/>
            <a:ext cx="1236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400"/>
              <a:t>(Controller)</a:t>
            </a:r>
          </a:p>
        </p:txBody>
      </p:sp>
      <p:sp>
        <p:nvSpPr>
          <p:cNvPr id="38930" name="Text Box 42">
            <a:extLst>
              <a:ext uri="{FF2B5EF4-FFF2-40B4-BE49-F238E27FC236}">
                <a16:creationId xmlns:a16="http://schemas.microsoft.com/office/drawing/2014/main" id="{3A8B179B-68E4-C4B5-A6AD-0C39473BAA12}"/>
              </a:ext>
            </a:extLst>
          </p:cNvPr>
          <p:cNvSpPr txBox="1">
            <a:spLocks noChangeArrowheads="1"/>
          </p:cNvSpPr>
          <p:nvPr/>
        </p:nvSpPr>
        <p:spPr bwMode="auto">
          <a:xfrm>
            <a:off x="3581400" y="2438400"/>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400"/>
              <a:t>Server side presentation </a:t>
            </a:r>
          </a:p>
          <a:p>
            <a:r>
              <a:rPr lang="en-US" altLang="en-US" sz="1400"/>
              <a:t>layer</a:t>
            </a:r>
            <a:endParaRPr lang="en-US" altLang="en-US" sz="1800"/>
          </a:p>
        </p:txBody>
      </p:sp>
      <p:sp>
        <p:nvSpPr>
          <p:cNvPr id="38931" name="Text Box 44">
            <a:extLst>
              <a:ext uri="{FF2B5EF4-FFF2-40B4-BE49-F238E27FC236}">
                <a16:creationId xmlns:a16="http://schemas.microsoft.com/office/drawing/2014/main" id="{6AD7BF03-A7C1-FFCB-F47B-F9E8BBD611D8}"/>
              </a:ext>
            </a:extLst>
          </p:cNvPr>
          <p:cNvSpPr txBox="1">
            <a:spLocks noChangeArrowheads="1"/>
          </p:cNvSpPr>
          <p:nvPr/>
        </p:nvSpPr>
        <p:spPr bwMode="auto">
          <a:xfrm>
            <a:off x="5775326" y="2698751"/>
            <a:ext cx="9140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200"/>
              <a:t>Business </a:t>
            </a:r>
          </a:p>
          <a:p>
            <a:r>
              <a:rPr lang="en-US" altLang="en-US" sz="1200"/>
              <a:t>services </a:t>
            </a:r>
          </a:p>
          <a:p>
            <a:r>
              <a:rPr lang="en-US" altLang="en-US" sz="1200"/>
              <a:t>layer</a:t>
            </a:r>
            <a:endParaRPr lang="en-US" altLang="en-US" sz="1800"/>
          </a:p>
        </p:txBody>
      </p:sp>
      <p:sp>
        <p:nvSpPr>
          <p:cNvPr id="38932" name="Text Box 45">
            <a:extLst>
              <a:ext uri="{FF2B5EF4-FFF2-40B4-BE49-F238E27FC236}">
                <a16:creationId xmlns:a16="http://schemas.microsoft.com/office/drawing/2014/main" id="{2817AF67-C837-A452-5A61-799B666F951D}"/>
              </a:ext>
            </a:extLst>
          </p:cNvPr>
          <p:cNvSpPr txBox="1">
            <a:spLocks noChangeArrowheads="1"/>
          </p:cNvSpPr>
          <p:nvPr/>
        </p:nvSpPr>
        <p:spPr bwMode="auto">
          <a:xfrm>
            <a:off x="6842125" y="2622551"/>
            <a:ext cx="1226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200"/>
              <a:t>Data services</a:t>
            </a:r>
          </a:p>
          <a:p>
            <a:r>
              <a:rPr lang="en-US" altLang="en-US" sz="1200"/>
              <a:t> layer</a:t>
            </a:r>
          </a:p>
        </p:txBody>
      </p:sp>
      <p:sp>
        <p:nvSpPr>
          <p:cNvPr id="38933" name="Text Box 46">
            <a:extLst>
              <a:ext uri="{FF2B5EF4-FFF2-40B4-BE49-F238E27FC236}">
                <a16:creationId xmlns:a16="http://schemas.microsoft.com/office/drawing/2014/main" id="{5D93FF8A-76CB-C912-2765-A08CCDB7DF5F}"/>
              </a:ext>
            </a:extLst>
          </p:cNvPr>
          <p:cNvSpPr txBox="1">
            <a:spLocks noChangeArrowheads="1"/>
          </p:cNvSpPr>
          <p:nvPr/>
        </p:nvSpPr>
        <p:spPr bwMode="auto">
          <a:xfrm>
            <a:off x="8289925" y="2546351"/>
            <a:ext cx="12330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200"/>
              <a:t>EIS Database</a:t>
            </a:r>
            <a:endParaRPr lang="en-US" altLang="en-US" sz="1800"/>
          </a:p>
        </p:txBody>
      </p:sp>
      <p:sp>
        <p:nvSpPr>
          <p:cNvPr id="38934" name="Text Box 47">
            <a:extLst>
              <a:ext uri="{FF2B5EF4-FFF2-40B4-BE49-F238E27FC236}">
                <a16:creationId xmlns:a16="http://schemas.microsoft.com/office/drawing/2014/main" id="{374D2776-9BE6-6993-1027-BE3244CB715B}"/>
              </a:ext>
            </a:extLst>
          </p:cNvPr>
          <p:cNvSpPr txBox="1">
            <a:spLocks noChangeArrowheads="1"/>
          </p:cNvSpPr>
          <p:nvPr/>
        </p:nvSpPr>
        <p:spPr bwMode="auto">
          <a:xfrm>
            <a:off x="2574925" y="4070350"/>
            <a:ext cx="4521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1800"/>
              <a:t> Multi-tier architecture</a:t>
            </a:r>
          </a:p>
          <a:p>
            <a:pPr>
              <a:buFont typeface="Times" panose="02020603050405020304" pitchFamily="18" charset="0"/>
              <a:buChar char="•"/>
            </a:pPr>
            <a:r>
              <a:rPr lang="en-US" altLang="en-US" sz="1800"/>
              <a:t> Promoting separation of concerns</a:t>
            </a:r>
          </a:p>
          <a:p>
            <a:pPr>
              <a:buFont typeface="Times" panose="02020603050405020304" pitchFamily="18" charset="0"/>
              <a:buChar char="•"/>
            </a:pPr>
            <a:r>
              <a:rPr lang="en-US" altLang="en-US" sz="1800"/>
              <a:t> Better security</a:t>
            </a:r>
          </a:p>
          <a:p>
            <a:pPr>
              <a:buFont typeface="Times" panose="02020603050405020304" pitchFamily="18" charset="0"/>
              <a:buChar char="•"/>
            </a:pPr>
            <a:r>
              <a:rPr lang="en-US" altLang="en-US" sz="1800"/>
              <a:t> Better scalability</a:t>
            </a:r>
          </a:p>
          <a:p>
            <a:pPr>
              <a:buFont typeface="Times" panose="02020603050405020304" pitchFamily="18" charset="0"/>
              <a:buChar char="•"/>
            </a:pPr>
            <a:r>
              <a:rPr lang="en-US" altLang="en-US" sz="1800"/>
              <a:t> Work already completed is expected</a:t>
            </a:r>
          </a:p>
          <a:p>
            <a:pPr>
              <a:buFont typeface="Times" panose="02020603050405020304" pitchFamily="18" charset="0"/>
              <a:buNone/>
            </a:pPr>
            <a:r>
              <a:rPr lang="en-US" altLang="en-US" sz="1800"/>
              <a:t>  to compliment the SOA approach</a:t>
            </a:r>
          </a:p>
        </p:txBody>
      </p:sp>
      <p:sp>
        <p:nvSpPr>
          <p:cNvPr id="38935" name="Text Box 48">
            <a:extLst>
              <a:ext uri="{FF2B5EF4-FFF2-40B4-BE49-F238E27FC236}">
                <a16:creationId xmlns:a16="http://schemas.microsoft.com/office/drawing/2014/main" id="{BE904E25-7A47-F060-25C5-5FE32721A835}"/>
              </a:ext>
            </a:extLst>
          </p:cNvPr>
          <p:cNvSpPr txBox="1">
            <a:spLocks noChangeArrowheads="1"/>
          </p:cNvSpPr>
          <p:nvPr/>
        </p:nvSpPr>
        <p:spPr bwMode="auto">
          <a:xfrm>
            <a:off x="7223126" y="4070350"/>
            <a:ext cx="30003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Technical specifications:</a:t>
            </a:r>
          </a:p>
          <a:p>
            <a:pPr>
              <a:buFont typeface="Times" panose="02020603050405020304" pitchFamily="18" charset="0"/>
              <a:buChar char="•"/>
            </a:pPr>
            <a:r>
              <a:rPr lang="en-US" altLang="en-US" sz="1800"/>
              <a:t> JBoss App server</a:t>
            </a:r>
          </a:p>
          <a:p>
            <a:pPr>
              <a:buFont typeface="Times" panose="02020603050405020304" pitchFamily="18" charset="0"/>
              <a:buChar char="•"/>
            </a:pPr>
            <a:r>
              <a:rPr lang="en-US" altLang="en-US" sz="1800"/>
              <a:t> JBoss Web server</a:t>
            </a:r>
          </a:p>
          <a:p>
            <a:pPr>
              <a:buFont typeface="Times" panose="02020603050405020304" pitchFamily="18" charset="0"/>
              <a:buChar char="•"/>
            </a:pPr>
            <a:r>
              <a:rPr lang="en-US" altLang="en-US" sz="1800"/>
              <a:t> Oracle 10g DBMS</a:t>
            </a:r>
          </a:p>
          <a:p>
            <a:pPr>
              <a:buFont typeface="Times" panose="02020603050405020304" pitchFamily="18" charset="0"/>
              <a:buChar char="•"/>
            </a:pPr>
            <a:r>
              <a:rPr lang="en-US" altLang="en-US" sz="1800"/>
              <a:t> Web ISO (a layer over </a:t>
            </a:r>
          </a:p>
          <a:p>
            <a:pPr>
              <a:buFont typeface="Times" panose="02020603050405020304" pitchFamily="18" charset="0"/>
              <a:buNone/>
            </a:pPr>
            <a:r>
              <a:rPr lang="en-US" altLang="en-US" sz="1800"/>
              <a:t>                 Kerberos)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8865DEB1-4548-361C-77DA-19A6F89055A0}"/>
              </a:ext>
            </a:extLst>
          </p:cNvPr>
          <p:cNvSpPr>
            <a:spLocks noGrp="1" noChangeArrowheads="1"/>
          </p:cNvSpPr>
          <p:nvPr>
            <p:ph type="title"/>
          </p:nvPr>
        </p:nvSpPr>
        <p:spPr/>
        <p:txBody>
          <a:bodyPr/>
          <a:lstStyle/>
          <a:p>
            <a:r>
              <a:rPr lang="en-US" altLang="en-US"/>
              <a:t>2. Current I.T. Environment (6)</a:t>
            </a:r>
          </a:p>
        </p:txBody>
      </p:sp>
      <p:sp>
        <p:nvSpPr>
          <p:cNvPr id="40964" name="Rectangle 3">
            <a:extLst>
              <a:ext uri="{FF2B5EF4-FFF2-40B4-BE49-F238E27FC236}">
                <a16:creationId xmlns:a16="http://schemas.microsoft.com/office/drawing/2014/main" id="{547A7C55-CED5-D5B4-31F0-D902E76FCF68}"/>
              </a:ext>
            </a:extLst>
          </p:cNvPr>
          <p:cNvSpPr>
            <a:spLocks noGrp="1" noChangeArrowheads="1"/>
          </p:cNvSpPr>
          <p:nvPr>
            <p:ph idx="1"/>
          </p:nvPr>
        </p:nvSpPr>
        <p:spPr/>
        <p:txBody>
          <a:bodyPr>
            <a:normAutofit fontScale="92500" lnSpcReduction="10000"/>
          </a:bodyPr>
          <a:lstStyle/>
          <a:p>
            <a:r>
              <a:rPr lang="en-US" altLang="en-US"/>
              <a:t>Challenges:</a:t>
            </a:r>
          </a:p>
          <a:p>
            <a:pPr>
              <a:buFontTx/>
              <a:buNone/>
            </a:pPr>
            <a:r>
              <a:rPr lang="en-US" altLang="en-US"/>
              <a:t>   - No reference architecture implies</a:t>
            </a:r>
          </a:p>
          <a:p>
            <a:pPr>
              <a:buFont typeface="Wingdings" panose="05000000000000000000" pitchFamily="2" charset="2"/>
              <a:buNone/>
            </a:pPr>
            <a:r>
              <a:rPr lang="en-US" altLang="en-US"/>
              <a:t>          * Different stakeholders take </a:t>
            </a:r>
          </a:p>
          <a:p>
            <a:pPr>
              <a:buFontTx/>
              <a:buNone/>
            </a:pPr>
            <a:r>
              <a:rPr lang="en-US" altLang="en-US"/>
              <a:t>             different approaches.</a:t>
            </a:r>
          </a:p>
          <a:p>
            <a:pPr>
              <a:buFont typeface="Wingdings" panose="05000000000000000000" pitchFamily="2" charset="2"/>
              <a:buNone/>
            </a:pPr>
            <a:r>
              <a:rPr lang="en-US" altLang="en-US"/>
              <a:t>          * Unmanageable, isolated, </a:t>
            </a:r>
          </a:p>
          <a:p>
            <a:pPr>
              <a:buFontTx/>
              <a:buNone/>
            </a:pPr>
            <a:r>
              <a:rPr lang="en-US" altLang="en-US"/>
              <a:t>             difficult-to-secure mix of    </a:t>
            </a:r>
          </a:p>
          <a:p>
            <a:pPr>
              <a:buFontTx/>
              <a:buNone/>
            </a:pPr>
            <a:r>
              <a:rPr lang="en-US" altLang="en-US"/>
              <a:t>             systems and technologies</a:t>
            </a:r>
          </a:p>
        </p:txBody>
      </p:sp>
      <p:sp>
        <p:nvSpPr>
          <p:cNvPr id="40961" name="Slide Number Placeholder 3">
            <a:extLst>
              <a:ext uri="{FF2B5EF4-FFF2-40B4-BE49-F238E27FC236}">
                <a16:creationId xmlns:a16="http://schemas.microsoft.com/office/drawing/2014/main" id="{108C2F27-5321-CEE2-C6FB-33E4838722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BDE042E-3F05-4329-84AA-D52B217F87F7}" type="slidenum">
              <a:rPr lang="en-US" altLang="en-US" sz="1800"/>
              <a:pPr/>
              <a:t>15</a:t>
            </a:fld>
            <a:endParaRPr lang="en-US" altLang="en-US" sz="180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2F93D6D-59DB-5077-4966-AED2847237F1}"/>
              </a:ext>
            </a:extLst>
          </p:cNvPr>
          <p:cNvSpPr>
            <a:spLocks noGrp="1" noChangeArrowheads="1"/>
          </p:cNvSpPr>
          <p:nvPr>
            <p:ph type="title"/>
          </p:nvPr>
        </p:nvSpPr>
        <p:spPr/>
        <p:txBody>
          <a:bodyPr/>
          <a:lstStyle/>
          <a:p>
            <a:r>
              <a:rPr lang="en-US" altLang="en-US"/>
              <a:t>2. Current I.T. Environment (7)</a:t>
            </a:r>
          </a:p>
        </p:txBody>
      </p:sp>
      <p:sp>
        <p:nvSpPr>
          <p:cNvPr id="43012" name="Rectangle 3">
            <a:extLst>
              <a:ext uri="{FF2B5EF4-FFF2-40B4-BE49-F238E27FC236}">
                <a16:creationId xmlns:a16="http://schemas.microsoft.com/office/drawing/2014/main" id="{75B76FEF-BD5E-2F0C-3FE3-7B863A664335}"/>
              </a:ext>
            </a:extLst>
          </p:cNvPr>
          <p:cNvSpPr>
            <a:spLocks noGrp="1" noChangeArrowheads="1"/>
          </p:cNvSpPr>
          <p:nvPr>
            <p:ph idx="1"/>
          </p:nvPr>
        </p:nvSpPr>
        <p:spPr/>
        <p:txBody>
          <a:bodyPr>
            <a:normAutofit fontScale="92500" lnSpcReduction="10000"/>
          </a:bodyPr>
          <a:lstStyle/>
          <a:p>
            <a:r>
              <a:rPr lang="en-US" altLang="en-US"/>
              <a:t>Challenges:</a:t>
            </a:r>
          </a:p>
          <a:p>
            <a:pPr>
              <a:buFontTx/>
              <a:buNone/>
            </a:pPr>
            <a:r>
              <a:rPr lang="en-US" altLang="en-US"/>
              <a:t>   - The point-to-point external</a:t>
            </a:r>
          </a:p>
          <a:p>
            <a:pPr>
              <a:buFontTx/>
              <a:buNone/>
            </a:pPr>
            <a:r>
              <a:rPr lang="en-US" altLang="en-US"/>
              <a:t>      integrations imply</a:t>
            </a:r>
          </a:p>
          <a:p>
            <a:pPr>
              <a:buFontTx/>
              <a:buNone/>
            </a:pPr>
            <a:r>
              <a:rPr lang="en-US" altLang="en-US"/>
              <a:t>        * increases in complexity</a:t>
            </a:r>
          </a:p>
          <a:p>
            <a:pPr>
              <a:buFontTx/>
              <a:buNone/>
            </a:pPr>
            <a:r>
              <a:rPr lang="en-US" altLang="en-US"/>
              <a:t>        * unreliability </a:t>
            </a:r>
          </a:p>
          <a:p>
            <a:pPr>
              <a:buFontTx/>
              <a:buNone/>
            </a:pPr>
            <a:r>
              <a:rPr lang="en-US" altLang="en-US"/>
              <a:t>        * difficult to audit</a:t>
            </a:r>
          </a:p>
          <a:p>
            <a:pPr>
              <a:buFontTx/>
              <a:buNone/>
            </a:pPr>
            <a:r>
              <a:rPr lang="en-US" altLang="en-US"/>
              <a:t>        * lacking in agility</a:t>
            </a:r>
          </a:p>
        </p:txBody>
      </p:sp>
      <p:sp>
        <p:nvSpPr>
          <p:cNvPr id="43009" name="Slide Number Placeholder 3">
            <a:extLst>
              <a:ext uri="{FF2B5EF4-FFF2-40B4-BE49-F238E27FC236}">
                <a16:creationId xmlns:a16="http://schemas.microsoft.com/office/drawing/2014/main" id="{0C7AF414-F511-771D-D0CE-3D31D806AD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FB7D7ED-E6AE-4329-A05C-C6362B422E4B}" type="slidenum">
              <a:rPr lang="en-US" altLang="en-US" sz="1800"/>
              <a:pPr/>
              <a:t>16</a:t>
            </a:fld>
            <a:endParaRPr lang="en-US" altLang="en-US" sz="180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B3034696-32FE-40EF-4E0F-A7090D3FC85E}"/>
              </a:ext>
            </a:extLst>
          </p:cNvPr>
          <p:cNvSpPr>
            <a:spLocks noGrp="1" noChangeArrowheads="1"/>
          </p:cNvSpPr>
          <p:nvPr>
            <p:ph type="title"/>
          </p:nvPr>
        </p:nvSpPr>
        <p:spPr/>
        <p:txBody>
          <a:bodyPr/>
          <a:lstStyle/>
          <a:p>
            <a:r>
              <a:rPr lang="en-US" altLang="en-US"/>
              <a:t>2. Current I.T. Environment (8)</a:t>
            </a:r>
          </a:p>
        </p:txBody>
      </p:sp>
      <p:sp>
        <p:nvSpPr>
          <p:cNvPr id="45060" name="Rectangle 3">
            <a:extLst>
              <a:ext uri="{FF2B5EF4-FFF2-40B4-BE49-F238E27FC236}">
                <a16:creationId xmlns:a16="http://schemas.microsoft.com/office/drawing/2014/main" id="{92F36874-E0CB-A5F1-7E2D-CE083C246D4B}"/>
              </a:ext>
            </a:extLst>
          </p:cNvPr>
          <p:cNvSpPr>
            <a:spLocks noGrp="1" noChangeArrowheads="1"/>
          </p:cNvSpPr>
          <p:nvPr>
            <p:ph idx="1"/>
          </p:nvPr>
        </p:nvSpPr>
        <p:spPr/>
        <p:txBody>
          <a:bodyPr>
            <a:normAutofit fontScale="70000" lnSpcReduction="20000"/>
          </a:bodyPr>
          <a:lstStyle/>
          <a:p>
            <a:pPr>
              <a:lnSpc>
                <a:spcPct val="90000"/>
              </a:lnSpc>
            </a:pPr>
            <a:r>
              <a:rPr lang="en-US" altLang="en-US"/>
              <a:t>Challenges:</a:t>
            </a:r>
          </a:p>
          <a:p>
            <a:pPr>
              <a:lnSpc>
                <a:spcPct val="90000"/>
              </a:lnSpc>
              <a:buFontTx/>
              <a:buNone/>
            </a:pPr>
            <a:r>
              <a:rPr lang="en-US" altLang="en-US"/>
              <a:t>       -Tight coupling within and </a:t>
            </a:r>
          </a:p>
          <a:p>
            <a:pPr>
              <a:lnSpc>
                <a:spcPct val="90000"/>
              </a:lnSpc>
              <a:buFontTx/>
              <a:buNone/>
            </a:pPr>
            <a:r>
              <a:rPr lang="en-US" altLang="en-US"/>
              <a:t>         between SIS systems</a:t>
            </a:r>
          </a:p>
          <a:p>
            <a:pPr>
              <a:lnSpc>
                <a:spcPct val="90000"/>
              </a:lnSpc>
              <a:buFontTx/>
              <a:buNone/>
            </a:pPr>
            <a:r>
              <a:rPr lang="en-US" altLang="en-US"/>
              <a:t>       -Technology focused rather than</a:t>
            </a:r>
          </a:p>
          <a:p>
            <a:pPr>
              <a:lnSpc>
                <a:spcPct val="90000"/>
              </a:lnSpc>
              <a:buFontTx/>
              <a:buNone/>
            </a:pPr>
            <a:r>
              <a:rPr lang="en-US" altLang="en-US"/>
              <a:t>         business focused</a:t>
            </a:r>
          </a:p>
          <a:p>
            <a:pPr>
              <a:lnSpc>
                <a:spcPct val="90000"/>
              </a:lnSpc>
              <a:buFontTx/>
              <a:buNone/>
            </a:pPr>
            <a:r>
              <a:rPr lang="en-US" altLang="en-US"/>
              <a:t>       -Heterogeneity may become </a:t>
            </a:r>
          </a:p>
          <a:p>
            <a:pPr>
              <a:lnSpc>
                <a:spcPct val="90000"/>
              </a:lnSpc>
              <a:buFontTx/>
              <a:buNone/>
            </a:pPr>
            <a:r>
              <a:rPr lang="en-US" altLang="en-US"/>
              <a:t>        unmanageable</a:t>
            </a:r>
          </a:p>
          <a:p>
            <a:pPr>
              <a:lnSpc>
                <a:spcPct val="90000"/>
              </a:lnSpc>
              <a:buFontTx/>
              <a:buNone/>
            </a:pPr>
            <a:r>
              <a:rPr lang="en-US" altLang="en-US"/>
              <a:t>       -Inconsistent version control</a:t>
            </a:r>
          </a:p>
          <a:p>
            <a:pPr>
              <a:lnSpc>
                <a:spcPct val="90000"/>
              </a:lnSpc>
              <a:buFontTx/>
              <a:buNone/>
            </a:pPr>
            <a:r>
              <a:rPr lang="en-US" altLang="en-US"/>
              <a:t>       -Mostly unstructured (flat file) data </a:t>
            </a:r>
          </a:p>
          <a:p>
            <a:pPr>
              <a:lnSpc>
                <a:spcPct val="90000"/>
              </a:lnSpc>
              <a:buFontTx/>
              <a:buNone/>
            </a:pPr>
            <a:r>
              <a:rPr lang="en-US" altLang="en-US"/>
              <a:t>       exchange </a:t>
            </a:r>
          </a:p>
          <a:p>
            <a:pPr>
              <a:lnSpc>
                <a:spcPct val="90000"/>
              </a:lnSpc>
              <a:buFontTx/>
              <a:buNone/>
            </a:pPr>
            <a:r>
              <a:rPr lang="en-US" altLang="en-US"/>
              <a:t> </a:t>
            </a:r>
          </a:p>
        </p:txBody>
      </p:sp>
      <p:sp>
        <p:nvSpPr>
          <p:cNvPr id="45057" name="Slide Number Placeholder 3">
            <a:extLst>
              <a:ext uri="{FF2B5EF4-FFF2-40B4-BE49-F238E27FC236}">
                <a16:creationId xmlns:a16="http://schemas.microsoft.com/office/drawing/2014/main" id="{623B7F4A-DC1F-0019-12B6-F4FF53A2C8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DF87752F-E379-4425-9CB0-9F995D3DC97D}" type="slidenum">
              <a:rPr lang="en-US" altLang="en-US" sz="1800"/>
              <a:pPr/>
              <a:t>17</a:t>
            </a:fld>
            <a:endParaRPr lang="en-US" altLang="en-US" sz="1800">
              <a:latin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CEF9841F-68D2-D760-857E-673328AB4F35}"/>
              </a:ext>
            </a:extLst>
          </p:cNvPr>
          <p:cNvSpPr>
            <a:spLocks noGrp="1" noChangeArrowheads="1"/>
          </p:cNvSpPr>
          <p:nvPr>
            <p:ph type="title"/>
          </p:nvPr>
        </p:nvSpPr>
        <p:spPr/>
        <p:txBody>
          <a:bodyPr/>
          <a:lstStyle/>
          <a:p>
            <a:r>
              <a:rPr lang="en-US" altLang="en-US"/>
              <a:t>2. Current I.T. Environment (9) </a:t>
            </a:r>
          </a:p>
        </p:txBody>
      </p:sp>
      <p:sp>
        <p:nvSpPr>
          <p:cNvPr id="47108" name="Rectangle 3">
            <a:extLst>
              <a:ext uri="{FF2B5EF4-FFF2-40B4-BE49-F238E27FC236}">
                <a16:creationId xmlns:a16="http://schemas.microsoft.com/office/drawing/2014/main" id="{1A5A5D85-B6A5-9032-CA2F-962399E14B73}"/>
              </a:ext>
            </a:extLst>
          </p:cNvPr>
          <p:cNvSpPr>
            <a:spLocks noGrp="1" noChangeArrowheads="1"/>
          </p:cNvSpPr>
          <p:nvPr>
            <p:ph idx="1"/>
          </p:nvPr>
        </p:nvSpPr>
        <p:spPr/>
        <p:txBody>
          <a:bodyPr>
            <a:normAutofit fontScale="85000" lnSpcReduction="20000"/>
          </a:bodyPr>
          <a:lstStyle/>
          <a:p>
            <a:pPr>
              <a:lnSpc>
                <a:spcPct val="90000"/>
              </a:lnSpc>
            </a:pPr>
            <a:r>
              <a:rPr lang="en-US" altLang="en-US"/>
              <a:t>Challenges</a:t>
            </a:r>
          </a:p>
          <a:p>
            <a:pPr>
              <a:lnSpc>
                <a:spcPct val="90000"/>
              </a:lnSpc>
              <a:buFontTx/>
              <a:buNone/>
            </a:pPr>
            <a:r>
              <a:rPr lang="en-US" altLang="en-US"/>
              <a:t>    -Current governance structure </a:t>
            </a:r>
          </a:p>
          <a:p>
            <a:pPr>
              <a:lnSpc>
                <a:spcPct val="90000"/>
              </a:lnSpc>
              <a:buFontTx/>
              <a:buNone/>
            </a:pPr>
            <a:r>
              <a:rPr lang="en-US" altLang="en-US"/>
              <a:t>    cannot adequately address issues </a:t>
            </a:r>
          </a:p>
          <a:p>
            <a:pPr>
              <a:lnSpc>
                <a:spcPct val="90000"/>
              </a:lnSpc>
              <a:buFontTx/>
              <a:buNone/>
            </a:pPr>
            <a:r>
              <a:rPr lang="en-US" altLang="en-US"/>
              <a:t>    related to shared data and </a:t>
            </a:r>
          </a:p>
          <a:p>
            <a:pPr>
              <a:lnSpc>
                <a:spcPct val="90000"/>
              </a:lnSpc>
              <a:buFontTx/>
              <a:buNone/>
            </a:pPr>
            <a:r>
              <a:rPr lang="en-US" altLang="en-US"/>
              <a:t>    services</a:t>
            </a:r>
          </a:p>
          <a:p>
            <a:pPr>
              <a:lnSpc>
                <a:spcPct val="90000"/>
              </a:lnSpc>
              <a:buFontTx/>
              <a:buNone/>
            </a:pPr>
            <a:r>
              <a:rPr lang="en-US" altLang="en-US"/>
              <a:t>    -Lack of adequate system </a:t>
            </a:r>
          </a:p>
          <a:p>
            <a:pPr>
              <a:lnSpc>
                <a:spcPct val="90000"/>
              </a:lnSpc>
              <a:buFontTx/>
              <a:buNone/>
            </a:pPr>
            <a:r>
              <a:rPr lang="en-US" altLang="en-US"/>
              <a:t>    monitoring</a:t>
            </a:r>
          </a:p>
          <a:p>
            <a:pPr>
              <a:lnSpc>
                <a:spcPct val="90000"/>
              </a:lnSpc>
              <a:buFontTx/>
              <a:buNone/>
            </a:pPr>
            <a:r>
              <a:rPr lang="en-US" altLang="en-US"/>
              <a:t>    -Many external systems are accessed  </a:t>
            </a:r>
          </a:p>
          <a:p>
            <a:pPr>
              <a:lnSpc>
                <a:spcPct val="90000"/>
              </a:lnSpc>
              <a:buFontTx/>
              <a:buNone/>
            </a:pPr>
            <a:r>
              <a:rPr lang="en-US" altLang="en-US"/>
              <a:t>    and utilized w/o standard interfaces, </a:t>
            </a:r>
          </a:p>
          <a:p>
            <a:pPr>
              <a:lnSpc>
                <a:spcPct val="90000"/>
              </a:lnSpc>
              <a:buFontTx/>
              <a:buNone/>
            </a:pPr>
            <a:r>
              <a:rPr lang="en-US" altLang="en-US"/>
              <a:t>    policies, or SLA</a:t>
            </a:r>
            <a:r>
              <a:rPr lang="ja-JP" altLang="en-US"/>
              <a:t>’</a:t>
            </a:r>
            <a:r>
              <a:rPr lang="en-US" altLang="ja-JP"/>
              <a:t>s. </a:t>
            </a:r>
            <a:endParaRPr lang="en-US" altLang="en-US"/>
          </a:p>
        </p:txBody>
      </p:sp>
      <p:sp>
        <p:nvSpPr>
          <p:cNvPr id="47105" name="Slide Number Placeholder 3">
            <a:extLst>
              <a:ext uri="{FF2B5EF4-FFF2-40B4-BE49-F238E27FC236}">
                <a16:creationId xmlns:a16="http://schemas.microsoft.com/office/drawing/2014/main" id="{A0D5A6D2-9917-C8DE-CCE5-F54105FAAE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6D9C4FD-8FCD-4C96-906F-A0889C4606A7}" type="slidenum">
              <a:rPr lang="en-US" altLang="en-US" sz="1800"/>
              <a:pPr/>
              <a:t>18</a:t>
            </a:fld>
            <a:endParaRPr lang="en-US" altLang="en-US" sz="1800">
              <a:latin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E8967F0F-FB65-D3B4-A4BA-67AAB3C41490}"/>
              </a:ext>
            </a:extLst>
          </p:cNvPr>
          <p:cNvSpPr>
            <a:spLocks noGrp="1" noChangeArrowheads="1"/>
          </p:cNvSpPr>
          <p:nvPr>
            <p:ph type="title"/>
          </p:nvPr>
        </p:nvSpPr>
        <p:spPr/>
        <p:txBody>
          <a:bodyPr/>
          <a:lstStyle/>
          <a:p>
            <a:r>
              <a:rPr lang="en-US" altLang="en-US"/>
              <a:t>3. SOA Reference Architecture Requirements</a:t>
            </a:r>
          </a:p>
        </p:txBody>
      </p:sp>
      <p:sp>
        <p:nvSpPr>
          <p:cNvPr id="49156" name="Rectangle 3">
            <a:extLst>
              <a:ext uri="{FF2B5EF4-FFF2-40B4-BE49-F238E27FC236}">
                <a16:creationId xmlns:a16="http://schemas.microsoft.com/office/drawing/2014/main" id="{9B73A783-190E-705E-76EB-BC1BBA1A59DA}"/>
              </a:ext>
            </a:extLst>
          </p:cNvPr>
          <p:cNvSpPr>
            <a:spLocks noGrp="1" noChangeArrowheads="1"/>
          </p:cNvSpPr>
          <p:nvPr>
            <p:ph idx="1"/>
          </p:nvPr>
        </p:nvSpPr>
        <p:spPr/>
        <p:txBody>
          <a:bodyPr>
            <a:normAutofit/>
          </a:bodyPr>
          <a:lstStyle/>
          <a:p>
            <a:pPr marL="609600" indent="-609600">
              <a:buNone/>
            </a:pPr>
            <a:endParaRPr lang="en-US" altLang="en-US"/>
          </a:p>
          <a:p>
            <a:pPr marL="609600" indent="-609600">
              <a:buFont typeface="Times" panose="02020603050405020304" pitchFamily="18" charset="0"/>
              <a:buChar char="•"/>
            </a:pPr>
            <a:r>
              <a:rPr lang="en-US" altLang="en-US"/>
              <a:t>Agility (design for change)</a:t>
            </a:r>
          </a:p>
          <a:p>
            <a:pPr marL="609600" indent="-609600">
              <a:buFont typeface="Times" panose="02020603050405020304" pitchFamily="18" charset="0"/>
              <a:buChar char="•"/>
            </a:pPr>
            <a:r>
              <a:rPr lang="en-US" altLang="en-US"/>
              <a:t>Use of standards (promotes loose coupling, prevents lock-in)</a:t>
            </a:r>
          </a:p>
          <a:p>
            <a:pPr marL="609600" indent="-609600">
              <a:buFont typeface="Times" panose="02020603050405020304" pitchFamily="18" charset="0"/>
              <a:buChar char="•"/>
            </a:pPr>
            <a:r>
              <a:rPr lang="en-US" altLang="en-US"/>
              <a:t>Separation of concerns (separation of business logic from integration promotes maintainability)</a:t>
            </a:r>
          </a:p>
          <a:p>
            <a:pPr marL="609600" indent="-609600">
              <a:buFont typeface="Times" panose="02020603050405020304" pitchFamily="18" charset="0"/>
              <a:buChar char="•"/>
            </a:pPr>
            <a:r>
              <a:rPr lang="en-US" altLang="en-US"/>
              <a:t>Reuse (leverage existing enterprise assets)</a:t>
            </a:r>
          </a:p>
          <a:p>
            <a:pPr marL="609600" indent="-609600">
              <a:buFont typeface="Times" panose="02020603050405020304" pitchFamily="18" charset="0"/>
              <a:buChar char="•"/>
            </a:pPr>
            <a:endParaRPr lang="en-US" altLang="en-US"/>
          </a:p>
        </p:txBody>
      </p:sp>
      <p:sp>
        <p:nvSpPr>
          <p:cNvPr id="49153" name="Slide Number Placeholder 3">
            <a:extLst>
              <a:ext uri="{FF2B5EF4-FFF2-40B4-BE49-F238E27FC236}">
                <a16:creationId xmlns:a16="http://schemas.microsoft.com/office/drawing/2014/main" id="{3E695345-E989-8222-1F16-145744A523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2674ED9-88FE-4D2C-85C5-0169BA24A963}" type="slidenum">
              <a:rPr lang="en-US" altLang="en-US" sz="1800"/>
              <a:pPr/>
              <a:t>19</a:t>
            </a:fld>
            <a:endParaRPr lang="en-US" altLang="en-US" sz="1800">
              <a:latin typeface="Helvetica" panose="020B0604020202020204" pitchFamily="34" charset="0"/>
            </a:endParaRPr>
          </a:p>
        </p:txBody>
      </p:sp>
      <p:sp>
        <p:nvSpPr>
          <p:cNvPr id="49157" name="Text Box 4">
            <a:extLst>
              <a:ext uri="{FF2B5EF4-FFF2-40B4-BE49-F238E27FC236}">
                <a16:creationId xmlns:a16="http://schemas.microsoft.com/office/drawing/2014/main" id="{51030DA9-7C4F-CCC4-D21E-864DD7F554C1}"/>
              </a:ext>
            </a:extLst>
          </p:cNvPr>
          <p:cNvSpPr txBox="1">
            <a:spLocks noChangeArrowheads="1"/>
          </p:cNvSpPr>
          <p:nvPr/>
        </p:nvSpPr>
        <p:spPr bwMode="auto">
          <a:xfrm>
            <a:off x="2133600" y="1524001"/>
            <a:ext cx="272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Underlying principles:</a:t>
            </a:r>
          </a:p>
          <a:p>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E5B5E99C-2C1A-345A-AD46-790CC96B7149}"/>
              </a:ext>
            </a:extLst>
          </p:cNvPr>
          <p:cNvSpPr>
            <a:spLocks noGrp="1" noChangeArrowheads="1"/>
          </p:cNvSpPr>
          <p:nvPr>
            <p:ph type="title"/>
          </p:nvPr>
        </p:nvSpPr>
        <p:spPr/>
        <p:txBody>
          <a:bodyPr/>
          <a:lstStyle/>
          <a:p>
            <a:r>
              <a:rPr lang="en-US" altLang="en-US"/>
              <a:t>High Level SOA Reference Architecture</a:t>
            </a:r>
          </a:p>
        </p:txBody>
      </p:sp>
      <p:sp>
        <p:nvSpPr>
          <p:cNvPr id="16388" name="Rectangle 3">
            <a:extLst>
              <a:ext uri="{FF2B5EF4-FFF2-40B4-BE49-F238E27FC236}">
                <a16:creationId xmlns:a16="http://schemas.microsoft.com/office/drawing/2014/main" id="{2CB34CFF-9196-B636-7095-451AF3D7D2FE}"/>
              </a:ext>
            </a:extLst>
          </p:cNvPr>
          <p:cNvSpPr>
            <a:spLocks noGrp="1" noChangeArrowheads="1"/>
          </p:cNvSpPr>
          <p:nvPr>
            <p:ph idx="1"/>
          </p:nvPr>
        </p:nvSpPr>
        <p:spPr/>
        <p:txBody>
          <a:bodyPr>
            <a:normAutofit/>
          </a:bodyPr>
          <a:lstStyle/>
          <a:p>
            <a:pPr>
              <a:lnSpc>
                <a:spcPct val="90000"/>
              </a:lnSpc>
            </a:pPr>
            <a:r>
              <a:rPr lang="en-US" altLang="en-US"/>
              <a:t>These slides outline the document provide by IBM to CMU to guide CMU</a:t>
            </a:r>
            <a:r>
              <a:rPr lang="ja-JP" altLang="en-US"/>
              <a:t>’</a:t>
            </a:r>
            <a:r>
              <a:rPr lang="en-US" altLang="ja-JP"/>
              <a:t>s development of a Student Service Suite (S</a:t>
            </a:r>
            <a:r>
              <a:rPr lang="en-US" altLang="ja-JP" baseline="30000"/>
              <a:t>3</a:t>
            </a:r>
            <a:r>
              <a:rPr lang="en-US" altLang="ja-JP"/>
              <a:t>) SOA.</a:t>
            </a:r>
          </a:p>
          <a:p>
            <a:pPr>
              <a:lnSpc>
                <a:spcPct val="90000"/>
              </a:lnSpc>
            </a:pPr>
            <a:r>
              <a:rPr lang="en-US" altLang="en-US"/>
              <a:t>Work on this documented was completed in March of 2008.</a:t>
            </a:r>
          </a:p>
          <a:p>
            <a:pPr>
              <a:lnSpc>
                <a:spcPct val="90000"/>
              </a:lnSpc>
            </a:pPr>
            <a:r>
              <a:rPr lang="en-US" altLang="en-US"/>
              <a:t>In this course, we will use this document as a case study in SOA design.</a:t>
            </a:r>
          </a:p>
          <a:p>
            <a:pPr>
              <a:lnSpc>
                <a:spcPct val="90000"/>
              </a:lnSpc>
            </a:pPr>
            <a:r>
              <a:rPr lang="en-US" altLang="en-US"/>
              <a:t>See Blackboard</a:t>
            </a:r>
            <a:r>
              <a:rPr lang="ja-JP" altLang="en-US"/>
              <a:t>’</a:t>
            </a:r>
            <a:r>
              <a:rPr lang="en-US" altLang="ja-JP"/>
              <a:t>s Course Documents section.</a:t>
            </a:r>
            <a:endParaRPr lang="en-US" altLang="en-US"/>
          </a:p>
        </p:txBody>
      </p:sp>
      <p:sp>
        <p:nvSpPr>
          <p:cNvPr id="16385" name="Slide Number Placeholder 3">
            <a:extLst>
              <a:ext uri="{FF2B5EF4-FFF2-40B4-BE49-F238E27FC236}">
                <a16:creationId xmlns:a16="http://schemas.microsoft.com/office/drawing/2014/main" id="{A52B5E75-BDFF-0C44-D791-9B1C88AD76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CDC5B83-6F06-49A9-AA59-327FE1D578D6}" type="slidenum">
              <a:rPr lang="en-US" altLang="en-US" sz="1800"/>
              <a:pPr/>
              <a:t>2</a:t>
            </a:fld>
            <a:endParaRPr lang="en-US"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DAF590DD-74C0-5BB3-AA47-C2B280566E6D}"/>
              </a:ext>
            </a:extLst>
          </p:cNvPr>
          <p:cNvSpPr>
            <a:spLocks noGrp="1" noChangeArrowheads="1"/>
          </p:cNvSpPr>
          <p:nvPr>
            <p:ph type="title"/>
          </p:nvPr>
        </p:nvSpPr>
        <p:spPr/>
        <p:txBody>
          <a:bodyPr>
            <a:normAutofit/>
          </a:bodyPr>
          <a:lstStyle/>
          <a:p>
            <a:r>
              <a:rPr lang="en-US" altLang="en-US" sz="3800"/>
              <a:t>3. SOA Reference Architecture Specific Requirements</a:t>
            </a:r>
            <a:endParaRPr lang="en-US" altLang="en-US"/>
          </a:p>
        </p:txBody>
      </p:sp>
      <p:sp>
        <p:nvSpPr>
          <p:cNvPr id="51204" name="Rectangle 3">
            <a:extLst>
              <a:ext uri="{FF2B5EF4-FFF2-40B4-BE49-F238E27FC236}">
                <a16:creationId xmlns:a16="http://schemas.microsoft.com/office/drawing/2014/main" id="{45A51374-E962-B32A-58AB-5D1442C58AE3}"/>
              </a:ext>
            </a:extLst>
          </p:cNvPr>
          <p:cNvSpPr>
            <a:spLocks noGrp="1" noChangeArrowheads="1"/>
          </p:cNvSpPr>
          <p:nvPr>
            <p:ph idx="1"/>
          </p:nvPr>
        </p:nvSpPr>
        <p:spPr/>
        <p:txBody>
          <a:bodyPr>
            <a:normAutofit fontScale="70000" lnSpcReduction="20000"/>
          </a:bodyPr>
          <a:lstStyle/>
          <a:p>
            <a:pPr marL="609600" indent="-609600">
              <a:buFont typeface="Times" panose="02020603050405020304" pitchFamily="18" charset="0"/>
              <a:buChar char="•"/>
            </a:pPr>
            <a:r>
              <a:rPr lang="en-US" altLang="en-US" sz="2400" dirty="0"/>
              <a:t>Integration and messaging patterns (ESB usage)</a:t>
            </a:r>
          </a:p>
          <a:p>
            <a:pPr marL="609600" indent="-609600">
              <a:buFont typeface="Times" panose="02020603050405020304" pitchFamily="18" charset="0"/>
              <a:buChar char="•"/>
            </a:pPr>
            <a:r>
              <a:rPr lang="en-US" altLang="en-US" sz="2400" dirty="0"/>
              <a:t>Availability (failover, redundancy) of reference architecture components</a:t>
            </a:r>
          </a:p>
          <a:p>
            <a:pPr marL="609600" indent="-609600">
              <a:buFont typeface="Times" panose="02020603050405020304" pitchFamily="18" charset="0"/>
              <a:buChar char="•"/>
            </a:pPr>
            <a:r>
              <a:rPr lang="en-US" altLang="en-US" sz="2400" dirty="0"/>
              <a:t>Security</a:t>
            </a:r>
          </a:p>
          <a:p>
            <a:pPr marL="609600" indent="-609600">
              <a:buFont typeface="Times" panose="02020603050405020304" pitchFamily="18" charset="0"/>
              <a:buChar char="•"/>
            </a:pPr>
            <a:r>
              <a:rPr lang="en-US" altLang="en-US" sz="2400" dirty="0"/>
              <a:t>Auditing and monitoring</a:t>
            </a:r>
          </a:p>
          <a:p>
            <a:pPr marL="609600" indent="-609600">
              <a:buFont typeface="Times" panose="02020603050405020304" pitchFamily="18" charset="0"/>
              <a:buChar char="•"/>
            </a:pPr>
            <a:r>
              <a:rPr lang="en-US" altLang="en-US" sz="2400" dirty="0"/>
              <a:t>Open source tools must be considered</a:t>
            </a:r>
          </a:p>
          <a:p>
            <a:pPr marL="609600" indent="-609600">
              <a:buFont typeface="Times" panose="02020603050405020304" pitchFamily="18" charset="0"/>
              <a:buChar char="•"/>
            </a:pPr>
            <a:r>
              <a:rPr lang="en-US" altLang="en-US" sz="2400" dirty="0"/>
              <a:t>Use of BPEL must be addressed</a:t>
            </a:r>
          </a:p>
          <a:p>
            <a:pPr marL="609600" indent="-609600">
              <a:buFont typeface="Times" panose="02020603050405020304" pitchFamily="18" charset="0"/>
              <a:buChar char="•"/>
            </a:pPr>
            <a:r>
              <a:rPr lang="en-US" altLang="en-US" sz="2400" dirty="0"/>
              <a:t>International campuses </a:t>
            </a:r>
          </a:p>
          <a:p>
            <a:pPr marL="609600" indent="-609600">
              <a:buFont typeface="Times" panose="02020603050405020304" pitchFamily="18" charset="0"/>
              <a:buChar char="•"/>
            </a:pPr>
            <a:r>
              <a:rPr lang="en-US" altLang="en-US" sz="2400" dirty="0"/>
              <a:t>Interfaces with other education institutions and federal agencies </a:t>
            </a:r>
          </a:p>
          <a:p>
            <a:pPr marL="609600" indent="-609600">
              <a:buFont typeface="Times" panose="02020603050405020304" pitchFamily="18" charset="0"/>
              <a:buChar char="•"/>
            </a:pPr>
            <a:r>
              <a:rPr lang="en-US" altLang="en-US" sz="2400" dirty="0"/>
              <a:t>Connectivity, scalability, availability with other campuses must be considered</a:t>
            </a:r>
          </a:p>
          <a:p>
            <a:pPr marL="609600" indent="-609600">
              <a:buFont typeface="Times" panose="02020603050405020304" pitchFamily="18" charset="0"/>
              <a:buChar char="•"/>
            </a:pPr>
            <a:endParaRPr lang="en-US" altLang="en-US" sz="2400" dirty="0"/>
          </a:p>
        </p:txBody>
      </p:sp>
      <p:sp>
        <p:nvSpPr>
          <p:cNvPr id="51201" name="Slide Number Placeholder 3">
            <a:extLst>
              <a:ext uri="{FF2B5EF4-FFF2-40B4-BE49-F238E27FC236}">
                <a16:creationId xmlns:a16="http://schemas.microsoft.com/office/drawing/2014/main" id="{3BB6B942-336F-4DDB-B84F-0B606EBAC7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375D5F38-B372-4478-A611-BDD32CBCA3AA}" type="slidenum">
              <a:rPr lang="en-US" altLang="en-US" sz="1800"/>
              <a:pPr/>
              <a:t>20</a:t>
            </a:fld>
            <a:endParaRPr lang="en-US" altLang="en-US" sz="180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58AE4232-DA1F-FBE0-C352-2D730E8F7537}"/>
              </a:ext>
            </a:extLst>
          </p:cNvPr>
          <p:cNvSpPr>
            <a:spLocks noGrp="1" noChangeArrowheads="1"/>
          </p:cNvSpPr>
          <p:nvPr>
            <p:ph type="title"/>
          </p:nvPr>
        </p:nvSpPr>
        <p:spPr/>
        <p:txBody>
          <a:bodyPr/>
          <a:lstStyle/>
          <a:p>
            <a:r>
              <a:rPr lang="en-US" altLang="en-US"/>
              <a:t>4. The Architecture(1) </a:t>
            </a:r>
          </a:p>
        </p:txBody>
      </p:sp>
      <p:sp>
        <p:nvSpPr>
          <p:cNvPr id="53252" name="Rectangle 3">
            <a:extLst>
              <a:ext uri="{FF2B5EF4-FFF2-40B4-BE49-F238E27FC236}">
                <a16:creationId xmlns:a16="http://schemas.microsoft.com/office/drawing/2014/main" id="{33F1D558-AB86-380E-087B-A891541EE28D}"/>
              </a:ext>
            </a:extLst>
          </p:cNvPr>
          <p:cNvSpPr>
            <a:spLocks noGrp="1" noChangeArrowheads="1"/>
          </p:cNvSpPr>
          <p:nvPr>
            <p:ph idx="1"/>
          </p:nvPr>
        </p:nvSpPr>
        <p:spPr/>
        <p:txBody>
          <a:bodyPr>
            <a:normAutofit fontScale="85000" lnSpcReduction="10000"/>
          </a:bodyPr>
          <a:lstStyle/>
          <a:p>
            <a:pPr marL="609600" indent="-609600">
              <a:buFont typeface="Times" panose="02020603050405020304" pitchFamily="18" charset="0"/>
              <a:buChar char="•"/>
            </a:pPr>
            <a:r>
              <a:rPr lang="en-US" altLang="en-US" sz="2400" b="1"/>
              <a:t>Vision for the new architecture</a:t>
            </a:r>
            <a:r>
              <a:rPr lang="en-US" altLang="en-US" sz="2400"/>
              <a:t>:</a:t>
            </a:r>
          </a:p>
          <a:p>
            <a:pPr marL="609600" indent="-609600">
              <a:buNone/>
            </a:pPr>
            <a:r>
              <a:rPr lang="en-US" altLang="en-US" sz="2400"/>
              <a:t>      Agile, reusable, use of web protocols, ease of discovery</a:t>
            </a:r>
          </a:p>
          <a:p>
            <a:pPr marL="609600" indent="-609600">
              <a:buFont typeface="Times" panose="02020603050405020304" pitchFamily="18" charset="0"/>
              <a:buChar char="•"/>
            </a:pPr>
            <a:r>
              <a:rPr lang="en-US" altLang="en-US" sz="2400"/>
              <a:t>Rigid, hard-wired approach replaced with </a:t>
            </a:r>
            <a:r>
              <a:rPr lang="ja-JP" altLang="en-US" sz="2400"/>
              <a:t>“</a:t>
            </a:r>
            <a:r>
              <a:rPr lang="en-US" altLang="ja-JP" sz="2400"/>
              <a:t>plug-and-play</a:t>
            </a:r>
            <a:r>
              <a:rPr lang="ja-JP" altLang="en-US" sz="2400"/>
              <a:t>”</a:t>
            </a:r>
            <a:r>
              <a:rPr lang="en-US" altLang="ja-JP" sz="2400"/>
              <a:t>, </a:t>
            </a:r>
            <a:r>
              <a:rPr lang="ja-JP" altLang="en-US" sz="2400"/>
              <a:t>“</a:t>
            </a:r>
            <a:r>
              <a:rPr lang="en-US" altLang="ja-JP" sz="2400"/>
              <a:t>choreographed</a:t>
            </a:r>
            <a:r>
              <a:rPr lang="ja-JP" altLang="en-US" sz="2400"/>
              <a:t>”</a:t>
            </a:r>
            <a:r>
              <a:rPr lang="en-US" altLang="ja-JP" sz="2400"/>
              <a:t> approach.</a:t>
            </a:r>
          </a:p>
          <a:p>
            <a:pPr marL="609600" indent="-609600">
              <a:buFont typeface="Times" panose="02020603050405020304" pitchFamily="18" charset="0"/>
              <a:buChar char="•"/>
            </a:pPr>
            <a:r>
              <a:rPr lang="en-US" altLang="en-US" sz="2400"/>
              <a:t>Diverse operating systems, data base management systems, applications and frameworks exist at CMU.</a:t>
            </a:r>
          </a:p>
          <a:p>
            <a:pPr marL="609600" indent="-609600">
              <a:buFont typeface="Times" panose="02020603050405020304" pitchFamily="18" charset="0"/>
              <a:buChar char="•"/>
            </a:pPr>
            <a:r>
              <a:rPr lang="en-US" altLang="en-US" sz="2400"/>
              <a:t>Standardized interfaces make services platform-,location-, and device-independent.</a:t>
            </a:r>
          </a:p>
          <a:p>
            <a:pPr marL="609600" indent="-609600">
              <a:buFont typeface="Times" panose="02020603050405020304" pitchFamily="18" charset="0"/>
              <a:buChar char="•"/>
            </a:pPr>
            <a:r>
              <a:rPr lang="en-US" altLang="en-US" sz="2000"/>
              <a:t>Complexity of integration addressed with widely available web protocols.</a:t>
            </a:r>
            <a:endParaRPr lang="en-US" altLang="en-US" sz="2400"/>
          </a:p>
          <a:p>
            <a:pPr marL="609600" indent="-609600">
              <a:buNone/>
            </a:pPr>
            <a:r>
              <a:rPr lang="en-US" altLang="en-US" sz="2400"/>
              <a:t>     </a:t>
            </a:r>
          </a:p>
        </p:txBody>
      </p:sp>
      <p:sp>
        <p:nvSpPr>
          <p:cNvPr id="53249" name="Slide Number Placeholder 3">
            <a:extLst>
              <a:ext uri="{FF2B5EF4-FFF2-40B4-BE49-F238E27FC236}">
                <a16:creationId xmlns:a16="http://schemas.microsoft.com/office/drawing/2014/main" id="{22DEA01D-B388-45D5-8F30-5AAB07B8E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F871348-3628-4E6E-B025-5E1967B3FEA6}" type="slidenum">
              <a:rPr lang="en-US" altLang="en-US" sz="1800"/>
              <a:pPr/>
              <a:t>21</a:t>
            </a:fld>
            <a:endParaRPr lang="en-US" altLang="en-US" sz="180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49D6BE0C-1E14-B671-E615-6DD3F8CB12EC}"/>
              </a:ext>
            </a:extLst>
          </p:cNvPr>
          <p:cNvSpPr>
            <a:spLocks noGrp="1" noChangeArrowheads="1"/>
          </p:cNvSpPr>
          <p:nvPr>
            <p:ph type="title"/>
          </p:nvPr>
        </p:nvSpPr>
        <p:spPr/>
        <p:txBody>
          <a:bodyPr/>
          <a:lstStyle/>
          <a:p>
            <a:r>
              <a:rPr lang="en-US" altLang="en-US"/>
              <a:t>4. The Architecture(2) </a:t>
            </a:r>
          </a:p>
        </p:txBody>
      </p:sp>
      <p:sp>
        <p:nvSpPr>
          <p:cNvPr id="55300" name="Rectangle 3">
            <a:extLst>
              <a:ext uri="{FF2B5EF4-FFF2-40B4-BE49-F238E27FC236}">
                <a16:creationId xmlns:a16="http://schemas.microsoft.com/office/drawing/2014/main" id="{C80023D0-6CE4-3660-B83C-BE9D62E9C94A}"/>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Instituting an Architectural Discipline</a:t>
            </a:r>
          </a:p>
          <a:p>
            <a:pPr marL="609600" indent="-609600">
              <a:buFont typeface="Times" panose="02020603050405020304" pitchFamily="18" charset="0"/>
              <a:buChar char="•"/>
            </a:pPr>
            <a:r>
              <a:rPr lang="en-US" altLang="en-US" sz="2400"/>
              <a:t>Focus on near and long term horizon</a:t>
            </a:r>
          </a:p>
          <a:p>
            <a:pPr marL="609600" indent="-609600">
              <a:buFont typeface="Times" panose="02020603050405020304" pitchFamily="18" charset="0"/>
              <a:buChar char="•"/>
            </a:pPr>
            <a:r>
              <a:rPr lang="en-US" altLang="en-US" sz="2400"/>
              <a:t>Clearly defined long-term business direction</a:t>
            </a:r>
          </a:p>
          <a:p>
            <a:pPr marL="609600" indent="-609600">
              <a:buFont typeface="Times" panose="02020603050405020304" pitchFamily="18" charset="0"/>
              <a:buChar char="•"/>
            </a:pPr>
            <a:r>
              <a:rPr lang="en-US" altLang="en-US" sz="2400"/>
              <a:t>Identify near-term business initiatives</a:t>
            </a:r>
          </a:p>
          <a:p>
            <a:pPr marL="609600" indent="-609600">
              <a:buFont typeface="Times" panose="02020603050405020304" pitchFamily="18" charset="0"/>
              <a:buChar char="•"/>
            </a:pPr>
            <a:r>
              <a:rPr lang="en-US" altLang="en-US" sz="2400"/>
              <a:t>Create </a:t>
            </a:r>
            <a:r>
              <a:rPr lang="ja-JP" altLang="en-US" sz="2400"/>
              <a:t>“</a:t>
            </a:r>
            <a:r>
              <a:rPr lang="en-US" altLang="ja-JP" sz="2400"/>
              <a:t>rolling waves</a:t>
            </a:r>
            <a:r>
              <a:rPr lang="ja-JP" altLang="en-US" sz="2400"/>
              <a:t>”</a:t>
            </a:r>
            <a:r>
              <a:rPr lang="en-US" altLang="ja-JP" sz="2400"/>
              <a:t> of near-term business initiatives</a:t>
            </a:r>
          </a:p>
          <a:p>
            <a:pPr marL="609600" indent="-609600">
              <a:buFont typeface="Times" panose="02020603050405020304" pitchFamily="18" charset="0"/>
              <a:buChar char="•"/>
            </a:pPr>
            <a:endParaRPr lang="en-US" altLang="en-US" sz="2400"/>
          </a:p>
        </p:txBody>
      </p:sp>
      <p:sp>
        <p:nvSpPr>
          <p:cNvPr id="55297" name="Slide Number Placeholder 3">
            <a:extLst>
              <a:ext uri="{FF2B5EF4-FFF2-40B4-BE49-F238E27FC236}">
                <a16:creationId xmlns:a16="http://schemas.microsoft.com/office/drawing/2014/main" id="{9ED70E4A-9CD8-C625-F2F0-1A696CA0AF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D96FA8E-A5E2-4249-8DE9-9CEC6BD76AF4}" type="slidenum">
              <a:rPr lang="en-US" altLang="en-US" sz="1800"/>
              <a:pPr/>
              <a:t>22</a:t>
            </a:fld>
            <a:endParaRPr lang="en-US" altLang="en-US" sz="1800">
              <a:latin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93056398-54F2-7F24-467E-BD528D8C3A82}"/>
              </a:ext>
            </a:extLst>
          </p:cNvPr>
          <p:cNvSpPr>
            <a:spLocks noGrp="1" noChangeArrowheads="1"/>
          </p:cNvSpPr>
          <p:nvPr>
            <p:ph type="title"/>
          </p:nvPr>
        </p:nvSpPr>
        <p:spPr/>
        <p:txBody>
          <a:bodyPr/>
          <a:lstStyle/>
          <a:p>
            <a:r>
              <a:rPr lang="en-US" altLang="en-US"/>
              <a:t>4. The Architecture(3) </a:t>
            </a:r>
          </a:p>
        </p:txBody>
      </p:sp>
      <p:sp>
        <p:nvSpPr>
          <p:cNvPr id="57348" name="Rectangle 3">
            <a:extLst>
              <a:ext uri="{FF2B5EF4-FFF2-40B4-BE49-F238E27FC236}">
                <a16:creationId xmlns:a16="http://schemas.microsoft.com/office/drawing/2014/main" id="{EB63951D-A594-5367-8EA6-61C3E71A98A3}"/>
              </a:ext>
            </a:extLst>
          </p:cNvPr>
          <p:cNvSpPr>
            <a:spLocks noGrp="1" noChangeArrowheads="1"/>
          </p:cNvSpPr>
          <p:nvPr>
            <p:ph idx="1"/>
          </p:nvPr>
        </p:nvSpPr>
        <p:spPr/>
        <p:txBody>
          <a:bodyPr>
            <a:normAutofit fontScale="92500" lnSpcReduction="20000"/>
          </a:bodyPr>
          <a:lstStyle/>
          <a:p>
            <a:pPr marL="609600" indent="-609600">
              <a:buFont typeface="Times" panose="02020603050405020304" pitchFamily="18" charset="0"/>
              <a:buChar char="•"/>
            </a:pPr>
            <a:r>
              <a:rPr lang="en-US" altLang="en-US" sz="2000" b="1"/>
              <a:t>SOA Value Proposition</a:t>
            </a:r>
          </a:p>
          <a:p>
            <a:pPr marL="609600" indent="-609600">
              <a:buFont typeface="Times" panose="02020603050405020304" pitchFamily="18" charset="0"/>
              <a:buChar char="•"/>
            </a:pPr>
            <a:r>
              <a:rPr lang="en-US" altLang="en-US" sz="2000"/>
              <a:t>Flexible, agile to change, composite applications (e.g. track a student from high school to job application and beyond)</a:t>
            </a:r>
          </a:p>
          <a:p>
            <a:pPr marL="609600" indent="-609600">
              <a:buFont typeface="Times" panose="02020603050405020304" pitchFamily="18" charset="0"/>
              <a:buChar char="•"/>
            </a:pPr>
            <a:r>
              <a:rPr lang="en-US" altLang="en-US" sz="2000"/>
              <a:t>Increase quality and scalability (e.g. facilitate transfer of credit to and from other institutions)</a:t>
            </a:r>
          </a:p>
          <a:p>
            <a:pPr marL="609600" indent="-609600">
              <a:buFont typeface="Times" panose="02020603050405020304" pitchFamily="18" charset="0"/>
              <a:buChar char="•"/>
            </a:pPr>
            <a:r>
              <a:rPr lang="en-US" altLang="en-US" sz="2000"/>
              <a:t>Make knowledge maintainable (e.g. provide ability to make decisions about whether a new program is viable)</a:t>
            </a:r>
          </a:p>
          <a:p>
            <a:pPr marL="609600" indent="-609600">
              <a:buFont typeface="Times" panose="02020603050405020304" pitchFamily="18" charset="0"/>
              <a:buChar char="•"/>
            </a:pPr>
            <a:r>
              <a:rPr lang="en-US" altLang="en-US" sz="2000"/>
              <a:t>Make key data accessible and usable everywhere (e.g. make student records available to advisors, instructors, external entities, and federal agencies)</a:t>
            </a:r>
          </a:p>
          <a:p>
            <a:pPr marL="609600" indent="-609600">
              <a:buFont typeface="Times" panose="02020603050405020304" pitchFamily="18" charset="0"/>
              <a:buChar char="•"/>
            </a:pPr>
            <a:r>
              <a:rPr lang="en-US" altLang="en-US" sz="2000"/>
              <a:t>Reduce risk and exposure (e.g. provide efficient audit and logging mechanisms)  </a:t>
            </a:r>
          </a:p>
          <a:p>
            <a:pPr marL="609600" indent="-609600">
              <a:buNone/>
            </a:pPr>
            <a:endParaRPr lang="en-US" altLang="en-US" sz="2000"/>
          </a:p>
          <a:p>
            <a:pPr marL="609600" indent="-609600">
              <a:buFont typeface="Times" panose="02020603050405020304" pitchFamily="18" charset="0"/>
              <a:buChar char="•"/>
            </a:pPr>
            <a:endParaRPr lang="en-US" altLang="en-US" sz="2000" b="1"/>
          </a:p>
        </p:txBody>
      </p:sp>
      <p:sp>
        <p:nvSpPr>
          <p:cNvPr id="57345" name="Slide Number Placeholder 3">
            <a:extLst>
              <a:ext uri="{FF2B5EF4-FFF2-40B4-BE49-F238E27FC236}">
                <a16:creationId xmlns:a16="http://schemas.microsoft.com/office/drawing/2014/main" id="{EB735606-9351-8E06-9706-08CEE3C949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0B70153-925C-4D61-A441-8898E853A236}" type="slidenum">
              <a:rPr lang="en-US" altLang="en-US" sz="1800"/>
              <a:pPr/>
              <a:t>23</a:t>
            </a:fld>
            <a:endParaRPr lang="en-US" altLang="en-US" sz="1800">
              <a:latin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258942F1-D679-7E58-86F1-74DD34C2EFD4}"/>
              </a:ext>
            </a:extLst>
          </p:cNvPr>
          <p:cNvSpPr>
            <a:spLocks noGrp="1" noChangeArrowheads="1"/>
          </p:cNvSpPr>
          <p:nvPr>
            <p:ph type="title"/>
          </p:nvPr>
        </p:nvSpPr>
        <p:spPr/>
        <p:txBody>
          <a:bodyPr/>
          <a:lstStyle/>
          <a:p>
            <a:r>
              <a:rPr lang="en-US" altLang="en-US"/>
              <a:t>4. The Architecture(4) </a:t>
            </a:r>
          </a:p>
        </p:txBody>
      </p:sp>
      <p:sp>
        <p:nvSpPr>
          <p:cNvPr id="59396" name="Rectangle 3">
            <a:extLst>
              <a:ext uri="{FF2B5EF4-FFF2-40B4-BE49-F238E27FC236}">
                <a16:creationId xmlns:a16="http://schemas.microsoft.com/office/drawing/2014/main" id="{CFF63D1A-30E1-980F-D8C1-EEF26ECF10BF}"/>
              </a:ext>
            </a:extLst>
          </p:cNvPr>
          <p:cNvSpPr>
            <a:spLocks noGrp="1" noChangeArrowheads="1"/>
          </p:cNvSpPr>
          <p:nvPr>
            <p:ph idx="1"/>
          </p:nvPr>
        </p:nvSpPr>
        <p:spPr/>
        <p:txBody>
          <a:bodyPr>
            <a:normAutofit fontScale="92500" lnSpcReduction="20000"/>
          </a:bodyPr>
          <a:lstStyle/>
          <a:p>
            <a:pPr marL="609600" indent="-609600">
              <a:buFont typeface="Times" panose="02020603050405020304" pitchFamily="18" charset="0"/>
              <a:buChar char="•"/>
            </a:pPr>
            <a:r>
              <a:rPr lang="en-US" altLang="en-US" sz="2400" b="1"/>
              <a:t>Current and future I.T. Landscape</a:t>
            </a:r>
          </a:p>
          <a:p>
            <a:pPr marL="609600" indent="-609600">
              <a:buFont typeface="Times" panose="02020603050405020304" pitchFamily="18" charset="0"/>
              <a:buChar char="•"/>
            </a:pPr>
            <a:r>
              <a:rPr lang="en-US" altLang="en-US" sz="2400"/>
              <a:t>Not state-of-the-art but quite stable</a:t>
            </a:r>
          </a:p>
          <a:p>
            <a:pPr marL="609600" indent="-609600">
              <a:buFont typeface="Times" panose="02020603050405020304" pitchFamily="18" charset="0"/>
              <a:buChar char="•"/>
            </a:pPr>
            <a:r>
              <a:rPr lang="en-US" altLang="en-US" sz="2400"/>
              <a:t>Meets the needs of the university quite well</a:t>
            </a:r>
          </a:p>
          <a:p>
            <a:pPr marL="609600" indent="-609600">
              <a:buFont typeface="Times" panose="02020603050405020304" pitchFamily="18" charset="0"/>
              <a:buChar char="•"/>
            </a:pPr>
            <a:r>
              <a:rPr lang="en-US" altLang="en-US" sz="2400"/>
              <a:t>Fairly maintainable in its current form</a:t>
            </a:r>
          </a:p>
          <a:p>
            <a:pPr marL="609600" indent="-609600">
              <a:buFont typeface="Times" panose="02020603050405020304" pitchFamily="18" charset="0"/>
              <a:buChar char="•"/>
            </a:pPr>
            <a:r>
              <a:rPr lang="en-US" altLang="en-US" sz="2400"/>
              <a:t>Is not optimally positioned to address the ever-changing needs of higher education</a:t>
            </a:r>
          </a:p>
          <a:p>
            <a:pPr marL="609600" indent="-609600">
              <a:buFont typeface="Times" panose="02020603050405020304" pitchFamily="18" charset="0"/>
              <a:buChar char="•"/>
            </a:pPr>
            <a:r>
              <a:rPr lang="en-US" altLang="en-US" sz="2400"/>
              <a:t>An evolutionary (not revolutionary) approach is needed</a:t>
            </a:r>
          </a:p>
          <a:p>
            <a:pPr marL="609600" indent="-609600">
              <a:buFont typeface="Times" panose="02020603050405020304" pitchFamily="18" charset="0"/>
              <a:buChar char="•"/>
            </a:pPr>
            <a:r>
              <a:rPr lang="en-US" altLang="en-US" sz="2400"/>
              <a:t>The university has committed itself to SOA</a:t>
            </a:r>
          </a:p>
          <a:p>
            <a:pPr marL="609600" indent="-609600">
              <a:buFont typeface="Times" panose="02020603050405020304" pitchFamily="18" charset="0"/>
              <a:buChar char="•"/>
            </a:pPr>
            <a:endParaRPr lang="en-US" altLang="en-US" sz="2400"/>
          </a:p>
          <a:p>
            <a:pPr marL="609600" indent="-609600">
              <a:buFont typeface="Times" panose="02020603050405020304" pitchFamily="18" charset="0"/>
              <a:buChar char="•"/>
            </a:pPr>
            <a:endParaRPr lang="en-US" altLang="en-US" sz="2400" b="1"/>
          </a:p>
        </p:txBody>
      </p:sp>
      <p:sp>
        <p:nvSpPr>
          <p:cNvPr id="59393" name="Slide Number Placeholder 3">
            <a:extLst>
              <a:ext uri="{FF2B5EF4-FFF2-40B4-BE49-F238E27FC236}">
                <a16:creationId xmlns:a16="http://schemas.microsoft.com/office/drawing/2014/main" id="{E3CF82F9-028C-4CA8-1871-A51342B611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F6EFBC9-E9BB-4889-97D7-4007FD6FB9CA}" type="slidenum">
              <a:rPr lang="en-US" altLang="en-US" sz="1800"/>
              <a:pPr/>
              <a:t>24</a:t>
            </a:fld>
            <a:endParaRPr lang="en-US" altLang="en-US" sz="1800">
              <a:latin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97B517F8-779C-4F38-06A5-AEC515B94866}"/>
              </a:ext>
            </a:extLst>
          </p:cNvPr>
          <p:cNvSpPr>
            <a:spLocks noGrp="1" noChangeArrowheads="1"/>
          </p:cNvSpPr>
          <p:nvPr>
            <p:ph type="title"/>
          </p:nvPr>
        </p:nvSpPr>
        <p:spPr/>
        <p:txBody>
          <a:bodyPr/>
          <a:lstStyle/>
          <a:p>
            <a:r>
              <a:rPr lang="en-US" altLang="en-US"/>
              <a:t>4. The Architecture(5) </a:t>
            </a:r>
          </a:p>
        </p:txBody>
      </p:sp>
      <p:sp>
        <p:nvSpPr>
          <p:cNvPr id="61444" name="Rectangle 3">
            <a:extLst>
              <a:ext uri="{FF2B5EF4-FFF2-40B4-BE49-F238E27FC236}">
                <a16:creationId xmlns:a16="http://schemas.microsoft.com/office/drawing/2014/main" id="{85C7C39E-B517-90C3-DB79-BF61E841BBE5}"/>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SOA - an evolution in objectives</a:t>
            </a:r>
            <a:endParaRPr lang="en-US" altLang="en-US" sz="2400"/>
          </a:p>
          <a:p>
            <a:pPr marL="609600" indent="-609600">
              <a:buFont typeface="Times" panose="02020603050405020304" pitchFamily="18" charset="0"/>
              <a:buChar char="•"/>
            </a:pPr>
            <a:endParaRPr lang="en-US" altLang="en-US" sz="2400" b="1"/>
          </a:p>
        </p:txBody>
      </p:sp>
      <p:sp>
        <p:nvSpPr>
          <p:cNvPr id="61441" name="Slide Number Placeholder 3">
            <a:extLst>
              <a:ext uri="{FF2B5EF4-FFF2-40B4-BE49-F238E27FC236}">
                <a16:creationId xmlns:a16="http://schemas.microsoft.com/office/drawing/2014/main" id="{C51E887A-B728-18B6-8F53-998E24523D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D567BC5B-148F-47FD-BF8F-933D4CFF29A4}" type="slidenum">
              <a:rPr lang="en-US" altLang="en-US" sz="1800"/>
              <a:pPr/>
              <a:t>25</a:t>
            </a:fld>
            <a:endParaRPr lang="en-US" altLang="en-US" sz="1800">
              <a:latin typeface="Helvetica" panose="020B0604020202020204" pitchFamily="34" charset="0"/>
            </a:endParaRPr>
          </a:p>
        </p:txBody>
      </p:sp>
      <p:graphicFrame>
        <p:nvGraphicFramePr>
          <p:cNvPr id="352309" name="Group 53">
            <a:extLst>
              <a:ext uri="{FF2B5EF4-FFF2-40B4-BE49-F238E27FC236}">
                <a16:creationId xmlns:a16="http://schemas.microsoft.com/office/drawing/2014/main" id="{34D1B23C-43B3-713B-F075-749393B1FA76}"/>
              </a:ext>
            </a:extLst>
          </p:cNvPr>
          <p:cNvGraphicFramePr>
            <a:graphicFrameLocks noGrp="1"/>
          </p:cNvGraphicFramePr>
          <p:nvPr/>
        </p:nvGraphicFramePr>
        <p:xfrm>
          <a:off x="2667000" y="2057401"/>
          <a:ext cx="6705600" cy="4023152"/>
        </p:xfrm>
        <a:graphic>
          <a:graphicData uri="http://schemas.openxmlformats.org/drawingml/2006/table">
            <a:tbl>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3656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Verdana" pitchFamily="-107" charset="0"/>
                        </a:rPr>
                        <a:t>From</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Verdana" pitchFamily="-107" charset="0"/>
                        </a:rPr>
                        <a:t>To</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6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Function oriented</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Process oriented</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6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Build to last</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Build to change</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99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Prolonged development cycles</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Incrementally built and deployed</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6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Application silos</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Orchestrated solutions</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6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Tightly coupled</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Loosely coupled</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9142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Structuring applications using components or objects</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Structure applications using services</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399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Known implementation</a:t>
                      </a:r>
                    </a:p>
                  </a:txBody>
                  <a:tcPr marT="45707" marB="4570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Verdana" pitchFamily="-107" charset="0"/>
                        </a:rPr>
                        <a:t>Implementation abstraction</a:t>
                      </a:r>
                    </a:p>
                  </a:txBody>
                  <a:tcPr marT="45707" marB="4570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15E98177-1B18-6C8A-7CCB-2AA79DEE65D0}"/>
              </a:ext>
            </a:extLst>
          </p:cNvPr>
          <p:cNvSpPr>
            <a:spLocks noGrp="1" noChangeArrowheads="1"/>
          </p:cNvSpPr>
          <p:nvPr>
            <p:ph type="title"/>
          </p:nvPr>
        </p:nvSpPr>
        <p:spPr/>
        <p:txBody>
          <a:bodyPr/>
          <a:lstStyle/>
          <a:p>
            <a:r>
              <a:rPr lang="en-US" altLang="en-US"/>
              <a:t>4. The Architecture(6) </a:t>
            </a:r>
          </a:p>
        </p:txBody>
      </p:sp>
      <p:sp>
        <p:nvSpPr>
          <p:cNvPr id="63492" name="Rectangle 3">
            <a:extLst>
              <a:ext uri="{FF2B5EF4-FFF2-40B4-BE49-F238E27FC236}">
                <a16:creationId xmlns:a16="http://schemas.microsoft.com/office/drawing/2014/main" id="{09AD1919-7941-44C0-FA2A-9AFF43B2BD09}"/>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SOA - multiple viewpoints</a:t>
            </a:r>
            <a:endParaRPr lang="en-US" altLang="en-US" sz="2400"/>
          </a:p>
          <a:p>
            <a:pPr marL="609600" indent="-609600">
              <a:buFont typeface="Times" panose="02020603050405020304" pitchFamily="18" charset="0"/>
              <a:buChar char="•"/>
            </a:pPr>
            <a:endParaRPr lang="en-US" altLang="en-US" sz="2400" b="1"/>
          </a:p>
        </p:txBody>
      </p:sp>
      <p:sp>
        <p:nvSpPr>
          <p:cNvPr id="63489" name="Slide Number Placeholder 3">
            <a:extLst>
              <a:ext uri="{FF2B5EF4-FFF2-40B4-BE49-F238E27FC236}">
                <a16:creationId xmlns:a16="http://schemas.microsoft.com/office/drawing/2014/main" id="{D9D3F969-67BF-DD6B-6A85-9DCE9F7ADE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B1DAB0B-41AB-4739-99BD-626B8091D26D}" type="slidenum">
              <a:rPr lang="en-US" altLang="en-US" sz="1800"/>
              <a:pPr/>
              <a:t>26</a:t>
            </a:fld>
            <a:endParaRPr lang="en-US" altLang="en-US" sz="1800">
              <a:latin typeface="Helvetica" panose="020B0604020202020204" pitchFamily="34" charset="0"/>
            </a:endParaRPr>
          </a:p>
        </p:txBody>
      </p:sp>
      <p:graphicFrame>
        <p:nvGraphicFramePr>
          <p:cNvPr id="63493" name="Object 2">
            <a:extLst>
              <a:ext uri="{FF2B5EF4-FFF2-40B4-BE49-F238E27FC236}">
                <a16:creationId xmlns:a16="http://schemas.microsoft.com/office/drawing/2014/main" id="{F41D90A9-E11A-7599-20BF-E35B2247CF95}"/>
              </a:ext>
            </a:extLst>
          </p:cNvPr>
          <p:cNvGraphicFramePr>
            <a:graphicFrameLocks noChangeAspect="1"/>
          </p:cNvGraphicFramePr>
          <p:nvPr/>
        </p:nvGraphicFramePr>
        <p:xfrm>
          <a:off x="2514600" y="2032000"/>
          <a:ext cx="6000750" cy="3462338"/>
        </p:xfrm>
        <a:graphic>
          <a:graphicData uri="http://schemas.openxmlformats.org/presentationml/2006/ole">
            <mc:AlternateContent xmlns:mc="http://schemas.openxmlformats.org/markup-compatibility/2006">
              <mc:Choice xmlns:v="urn:schemas-microsoft-com:vml" Requires="v">
                <p:oleObj name="Document" r:id="rId3" imgW="4838700" imgH="2794000" progId="Word.Document.8">
                  <p:embed/>
                </p:oleObj>
              </mc:Choice>
              <mc:Fallback>
                <p:oleObj name="Document" r:id="rId3" imgW="4838700" imgH="2794000" progId="Word.Document.8">
                  <p:embed/>
                  <p:pic>
                    <p:nvPicPr>
                      <p:cNvPr id="63493" name="Object 2">
                        <a:extLst>
                          <a:ext uri="{FF2B5EF4-FFF2-40B4-BE49-F238E27FC236}">
                            <a16:creationId xmlns:a16="http://schemas.microsoft.com/office/drawing/2014/main" id="{F41D90A9-E11A-7599-20BF-E35B2247C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32000"/>
                        <a:ext cx="6000750" cy="346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8619F1DF-CC70-CADF-2DAB-8DB3B3BE7721}"/>
              </a:ext>
            </a:extLst>
          </p:cNvPr>
          <p:cNvSpPr>
            <a:spLocks noGrp="1" noChangeArrowheads="1"/>
          </p:cNvSpPr>
          <p:nvPr>
            <p:ph type="title"/>
          </p:nvPr>
        </p:nvSpPr>
        <p:spPr/>
        <p:txBody>
          <a:bodyPr/>
          <a:lstStyle/>
          <a:p>
            <a:r>
              <a:rPr lang="en-US" altLang="en-US"/>
              <a:t>4. The Architecture(7) </a:t>
            </a:r>
          </a:p>
        </p:txBody>
      </p:sp>
      <p:sp>
        <p:nvSpPr>
          <p:cNvPr id="65540" name="Rectangle 3">
            <a:extLst>
              <a:ext uri="{FF2B5EF4-FFF2-40B4-BE49-F238E27FC236}">
                <a16:creationId xmlns:a16="http://schemas.microsoft.com/office/drawing/2014/main" id="{33849EE0-A949-0E80-F756-39E660DD8071}"/>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SOA - three key roles: consumer, provider, registry</a:t>
            </a:r>
            <a:endParaRPr lang="en-US" altLang="en-US" sz="2400"/>
          </a:p>
          <a:p>
            <a:pPr marL="609600" indent="-609600">
              <a:buFont typeface="Times" panose="02020603050405020304" pitchFamily="18" charset="0"/>
              <a:buChar char="•"/>
            </a:pPr>
            <a:endParaRPr lang="en-US" altLang="en-US" sz="2400" b="1"/>
          </a:p>
        </p:txBody>
      </p:sp>
      <p:sp>
        <p:nvSpPr>
          <p:cNvPr id="65537" name="Slide Number Placeholder 3">
            <a:extLst>
              <a:ext uri="{FF2B5EF4-FFF2-40B4-BE49-F238E27FC236}">
                <a16:creationId xmlns:a16="http://schemas.microsoft.com/office/drawing/2014/main" id="{455D907B-C062-6350-1360-1201C75E81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2988144-81DB-4C06-9D10-150407117BDC}" type="slidenum">
              <a:rPr lang="en-US" altLang="en-US" sz="1800"/>
              <a:pPr/>
              <a:t>27</a:t>
            </a:fld>
            <a:endParaRPr lang="en-US" altLang="en-US" sz="1800">
              <a:latin typeface="Helvetica" panose="020B0604020202020204" pitchFamily="34" charset="0"/>
            </a:endParaRPr>
          </a:p>
        </p:txBody>
      </p:sp>
      <p:graphicFrame>
        <p:nvGraphicFramePr>
          <p:cNvPr id="65541" name="Object 2">
            <a:extLst>
              <a:ext uri="{FF2B5EF4-FFF2-40B4-BE49-F238E27FC236}">
                <a16:creationId xmlns:a16="http://schemas.microsoft.com/office/drawing/2014/main" id="{EE29CA18-54D7-2C5F-015E-2EF5D4A17E85}"/>
              </a:ext>
            </a:extLst>
          </p:cNvPr>
          <p:cNvGraphicFramePr>
            <a:graphicFrameLocks noChangeAspect="1"/>
          </p:cNvGraphicFramePr>
          <p:nvPr/>
        </p:nvGraphicFramePr>
        <p:xfrm>
          <a:off x="4495800" y="3200401"/>
          <a:ext cx="3011488" cy="2011363"/>
        </p:xfrm>
        <a:graphic>
          <a:graphicData uri="http://schemas.openxmlformats.org/presentationml/2006/ole">
            <mc:AlternateContent xmlns:mc="http://schemas.openxmlformats.org/markup-compatibility/2006">
              <mc:Choice xmlns:v="urn:schemas-microsoft-com:vml" Requires="v">
                <p:oleObj name="Document" r:id="rId3" imgW="3009900" imgH="2006600" progId="Word.Document.8">
                  <p:embed/>
                </p:oleObj>
              </mc:Choice>
              <mc:Fallback>
                <p:oleObj name="Document" r:id="rId3" imgW="3009900" imgH="2006600" progId="Word.Document.8">
                  <p:embed/>
                  <p:pic>
                    <p:nvPicPr>
                      <p:cNvPr id="65541" name="Object 2">
                        <a:extLst>
                          <a:ext uri="{FF2B5EF4-FFF2-40B4-BE49-F238E27FC236}">
                            <a16:creationId xmlns:a16="http://schemas.microsoft.com/office/drawing/2014/main" id="{EE29CA18-54D7-2C5F-015E-2EF5D4A17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00401"/>
                        <a:ext cx="3011488"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22CF0361-DF5D-D18B-B062-34F64EF8E388}"/>
              </a:ext>
            </a:extLst>
          </p:cNvPr>
          <p:cNvSpPr>
            <a:spLocks noGrp="1" noChangeArrowheads="1"/>
          </p:cNvSpPr>
          <p:nvPr>
            <p:ph type="title"/>
          </p:nvPr>
        </p:nvSpPr>
        <p:spPr/>
        <p:txBody>
          <a:bodyPr/>
          <a:lstStyle/>
          <a:p>
            <a:r>
              <a:rPr lang="en-US" altLang="en-US"/>
              <a:t>4. The Architecture(8) </a:t>
            </a:r>
          </a:p>
        </p:txBody>
      </p:sp>
      <p:sp>
        <p:nvSpPr>
          <p:cNvPr id="67588" name="Rectangle 3">
            <a:extLst>
              <a:ext uri="{FF2B5EF4-FFF2-40B4-BE49-F238E27FC236}">
                <a16:creationId xmlns:a16="http://schemas.microsoft.com/office/drawing/2014/main" id="{61D22B19-1976-3237-08F7-1CBAE9064F72}"/>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buNone/>
            </a:pPr>
            <a:endParaRPr lang="en-US" altLang="en-US" sz="2400" b="1"/>
          </a:p>
        </p:txBody>
      </p:sp>
      <p:sp>
        <p:nvSpPr>
          <p:cNvPr id="67585" name="Slide Number Placeholder 3">
            <a:extLst>
              <a:ext uri="{FF2B5EF4-FFF2-40B4-BE49-F238E27FC236}">
                <a16:creationId xmlns:a16="http://schemas.microsoft.com/office/drawing/2014/main" id="{CDB32A0E-8CC7-447D-2D79-6046A866C7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F749545-7320-467C-9354-D5B0F94D1B73}" type="slidenum">
              <a:rPr lang="en-US" altLang="en-US" sz="1800"/>
              <a:pPr/>
              <a:t>28</a:t>
            </a:fld>
            <a:endParaRPr lang="en-US" altLang="en-US" sz="1800">
              <a:latin typeface="Helvetica" panose="020B0604020202020204" pitchFamily="34" charset="0"/>
            </a:endParaRPr>
          </a:p>
        </p:txBody>
      </p:sp>
      <p:sp>
        <p:nvSpPr>
          <p:cNvPr id="67589" name="Text Box 6">
            <a:extLst>
              <a:ext uri="{FF2B5EF4-FFF2-40B4-BE49-F238E27FC236}">
                <a16:creationId xmlns:a16="http://schemas.microsoft.com/office/drawing/2014/main" id="{2CC02AAC-1CCE-F7A9-0D57-616133AF891F}"/>
              </a:ext>
            </a:extLst>
          </p:cNvPr>
          <p:cNvSpPr txBox="1">
            <a:spLocks noChangeArrowheads="1"/>
          </p:cNvSpPr>
          <p:nvPr/>
        </p:nvSpPr>
        <p:spPr bwMode="auto">
          <a:xfrm>
            <a:off x="2270126" y="2613025"/>
            <a:ext cx="640617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2000">
                <a:latin typeface="Times New Roman" panose="02020603050405020304" pitchFamily="18" charset="0"/>
              </a:rPr>
              <a:t>Services in a Service-Oriented Architecture are </a:t>
            </a:r>
            <a:r>
              <a:rPr lang="en-US" altLang="en-US" sz="2000" b="1">
                <a:latin typeface="Times New Roman" panose="02020603050405020304" pitchFamily="18" charset="0"/>
              </a:rPr>
              <a:t>always</a:t>
            </a:r>
            <a:r>
              <a:rPr lang="en-US" altLang="en-US" sz="2000">
                <a:latin typeface="Times New Roman" panose="02020603050405020304" pitchFamily="18" charset="0"/>
              </a:rPr>
              <a:t>:</a:t>
            </a:r>
          </a:p>
          <a:p>
            <a:r>
              <a:rPr lang="en-US" altLang="en-US" sz="2000" b="1">
                <a:latin typeface="Times New Roman" panose="02020603050405020304" pitchFamily="18" charset="0"/>
              </a:rPr>
              <a:t>Stateless</a:t>
            </a:r>
          </a:p>
          <a:p>
            <a:r>
              <a:rPr lang="en-US" altLang="en-US" sz="2000">
                <a:latin typeface="Times New Roman" panose="02020603050405020304" pitchFamily="18" charset="0"/>
              </a:rPr>
              <a:t>SOA services neither remember the last thing they </a:t>
            </a:r>
          </a:p>
          <a:p>
            <a:r>
              <a:rPr lang="en-US" altLang="en-US" sz="2000">
                <a:latin typeface="Times New Roman" panose="02020603050405020304" pitchFamily="18" charset="0"/>
              </a:rPr>
              <a:t>were asked to do, nor care what the next is. Services </a:t>
            </a:r>
          </a:p>
          <a:p>
            <a:r>
              <a:rPr lang="en-US" altLang="en-US" sz="2000">
                <a:latin typeface="Times New Roman" panose="02020603050405020304" pitchFamily="18" charset="0"/>
              </a:rPr>
              <a:t>are not dependent on the context or state of other services</a:t>
            </a:r>
          </a:p>
          <a:p>
            <a:r>
              <a:rPr lang="en-US" altLang="en-US" sz="2000">
                <a:latin typeface="Times New Roman" panose="02020603050405020304" pitchFamily="18" charset="0"/>
              </a:rPr>
              <a:t>– only on their functionality.</a:t>
            </a:r>
          </a:p>
          <a:p>
            <a:r>
              <a:rPr lang="en-US" altLang="en-US" sz="2000" b="1">
                <a:latin typeface="Times New Roman" panose="02020603050405020304" pitchFamily="18" charset="0"/>
              </a:rPr>
              <a:t>Discoverable</a:t>
            </a:r>
          </a:p>
          <a:p>
            <a:r>
              <a:rPr lang="en-US" altLang="en-US" sz="2000">
                <a:latin typeface="Times New Roman" panose="02020603050405020304" pitchFamily="18" charset="0"/>
              </a:rPr>
              <a:t>A service must be </a:t>
            </a:r>
            <a:r>
              <a:rPr lang="ja-JP" altLang="en-US" sz="2000">
                <a:latin typeface="Times New Roman" panose="02020603050405020304" pitchFamily="18" charset="0"/>
              </a:rPr>
              <a:t>“</a:t>
            </a:r>
            <a:r>
              <a:rPr lang="en-US" altLang="ja-JP" sz="2000">
                <a:latin typeface="Times New Roman" panose="02020603050405020304" pitchFamily="18" charset="0"/>
              </a:rPr>
              <a:t>discoverable</a:t>
            </a:r>
            <a:r>
              <a:rPr lang="ja-JP" altLang="en-US" sz="2000">
                <a:latin typeface="Times New Roman" panose="02020603050405020304" pitchFamily="18" charset="0"/>
              </a:rPr>
              <a:t>”</a:t>
            </a:r>
            <a:r>
              <a:rPr lang="en-US" altLang="ja-JP" sz="2000">
                <a:latin typeface="Times New Roman" panose="02020603050405020304" pitchFamily="18" charset="0"/>
              </a:rPr>
              <a:t> by potential consumers of </a:t>
            </a:r>
          </a:p>
          <a:p>
            <a:r>
              <a:rPr lang="en-US" altLang="en-US" sz="2000">
                <a:latin typeface="Times New Roman" panose="02020603050405020304" pitchFamily="18" charset="0"/>
              </a:rPr>
              <a:t>the service – if a service is not known to exist, it is unlikely </a:t>
            </a:r>
          </a:p>
          <a:p>
            <a:r>
              <a:rPr lang="en-US" altLang="en-US" sz="2000">
                <a:latin typeface="Times New Roman" panose="02020603050405020304" pitchFamily="18" charset="0"/>
              </a:rPr>
              <a:t>ever to be used. Services are </a:t>
            </a:r>
            <a:r>
              <a:rPr lang="ja-JP" altLang="en-US" sz="2000">
                <a:latin typeface="Times New Roman" panose="02020603050405020304" pitchFamily="18" charset="0"/>
              </a:rPr>
              <a:t>“</a:t>
            </a:r>
            <a:r>
              <a:rPr lang="en-US" altLang="ja-JP" sz="2000">
                <a:latin typeface="Times New Roman" panose="02020603050405020304" pitchFamily="18" charset="0"/>
              </a:rPr>
              <a:t>published</a:t>
            </a:r>
            <a:r>
              <a:rPr lang="ja-JP" altLang="en-US" sz="2000">
                <a:latin typeface="Times New Roman" panose="02020603050405020304" pitchFamily="18" charset="0"/>
              </a:rPr>
              <a:t>”</a:t>
            </a:r>
            <a:r>
              <a:rPr lang="en-US" altLang="ja-JP" sz="2000">
                <a:latin typeface="Times New Roman" panose="02020603050405020304" pitchFamily="18" charset="0"/>
              </a:rPr>
              <a:t> or </a:t>
            </a:r>
            <a:r>
              <a:rPr lang="ja-JP" altLang="en-US" sz="2000">
                <a:latin typeface="Times New Roman" panose="02020603050405020304" pitchFamily="18" charset="0"/>
              </a:rPr>
              <a:t>“</a:t>
            </a:r>
            <a:r>
              <a:rPr lang="en-US" altLang="ja-JP" sz="2000">
                <a:latin typeface="Times New Roman" panose="02020603050405020304" pitchFamily="18" charset="0"/>
              </a:rPr>
              <a:t>exposed</a:t>
            </a:r>
            <a:r>
              <a:rPr lang="ja-JP" altLang="en-US" sz="2000">
                <a:latin typeface="Times New Roman" panose="02020603050405020304" pitchFamily="18" charset="0"/>
              </a:rPr>
              <a:t>”</a:t>
            </a:r>
            <a:r>
              <a:rPr lang="en-US" altLang="ja-JP" sz="2000">
                <a:latin typeface="Times New Roman" panose="02020603050405020304" pitchFamily="18" charset="0"/>
              </a:rPr>
              <a:t> by </a:t>
            </a:r>
          </a:p>
          <a:p>
            <a:r>
              <a:rPr lang="en-US" altLang="en-US" sz="2000">
                <a:latin typeface="Times New Roman" panose="02020603050405020304" pitchFamily="18" charset="0"/>
              </a:rPr>
              <a:t>service providers in the SOA service directory, from which </a:t>
            </a:r>
          </a:p>
          <a:p>
            <a:r>
              <a:rPr lang="en-US" altLang="en-US" sz="2000">
                <a:latin typeface="Times New Roman" panose="02020603050405020304" pitchFamily="18" charset="0"/>
              </a:rPr>
              <a:t>they are discovered and invoked by service consumers.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AA1E9FF1-E75C-EA2F-E28E-364B2526A7EA}"/>
              </a:ext>
            </a:extLst>
          </p:cNvPr>
          <p:cNvSpPr>
            <a:spLocks noGrp="1" noChangeArrowheads="1"/>
          </p:cNvSpPr>
          <p:nvPr>
            <p:ph type="title"/>
          </p:nvPr>
        </p:nvSpPr>
        <p:spPr/>
        <p:txBody>
          <a:bodyPr/>
          <a:lstStyle/>
          <a:p>
            <a:r>
              <a:rPr lang="en-US" altLang="en-US"/>
              <a:t>4. The Architecture(9) </a:t>
            </a:r>
          </a:p>
        </p:txBody>
      </p:sp>
      <p:sp>
        <p:nvSpPr>
          <p:cNvPr id="69636" name="Rectangle 3">
            <a:extLst>
              <a:ext uri="{FF2B5EF4-FFF2-40B4-BE49-F238E27FC236}">
                <a16:creationId xmlns:a16="http://schemas.microsoft.com/office/drawing/2014/main" id="{C4D9D2E2-C7D1-7B2E-6FC7-1C8A4262E31C}"/>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buNone/>
            </a:pPr>
            <a:endParaRPr lang="en-US" altLang="en-US" sz="2400" b="1"/>
          </a:p>
        </p:txBody>
      </p:sp>
      <p:sp>
        <p:nvSpPr>
          <p:cNvPr id="69633" name="Slide Number Placeholder 3">
            <a:extLst>
              <a:ext uri="{FF2B5EF4-FFF2-40B4-BE49-F238E27FC236}">
                <a16:creationId xmlns:a16="http://schemas.microsoft.com/office/drawing/2014/main" id="{E0DB09EB-C32C-9E30-08A3-A96A70E9A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59AE594-CE60-4D6C-82C3-92FEF7E05989}" type="slidenum">
              <a:rPr lang="en-US" altLang="en-US" sz="1800"/>
              <a:pPr/>
              <a:t>29</a:t>
            </a:fld>
            <a:endParaRPr lang="en-US" altLang="en-US" sz="1800">
              <a:latin typeface="Helvetica" panose="020B0604020202020204" pitchFamily="34" charset="0"/>
            </a:endParaRPr>
          </a:p>
        </p:txBody>
      </p:sp>
      <p:sp>
        <p:nvSpPr>
          <p:cNvPr id="69637" name="Text Box 4">
            <a:extLst>
              <a:ext uri="{FF2B5EF4-FFF2-40B4-BE49-F238E27FC236}">
                <a16:creationId xmlns:a16="http://schemas.microsoft.com/office/drawing/2014/main" id="{F2F1DF88-FF7D-2391-9069-0AA7BBDD478C}"/>
              </a:ext>
            </a:extLst>
          </p:cNvPr>
          <p:cNvSpPr txBox="1">
            <a:spLocks noChangeArrowheads="1"/>
          </p:cNvSpPr>
          <p:nvPr/>
        </p:nvSpPr>
        <p:spPr bwMode="auto">
          <a:xfrm>
            <a:off x="2286001" y="2438401"/>
            <a:ext cx="6735763"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2000" b="1">
                <a:latin typeface="Times New Roman" panose="02020603050405020304" pitchFamily="18" charset="0"/>
              </a:rPr>
              <a:t>Self-describing</a:t>
            </a:r>
          </a:p>
          <a:p>
            <a:r>
              <a:rPr lang="en-US" altLang="en-US" sz="2000">
                <a:latin typeface="Times New Roman" panose="02020603050405020304" pitchFamily="18" charset="0"/>
              </a:rPr>
              <a:t>The SOA service interface describes, exposes, and provides </a:t>
            </a:r>
          </a:p>
          <a:p>
            <a:r>
              <a:rPr lang="en-US" altLang="en-US" sz="2000">
                <a:latin typeface="Times New Roman" panose="02020603050405020304" pitchFamily="18" charset="0"/>
              </a:rPr>
              <a:t>an </a:t>
            </a:r>
            <a:r>
              <a:rPr lang="ja-JP" altLang="en-US" sz="2000">
                <a:latin typeface="Times New Roman" panose="02020603050405020304" pitchFamily="18" charset="0"/>
              </a:rPr>
              <a:t>“</a:t>
            </a:r>
            <a:r>
              <a:rPr lang="en-US" altLang="ja-JP" sz="2000">
                <a:latin typeface="Times New Roman" panose="02020603050405020304" pitchFamily="18" charset="0"/>
              </a:rPr>
              <a:t>entry point</a:t>
            </a:r>
            <a:r>
              <a:rPr lang="ja-JP" altLang="en-US" sz="2000">
                <a:latin typeface="Times New Roman" panose="02020603050405020304" pitchFamily="18" charset="0"/>
              </a:rPr>
              <a:t>”</a:t>
            </a:r>
            <a:r>
              <a:rPr lang="en-US" altLang="ja-JP" sz="2000">
                <a:latin typeface="Times New Roman" panose="02020603050405020304" pitchFamily="18" charset="0"/>
              </a:rPr>
              <a:t> to the service. The interface contains all </a:t>
            </a:r>
          </a:p>
          <a:p>
            <a:r>
              <a:rPr lang="en-US" altLang="en-US" sz="2000">
                <a:latin typeface="Times New Roman" panose="02020603050405020304" pitchFamily="18" charset="0"/>
              </a:rPr>
              <a:t>the information a service consumer needs to discover and </a:t>
            </a:r>
          </a:p>
          <a:p>
            <a:r>
              <a:rPr lang="en-US" altLang="en-US" sz="2000">
                <a:latin typeface="Times New Roman" panose="02020603050405020304" pitchFamily="18" charset="0"/>
              </a:rPr>
              <a:t>connect to the service, without ever requiring the consumer </a:t>
            </a:r>
          </a:p>
          <a:p>
            <a:r>
              <a:rPr lang="en-US" altLang="en-US" sz="2000">
                <a:latin typeface="Times New Roman" panose="02020603050405020304" pitchFamily="18" charset="0"/>
              </a:rPr>
              <a:t>to understand (or even see) the technical implementation details.</a:t>
            </a:r>
          </a:p>
          <a:p>
            <a:r>
              <a:rPr lang="en-US" altLang="en-US" sz="2000" b="1">
                <a:latin typeface="Times New Roman" panose="02020603050405020304" pitchFamily="18" charset="0"/>
              </a:rPr>
              <a:t>Composable</a:t>
            </a:r>
          </a:p>
          <a:p>
            <a:r>
              <a:rPr lang="en-US" altLang="en-US" sz="2000">
                <a:latin typeface="Times New Roman" panose="02020603050405020304" pitchFamily="18" charset="0"/>
              </a:rPr>
              <a:t>SOA services are, by nature, composite. They can be composed </a:t>
            </a:r>
          </a:p>
          <a:p>
            <a:r>
              <a:rPr lang="en-US" altLang="en-US" sz="2000">
                <a:latin typeface="Times New Roman" panose="02020603050405020304" pitchFamily="18" charset="0"/>
              </a:rPr>
              <a:t>from other services – and, in turn, can be combined with other </a:t>
            </a:r>
          </a:p>
          <a:p>
            <a:r>
              <a:rPr lang="en-US" altLang="en-US" sz="2000">
                <a:latin typeface="Times New Roman" panose="02020603050405020304" pitchFamily="18" charset="0"/>
              </a:rPr>
              <a:t>services to compose new business solutions. Composition is </a:t>
            </a:r>
          </a:p>
          <a:p>
            <a:r>
              <a:rPr lang="en-US" altLang="en-US" sz="2000">
                <a:latin typeface="Times New Roman" panose="02020603050405020304" pitchFamily="18" charset="0"/>
              </a:rPr>
              <a:t>typically achieved through choreography, using tools that </a:t>
            </a:r>
          </a:p>
          <a:p>
            <a:r>
              <a:rPr lang="en-US" altLang="en-US" sz="2000">
                <a:latin typeface="Times New Roman" panose="02020603050405020304" pitchFamily="18" charset="0"/>
              </a:rPr>
              <a:t>implement standards such as BPEL4WS (Business Process</a:t>
            </a:r>
          </a:p>
          <a:p>
            <a:r>
              <a:rPr lang="en-US" altLang="en-US" sz="2000">
                <a:latin typeface="Times New Roman" panose="02020603050405020304" pitchFamily="18" charset="0"/>
              </a:rPr>
              <a:t>Execution Language for Web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82EB1895-F39C-6D0C-8F94-AD9B124FC1EE}"/>
              </a:ext>
            </a:extLst>
          </p:cNvPr>
          <p:cNvSpPr>
            <a:spLocks noGrp="1" noChangeArrowheads="1"/>
          </p:cNvSpPr>
          <p:nvPr>
            <p:ph type="title"/>
          </p:nvPr>
        </p:nvSpPr>
        <p:spPr/>
        <p:txBody>
          <a:bodyPr/>
          <a:lstStyle/>
          <a:p>
            <a:r>
              <a:rPr lang="en-US" altLang="en-US"/>
              <a:t>1. The Introduction(1)</a:t>
            </a:r>
          </a:p>
        </p:txBody>
      </p:sp>
      <p:sp>
        <p:nvSpPr>
          <p:cNvPr id="18436" name="Rectangle 3">
            <a:extLst>
              <a:ext uri="{FF2B5EF4-FFF2-40B4-BE49-F238E27FC236}">
                <a16:creationId xmlns:a16="http://schemas.microsoft.com/office/drawing/2014/main" id="{CB50EDC3-B3D9-DBD7-56D6-83CFFA5C23F5}"/>
              </a:ext>
            </a:extLst>
          </p:cNvPr>
          <p:cNvSpPr>
            <a:spLocks noGrp="1" noChangeArrowheads="1"/>
          </p:cNvSpPr>
          <p:nvPr>
            <p:ph idx="1"/>
          </p:nvPr>
        </p:nvSpPr>
        <p:spPr/>
        <p:txBody>
          <a:bodyPr>
            <a:normAutofit fontScale="62500" lnSpcReduction="20000"/>
          </a:bodyPr>
          <a:lstStyle/>
          <a:p>
            <a:pPr marL="609600" indent="-609600">
              <a:buFontTx/>
              <a:buAutoNum type="arabicPeriod"/>
            </a:pPr>
            <a:r>
              <a:rPr lang="en-US" altLang="en-US"/>
              <a:t>Introduction</a:t>
            </a:r>
          </a:p>
          <a:p>
            <a:pPr marL="609600" indent="-609600">
              <a:buNone/>
            </a:pPr>
            <a:r>
              <a:rPr lang="en-US" altLang="en-US"/>
              <a:t>     </a:t>
            </a:r>
          </a:p>
          <a:p>
            <a:pPr marL="609600" indent="-609600">
              <a:buFont typeface="Times" panose="02020603050405020304" pitchFamily="18" charset="0"/>
              <a:buChar char="•"/>
            </a:pPr>
            <a:r>
              <a:rPr lang="en-US" altLang="en-US"/>
              <a:t>The organization is described.</a:t>
            </a:r>
          </a:p>
          <a:p>
            <a:pPr marL="609600" indent="-609600">
              <a:buFont typeface="Times" panose="02020603050405020304" pitchFamily="18" charset="0"/>
              <a:buChar char="•"/>
            </a:pPr>
            <a:r>
              <a:rPr lang="en-US" altLang="en-US"/>
              <a:t>The IT vision is outlined.</a:t>
            </a:r>
          </a:p>
          <a:p>
            <a:pPr marL="609600" indent="-609600">
              <a:buFont typeface="Times" panose="02020603050405020304" pitchFamily="18" charset="0"/>
              <a:buChar char="•"/>
            </a:pPr>
            <a:r>
              <a:rPr lang="en-US" altLang="en-US"/>
              <a:t>The IT vision includes a discussion of: </a:t>
            </a:r>
          </a:p>
          <a:p>
            <a:pPr marL="609600" indent="-609600">
              <a:buNone/>
            </a:pPr>
            <a:r>
              <a:rPr lang="en-US" altLang="en-US"/>
              <a:t>       Interoperability, </a:t>
            </a:r>
          </a:p>
          <a:p>
            <a:pPr marL="609600" indent="-609600">
              <a:buNone/>
            </a:pPr>
            <a:r>
              <a:rPr lang="en-US" altLang="en-US"/>
              <a:t>       Composition, </a:t>
            </a:r>
          </a:p>
          <a:p>
            <a:pPr marL="609600" indent="-609600">
              <a:buNone/>
            </a:pPr>
            <a:r>
              <a:rPr lang="en-US" altLang="en-US"/>
              <a:t>       Geographic distribution and </a:t>
            </a:r>
          </a:p>
          <a:p>
            <a:pPr marL="609600" indent="-609600">
              <a:buNone/>
            </a:pPr>
            <a:r>
              <a:rPr lang="en-US" altLang="en-US"/>
              <a:t>       Reuse of legacy code.</a:t>
            </a:r>
          </a:p>
          <a:p>
            <a:pPr marL="609600" indent="-609600">
              <a:buNone/>
            </a:pPr>
            <a:r>
              <a:rPr lang="en-US" altLang="en-US"/>
              <a:t>    </a:t>
            </a:r>
          </a:p>
        </p:txBody>
      </p:sp>
      <p:sp>
        <p:nvSpPr>
          <p:cNvPr id="18433" name="Slide Number Placeholder 3">
            <a:extLst>
              <a:ext uri="{FF2B5EF4-FFF2-40B4-BE49-F238E27FC236}">
                <a16:creationId xmlns:a16="http://schemas.microsoft.com/office/drawing/2014/main" id="{D6969D07-CC9F-2291-1438-BBC6577EF2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5B0A562-7DE8-468D-BF53-2DD1BCE54C47}" type="slidenum">
              <a:rPr lang="en-US" altLang="en-US" sz="1800"/>
              <a:pPr/>
              <a:t>3</a:t>
            </a:fld>
            <a:endParaRPr lang="en-US" altLang="en-US" sz="1800">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B709B28F-BCB4-10E8-1054-23BD192673D9}"/>
              </a:ext>
            </a:extLst>
          </p:cNvPr>
          <p:cNvSpPr>
            <a:spLocks noGrp="1" noChangeArrowheads="1"/>
          </p:cNvSpPr>
          <p:nvPr>
            <p:ph type="title"/>
          </p:nvPr>
        </p:nvSpPr>
        <p:spPr/>
        <p:txBody>
          <a:bodyPr/>
          <a:lstStyle/>
          <a:p>
            <a:r>
              <a:rPr lang="en-US" altLang="en-US"/>
              <a:t>4. The Architecture(10) </a:t>
            </a:r>
          </a:p>
        </p:txBody>
      </p:sp>
      <p:sp>
        <p:nvSpPr>
          <p:cNvPr id="71684" name="Rectangle 3">
            <a:extLst>
              <a:ext uri="{FF2B5EF4-FFF2-40B4-BE49-F238E27FC236}">
                <a16:creationId xmlns:a16="http://schemas.microsoft.com/office/drawing/2014/main" id="{3388AED2-7F50-CDF6-B270-53C3A563F496}"/>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buNone/>
            </a:pPr>
            <a:endParaRPr lang="en-US" altLang="en-US" sz="2400" b="1"/>
          </a:p>
        </p:txBody>
      </p:sp>
      <p:sp>
        <p:nvSpPr>
          <p:cNvPr id="71681" name="Slide Number Placeholder 3">
            <a:extLst>
              <a:ext uri="{FF2B5EF4-FFF2-40B4-BE49-F238E27FC236}">
                <a16:creationId xmlns:a16="http://schemas.microsoft.com/office/drawing/2014/main" id="{08C2F8BF-DE37-42FF-226D-109116B17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7C0BC2C-781A-4E2F-B887-E36749F60075}" type="slidenum">
              <a:rPr lang="en-US" altLang="en-US" sz="1800"/>
              <a:pPr/>
              <a:t>30</a:t>
            </a:fld>
            <a:endParaRPr lang="en-US" altLang="en-US" sz="1800">
              <a:latin typeface="Helvetica" panose="020B0604020202020204" pitchFamily="34" charset="0"/>
            </a:endParaRPr>
          </a:p>
        </p:txBody>
      </p:sp>
      <p:sp>
        <p:nvSpPr>
          <p:cNvPr id="71685" name="Text Box 4">
            <a:extLst>
              <a:ext uri="{FF2B5EF4-FFF2-40B4-BE49-F238E27FC236}">
                <a16:creationId xmlns:a16="http://schemas.microsoft.com/office/drawing/2014/main" id="{6F285A2C-9FE8-753F-B418-D5FE771B5035}"/>
              </a:ext>
            </a:extLst>
          </p:cNvPr>
          <p:cNvSpPr txBox="1">
            <a:spLocks noChangeArrowheads="1"/>
          </p:cNvSpPr>
          <p:nvPr/>
        </p:nvSpPr>
        <p:spPr bwMode="auto">
          <a:xfrm>
            <a:off x="2286001" y="2438401"/>
            <a:ext cx="622141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endParaRPr lang="en-US" altLang="en-US" sz="2000">
              <a:latin typeface="Times New Roman" panose="02020603050405020304" pitchFamily="18" charset="0"/>
            </a:endParaRPr>
          </a:p>
          <a:p>
            <a:r>
              <a:rPr lang="en-US" altLang="en-US" sz="2000" b="1">
                <a:latin typeface="Times New Roman" panose="02020603050405020304" pitchFamily="18" charset="0"/>
              </a:rPr>
              <a:t>Single-instance</a:t>
            </a:r>
          </a:p>
          <a:p>
            <a:r>
              <a:rPr lang="en-US" altLang="en-US" sz="2000">
                <a:latin typeface="Times New Roman" panose="02020603050405020304" pitchFamily="18" charset="0"/>
              </a:rPr>
              <a:t>Only one implementation of a given service should exist </a:t>
            </a:r>
          </a:p>
          <a:p>
            <a:r>
              <a:rPr lang="en-US" altLang="en-US" sz="2000">
                <a:latin typeface="Times New Roman" panose="02020603050405020304" pitchFamily="18" charset="0"/>
              </a:rPr>
              <a:t>in an SOA.</a:t>
            </a:r>
          </a:p>
          <a:p>
            <a:endParaRPr lang="en-US" altLang="en-US" sz="2000">
              <a:latin typeface="Times New Roman" panose="02020603050405020304" pitchFamily="18" charset="0"/>
            </a:endParaRPr>
          </a:p>
          <a:p>
            <a:r>
              <a:rPr lang="en-US" altLang="en-US" sz="2000" b="1">
                <a:latin typeface="Times New Roman" panose="02020603050405020304" pitchFamily="18" charset="0"/>
              </a:rPr>
              <a:t>Loosely coupled</a:t>
            </a:r>
          </a:p>
          <a:p>
            <a:r>
              <a:rPr lang="en-US" altLang="en-US" sz="2000">
                <a:latin typeface="Times New Roman" panose="02020603050405020304" pitchFamily="18" charset="0"/>
              </a:rPr>
              <a:t>Loose coupling allows the concerns of application features </a:t>
            </a:r>
          </a:p>
          <a:p>
            <a:r>
              <a:rPr lang="en-US" altLang="en-US" sz="2000">
                <a:latin typeface="Times New Roman" panose="02020603050405020304" pitchFamily="18" charset="0"/>
              </a:rPr>
              <a:t>to be separated into independent pieces. This </a:t>
            </a:r>
            <a:r>
              <a:rPr lang="ja-JP" altLang="en-US" sz="2000">
                <a:latin typeface="Times New Roman" panose="02020603050405020304" pitchFamily="18" charset="0"/>
              </a:rPr>
              <a:t>“</a:t>
            </a:r>
            <a:r>
              <a:rPr lang="en-US" altLang="ja-JP" sz="2000">
                <a:latin typeface="Times New Roman" panose="02020603050405020304" pitchFamily="18" charset="0"/>
              </a:rPr>
              <a:t>separation </a:t>
            </a:r>
          </a:p>
          <a:p>
            <a:r>
              <a:rPr lang="en-US" altLang="en-US" sz="2000">
                <a:latin typeface="Times New Roman" panose="02020603050405020304" pitchFamily="18" charset="0"/>
              </a:rPr>
              <a:t>of concern</a:t>
            </a:r>
            <a:r>
              <a:rPr lang="ja-JP" altLang="en-US" sz="2000">
                <a:latin typeface="Times New Roman" panose="02020603050405020304" pitchFamily="18" charset="0"/>
              </a:rPr>
              <a:t>”</a:t>
            </a:r>
            <a:r>
              <a:rPr lang="en-US" altLang="ja-JP" sz="2000">
                <a:latin typeface="Times New Roman" panose="02020603050405020304" pitchFamily="18" charset="0"/>
              </a:rPr>
              <a:t> provides a mechanism for one service to call </a:t>
            </a:r>
          </a:p>
          <a:p>
            <a:r>
              <a:rPr lang="en-US" altLang="en-US" sz="2000">
                <a:latin typeface="Times New Roman" panose="02020603050405020304" pitchFamily="18" charset="0"/>
              </a:rPr>
              <a:t>another without being tightly bound to it.</a:t>
            </a:r>
          </a:p>
          <a:p>
            <a:endParaRPr lang="en-US" altLang="en-US" sz="20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63AD0C2D-B6EB-482D-DFF0-F327EDAE5B92}"/>
              </a:ext>
            </a:extLst>
          </p:cNvPr>
          <p:cNvSpPr>
            <a:spLocks noGrp="1" noChangeArrowheads="1"/>
          </p:cNvSpPr>
          <p:nvPr>
            <p:ph type="title"/>
          </p:nvPr>
        </p:nvSpPr>
        <p:spPr/>
        <p:txBody>
          <a:bodyPr/>
          <a:lstStyle/>
          <a:p>
            <a:r>
              <a:rPr lang="en-US" altLang="en-US"/>
              <a:t>4. The Architecture(11) </a:t>
            </a:r>
          </a:p>
        </p:txBody>
      </p:sp>
      <p:sp>
        <p:nvSpPr>
          <p:cNvPr id="73732" name="Rectangle 3">
            <a:extLst>
              <a:ext uri="{FF2B5EF4-FFF2-40B4-BE49-F238E27FC236}">
                <a16:creationId xmlns:a16="http://schemas.microsoft.com/office/drawing/2014/main" id="{49BC1B47-30A8-D4C3-B7F6-E199F7CA60A6}"/>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spcBef>
                <a:spcPct val="0"/>
              </a:spcBef>
              <a:buNone/>
            </a:pPr>
            <a:endParaRPr lang="en-US" altLang="en-US" sz="2400" b="1"/>
          </a:p>
          <a:p>
            <a:pPr marL="609600" indent="-609600">
              <a:buNone/>
            </a:pPr>
            <a:endParaRPr lang="en-US" altLang="en-US" sz="2400" b="1"/>
          </a:p>
          <a:p>
            <a:pPr marL="609600" indent="-609600">
              <a:buNone/>
            </a:pPr>
            <a:endParaRPr lang="en-US" altLang="en-US" sz="2400" b="1"/>
          </a:p>
          <a:p>
            <a:pPr marL="609600" indent="-609600">
              <a:buNone/>
            </a:pPr>
            <a:endParaRPr lang="en-US" altLang="en-US" sz="2400" b="1"/>
          </a:p>
        </p:txBody>
      </p:sp>
      <p:sp>
        <p:nvSpPr>
          <p:cNvPr id="73729" name="Slide Number Placeholder 3">
            <a:extLst>
              <a:ext uri="{FF2B5EF4-FFF2-40B4-BE49-F238E27FC236}">
                <a16:creationId xmlns:a16="http://schemas.microsoft.com/office/drawing/2014/main" id="{B6450118-60C7-89AE-8CCE-80AD3D478A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0E34826-D6D0-4D69-A6FF-19AE107848CE}" type="slidenum">
              <a:rPr lang="en-US" altLang="en-US" sz="1800"/>
              <a:pPr/>
              <a:t>31</a:t>
            </a:fld>
            <a:endParaRPr lang="en-US" altLang="en-US" sz="1800">
              <a:latin typeface="Helvetica" panose="020B0604020202020204" pitchFamily="34" charset="0"/>
            </a:endParaRPr>
          </a:p>
        </p:txBody>
      </p:sp>
      <p:sp>
        <p:nvSpPr>
          <p:cNvPr id="73733" name="Text Box 4">
            <a:extLst>
              <a:ext uri="{FF2B5EF4-FFF2-40B4-BE49-F238E27FC236}">
                <a16:creationId xmlns:a16="http://schemas.microsoft.com/office/drawing/2014/main" id="{C56C09DA-A21A-28C5-C9B7-82FF076A5111}"/>
              </a:ext>
            </a:extLst>
          </p:cNvPr>
          <p:cNvSpPr txBox="1">
            <a:spLocks noChangeArrowheads="1"/>
          </p:cNvSpPr>
          <p:nvPr/>
        </p:nvSpPr>
        <p:spPr bwMode="auto">
          <a:xfrm>
            <a:off x="2209801" y="2514600"/>
            <a:ext cx="48620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r>
              <a:rPr lang="en-US" altLang="en-US" sz="1600" b="1">
                <a:latin typeface="Times New Roman" panose="02020603050405020304" pitchFamily="18" charset="0"/>
              </a:rPr>
              <a:t>Governed by policy</a:t>
            </a:r>
          </a:p>
          <a:p>
            <a:r>
              <a:rPr lang="en-US" altLang="en-US" sz="1600">
                <a:latin typeface="Times New Roman" panose="02020603050405020304" pitchFamily="18" charset="0"/>
              </a:rPr>
              <a:t>Services are built by contract. Relationships between </a:t>
            </a:r>
          </a:p>
          <a:p>
            <a:r>
              <a:rPr lang="en-US" altLang="en-US" sz="1600">
                <a:latin typeface="Times New Roman" panose="02020603050405020304" pitchFamily="18" charset="0"/>
              </a:rPr>
              <a:t>services (and between services and service domains) </a:t>
            </a:r>
          </a:p>
          <a:p>
            <a:r>
              <a:rPr lang="en-US" altLang="en-US" sz="1600">
                <a:latin typeface="Times New Roman" panose="02020603050405020304" pitchFamily="18" charset="0"/>
              </a:rPr>
              <a:t>are governed by policies and service-level agreements </a:t>
            </a:r>
          </a:p>
          <a:p>
            <a:r>
              <a:rPr lang="en-US" altLang="en-US" sz="1600">
                <a:latin typeface="Times New Roman" panose="02020603050405020304" pitchFamily="18" charset="0"/>
              </a:rPr>
              <a:t>(SLAs), promoting process consistency and reducing </a:t>
            </a:r>
          </a:p>
          <a:p>
            <a:r>
              <a:rPr lang="en-US" altLang="en-US" sz="1600">
                <a:latin typeface="Times New Roman" panose="02020603050405020304" pitchFamily="18" charset="0"/>
              </a:rPr>
              <a:t>complexity.</a:t>
            </a:r>
          </a:p>
          <a:p>
            <a:endParaRPr lang="en-US" altLang="en-US" sz="1600" b="1">
              <a:latin typeface="Times New Roman" panose="02020603050405020304" pitchFamily="18" charset="0"/>
            </a:endParaRPr>
          </a:p>
          <a:p>
            <a:r>
              <a:rPr lang="en-US" altLang="en-US" sz="1600" b="1">
                <a:latin typeface="Times New Roman" panose="02020603050405020304" pitchFamily="18" charset="0"/>
              </a:rPr>
              <a:t>Independent of location, language, and protocol</a:t>
            </a:r>
          </a:p>
          <a:p>
            <a:r>
              <a:rPr lang="en-US" altLang="en-US" sz="1600">
                <a:latin typeface="Times New Roman" panose="02020603050405020304" pitchFamily="18" charset="0"/>
              </a:rPr>
              <a:t>Services are designed to be location-transparent and </a:t>
            </a:r>
          </a:p>
          <a:p>
            <a:r>
              <a:rPr lang="en-US" altLang="en-US" sz="1600">
                <a:latin typeface="Times New Roman" panose="02020603050405020304" pitchFamily="18" charset="0"/>
              </a:rPr>
              <a:t>protocol/platform-independent (generally speaking, </a:t>
            </a:r>
          </a:p>
          <a:p>
            <a:r>
              <a:rPr lang="en-US" altLang="en-US" sz="1600">
                <a:latin typeface="Times New Roman" panose="02020603050405020304" pitchFamily="18" charset="0"/>
              </a:rPr>
              <a:t>to be accessible to any authorized user, on any platform, </a:t>
            </a:r>
          </a:p>
          <a:p>
            <a:r>
              <a:rPr lang="en-US" altLang="en-US" sz="1600">
                <a:latin typeface="Times New Roman" panose="02020603050405020304" pitchFamily="18" charset="0"/>
              </a:rPr>
              <a:t>from any location). </a:t>
            </a:r>
            <a:endParaRPr lang="en-US" altLang="en-US" sz="1600" b="1">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958F81EA-161B-E918-82A9-0137B39167D6}"/>
              </a:ext>
            </a:extLst>
          </p:cNvPr>
          <p:cNvSpPr>
            <a:spLocks noGrp="1" noChangeArrowheads="1"/>
          </p:cNvSpPr>
          <p:nvPr>
            <p:ph type="title"/>
          </p:nvPr>
        </p:nvSpPr>
        <p:spPr/>
        <p:txBody>
          <a:bodyPr/>
          <a:lstStyle/>
          <a:p>
            <a:r>
              <a:rPr lang="en-US" altLang="en-US"/>
              <a:t>4. The Architecture(12) </a:t>
            </a:r>
          </a:p>
        </p:txBody>
      </p:sp>
      <p:sp>
        <p:nvSpPr>
          <p:cNvPr id="75780" name="Rectangle 3">
            <a:extLst>
              <a:ext uri="{FF2B5EF4-FFF2-40B4-BE49-F238E27FC236}">
                <a16:creationId xmlns:a16="http://schemas.microsoft.com/office/drawing/2014/main" id="{34AFB699-7603-803C-84FC-D173295C4B13}"/>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buNone/>
            </a:pPr>
            <a:endParaRPr lang="en-US" altLang="en-US" sz="2400" b="1"/>
          </a:p>
        </p:txBody>
      </p:sp>
      <p:sp>
        <p:nvSpPr>
          <p:cNvPr id="75777" name="Slide Number Placeholder 3">
            <a:extLst>
              <a:ext uri="{FF2B5EF4-FFF2-40B4-BE49-F238E27FC236}">
                <a16:creationId xmlns:a16="http://schemas.microsoft.com/office/drawing/2014/main" id="{98C0CE22-89A0-A201-577A-1DD965E92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BCC8B99-7151-4643-A268-1B164115D3CE}" type="slidenum">
              <a:rPr lang="en-US" altLang="en-US" sz="1800"/>
              <a:pPr/>
              <a:t>32</a:t>
            </a:fld>
            <a:endParaRPr lang="en-US" altLang="en-US" sz="1800">
              <a:latin typeface="Helvetica" panose="020B0604020202020204" pitchFamily="34" charset="0"/>
            </a:endParaRPr>
          </a:p>
        </p:txBody>
      </p:sp>
      <p:sp>
        <p:nvSpPr>
          <p:cNvPr id="75781" name="Text Box 4">
            <a:extLst>
              <a:ext uri="{FF2B5EF4-FFF2-40B4-BE49-F238E27FC236}">
                <a16:creationId xmlns:a16="http://schemas.microsoft.com/office/drawing/2014/main" id="{A58D9701-9BA8-FE5A-9213-4799AA242EDD}"/>
              </a:ext>
            </a:extLst>
          </p:cNvPr>
          <p:cNvSpPr txBox="1">
            <a:spLocks noChangeArrowheads="1"/>
          </p:cNvSpPr>
          <p:nvPr/>
        </p:nvSpPr>
        <p:spPr bwMode="auto">
          <a:xfrm>
            <a:off x="2133600" y="3276601"/>
            <a:ext cx="66373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r>
              <a:rPr lang="en-US" altLang="en-US" sz="2000" b="1">
                <a:latin typeface="Times New Roman" panose="02020603050405020304" pitchFamily="18" charset="0"/>
              </a:rPr>
              <a:t>As Coarse-grained as possible</a:t>
            </a:r>
          </a:p>
          <a:p>
            <a:r>
              <a:rPr lang="en-US" altLang="en-US" sz="2000">
                <a:latin typeface="Times New Roman" panose="02020603050405020304" pitchFamily="18" charset="0"/>
              </a:rPr>
              <a:t>Services are typically coarse-grained business functions. </a:t>
            </a:r>
          </a:p>
          <a:p>
            <a:r>
              <a:rPr lang="en-US" altLang="en-US" sz="2000">
                <a:latin typeface="Times New Roman" panose="02020603050405020304" pitchFamily="18" charset="0"/>
              </a:rPr>
              <a:t>Granularity is a statement of functional richness for a service – </a:t>
            </a:r>
          </a:p>
          <a:p>
            <a:r>
              <a:rPr lang="en-US" altLang="en-US" sz="2000">
                <a:latin typeface="Times New Roman" panose="02020603050405020304" pitchFamily="18" charset="0"/>
              </a:rPr>
              <a:t>the more coarse-grained a service is, the richer the function </a:t>
            </a:r>
          </a:p>
          <a:p>
            <a:r>
              <a:rPr lang="en-US" altLang="en-US" sz="2000">
                <a:latin typeface="Times New Roman" panose="02020603050405020304" pitchFamily="18" charset="0"/>
              </a:rPr>
              <a:t>offered by the service. Coarse-grained services reduce </a:t>
            </a:r>
          </a:p>
          <a:p>
            <a:r>
              <a:rPr lang="en-US" altLang="en-US" sz="2000">
                <a:latin typeface="Times New Roman" panose="02020603050405020304" pitchFamily="18" charset="0"/>
              </a:rPr>
              <a:t>complexity for system developers by limiting the steps </a:t>
            </a:r>
          </a:p>
          <a:p>
            <a:r>
              <a:rPr lang="en-US" altLang="en-US" sz="2000">
                <a:latin typeface="Times New Roman" panose="02020603050405020304" pitchFamily="18" charset="0"/>
              </a:rPr>
              <a:t>necessary to fulfill a given business function, and they </a:t>
            </a:r>
          </a:p>
          <a:p>
            <a:r>
              <a:rPr lang="en-US" altLang="en-US" sz="2000">
                <a:latin typeface="Times New Roman" panose="02020603050405020304" pitchFamily="18" charset="0"/>
              </a:rPr>
              <a:t>reduce strain on system resources by limiting the </a:t>
            </a:r>
            <a:r>
              <a:rPr lang="ja-JP" altLang="en-US" sz="2000">
                <a:latin typeface="Times New Roman" panose="02020603050405020304" pitchFamily="18" charset="0"/>
              </a:rPr>
              <a:t>“</a:t>
            </a:r>
            <a:r>
              <a:rPr lang="en-US" altLang="ja-JP" sz="2000">
                <a:latin typeface="Times New Roman" panose="02020603050405020304" pitchFamily="18" charset="0"/>
              </a:rPr>
              <a:t>chattiness</a:t>
            </a:r>
            <a:r>
              <a:rPr lang="ja-JP" altLang="en-US" sz="2000">
                <a:latin typeface="Times New Roman" panose="02020603050405020304" pitchFamily="18" charset="0"/>
              </a:rPr>
              <a:t>”</a:t>
            </a:r>
            <a:r>
              <a:rPr lang="en-US" altLang="ja-JP" sz="2000">
                <a:latin typeface="Times New Roman" panose="02020603050405020304" pitchFamily="18" charset="0"/>
              </a:rPr>
              <a:t> </a:t>
            </a:r>
          </a:p>
          <a:p>
            <a:r>
              <a:rPr lang="en-US" altLang="en-US" sz="2000">
                <a:latin typeface="Times New Roman" panose="02020603050405020304" pitchFamily="18" charset="0"/>
              </a:rPr>
              <a:t>of the electronic conversation.</a:t>
            </a:r>
          </a:p>
          <a:p>
            <a:endParaRPr lang="en-US" altLang="en-US" sz="2000" b="1">
              <a:latin typeface="Times New Roman" panose="02020603050405020304" pitchFamily="18" charset="0"/>
            </a:endParaRPr>
          </a:p>
        </p:txBody>
      </p:sp>
      <p:sp>
        <p:nvSpPr>
          <p:cNvPr id="75782" name="Text Box 5">
            <a:extLst>
              <a:ext uri="{FF2B5EF4-FFF2-40B4-BE49-F238E27FC236}">
                <a16:creationId xmlns:a16="http://schemas.microsoft.com/office/drawing/2014/main" id="{56B4BF88-FD7D-44DA-9409-449BD5EDE37D}"/>
              </a:ext>
            </a:extLst>
          </p:cNvPr>
          <p:cNvSpPr txBox="1">
            <a:spLocks noChangeArrowheads="1"/>
          </p:cNvSpPr>
          <p:nvPr/>
        </p:nvSpPr>
        <p:spPr bwMode="auto">
          <a:xfrm>
            <a:off x="2803526" y="2384426"/>
            <a:ext cx="4437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2000">
                <a:latin typeface="Times New Roman" panose="02020603050405020304" pitchFamily="18" charset="0"/>
              </a:rPr>
              <a:t>In addition, services in a service-oriented </a:t>
            </a:r>
          </a:p>
          <a:p>
            <a:r>
              <a:rPr lang="en-US" altLang="en-US" sz="2000">
                <a:latin typeface="Times New Roman" panose="02020603050405020304" pitchFamily="18" charset="0"/>
              </a:rPr>
              <a:t>architecture are typically: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4EFEAADA-1256-5751-D448-F574D641EC8C}"/>
              </a:ext>
            </a:extLst>
          </p:cNvPr>
          <p:cNvSpPr>
            <a:spLocks noGrp="1" noChangeArrowheads="1"/>
          </p:cNvSpPr>
          <p:nvPr>
            <p:ph type="title"/>
          </p:nvPr>
        </p:nvSpPr>
        <p:spPr/>
        <p:txBody>
          <a:bodyPr/>
          <a:lstStyle/>
          <a:p>
            <a:r>
              <a:rPr lang="en-US" altLang="en-US"/>
              <a:t>4. The Architecture(13) </a:t>
            </a:r>
          </a:p>
        </p:txBody>
      </p:sp>
      <p:sp>
        <p:nvSpPr>
          <p:cNvPr id="77828" name="Rectangle 3">
            <a:extLst>
              <a:ext uri="{FF2B5EF4-FFF2-40B4-BE49-F238E27FC236}">
                <a16:creationId xmlns:a16="http://schemas.microsoft.com/office/drawing/2014/main" id="{138873A8-5F59-F74D-EB98-1557E40A0545}"/>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Building an SOA - a Closer look at services</a:t>
            </a:r>
          </a:p>
          <a:p>
            <a:pPr marL="609600" indent="-609600">
              <a:buNone/>
            </a:pPr>
            <a:endParaRPr lang="en-US" altLang="en-US" sz="2400" b="1"/>
          </a:p>
        </p:txBody>
      </p:sp>
      <p:sp>
        <p:nvSpPr>
          <p:cNvPr id="77825" name="Slide Number Placeholder 3">
            <a:extLst>
              <a:ext uri="{FF2B5EF4-FFF2-40B4-BE49-F238E27FC236}">
                <a16:creationId xmlns:a16="http://schemas.microsoft.com/office/drawing/2014/main" id="{925C4E73-FBD6-618C-EDFD-F6097AE06C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6D0FDDB5-70EA-4AA0-93E3-2E09A24F10AA}" type="slidenum">
              <a:rPr lang="en-US" altLang="en-US" sz="1800"/>
              <a:pPr/>
              <a:t>33</a:t>
            </a:fld>
            <a:endParaRPr lang="en-US" altLang="en-US" sz="1800">
              <a:latin typeface="Helvetica" panose="020B0604020202020204" pitchFamily="34" charset="0"/>
            </a:endParaRPr>
          </a:p>
        </p:txBody>
      </p:sp>
      <p:sp>
        <p:nvSpPr>
          <p:cNvPr id="77829" name="Text Box 4">
            <a:extLst>
              <a:ext uri="{FF2B5EF4-FFF2-40B4-BE49-F238E27FC236}">
                <a16:creationId xmlns:a16="http://schemas.microsoft.com/office/drawing/2014/main" id="{7A4AB898-9B0E-4022-64E1-F02CD116ECEE}"/>
              </a:ext>
            </a:extLst>
          </p:cNvPr>
          <p:cNvSpPr txBox="1">
            <a:spLocks noChangeArrowheads="1"/>
          </p:cNvSpPr>
          <p:nvPr/>
        </p:nvSpPr>
        <p:spPr bwMode="auto">
          <a:xfrm>
            <a:off x="2286001" y="2438401"/>
            <a:ext cx="69135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r>
              <a:rPr lang="en-US" altLang="en-US" sz="2000" b="1">
                <a:latin typeface="Times New Roman" panose="02020603050405020304" pitchFamily="18" charset="0"/>
              </a:rPr>
              <a:t>Potentially Asynchronous</a:t>
            </a:r>
          </a:p>
          <a:p>
            <a:r>
              <a:rPr lang="en-US" altLang="en-US" sz="2000">
                <a:latin typeface="Times New Roman" panose="02020603050405020304" pitchFamily="18" charset="0"/>
              </a:rPr>
              <a:t>Asynchronous communication is not required of an SOA service, </a:t>
            </a:r>
          </a:p>
          <a:p>
            <a:r>
              <a:rPr lang="en-US" altLang="en-US" sz="2000">
                <a:latin typeface="Times New Roman" panose="02020603050405020304" pitchFamily="18" charset="0"/>
              </a:rPr>
              <a:t>but it increases system scalability through asynchronous behavior </a:t>
            </a:r>
          </a:p>
          <a:p>
            <a:r>
              <a:rPr lang="en-US" altLang="en-US" sz="2000">
                <a:latin typeface="Times New Roman" panose="02020603050405020304" pitchFamily="18" charset="0"/>
              </a:rPr>
              <a:t>and queuing techniques. Unpredictable network latency and </a:t>
            </a:r>
          </a:p>
          <a:p>
            <a:r>
              <a:rPr lang="en-US" altLang="en-US" sz="2000">
                <a:latin typeface="Times New Roman" panose="02020603050405020304" pitchFamily="18" charset="0"/>
              </a:rPr>
              <a:t>high communications costs can slow response times in an SOA </a:t>
            </a:r>
          </a:p>
          <a:p>
            <a:r>
              <a:rPr lang="en-US" altLang="en-US" sz="2000">
                <a:latin typeface="Times New Roman" panose="02020603050405020304" pitchFamily="18" charset="0"/>
              </a:rPr>
              <a:t>environment, due to the distributed nature of services – </a:t>
            </a:r>
          </a:p>
          <a:p>
            <a:r>
              <a:rPr lang="en-US" altLang="en-US" sz="2000">
                <a:latin typeface="Times New Roman" panose="02020603050405020304" pitchFamily="18" charset="0"/>
              </a:rPr>
              <a:t>asynchronous behavior and queuing allow a service to issue </a:t>
            </a:r>
          </a:p>
          <a:p>
            <a:r>
              <a:rPr lang="en-US" altLang="en-US" sz="2000">
                <a:latin typeface="Times New Roman" panose="02020603050405020304" pitchFamily="18" charset="0"/>
              </a:rPr>
              <a:t>a service request and then continue processing until a response </a:t>
            </a:r>
          </a:p>
          <a:p>
            <a:r>
              <a:rPr lang="en-US" altLang="en-US" sz="2000">
                <a:latin typeface="Times New Roman" panose="02020603050405020304" pitchFamily="18" charset="0"/>
              </a:rPr>
              <a:t>is returned by the service provider.</a:t>
            </a:r>
          </a:p>
          <a:p>
            <a:endParaRPr lang="en-US" altLang="en-US" sz="2000" b="1">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33EF3642-C7F1-4A00-549D-7BBF8CEE0A03}"/>
              </a:ext>
            </a:extLst>
          </p:cNvPr>
          <p:cNvSpPr>
            <a:spLocks noGrp="1" noChangeArrowheads="1"/>
          </p:cNvSpPr>
          <p:nvPr>
            <p:ph type="title"/>
          </p:nvPr>
        </p:nvSpPr>
        <p:spPr/>
        <p:txBody>
          <a:bodyPr/>
          <a:lstStyle/>
          <a:p>
            <a:r>
              <a:rPr lang="en-US" altLang="en-US"/>
              <a:t>4. The Architecture(14) </a:t>
            </a:r>
          </a:p>
        </p:txBody>
      </p:sp>
      <p:sp>
        <p:nvSpPr>
          <p:cNvPr id="79876" name="Rectangle 3">
            <a:extLst>
              <a:ext uri="{FF2B5EF4-FFF2-40B4-BE49-F238E27FC236}">
                <a16:creationId xmlns:a16="http://schemas.microsoft.com/office/drawing/2014/main" id="{E6DFC477-B917-93E0-6AC7-BFEF383DB4BC}"/>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Architectural Principles</a:t>
            </a:r>
          </a:p>
          <a:p>
            <a:pPr marL="609600" indent="-609600">
              <a:buNone/>
            </a:pPr>
            <a:endParaRPr lang="en-US" altLang="en-US" sz="2400" b="1"/>
          </a:p>
        </p:txBody>
      </p:sp>
      <p:sp>
        <p:nvSpPr>
          <p:cNvPr id="79873" name="Slide Number Placeholder 3">
            <a:extLst>
              <a:ext uri="{FF2B5EF4-FFF2-40B4-BE49-F238E27FC236}">
                <a16:creationId xmlns:a16="http://schemas.microsoft.com/office/drawing/2014/main" id="{2FABD540-62C3-C7FA-09F1-E25DA3E9E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4B5772A-E429-4045-84BD-F48A5E0253AA}" type="slidenum">
              <a:rPr lang="en-US" altLang="en-US" sz="1800"/>
              <a:pPr/>
              <a:t>34</a:t>
            </a:fld>
            <a:endParaRPr lang="en-US" altLang="en-US" sz="1800">
              <a:latin typeface="Helvetica" panose="020B0604020202020204" pitchFamily="34" charset="0"/>
            </a:endParaRPr>
          </a:p>
        </p:txBody>
      </p:sp>
      <p:sp>
        <p:nvSpPr>
          <p:cNvPr id="79877" name="Text Box 4">
            <a:extLst>
              <a:ext uri="{FF2B5EF4-FFF2-40B4-BE49-F238E27FC236}">
                <a16:creationId xmlns:a16="http://schemas.microsoft.com/office/drawing/2014/main" id="{439FE21A-E6DE-69B3-C6CA-9C85C438ACE5}"/>
              </a:ext>
            </a:extLst>
          </p:cNvPr>
          <p:cNvSpPr txBox="1">
            <a:spLocks noChangeArrowheads="1"/>
          </p:cNvSpPr>
          <p:nvPr/>
        </p:nvSpPr>
        <p:spPr bwMode="auto">
          <a:xfrm>
            <a:off x="2286000" y="2438401"/>
            <a:ext cx="5893088"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2000" b="1">
                <a:latin typeface="Times New Roman" panose="02020603050405020304" pitchFamily="18" charset="0"/>
              </a:rPr>
              <a:t> </a:t>
            </a:r>
            <a:r>
              <a:rPr lang="en-US" altLang="en-US" sz="1700">
                <a:latin typeface="Times New Roman" panose="02020603050405020304" pitchFamily="18" charset="0"/>
              </a:rPr>
              <a:t>Technology should help business in time to market</a:t>
            </a:r>
          </a:p>
          <a:p>
            <a:pPr>
              <a:buFont typeface="Times" panose="02020603050405020304" pitchFamily="18" charset="0"/>
              <a:buChar char="•"/>
            </a:pPr>
            <a:r>
              <a:rPr lang="en-US" altLang="en-US" sz="1700">
                <a:latin typeface="Times New Roman" panose="02020603050405020304" pitchFamily="18" charset="0"/>
              </a:rPr>
              <a:t> Technology should be an enabler of business not an end in itself</a:t>
            </a:r>
          </a:p>
          <a:p>
            <a:pPr>
              <a:buFont typeface="Times" panose="02020603050405020304" pitchFamily="18" charset="0"/>
              <a:buChar char="•"/>
            </a:pPr>
            <a:r>
              <a:rPr lang="en-US" altLang="en-US" sz="1700">
                <a:latin typeface="Times New Roman" panose="02020603050405020304" pitchFamily="18" charset="0"/>
              </a:rPr>
              <a:t> Flexibility</a:t>
            </a:r>
          </a:p>
          <a:p>
            <a:pPr>
              <a:buFont typeface="Times" panose="02020603050405020304" pitchFamily="18" charset="0"/>
              <a:buChar char="•"/>
            </a:pPr>
            <a:r>
              <a:rPr lang="en-US" altLang="en-US" sz="1700">
                <a:latin typeface="Times New Roman" panose="02020603050405020304" pitchFamily="18" charset="0"/>
              </a:rPr>
              <a:t> Loose coupling and separation of concerns</a:t>
            </a:r>
          </a:p>
          <a:p>
            <a:pPr>
              <a:buFont typeface="Times" panose="02020603050405020304" pitchFamily="18" charset="0"/>
              <a:buChar char="•"/>
            </a:pPr>
            <a:r>
              <a:rPr lang="en-US" altLang="en-US" sz="1700">
                <a:latin typeface="Times New Roman" panose="02020603050405020304" pitchFamily="18" charset="0"/>
              </a:rPr>
              <a:t> Reuse existing components and services</a:t>
            </a:r>
          </a:p>
          <a:p>
            <a:pPr>
              <a:buFont typeface="Times" panose="02020603050405020304" pitchFamily="18" charset="0"/>
              <a:buChar char="•"/>
            </a:pPr>
            <a:r>
              <a:rPr lang="en-US" altLang="en-US" sz="1700">
                <a:latin typeface="Times New Roman" panose="02020603050405020304" pitchFamily="18" charset="0"/>
              </a:rPr>
              <a:t> Maximize language and platform neutrality</a:t>
            </a:r>
          </a:p>
          <a:p>
            <a:pPr>
              <a:buFont typeface="Times" panose="02020603050405020304" pitchFamily="18" charset="0"/>
              <a:buChar char="•"/>
            </a:pPr>
            <a:r>
              <a:rPr lang="en-US" altLang="en-US" sz="1700">
                <a:latin typeface="Times New Roman" panose="02020603050405020304" pitchFamily="18" charset="0"/>
              </a:rPr>
              <a:t> Use proven technologies</a:t>
            </a:r>
          </a:p>
          <a:p>
            <a:pPr>
              <a:buFont typeface="Times" panose="02020603050405020304" pitchFamily="18" charset="0"/>
              <a:buChar char="•"/>
            </a:pPr>
            <a:r>
              <a:rPr lang="en-US" altLang="en-US" sz="1700">
                <a:latin typeface="Times New Roman" panose="02020603050405020304" pitchFamily="18" charset="0"/>
              </a:rPr>
              <a:t> Standards based</a:t>
            </a:r>
          </a:p>
          <a:p>
            <a:pPr>
              <a:buFont typeface="Times" panose="02020603050405020304" pitchFamily="18" charset="0"/>
              <a:buChar char="•"/>
            </a:pPr>
            <a:r>
              <a:rPr lang="en-US" altLang="en-US" sz="1700">
                <a:latin typeface="Times New Roman" panose="02020603050405020304" pitchFamily="18" charset="0"/>
              </a:rPr>
              <a:t> Design for interoperability</a:t>
            </a:r>
          </a:p>
          <a:p>
            <a:pPr>
              <a:buFont typeface="Times" panose="02020603050405020304" pitchFamily="18" charset="0"/>
              <a:buChar char="•"/>
            </a:pPr>
            <a:r>
              <a:rPr lang="en-US" altLang="en-US" sz="1700">
                <a:latin typeface="Times New Roman" panose="02020603050405020304" pitchFamily="18" charset="0"/>
              </a:rPr>
              <a:t> Business aligned services not web services for their own sake</a:t>
            </a:r>
          </a:p>
          <a:p>
            <a:pPr>
              <a:buFont typeface="Times" panose="02020603050405020304" pitchFamily="18" charset="0"/>
              <a:buChar char="•"/>
            </a:pPr>
            <a:r>
              <a:rPr lang="en-US" altLang="en-US" sz="1700">
                <a:latin typeface="Times New Roman" panose="02020603050405020304" pitchFamily="18" charset="0"/>
              </a:rPr>
              <a:t> Security</a:t>
            </a:r>
          </a:p>
          <a:p>
            <a:pPr>
              <a:buFont typeface="Times" panose="02020603050405020304" pitchFamily="18" charset="0"/>
              <a:buChar char="•"/>
            </a:pPr>
            <a:r>
              <a:rPr lang="en-US" altLang="en-US" sz="1700">
                <a:latin typeface="Times New Roman" panose="02020603050405020304" pitchFamily="18" charset="0"/>
              </a:rPr>
              <a:t> Auditability and logging</a:t>
            </a:r>
          </a:p>
          <a:p>
            <a:endParaRPr lang="en-US" altLang="en-US" sz="2000" b="1">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2008A57B-6D7B-7E6E-FF67-95DD2F580BB1}"/>
              </a:ext>
            </a:extLst>
          </p:cNvPr>
          <p:cNvSpPr>
            <a:spLocks noGrp="1" noChangeArrowheads="1"/>
          </p:cNvSpPr>
          <p:nvPr>
            <p:ph type="title"/>
          </p:nvPr>
        </p:nvSpPr>
        <p:spPr/>
        <p:txBody>
          <a:bodyPr/>
          <a:lstStyle/>
          <a:p>
            <a:r>
              <a:rPr lang="en-US" altLang="en-US"/>
              <a:t>4. The Architecture(15) </a:t>
            </a:r>
          </a:p>
        </p:txBody>
      </p:sp>
      <p:sp>
        <p:nvSpPr>
          <p:cNvPr id="81924" name="Rectangle 3">
            <a:extLst>
              <a:ext uri="{FF2B5EF4-FFF2-40B4-BE49-F238E27FC236}">
                <a16:creationId xmlns:a16="http://schemas.microsoft.com/office/drawing/2014/main" id="{95355023-DCA6-5AFD-A7BB-13F9A340339F}"/>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sz="2400" b="1"/>
              <a:t>Architectural Principles</a:t>
            </a:r>
          </a:p>
          <a:p>
            <a:pPr marL="609600" indent="-609600">
              <a:buNone/>
            </a:pPr>
            <a:endParaRPr lang="en-US" altLang="en-US" sz="2400" b="1"/>
          </a:p>
        </p:txBody>
      </p:sp>
      <p:sp>
        <p:nvSpPr>
          <p:cNvPr id="81921" name="Slide Number Placeholder 3">
            <a:extLst>
              <a:ext uri="{FF2B5EF4-FFF2-40B4-BE49-F238E27FC236}">
                <a16:creationId xmlns:a16="http://schemas.microsoft.com/office/drawing/2014/main" id="{6DB2D7C2-B4E2-2B62-B530-98FA00102D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067D146E-1683-4660-A924-63A95A8839DB}" type="slidenum">
              <a:rPr lang="en-US" altLang="en-US" sz="1800"/>
              <a:pPr/>
              <a:t>35</a:t>
            </a:fld>
            <a:endParaRPr lang="en-US" altLang="en-US" sz="1800">
              <a:latin typeface="Helvetica" panose="020B0604020202020204" pitchFamily="34" charset="0"/>
            </a:endParaRPr>
          </a:p>
        </p:txBody>
      </p:sp>
      <p:sp>
        <p:nvSpPr>
          <p:cNvPr id="81925" name="Text Box 4">
            <a:extLst>
              <a:ext uri="{FF2B5EF4-FFF2-40B4-BE49-F238E27FC236}">
                <a16:creationId xmlns:a16="http://schemas.microsoft.com/office/drawing/2014/main" id="{8A9BDD17-82CB-2C94-5B3D-D9CD839C3FF0}"/>
              </a:ext>
            </a:extLst>
          </p:cNvPr>
          <p:cNvSpPr txBox="1">
            <a:spLocks noChangeArrowheads="1"/>
          </p:cNvSpPr>
          <p:nvPr/>
        </p:nvSpPr>
        <p:spPr bwMode="auto">
          <a:xfrm>
            <a:off x="2286001" y="2438401"/>
            <a:ext cx="45640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tabLst>
                <a:tab pos="1714500" algn="l"/>
              </a:tabLst>
              <a:defRPr sz="2400">
                <a:solidFill>
                  <a:schemeClr val="tx1"/>
                </a:solidFill>
                <a:latin typeface="Verdana" panose="020B0604030504040204" pitchFamily="34" charset="0"/>
                <a:ea typeface="MS PGothic" panose="020B0600070205080204" pitchFamily="34" charset="-128"/>
              </a:defRPr>
            </a:lvl1pPr>
            <a:lvl2pPr marL="742950" indent="-285750">
              <a:tabLst>
                <a:tab pos="1714500" algn="l"/>
              </a:tabLst>
              <a:defRPr sz="2400">
                <a:solidFill>
                  <a:schemeClr val="tx1"/>
                </a:solidFill>
                <a:latin typeface="Verdana" panose="020B0604030504040204" pitchFamily="34" charset="0"/>
                <a:ea typeface="MS PGothic" panose="020B0600070205080204" pitchFamily="34" charset="-128"/>
              </a:defRPr>
            </a:lvl2pPr>
            <a:lvl3pPr marL="1143000" indent="-228600">
              <a:tabLst>
                <a:tab pos="1714500" algn="l"/>
              </a:tabLst>
              <a:defRPr sz="2400">
                <a:solidFill>
                  <a:schemeClr val="tx1"/>
                </a:solidFill>
                <a:latin typeface="Verdana" panose="020B0604030504040204" pitchFamily="34" charset="0"/>
                <a:ea typeface="MS PGothic" panose="020B0600070205080204" pitchFamily="34" charset="-128"/>
              </a:defRPr>
            </a:lvl3pPr>
            <a:lvl4pPr marL="1600200" indent="-228600">
              <a:tabLst>
                <a:tab pos="1714500" algn="l"/>
              </a:tabLst>
              <a:defRPr sz="2400">
                <a:solidFill>
                  <a:schemeClr val="tx1"/>
                </a:solidFill>
                <a:latin typeface="Verdana" panose="020B0604030504040204" pitchFamily="34" charset="0"/>
                <a:ea typeface="MS PGothic" panose="020B0600070205080204" pitchFamily="34" charset="-128"/>
              </a:defRPr>
            </a:lvl4pPr>
            <a:lvl5pPr marL="2057400" indent="-228600">
              <a:tabLst>
                <a:tab pos="1714500" algn="l"/>
              </a:tabLst>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714500" algn="l"/>
              </a:tabLst>
              <a:defRPr sz="2400">
                <a:solidFill>
                  <a:schemeClr val="tx1"/>
                </a:solidFill>
                <a:latin typeface="Verdana" panose="020B0604030504040204" pitchFamily="34" charset="0"/>
                <a:ea typeface="MS PGothic" panose="020B0600070205080204" pitchFamily="34" charset="-128"/>
              </a:defRPr>
            </a:lvl9pPr>
          </a:lstStyle>
          <a:p>
            <a:pPr>
              <a:buFont typeface="Times" panose="02020603050405020304" pitchFamily="18" charset="0"/>
              <a:buChar char="•"/>
            </a:pPr>
            <a:r>
              <a:rPr lang="en-US" altLang="en-US" sz="2000" b="1">
                <a:latin typeface="Times New Roman" panose="02020603050405020304" pitchFamily="18" charset="0"/>
              </a:rPr>
              <a:t> Ease of use</a:t>
            </a:r>
          </a:p>
          <a:p>
            <a:pPr>
              <a:buFont typeface="Times" panose="02020603050405020304" pitchFamily="18" charset="0"/>
              <a:buChar char="•"/>
            </a:pPr>
            <a:r>
              <a:rPr lang="en-US" altLang="en-US" sz="2000" b="1">
                <a:latin typeface="Times New Roman" panose="02020603050405020304" pitchFamily="18" charset="0"/>
              </a:rPr>
              <a:t> Buy what you can build what you must</a:t>
            </a:r>
          </a:p>
          <a:p>
            <a:pPr>
              <a:buFont typeface="Times" panose="02020603050405020304" pitchFamily="18" charset="0"/>
              <a:buChar char="•"/>
            </a:pPr>
            <a:r>
              <a:rPr lang="en-US" altLang="en-US" sz="2000" b="1">
                <a:latin typeface="Times New Roman" panose="02020603050405020304" pitchFamily="18" charset="0"/>
              </a:rPr>
              <a:t> Reliability</a:t>
            </a:r>
          </a:p>
          <a:p>
            <a:pPr>
              <a:buFont typeface="Times" panose="02020603050405020304" pitchFamily="18" charset="0"/>
              <a:buChar char="•"/>
            </a:pPr>
            <a:r>
              <a:rPr lang="en-US" altLang="en-US" sz="2000" b="1">
                <a:latin typeface="Times New Roman" panose="02020603050405020304" pitchFamily="18" charset="0"/>
              </a:rPr>
              <a:t> Simple trumps complex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2F24B917-75E7-07A6-AF28-9691C7F8EC41}"/>
              </a:ext>
            </a:extLst>
          </p:cNvPr>
          <p:cNvSpPr>
            <a:spLocks noGrp="1"/>
          </p:cNvSpPr>
          <p:nvPr>
            <p:ph type="title"/>
          </p:nvPr>
        </p:nvSpPr>
        <p:spPr/>
        <p:txBody>
          <a:bodyPr/>
          <a:lstStyle/>
          <a:p>
            <a:r>
              <a:rPr lang="en-US" altLang="en-US"/>
              <a:t>Next Time</a:t>
            </a:r>
          </a:p>
        </p:txBody>
      </p:sp>
      <p:sp>
        <p:nvSpPr>
          <p:cNvPr id="83970" name="Content Placeholder 2">
            <a:extLst>
              <a:ext uri="{FF2B5EF4-FFF2-40B4-BE49-F238E27FC236}">
                <a16:creationId xmlns:a16="http://schemas.microsoft.com/office/drawing/2014/main" id="{E67A40B5-AAB9-68E3-1A94-F4B873C10F34}"/>
              </a:ext>
            </a:extLst>
          </p:cNvPr>
          <p:cNvSpPr>
            <a:spLocks noGrp="1"/>
          </p:cNvSpPr>
          <p:nvPr>
            <p:ph idx="1"/>
          </p:nvPr>
        </p:nvSpPr>
        <p:spPr/>
        <p:txBody>
          <a:bodyPr/>
          <a:lstStyle/>
          <a:p>
            <a:pPr>
              <a:lnSpc>
                <a:spcPct val="90000"/>
              </a:lnSpc>
            </a:pPr>
            <a:r>
              <a:rPr lang="en-US" altLang="en-US"/>
              <a:t>Enterprise view</a:t>
            </a:r>
          </a:p>
          <a:p>
            <a:pPr>
              <a:lnSpc>
                <a:spcPct val="90000"/>
              </a:lnSpc>
            </a:pPr>
            <a:r>
              <a:rPr lang="en-US" altLang="en-US"/>
              <a:t>IT Systems View</a:t>
            </a:r>
          </a:p>
          <a:p>
            <a:pPr>
              <a:lnSpc>
                <a:spcPct val="90000"/>
              </a:lnSpc>
            </a:pPr>
            <a:r>
              <a:rPr lang="en-US" altLang="en-US"/>
              <a:t>Middleware view</a:t>
            </a:r>
          </a:p>
          <a:p>
            <a:pPr>
              <a:lnSpc>
                <a:spcPct val="90000"/>
              </a:lnSpc>
            </a:pPr>
            <a:r>
              <a:rPr lang="en-US" altLang="en-US"/>
              <a:t>Solution stack view</a:t>
            </a:r>
          </a:p>
          <a:p>
            <a:pPr>
              <a:buFontTx/>
              <a:buNone/>
            </a:pPr>
            <a:endParaRPr lang="en-US" altLang="en-US"/>
          </a:p>
        </p:txBody>
      </p:sp>
      <p:sp>
        <p:nvSpPr>
          <p:cNvPr id="83971" name="Slide Number Placeholder 3">
            <a:extLst>
              <a:ext uri="{FF2B5EF4-FFF2-40B4-BE49-F238E27FC236}">
                <a16:creationId xmlns:a16="http://schemas.microsoft.com/office/drawing/2014/main" id="{BDDFC261-F14B-CE9E-9385-A09A0540AD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0B0AE925-E7F7-4D71-88B6-06F01166A5A1}" type="slidenum">
              <a:rPr lang="en-US" altLang="en-US" sz="1800"/>
              <a:pPr/>
              <a:t>36</a:t>
            </a:fld>
            <a:endParaRPr lang="en-US" altLang="en-US" sz="1800">
              <a:latin typeface="Helvetica"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7379" y="4091451"/>
            <a:ext cx="4094845" cy="2549751"/>
          </a:xfrm>
          <a:prstGeom prst="rect">
            <a:avLst/>
          </a:prstGeom>
        </p:spPr>
        <p:txBody>
          <a:bodyPr vert="horz" wrap="square" lIns="0" tIns="62308" rIns="0" bIns="0" rtlCol="0">
            <a:spAutoFit/>
          </a:bodyPr>
          <a:lstStyle/>
          <a:p>
            <a:pPr marL="8145">
              <a:spcBef>
                <a:spcPts val="491"/>
              </a:spcBef>
            </a:pPr>
            <a:r>
              <a:rPr sz="962" b="1" i="1" spc="-131" dirty="0">
                <a:solidFill>
                  <a:srgbClr val="242424"/>
                </a:solidFill>
                <a:latin typeface="Verdana"/>
                <a:cs typeface="Verdana"/>
              </a:rPr>
              <a:t>What</a:t>
            </a:r>
            <a:r>
              <a:rPr sz="962" b="1" i="1" spc="-106" dirty="0">
                <a:solidFill>
                  <a:srgbClr val="242424"/>
                </a:solidFill>
                <a:latin typeface="Verdana"/>
                <a:cs typeface="Verdana"/>
              </a:rPr>
              <a:t> </a:t>
            </a:r>
            <a:r>
              <a:rPr sz="962" b="1" i="1" spc="-170" dirty="0">
                <a:solidFill>
                  <a:srgbClr val="242424"/>
                </a:solidFill>
                <a:latin typeface="Verdana"/>
                <a:cs typeface="Verdana"/>
              </a:rPr>
              <a:t>Is</a:t>
            </a:r>
            <a:r>
              <a:rPr sz="962" b="1" i="1" spc="-103" dirty="0">
                <a:solidFill>
                  <a:srgbClr val="242424"/>
                </a:solidFill>
                <a:latin typeface="Verdana"/>
                <a:cs typeface="Verdana"/>
              </a:rPr>
              <a:t> Service-</a:t>
            </a:r>
            <a:r>
              <a:rPr sz="962" b="1" i="1" spc="-106" dirty="0">
                <a:solidFill>
                  <a:srgbClr val="242424"/>
                </a:solidFill>
                <a:latin typeface="Verdana"/>
                <a:cs typeface="Verdana"/>
              </a:rPr>
              <a:t>Oriented</a:t>
            </a:r>
            <a:r>
              <a:rPr sz="962" b="1" i="1" spc="-103" dirty="0">
                <a:solidFill>
                  <a:srgbClr val="242424"/>
                </a:solidFill>
                <a:latin typeface="Verdana"/>
                <a:cs typeface="Verdana"/>
              </a:rPr>
              <a:t> </a:t>
            </a:r>
            <a:r>
              <a:rPr sz="962" b="1" i="1" spc="-45" dirty="0">
                <a:solidFill>
                  <a:srgbClr val="242424"/>
                </a:solidFill>
                <a:latin typeface="Verdana"/>
                <a:cs typeface="Verdana"/>
              </a:rPr>
              <a:t>Architecture?</a:t>
            </a:r>
            <a:endParaRPr sz="962">
              <a:latin typeface="Verdana"/>
              <a:cs typeface="Verdana"/>
            </a:endParaRPr>
          </a:p>
          <a:p>
            <a:pPr marL="8145" marR="43980">
              <a:lnSpc>
                <a:spcPct val="129600"/>
              </a:lnSpc>
              <a:spcBef>
                <a:spcPts val="77"/>
              </a:spcBef>
            </a:pP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22" dirty="0">
                <a:solidFill>
                  <a:srgbClr val="242424"/>
                </a:solidFill>
                <a:latin typeface="Times New Roman"/>
                <a:cs typeface="Times New Roman"/>
              </a:rPr>
              <a:t> </a:t>
            </a:r>
            <a:r>
              <a:rPr sz="866" spc="-42" dirty="0">
                <a:solidFill>
                  <a:srgbClr val="242424"/>
                </a:solidFill>
                <a:latin typeface="Times New Roman"/>
                <a:cs typeface="Times New Roman"/>
              </a:rPr>
              <a:t>(SOA)</a:t>
            </a:r>
            <a:r>
              <a:rPr sz="866" spc="22" dirty="0">
                <a:solidFill>
                  <a:srgbClr val="242424"/>
                </a:solidFill>
                <a:latin typeface="Times New Roman"/>
                <a:cs typeface="Times New Roman"/>
              </a:rPr>
              <a:t> </a:t>
            </a:r>
            <a:r>
              <a:rPr sz="866" dirty="0">
                <a:solidFill>
                  <a:srgbClr val="242424"/>
                </a:solidFill>
                <a:latin typeface="Times New Roman"/>
                <a:cs typeface="Times New Roman"/>
              </a:rPr>
              <a:t>is</a:t>
            </a:r>
            <a:r>
              <a:rPr sz="866" spc="22"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22" dirty="0">
                <a:solidFill>
                  <a:srgbClr val="242424"/>
                </a:solidFill>
                <a:latin typeface="Times New Roman"/>
                <a:cs typeface="Times New Roman"/>
              </a:rPr>
              <a:t> </a:t>
            </a:r>
            <a:r>
              <a:rPr sz="866" dirty="0">
                <a:solidFill>
                  <a:srgbClr val="242424"/>
                </a:solidFill>
                <a:latin typeface="Times New Roman"/>
                <a:cs typeface="Times New Roman"/>
              </a:rPr>
              <a:t>style</a:t>
            </a:r>
            <a:r>
              <a:rPr sz="866" spc="22" dirty="0">
                <a:solidFill>
                  <a:srgbClr val="242424"/>
                </a:solidFill>
                <a:latin typeface="Times New Roman"/>
                <a:cs typeface="Times New Roman"/>
              </a:rPr>
              <a:t> </a:t>
            </a:r>
            <a:r>
              <a:rPr sz="866" dirty="0">
                <a:solidFill>
                  <a:srgbClr val="242424"/>
                </a:solidFill>
                <a:latin typeface="Times New Roman"/>
                <a:cs typeface="Times New Roman"/>
              </a:rPr>
              <a:t>of</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software</a:t>
            </a:r>
            <a:r>
              <a:rPr sz="866" spc="22" dirty="0">
                <a:solidFill>
                  <a:srgbClr val="242424"/>
                </a:solidFill>
                <a:latin typeface="Times New Roman"/>
                <a:cs typeface="Times New Roman"/>
              </a:rPr>
              <a:t> </a:t>
            </a:r>
            <a:r>
              <a:rPr sz="866" spc="42" dirty="0">
                <a:solidFill>
                  <a:srgbClr val="242424"/>
                </a:solidFill>
                <a:latin typeface="Times New Roman"/>
                <a:cs typeface="Times New Roman"/>
              </a:rPr>
              <a:t>design</a:t>
            </a:r>
            <a:r>
              <a:rPr sz="866" spc="22" dirty="0">
                <a:solidFill>
                  <a:srgbClr val="242424"/>
                </a:solidFill>
                <a:latin typeface="Times New Roman"/>
                <a:cs typeface="Times New Roman"/>
              </a:rPr>
              <a:t> </a:t>
            </a:r>
            <a:r>
              <a:rPr sz="866" spc="51" dirty="0">
                <a:solidFill>
                  <a:srgbClr val="242424"/>
                </a:solidFill>
                <a:latin typeface="Times New Roman"/>
                <a:cs typeface="Times New Roman"/>
              </a:rPr>
              <a:t>where</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are </a:t>
            </a:r>
            <a:r>
              <a:rPr sz="866" spc="42" dirty="0">
                <a:solidFill>
                  <a:srgbClr val="242424"/>
                </a:solidFill>
                <a:latin typeface="Times New Roman"/>
                <a:cs typeface="Times New Roman"/>
              </a:rPr>
              <a:t>provided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55" dirty="0">
                <a:solidFill>
                  <a:srgbClr val="242424"/>
                </a:solidFill>
                <a:latin typeface="Times New Roman"/>
                <a:cs typeface="Times New Roman"/>
              </a:rPr>
              <a:t>other</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components</a:t>
            </a:r>
            <a:r>
              <a:rPr sz="866" spc="-10" dirty="0">
                <a:solidFill>
                  <a:srgbClr val="242424"/>
                </a:solidFill>
                <a:latin typeface="Times New Roman"/>
                <a:cs typeface="Times New Roman"/>
              </a:rPr>
              <a:t> </a:t>
            </a:r>
            <a:r>
              <a:rPr sz="866" dirty="0">
                <a:solidFill>
                  <a:srgbClr val="242424"/>
                </a:solidFill>
                <a:latin typeface="Times New Roman"/>
                <a:cs typeface="Times New Roman"/>
              </a:rPr>
              <a:t>by</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application</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components,</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through</a:t>
            </a:r>
            <a:r>
              <a:rPr sz="866" spc="-10" dirty="0">
                <a:solidFill>
                  <a:srgbClr val="242424"/>
                </a:solidFill>
                <a:latin typeface="Times New Roman"/>
                <a:cs typeface="Times New Roman"/>
              </a:rPr>
              <a:t> </a:t>
            </a:r>
            <a:r>
              <a:rPr sz="866" spc="19" dirty="0">
                <a:solidFill>
                  <a:srgbClr val="242424"/>
                </a:solidFill>
                <a:latin typeface="Times New Roman"/>
                <a:cs typeface="Times New Roman"/>
              </a:rPr>
              <a:t>a </a:t>
            </a:r>
            <a:r>
              <a:rPr sz="866" spc="51" dirty="0">
                <a:solidFill>
                  <a:srgbClr val="242424"/>
                </a:solidFill>
                <a:latin typeface="Times New Roman"/>
                <a:cs typeface="Times New Roman"/>
              </a:rPr>
              <a:t>communication</a:t>
            </a:r>
            <a:r>
              <a:rPr sz="866" dirty="0">
                <a:solidFill>
                  <a:srgbClr val="242424"/>
                </a:solidFill>
                <a:latin typeface="Times New Roman"/>
                <a:cs typeface="Times New Roman"/>
              </a:rPr>
              <a:t> </a:t>
            </a:r>
            <a:r>
              <a:rPr sz="866" spc="35" dirty="0">
                <a:solidFill>
                  <a:srgbClr val="242424"/>
                </a:solidFill>
                <a:latin typeface="Times New Roman"/>
                <a:cs typeface="Times New Roman"/>
              </a:rPr>
              <a:t>protocol</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over</a:t>
            </a:r>
            <a:r>
              <a:rPr sz="86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network.</a:t>
            </a:r>
            <a:r>
              <a:rPr sz="866" spc="3" dirty="0">
                <a:solidFill>
                  <a:srgbClr val="242424"/>
                </a:solidFill>
                <a:latin typeface="Times New Roman"/>
                <a:cs typeface="Times New Roman"/>
              </a:rPr>
              <a:t> </a:t>
            </a:r>
            <a:r>
              <a:rPr sz="866" dirty="0">
                <a:solidFill>
                  <a:srgbClr val="242424"/>
                </a:solidFill>
                <a:latin typeface="Times New Roman"/>
                <a:cs typeface="Times New Roman"/>
              </a:rPr>
              <a:t>Its </a:t>
            </a:r>
            <a:r>
              <a:rPr sz="866" spc="42" dirty="0">
                <a:solidFill>
                  <a:srgbClr val="242424"/>
                </a:solidFill>
                <a:latin typeface="Times New Roman"/>
                <a:cs typeface="Times New Roman"/>
              </a:rPr>
              <a:t>principles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independent</a:t>
            </a:r>
            <a:r>
              <a:rPr sz="866" dirty="0">
                <a:solidFill>
                  <a:srgbClr val="242424"/>
                </a:solidFill>
                <a:latin typeface="Times New Roman"/>
                <a:cs typeface="Times New Roman"/>
              </a:rPr>
              <a:t> of</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vendors </a:t>
            </a:r>
            <a:r>
              <a:rPr sz="866" spc="61" dirty="0">
                <a:solidFill>
                  <a:srgbClr val="242424"/>
                </a:solidFill>
                <a:latin typeface="Times New Roman"/>
                <a:cs typeface="Times New Roman"/>
              </a:rPr>
              <a:t>and</a:t>
            </a:r>
            <a:r>
              <a:rPr sz="866" spc="29" dirty="0">
                <a:solidFill>
                  <a:srgbClr val="242424"/>
                </a:solidFill>
                <a:latin typeface="Times New Roman"/>
                <a:cs typeface="Times New Roman"/>
              </a:rPr>
              <a:t> </a:t>
            </a:r>
            <a:r>
              <a:rPr sz="866" spc="55" dirty="0">
                <a:solidFill>
                  <a:srgbClr val="242424"/>
                </a:solidFill>
                <a:latin typeface="Times New Roman"/>
                <a:cs typeface="Times New Roman"/>
              </a:rPr>
              <a:t>other</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technologies.</a:t>
            </a:r>
            <a:r>
              <a:rPr sz="866" spc="29" dirty="0">
                <a:solidFill>
                  <a:srgbClr val="242424"/>
                </a:solidFill>
                <a:latin typeface="Times New Roman"/>
                <a:cs typeface="Times New Roman"/>
              </a:rPr>
              <a:t> </a:t>
            </a:r>
            <a:r>
              <a:rPr sz="866" spc="58" dirty="0">
                <a:solidFill>
                  <a:srgbClr val="242424"/>
                </a:solidFill>
                <a:latin typeface="Times New Roman"/>
                <a:cs typeface="Times New Roman"/>
              </a:rPr>
              <a:t>In</a:t>
            </a:r>
            <a:r>
              <a:rPr sz="866" u="sng" spc="35" dirty="0">
                <a:solidFill>
                  <a:srgbClr val="242424"/>
                </a:solidFill>
                <a:uFill>
                  <a:solidFill>
                    <a:srgbClr val="242424"/>
                  </a:solidFill>
                </a:uFill>
                <a:latin typeface="Times New Roman"/>
                <a:cs typeface="Times New Roman"/>
                <a:hlinkClick r:id="rId2"/>
              </a:rPr>
              <a:t> </a:t>
            </a:r>
            <a:r>
              <a:rPr sz="866" u="sng" dirty="0">
                <a:solidFill>
                  <a:srgbClr val="242424"/>
                </a:solidFill>
                <a:uFill>
                  <a:solidFill>
                    <a:srgbClr val="242424"/>
                  </a:solidFill>
                </a:uFill>
                <a:latin typeface="Georgia"/>
                <a:cs typeface="Georgia"/>
                <a:hlinkClick r:id="rId2"/>
              </a:rPr>
              <a:t>service</a:t>
            </a:r>
            <a:r>
              <a:rPr sz="866" u="sng" spc="26" dirty="0">
                <a:solidFill>
                  <a:srgbClr val="242424"/>
                </a:solidFill>
                <a:uFill>
                  <a:solidFill>
                    <a:srgbClr val="242424"/>
                  </a:solidFill>
                </a:uFill>
                <a:latin typeface="Georgia"/>
                <a:cs typeface="Georgia"/>
                <a:hlinkClick r:id="rId2"/>
              </a:rPr>
              <a:t> </a:t>
            </a:r>
            <a:r>
              <a:rPr sz="866" u="sng" dirty="0">
                <a:solidFill>
                  <a:srgbClr val="242424"/>
                </a:solidFill>
                <a:uFill>
                  <a:solidFill>
                    <a:srgbClr val="242424"/>
                  </a:solidFill>
                </a:uFill>
                <a:latin typeface="Georgia"/>
                <a:cs typeface="Georgia"/>
                <a:hlinkClick r:id="rId2"/>
              </a:rPr>
              <a:t>oriented</a:t>
            </a:r>
            <a:r>
              <a:rPr sz="866" u="sng" spc="29" dirty="0">
                <a:solidFill>
                  <a:srgbClr val="242424"/>
                </a:solidFill>
                <a:uFill>
                  <a:solidFill>
                    <a:srgbClr val="242424"/>
                  </a:solidFill>
                </a:uFill>
                <a:latin typeface="Georgia"/>
                <a:cs typeface="Georgia"/>
                <a:hlinkClick r:id="rId2"/>
              </a:rPr>
              <a:t> </a:t>
            </a:r>
            <a:r>
              <a:rPr sz="866" u="sng" dirty="0">
                <a:solidFill>
                  <a:srgbClr val="242424"/>
                </a:solidFill>
                <a:uFill>
                  <a:solidFill>
                    <a:srgbClr val="242424"/>
                  </a:solidFill>
                </a:uFill>
                <a:latin typeface="Georgia"/>
                <a:cs typeface="Georgia"/>
                <a:hlinkClick r:id="rId2"/>
              </a:rPr>
              <a:t>architecture</a:t>
            </a:r>
            <a:r>
              <a:rPr sz="866" dirty="0">
                <a:solidFill>
                  <a:srgbClr val="242424"/>
                </a:solidFill>
                <a:latin typeface="Times New Roman"/>
                <a:cs typeface="Times New Roman"/>
              </a:rPr>
              <a:t>,</a:t>
            </a:r>
            <a:r>
              <a:rPr sz="866" spc="29"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29" dirty="0">
                <a:solidFill>
                  <a:srgbClr val="242424"/>
                </a:solidFill>
                <a:latin typeface="Times New Roman"/>
                <a:cs typeface="Times New Roman"/>
              </a:rPr>
              <a:t> </a:t>
            </a:r>
            <a:r>
              <a:rPr sz="866" spc="71" dirty="0">
                <a:solidFill>
                  <a:srgbClr val="242424"/>
                </a:solidFill>
                <a:latin typeface="Times New Roman"/>
                <a:cs typeface="Times New Roman"/>
              </a:rPr>
              <a:t>number</a:t>
            </a:r>
            <a:r>
              <a:rPr sz="866" spc="29" dirty="0">
                <a:solidFill>
                  <a:srgbClr val="242424"/>
                </a:solidFill>
                <a:latin typeface="Times New Roman"/>
                <a:cs typeface="Times New Roman"/>
              </a:rPr>
              <a:t> </a:t>
            </a:r>
            <a:r>
              <a:rPr sz="866" dirty="0">
                <a:solidFill>
                  <a:srgbClr val="242424"/>
                </a:solidFill>
                <a:latin typeface="Times New Roman"/>
                <a:cs typeface="Times New Roman"/>
              </a:rPr>
              <a:t>of</a:t>
            </a:r>
            <a:r>
              <a:rPr sz="866" spc="29" dirty="0">
                <a:solidFill>
                  <a:srgbClr val="242424"/>
                </a:solidFill>
                <a:latin typeface="Times New Roman"/>
                <a:cs typeface="Times New Roman"/>
              </a:rPr>
              <a:t> services </a:t>
            </a:r>
            <a:r>
              <a:rPr sz="866" spc="51" dirty="0">
                <a:solidFill>
                  <a:srgbClr val="242424"/>
                </a:solidFill>
                <a:latin typeface="Times New Roman"/>
                <a:cs typeface="Times New Roman"/>
              </a:rPr>
              <a:t>communicate</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each</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other,</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one</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dirty="0">
                <a:solidFill>
                  <a:srgbClr val="242424"/>
                </a:solidFill>
                <a:latin typeface="Times New Roman"/>
                <a:cs typeface="Times New Roman"/>
              </a:rPr>
              <a:t>two</a:t>
            </a:r>
            <a:r>
              <a:rPr sz="866" spc="3" dirty="0">
                <a:solidFill>
                  <a:srgbClr val="242424"/>
                </a:solidFill>
                <a:latin typeface="Times New Roman"/>
                <a:cs typeface="Times New Roman"/>
              </a:rPr>
              <a:t> </a:t>
            </a:r>
            <a:r>
              <a:rPr sz="866" dirty="0">
                <a:solidFill>
                  <a:srgbClr val="242424"/>
                </a:solidFill>
                <a:latin typeface="Times New Roman"/>
                <a:cs typeface="Times New Roman"/>
              </a:rPr>
              <a:t>ways:</a:t>
            </a:r>
            <a:r>
              <a:rPr sz="866" spc="6" dirty="0">
                <a:solidFill>
                  <a:srgbClr val="242424"/>
                </a:solidFill>
                <a:latin typeface="Times New Roman"/>
                <a:cs typeface="Times New Roman"/>
              </a:rPr>
              <a:t> </a:t>
            </a:r>
            <a:r>
              <a:rPr sz="866" spc="48" dirty="0">
                <a:solidFill>
                  <a:srgbClr val="242424"/>
                </a:solidFill>
                <a:latin typeface="Times New Roman"/>
                <a:cs typeface="Times New Roman"/>
              </a:rPr>
              <a:t>through</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passing</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data</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or</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through </a:t>
            </a:r>
            <a:r>
              <a:rPr sz="866" dirty="0">
                <a:solidFill>
                  <a:srgbClr val="242424"/>
                </a:solidFill>
                <a:latin typeface="Times New Roman"/>
                <a:cs typeface="Times New Roman"/>
              </a:rPr>
              <a:t>two</a:t>
            </a:r>
            <a:r>
              <a:rPr sz="866" spc="16" dirty="0">
                <a:solidFill>
                  <a:srgbClr val="242424"/>
                </a:solidFill>
                <a:latin typeface="Times New Roman"/>
                <a:cs typeface="Times New Roman"/>
              </a:rPr>
              <a:t> </a:t>
            </a:r>
            <a:r>
              <a:rPr sz="866" spc="55" dirty="0">
                <a:solidFill>
                  <a:srgbClr val="242424"/>
                </a:solidFill>
                <a:latin typeface="Times New Roman"/>
                <a:cs typeface="Times New Roman"/>
              </a:rPr>
              <a:t>or</a:t>
            </a:r>
            <a:r>
              <a:rPr sz="866" spc="19"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19" dirty="0">
                <a:solidFill>
                  <a:srgbClr val="242424"/>
                </a:solidFill>
                <a:latin typeface="Times New Roman"/>
                <a:cs typeface="Times New Roman"/>
              </a:rPr>
              <a:t> </a:t>
            </a:r>
            <a:r>
              <a:rPr sz="866" spc="42" dirty="0">
                <a:solidFill>
                  <a:srgbClr val="242424"/>
                </a:solidFill>
                <a:latin typeface="Times New Roman"/>
                <a:cs typeface="Times New Roman"/>
              </a:rPr>
              <a:t>coordinating</a:t>
            </a:r>
            <a:r>
              <a:rPr sz="866" spc="19" dirty="0">
                <a:solidFill>
                  <a:srgbClr val="242424"/>
                </a:solidFill>
                <a:latin typeface="Times New Roman"/>
                <a:cs typeface="Times New Roman"/>
              </a:rPr>
              <a:t> </a:t>
            </a:r>
            <a:r>
              <a:rPr sz="866" spc="67" dirty="0">
                <a:solidFill>
                  <a:srgbClr val="242424"/>
                </a:solidFill>
                <a:latin typeface="Times New Roman"/>
                <a:cs typeface="Times New Roman"/>
              </a:rPr>
              <a:t>an</a:t>
            </a:r>
            <a:r>
              <a:rPr sz="866" spc="16" dirty="0">
                <a:solidFill>
                  <a:srgbClr val="242424"/>
                </a:solidFill>
                <a:latin typeface="Times New Roman"/>
                <a:cs typeface="Times New Roman"/>
              </a:rPr>
              <a:t> </a:t>
            </a:r>
            <a:r>
              <a:rPr sz="866" dirty="0">
                <a:solidFill>
                  <a:srgbClr val="242424"/>
                </a:solidFill>
                <a:latin typeface="Times New Roman"/>
                <a:cs typeface="Times New Roman"/>
              </a:rPr>
              <a:t>activity. This</a:t>
            </a:r>
            <a:r>
              <a:rPr sz="866" spc="16" dirty="0">
                <a:solidFill>
                  <a:srgbClr val="242424"/>
                </a:solidFill>
                <a:latin typeface="Times New Roman"/>
                <a:cs typeface="Times New Roman"/>
              </a:rPr>
              <a:t> </a:t>
            </a:r>
            <a:r>
              <a:rPr sz="866" dirty="0">
                <a:solidFill>
                  <a:srgbClr val="242424"/>
                </a:solidFill>
                <a:latin typeface="Times New Roman"/>
                <a:cs typeface="Times New Roman"/>
              </a:rPr>
              <a:t>is</a:t>
            </a:r>
            <a:r>
              <a:rPr sz="866" spc="19" dirty="0">
                <a:solidFill>
                  <a:srgbClr val="242424"/>
                </a:solidFill>
                <a:latin typeface="Times New Roman"/>
                <a:cs typeface="Times New Roman"/>
              </a:rPr>
              <a:t> </a:t>
            </a:r>
            <a:r>
              <a:rPr sz="866" spc="32" dirty="0">
                <a:solidFill>
                  <a:srgbClr val="242424"/>
                </a:solidFill>
                <a:latin typeface="Times New Roman"/>
                <a:cs typeface="Times New Roman"/>
              </a:rPr>
              <a:t>just</a:t>
            </a:r>
            <a:r>
              <a:rPr sz="866" spc="19" dirty="0">
                <a:solidFill>
                  <a:srgbClr val="242424"/>
                </a:solidFill>
                <a:latin typeface="Times New Roman"/>
                <a:cs typeface="Times New Roman"/>
              </a:rPr>
              <a:t> </a:t>
            </a:r>
            <a:r>
              <a:rPr sz="866" spc="58" dirty="0">
                <a:solidFill>
                  <a:srgbClr val="242424"/>
                </a:solidFill>
                <a:latin typeface="Times New Roman"/>
                <a:cs typeface="Times New Roman"/>
              </a:rPr>
              <a:t>one</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definition</a:t>
            </a:r>
            <a:r>
              <a:rPr sz="866" spc="19" dirty="0">
                <a:solidFill>
                  <a:srgbClr val="242424"/>
                </a:solidFill>
                <a:latin typeface="Times New Roman"/>
                <a:cs typeface="Times New Roman"/>
              </a:rPr>
              <a:t> </a:t>
            </a:r>
            <a:r>
              <a:rPr sz="866" dirty="0">
                <a:solidFill>
                  <a:srgbClr val="242424"/>
                </a:solidFill>
                <a:latin typeface="Times New Roman"/>
                <a:cs typeface="Times New Roman"/>
              </a:rPr>
              <a:t>of</a:t>
            </a:r>
            <a:r>
              <a:rPr sz="866" spc="19" dirty="0">
                <a:solidFill>
                  <a:srgbClr val="242424"/>
                </a:solidFill>
                <a:latin typeface="Times New Roman"/>
                <a:cs typeface="Times New Roman"/>
              </a:rPr>
              <a:t> </a:t>
            </a:r>
            <a:r>
              <a:rPr sz="866" spc="-6" dirty="0">
                <a:solidFill>
                  <a:srgbClr val="242424"/>
                </a:solidFill>
                <a:latin typeface="Times New Roman"/>
                <a:cs typeface="Times New Roman"/>
              </a:rPr>
              <a:t>Service- </a:t>
            </a:r>
            <a:r>
              <a:rPr sz="866" spc="42" dirty="0">
                <a:solidFill>
                  <a:srgbClr val="242424"/>
                </a:solidFill>
                <a:latin typeface="Times New Roman"/>
                <a:cs typeface="Times New Roman"/>
              </a:rPr>
              <a:t>Oriented</a:t>
            </a:r>
            <a:r>
              <a:rPr sz="86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dirty="0">
                <a:solidFill>
                  <a:srgbClr val="242424"/>
                </a:solidFill>
                <a:latin typeface="Times New Roman"/>
                <a:cs typeface="Times New Roman"/>
              </a:rPr>
              <a:t> </a:t>
            </a:r>
            <a:r>
              <a:rPr sz="866" u="sng" dirty="0">
                <a:solidFill>
                  <a:srgbClr val="242424"/>
                </a:solidFill>
                <a:uFill>
                  <a:solidFill>
                    <a:srgbClr val="242424"/>
                  </a:solidFill>
                </a:uFill>
                <a:latin typeface="Times New Roman"/>
                <a:cs typeface="Times New Roman"/>
                <a:hlinkClick r:id="rId3"/>
              </a:rPr>
              <a:t>An </a:t>
            </a:r>
            <a:r>
              <a:rPr sz="866" u="sng" spc="38" dirty="0">
                <a:solidFill>
                  <a:srgbClr val="242424"/>
                </a:solidFill>
                <a:uFill>
                  <a:solidFill>
                    <a:srgbClr val="242424"/>
                  </a:solidFill>
                </a:uFill>
                <a:latin typeface="Times New Roman"/>
                <a:cs typeface="Times New Roman"/>
                <a:hlinkClick r:id="rId3"/>
              </a:rPr>
              <a:t>article</a:t>
            </a:r>
            <a:r>
              <a:rPr sz="866" u="sng" dirty="0">
                <a:solidFill>
                  <a:srgbClr val="242424"/>
                </a:solidFill>
                <a:uFill>
                  <a:solidFill>
                    <a:srgbClr val="242424"/>
                  </a:solidFill>
                </a:uFill>
                <a:latin typeface="Times New Roman"/>
                <a:cs typeface="Times New Roman"/>
                <a:hlinkClick r:id="rId3"/>
              </a:rPr>
              <a:t> </a:t>
            </a:r>
            <a:r>
              <a:rPr sz="866" u="sng" spc="61" dirty="0">
                <a:solidFill>
                  <a:srgbClr val="242424"/>
                </a:solidFill>
                <a:uFill>
                  <a:solidFill>
                    <a:srgbClr val="242424"/>
                  </a:solidFill>
                </a:uFill>
                <a:latin typeface="Times New Roman"/>
                <a:cs typeface="Times New Roman"/>
                <a:hlinkClick r:id="rId3"/>
              </a:rPr>
              <a:t>on</a:t>
            </a:r>
            <a:r>
              <a:rPr sz="866" u="sng" spc="-29" dirty="0">
                <a:solidFill>
                  <a:srgbClr val="242424"/>
                </a:solidFill>
                <a:uFill>
                  <a:solidFill>
                    <a:srgbClr val="242424"/>
                  </a:solidFill>
                </a:uFill>
                <a:latin typeface="Times New Roman"/>
                <a:cs typeface="Times New Roman"/>
                <a:hlinkClick r:id="rId3"/>
              </a:rPr>
              <a:t> </a:t>
            </a:r>
            <a:r>
              <a:rPr sz="866" u="sng" spc="29" dirty="0">
                <a:solidFill>
                  <a:srgbClr val="242424"/>
                </a:solidFill>
                <a:uFill>
                  <a:solidFill>
                    <a:srgbClr val="242424"/>
                  </a:solidFill>
                </a:uFill>
                <a:latin typeface="Times New Roman"/>
                <a:cs typeface="Times New Roman"/>
                <a:hlinkClick r:id="rId3"/>
              </a:rPr>
              <a:t>Wikipedia</a:t>
            </a:r>
            <a:r>
              <a:rPr sz="866" u="sng" spc="3" dirty="0">
                <a:solidFill>
                  <a:srgbClr val="242424"/>
                </a:solidFill>
                <a:uFill>
                  <a:solidFill>
                    <a:srgbClr val="242424"/>
                  </a:solidFill>
                </a:uFill>
                <a:latin typeface="Times New Roman"/>
                <a:cs typeface="Times New Roman"/>
                <a:hlinkClick r:id="rId3"/>
              </a:rPr>
              <a:t> </a:t>
            </a:r>
            <a:r>
              <a:rPr sz="866" u="sng" dirty="0">
                <a:solidFill>
                  <a:srgbClr val="242424"/>
                </a:solidFill>
                <a:uFill>
                  <a:solidFill>
                    <a:srgbClr val="242424"/>
                  </a:solidFill>
                </a:uFill>
                <a:latin typeface="Times New Roman"/>
                <a:cs typeface="Times New Roman"/>
                <a:hlinkClick r:id="rId3"/>
              </a:rPr>
              <a:t>goes </a:t>
            </a:r>
            <a:r>
              <a:rPr sz="866" u="sng" spc="42" dirty="0">
                <a:solidFill>
                  <a:srgbClr val="242424"/>
                </a:solidFill>
                <a:uFill>
                  <a:solidFill>
                    <a:srgbClr val="242424"/>
                  </a:solidFill>
                </a:uFill>
                <a:latin typeface="Times New Roman"/>
                <a:cs typeface="Times New Roman"/>
                <a:hlinkClick r:id="rId3"/>
              </a:rPr>
              <a:t>into</a:t>
            </a:r>
            <a:r>
              <a:rPr sz="866" u="sng" dirty="0">
                <a:solidFill>
                  <a:srgbClr val="242424"/>
                </a:solidFill>
                <a:uFill>
                  <a:solidFill>
                    <a:srgbClr val="242424"/>
                  </a:solidFill>
                </a:uFill>
                <a:latin typeface="Times New Roman"/>
                <a:cs typeface="Times New Roman"/>
                <a:hlinkClick r:id="rId3"/>
              </a:rPr>
              <a:t> </a:t>
            </a:r>
            <a:r>
              <a:rPr sz="866" u="sng" spc="61" dirty="0">
                <a:solidFill>
                  <a:srgbClr val="242424"/>
                </a:solidFill>
                <a:uFill>
                  <a:solidFill>
                    <a:srgbClr val="242424"/>
                  </a:solidFill>
                </a:uFill>
                <a:latin typeface="Times New Roman"/>
                <a:cs typeface="Times New Roman"/>
                <a:hlinkClick r:id="rId3"/>
              </a:rPr>
              <a:t>much</a:t>
            </a:r>
            <a:r>
              <a:rPr sz="866" u="sng" dirty="0">
                <a:solidFill>
                  <a:srgbClr val="242424"/>
                </a:solidFill>
                <a:uFill>
                  <a:solidFill>
                    <a:srgbClr val="242424"/>
                  </a:solidFill>
                </a:uFill>
                <a:latin typeface="Times New Roman"/>
                <a:cs typeface="Times New Roman"/>
                <a:hlinkClick r:id="rId3"/>
              </a:rPr>
              <a:t> </a:t>
            </a:r>
            <a:r>
              <a:rPr sz="866" u="sng" spc="61" dirty="0">
                <a:solidFill>
                  <a:srgbClr val="242424"/>
                </a:solidFill>
                <a:uFill>
                  <a:solidFill>
                    <a:srgbClr val="242424"/>
                  </a:solidFill>
                </a:uFill>
                <a:latin typeface="Times New Roman"/>
                <a:cs typeface="Times New Roman"/>
                <a:hlinkClick r:id="rId3"/>
              </a:rPr>
              <a:t>more</a:t>
            </a:r>
            <a:r>
              <a:rPr sz="866" u="sng" dirty="0">
                <a:solidFill>
                  <a:srgbClr val="242424"/>
                </a:solidFill>
                <a:uFill>
                  <a:solidFill>
                    <a:srgbClr val="242424"/>
                  </a:solidFill>
                </a:uFill>
                <a:latin typeface="Times New Roman"/>
                <a:cs typeface="Times New Roman"/>
                <a:hlinkClick r:id="rId3"/>
              </a:rPr>
              <a:t> </a:t>
            </a:r>
            <a:r>
              <a:rPr sz="866" u="sng" spc="29" dirty="0">
                <a:solidFill>
                  <a:srgbClr val="242424"/>
                </a:solidFill>
                <a:uFill>
                  <a:solidFill>
                    <a:srgbClr val="242424"/>
                  </a:solidFill>
                </a:uFill>
                <a:latin typeface="Times New Roman"/>
                <a:cs typeface="Times New Roman"/>
                <a:hlinkClick r:id="rId3"/>
              </a:rPr>
              <a:t>detail.</a:t>
            </a:r>
            <a:endParaRPr sz="866">
              <a:latin typeface="Times New Roman"/>
              <a:cs typeface="Times New Roman"/>
            </a:endParaRPr>
          </a:p>
          <a:p>
            <a:pPr marL="8145">
              <a:spcBef>
                <a:spcPts val="981"/>
              </a:spcBef>
            </a:pPr>
            <a:r>
              <a:rPr sz="962" b="1" i="1" spc="-93" dirty="0">
                <a:solidFill>
                  <a:srgbClr val="242424"/>
                </a:solidFill>
                <a:latin typeface="Verdana"/>
                <a:cs typeface="Verdana"/>
              </a:rPr>
              <a:t>Characteristics</a:t>
            </a:r>
            <a:r>
              <a:rPr sz="962" b="1" i="1" spc="-90" dirty="0">
                <a:solidFill>
                  <a:srgbClr val="242424"/>
                </a:solidFill>
                <a:latin typeface="Verdana"/>
                <a:cs typeface="Verdana"/>
              </a:rPr>
              <a:t> </a:t>
            </a:r>
            <a:r>
              <a:rPr sz="962" b="1" i="1" spc="-106" dirty="0">
                <a:solidFill>
                  <a:srgbClr val="242424"/>
                </a:solidFill>
                <a:latin typeface="Verdana"/>
                <a:cs typeface="Verdana"/>
              </a:rPr>
              <a:t>Of</a:t>
            </a:r>
            <a:r>
              <a:rPr sz="962" b="1" i="1" spc="-87"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87" dirty="0">
                <a:solidFill>
                  <a:srgbClr val="242424"/>
                </a:solidFill>
                <a:latin typeface="Verdana"/>
                <a:cs typeface="Verdana"/>
              </a:rPr>
              <a:t> </a:t>
            </a:r>
            <a:r>
              <a:rPr sz="962" b="1" i="1" spc="-38" dirty="0">
                <a:solidFill>
                  <a:srgbClr val="242424"/>
                </a:solidFill>
                <a:latin typeface="Verdana"/>
                <a:cs typeface="Verdana"/>
              </a:rPr>
              <a:t>Architecture</a:t>
            </a:r>
            <a:endParaRPr sz="962">
              <a:latin typeface="Verdana"/>
              <a:cs typeface="Verdana"/>
            </a:endParaRPr>
          </a:p>
          <a:p>
            <a:pPr marL="8145" marR="3258">
              <a:lnSpc>
                <a:spcPct val="129600"/>
              </a:lnSpc>
              <a:spcBef>
                <a:spcPts val="77"/>
              </a:spcBef>
            </a:pPr>
            <a:r>
              <a:rPr sz="866" spc="32" dirty="0">
                <a:solidFill>
                  <a:srgbClr val="242424"/>
                </a:solidFill>
                <a:latin typeface="Times New Roman"/>
                <a:cs typeface="Times New Roman"/>
              </a:rPr>
              <a:t>While</a:t>
            </a:r>
            <a:r>
              <a:rPr sz="866" spc="22"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22" dirty="0">
                <a:solidFill>
                  <a:srgbClr val="242424"/>
                </a:solidFill>
                <a:latin typeface="Times New Roman"/>
                <a:cs typeface="Times New Roman"/>
              </a:rPr>
              <a:t> </a:t>
            </a:r>
            <a:r>
              <a:rPr sz="866" spc="42" dirty="0">
                <a:solidFill>
                  <a:srgbClr val="242424"/>
                </a:solidFill>
                <a:latin typeface="Times New Roman"/>
                <a:cs typeface="Times New Roman"/>
              </a:rPr>
              <a:t>defining</a:t>
            </a:r>
            <a:r>
              <a:rPr sz="866" spc="22" dirty="0">
                <a:solidFill>
                  <a:srgbClr val="242424"/>
                </a:solidFill>
                <a:latin typeface="Times New Roman"/>
                <a:cs typeface="Times New Roman"/>
              </a:rPr>
              <a:t> </a:t>
            </a:r>
            <a:r>
              <a:rPr sz="866" spc="42" dirty="0">
                <a:solidFill>
                  <a:srgbClr val="242424"/>
                </a:solidFill>
                <a:latin typeface="Times New Roman"/>
                <a:cs typeface="Times New Roman"/>
              </a:rPr>
              <a:t>concepts</a:t>
            </a:r>
            <a:r>
              <a:rPr sz="866" spc="26" dirty="0">
                <a:solidFill>
                  <a:srgbClr val="242424"/>
                </a:solidFill>
                <a:latin typeface="Times New Roman"/>
                <a:cs typeface="Times New Roman"/>
              </a:rPr>
              <a:t> </a:t>
            </a:r>
            <a:r>
              <a:rPr sz="866" dirty="0">
                <a:solidFill>
                  <a:srgbClr val="242424"/>
                </a:solidFill>
                <a:latin typeface="Times New Roman"/>
                <a:cs typeface="Times New Roman"/>
              </a:rPr>
              <a:t>of</a:t>
            </a:r>
            <a:r>
              <a:rPr sz="866" spc="22"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26" dirty="0">
                <a:solidFill>
                  <a:srgbClr val="242424"/>
                </a:solidFill>
                <a:latin typeface="Times New Roman"/>
                <a:cs typeface="Times New Roman"/>
              </a:rPr>
              <a:t> </a:t>
            </a:r>
            <a:r>
              <a:rPr sz="866" dirty="0">
                <a:solidFill>
                  <a:srgbClr val="242424"/>
                </a:solidFill>
                <a:latin typeface="Times New Roman"/>
                <a:cs typeface="Times New Roman"/>
              </a:rPr>
              <a:t>vary</a:t>
            </a:r>
            <a:r>
              <a:rPr sz="866" spc="22" dirty="0">
                <a:solidFill>
                  <a:srgbClr val="242424"/>
                </a:solidFill>
                <a:latin typeface="Times New Roman"/>
                <a:cs typeface="Times New Roman"/>
              </a:rPr>
              <a:t> </a:t>
            </a:r>
            <a:r>
              <a:rPr sz="866" spc="51" dirty="0">
                <a:solidFill>
                  <a:srgbClr val="242424"/>
                </a:solidFill>
                <a:latin typeface="Times New Roman"/>
                <a:cs typeface="Times New Roman"/>
              </a:rPr>
              <a:t>from</a:t>
            </a:r>
            <a:r>
              <a:rPr sz="866" spc="22" dirty="0">
                <a:solidFill>
                  <a:srgbClr val="242424"/>
                </a:solidFill>
                <a:latin typeface="Times New Roman"/>
                <a:cs typeface="Times New Roman"/>
              </a:rPr>
              <a:t> </a:t>
            </a:r>
            <a:r>
              <a:rPr sz="866" spc="45" dirty="0">
                <a:solidFill>
                  <a:srgbClr val="242424"/>
                </a:solidFill>
                <a:latin typeface="Times New Roman"/>
                <a:cs typeface="Times New Roman"/>
              </a:rPr>
              <a:t>company</a:t>
            </a:r>
            <a:r>
              <a:rPr sz="866" spc="26" dirty="0">
                <a:solidFill>
                  <a:srgbClr val="242424"/>
                </a:solidFill>
                <a:latin typeface="Times New Roman"/>
                <a:cs typeface="Times New Roman"/>
              </a:rPr>
              <a:t> </a:t>
            </a:r>
            <a:r>
              <a:rPr sz="866" spc="19" dirty="0">
                <a:solidFill>
                  <a:srgbClr val="242424"/>
                </a:solidFill>
                <a:latin typeface="Times New Roman"/>
                <a:cs typeface="Times New Roman"/>
              </a:rPr>
              <a:t>to </a:t>
            </a:r>
            <a:r>
              <a:rPr sz="866" spc="35" dirty="0">
                <a:solidFill>
                  <a:srgbClr val="242424"/>
                </a:solidFill>
                <a:latin typeface="Times New Roman"/>
                <a:cs typeface="Times New Roman"/>
              </a:rPr>
              <a:t>company,</a:t>
            </a:r>
            <a:r>
              <a:rPr sz="866" dirty="0">
                <a:solidFill>
                  <a:srgbClr val="242424"/>
                </a:solidFill>
                <a:latin typeface="Times New Roman"/>
                <a:cs typeface="Times New Roman"/>
              </a:rPr>
              <a:t> </a:t>
            </a:r>
            <a:r>
              <a:rPr sz="866" spc="55" dirty="0">
                <a:solidFill>
                  <a:srgbClr val="242424"/>
                </a:solidFill>
                <a:latin typeface="Times New Roman"/>
                <a:cs typeface="Times New Roman"/>
              </a:rPr>
              <a:t>there</a:t>
            </a:r>
            <a:r>
              <a:rPr sz="866" dirty="0">
                <a:solidFill>
                  <a:srgbClr val="242424"/>
                </a:solidFill>
                <a:latin typeface="Times New Roman"/>
                <a:cs typeface="Times New Roman"/>
              </a:rPr>
              <a:t> </a:t>
            </a:r>
            <a:r>
              <a:rPr sz="866" spc="51" dirty="0">
                <a:solidFill>
                  <a:srgbClr val="242424"/>
                </a:solidFill>
                <a:latin typeface="Times New Roman"/>
                <a:cs typeface="Times New Roman"/>
              </a:rPr>
              <a:t>are</a:t>
            </a:r>
            <a:r>
              <a:rPr sz="866" dirty="0">
                <a:solidFill>
                  <a:srgbClr val="242424"/>
                </a:solidFill>
                <a:latin typeface="Times New Roman"/>
                <a:cs typeface="Times New Roman"/>
              </a:rPr>
              <a:t> six key </a:t>
            </a:r>
            <a:r>
              <a:rPr sz="866" spc="48" dirty="0">
                <a:solidFill>
                  <a:srgbClr val="242424"/>
                </a:solidFill>
                <a:latin typeface="Times New Roman"/>
                <a:cs typeface="Times New Roman"/>
              </a:rPr>
              <a:t>tenets</a:t>
            </a:r>
            <a:r>
              <a:rPr sz="866"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overarch</a:t>
            </a:r>
            <a:r>
              <a:rPr sz="86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dirty="0">
                <a:solidFill>
                  <a:srgbClr val="242424"/>
                </a:solidFill>
                <a:latin typeface="Times New Roman"/>
                <a:cs typeface="Times New Roman"/>
              </a:rPr>
              <a:t> </a:t>
            </a:r>
            <a:r>
              <a:rPr sz="866" spc="51" dirty="0">
                <a:solidFill>
                  <a:srgbClr val="242424"/>
                </a:solidFill>
                <a:latin typeface="Times New Roman"/>
                <a:cs typeface="Times New Roman"/>
              </a:rPr>
              <a:t>broad</a:t>
            </a:r>
            <a:r>
              <a:rPr sz="866" dirty="0">
                <a:solidFill>
                  <a:srgbClr val="242424"/>
                </a:solidFill>
                <a:latin typeface="Times New Roman"/>
                <a:cs typeface="Times New Roman"/>
              </a:rPr>
              <a:t> </a:t>
            </a:r>
            <a:r>
              <a:rPr sz="866" spc="45" dirty="0">
                <a:solidFill>
                  <a:srgbClr val="242424"/>
                </a:solidFill>
                <a:latin typeface="Times New Roman"/>
                <a:cs typeface="Times New Roman"/>
              </a:rPr>
              <a:t>concept</a:t>
            </a:r>
            <a:r>
              <a:rPr sz="866" dirty="0">
                <a:solidFill>
                  <a:srgbClr val="242424"/>
                </a:solidFill>
                <a:latin typeface="Times New Roman"/>
                <a:cs typeface="Times New Roman"/>
              </a:rPr>
              <a:t> of </a:t>
            </a:r>
            <a:r>
              <a:rPr sz="866" spc="-6" dirty="0">
                <a:solidFill>
                  <a:srgbClr val="242424"/>
                </a:solidFill>
                <a:latin typeface="Times New Roman"/>
                <a:cs typeface="Times New Roman"/>
              </a:rPr>
              <a:t>Service- </a:t>
            </a:r>
            <a:r>
              <a:rPr sz="866" spc="42" dirty="0">
                <a:solidFill>
                  <a:srgbClr val="242424"/>
                </a:solidFill>
                <a:latin typeface="Times New Roman"/>
                <a:cs typeface="Times New Roman"/>
              </a:rPr>
              <a:t>Oriented</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These</a:t>
            </a:r>
            <a:r>
              <a:rPr sz="866" spc="22" dirty="0">
                <a:solidFill>
                  <a:srgbClr val="242424"/>
                </a:solidFill>
                <a:latin typeface="Times New Roman"/>
                <a:cs typeface="Times New Roman"/>
              </a:rPr>
              <a:t> </a:t>
            </a:r>
            <a:r>
              <a:rPr sz="866" spc="45" dirty="0">
                <a:solidFill>
                  <a:srgbClr val="242424"/>
                </a:solidFill>
                <a:latin typeface="Times New Roman"/>
                <a:cs typeface="Times New Roman"/>
              </a:rPr>
              <a:t>core</a:t>
            </a:r>
            <a:r>
              <a:rPr sz="866" spc="26" dirty="0">
                <a:solidFill>
                  <a:srgbClr val="242424"/>
                </a:solidFill>
                <a:latin typeface="Times New Roman"/>
                <a:cs typeface="Times New Roman"/>
              </a:rPr>
              <a:t> </a:t>
            </a:r>
            <a:r>
              <a:rPr sz="866" dirty="0">
                <a:solidFill>
                  <a:srgbClr val="242424"/>
                </a:solidFill>
                <a:latin typeface="Times New Roman"/>
                <a:cs typeface="Times New Roman"/>
              </a:rPr>
              <a:t>values</a:t>
            </a:r>
            <a:r>
              <a:rPr sz="866" spc="22" dirty="0">
                <a:solidFill>
                  <a:srgbClr val="242424"/>
                </a:solidFill>
                <a:latin typeface="Times New Roman"/>
                <a:cs typeface="Times New Roman"/>
              </a:rPr>
              <a:t> </a:t>
            </a:r>
            <a:r>
              <a:rPr sz="866" spc="29" dirty="0">
                <a:solidFill>
                  <a:srgbClr val="242424"/>
                </a:solidFill>
                <a:latin typeface="Times New Roman"/>
                <a:cs typeface="Times New Roman"/>
              </a:rPr>
              <a:t>include:</a:t>
            </a:r>
            <a:endParaRPr sz="866">
              <a:latin typeface="Times New Roman"/>
              <a:cs typeface="Times New Roman"/>
            </a:endParaRPr>
          </a:p>
          <a:p>
            <a:pPr>
              <a:spcBef>
                <a:spcPts val="276"/>
              </a:spcBef>
            </a:pPr>
            <a:endParaRPr sz="866">
              <a:latin typeface="Times New Roman"/>
              <a:cs typeface="Times New Roman"/>
            </a:endParaRPr>
          </a:p>
          <a:p>
            <a:pPr marL="8145"/>
            <a:r>
              <a:rPr sz="866" spc="32" dirty="0">
                <a:solidFill>
                  <a:srgbClr val="242424"/>
                </a:solidFill>
                <a:latin typeface="Times New Roman"/>
                <a:cs typeface="Times New Roman"/>
              </a:rPr>
              <a:t>Business</a:t>
            </a:r>
            <a:r>
              <a:rPr sz="866" spc="-16" dirty="0">
                <a:solidFill>
                  <a:srgbClr val="242424"/>
                </a:solidFill>
                <a:latin typeface="Times New Roman"/>
                <a:cs typeface="Times New Roman"/>
              </a:rPr>
              <a:t> </a:t>
            </a:r>
            <a:r>
              <a:rPr sz="866" spc="-13" dirty="0">
                <a:solidFill>
                  <a:srgbClr val="242424"/>
                </a:solidFill>
                <a:latin typeface="Times New Roman"/>
                <a:cs typeface="Times New Roman"/>
              </a:rPr>
              <a:t>value</a:t>
            </a:r>
            <a:endParaRPr sz="866">
              <a:latin typeface="Times New Roman"/>
              <a:cs typeface="Times New Roman"/>
            </a:endParaRPr>
          </a:p>
        </p:txBody>
      </p:sp>
      <p:pic>
        <p:nvPicPr>
          <p:cNvPr id="3" name="object 3"/>
          <p:cNvPicPr/>
          <p:nvPr/>
        </p:nvPicPr>
        <p:blipFill>
          <a:blip r:embed="rId4" cstate="print"/>
          <a:stretch>
            <a:fillRect/>
          </a:stretch>
        </p:blipFill>
        <p:spPr>
          <a:xfrm>
            <a:off x="4045523" y="226021"/>
            <a:ext cx="4098917" cy="3781266"/>
          </a:xfrm>
          <a:prstGeom prst="rect">
            <a:avLst/>
          </a:prstGeom>
        </p:spPr>
      </p:pic>
      <p:sp>
        <p:nvSpPr>
          <p:cNvPr id="4" name="object 4"/>
          <p:cNvSpPr txBox="1"/>
          <p:nvPr/>
        </p:nvSpPr>
        <p:spPr>
          <a:xfrm>
            <a:off x="3872539" y="103888"/>
            <a:ext cx="476069"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endParaRPr sz="513">
              <a:latin typeface="Arial MT"/>
              <a:cs typeface="Arial MT"/>
            </a:endParaRPr>
          </a:p>
        </p:txBody>
      </p:sp>
      <p:sp>
        <p:nvSpPr>
          <p:cNvPr id="6" name="object 6"/>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5"/>
              </a:rPr>
              <a:t>https://medium.com/@SoftwareDevelopmentCommunity/what-</a:t>
            </a:r>
            <a:r>
              <a:rPr sz="513" dirty="0">
                <a:latin typeface="Arial MT"/>
                <a:cs typeface="Arial MT"/>
                <a:hlinkClick r:id="rId5"/>
              </a:rPr>
              <a:t>is-</a:t>
            </a:r>
            <a:r>
              <a:rPr sz="513" spc="-6" dirty="0">
                <a:latin typeface="Arial MT"/>
                <a:cs typeface="Arial MT"/>
                <a:hlinkClick r:id="rId5"/>
              </a:rPr>
              <a:t>service-oriented-architecture-fa894d11a7ec</a:t>
            </a:r>
            <a:endParaRPr sz="513">
              <a:latin typeface="Arial MT"/>
              <a:cs typeface="Arial MT"/>
            </a:endParaRPr>
          </a:p>
        </p:txBody>
      </p:sp>
      <p:sp>
        <p:nvSpPr>
          <p:cNvPr id="7" name="object 7"/>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60269">
              <a:spcBef>
                <a:spcPts val="13"/>
              </a:spcBef>
            </a:pPr>
            <a:fld id="{81D60167-4931-47E6-BA6A-407CBD079E47}" type="slidenum">
              <a:rPr lang="en-IN" spc="-20" smtClean="0"/>
              <a:pPr marL="93980">
                <a:spcBef>
                  <a:spcPts val="20"/>
                </a:spcBef>
              </a:pPr>
              <a:t>37</a:t>
            </a:fld>
            <a:r>
              <a:rPr lang="en-IN" spc="-20"/>
              <a:t>/18</a:t>
            </a:r>
            <a:endParaRPr spc="-13" dirty="0"/>
          </a:p>
        </p:txBody>
      </p:sp>
      <p:sp>
        <p:nvSpPr>
          <p:cNvPr id="5" name="object 5"/>
          <p:cNvSpPr txBox="1"/>
          <p:nvPr/>
        </p:nvSpPr>
        <p:spPr>
          <a:xfrm>
            <a:off x="5167291" y="103888"/>
            <a:ext cx="2572971"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2540" y="79042"/>
            <a:ext cx="882499" cy="283955"/>
          </a:xfrm>
          <a:prstGeom prst="rect">
            <a:avLst/>
          </a:prstGeom>
        </p:spPr>
        <p:txBody>
          <a:bodyPr vert="horz" wrap="square" lIns="0" tIns="32987" rIns="0" bIns="0" rtlCol="0">
            <a:spAutoFit/>
          </a:bodyPr>
          <a:lstStyle/>
          <a:p>
            <a:pPr marL="8145">
              <a:spcBef>
                <a:spcPts val="260"/>
              </a:spcBef>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endParaRPr sz="513">
              <a:latin typeface="Arial MT"/>
              <a:cs typeface="Arial MT"/>
            </a:endParaRPr>
          </a:p>
          <a:p>
            <a:pPr marL="172664">
              <a:spcBef>
                <a:spcPts val="330"/>
              </a:spcBef>
            </a:pPr>
            <a:r>
              <a:rPr sz="866" spc="6" dirty="0">
                <a:solidFill>
                  <a:srgbClr val="242424"/>
                </a:solidFill>
                <a:latin typeface="Times New Roman"/>
                <a:cs typeface="Times New Roman"/>
              </a:rPr>
              <a:t>Strategic</a:t>
            </a:r>
            <a:r>
              <a:rPr sz="866" spc="163" dirty="0">
                <a:solidFill>
                  <a:srgbClr val="242424"/>
                </a:solidFill>
                <a:latin typeface="Times New Roman"/>
                <a:cs typeface="Times New Roman"/>
              </a:rPr>
              <a:t> </a:t>
            </a:r>
            <a:r>
              <a:rPr sz="866" spc="-13" dirty="0">
                <a:solidFill>
                  <a:srgbClr val="242424"/>
                </a:solidFill>
                <a:latin typeface="Times New Roman"/>
                <a:cs typeface="Times New Roman"/>
              </a:rPr>
              <a:t>goals</a:t>
            </a:r>
            <a:endParaRPr sz="866">
              <a:latin typeface="Times New Roman"/>
              <a:cs typeface="Times New Roman"/>
            </a:endParaRPr>
          </a:p>
        </p:txBody>
      </p:sp>
      <p:sp>
        <p:nvSpPr>
          <p:cNvPr id="3" name="object 3"/>
          <p:cNvSpPr txBox="1"/>
          <p:nvPr/>
        </p:nvSpPr>
        <p:spPr>
          <a:xfrm>
            <a:off x="4037379" y="517200"/>
            <a:ext cx="4094845" cy="1956450"/>
          </a:xfrm>
          <a:prstGeom prst="rect">
            <a:avLst/>
          </a:prstGeom>
        </p:spPr>
        <p:txBody>
          <a:bodyPr vert="horz" wrap="square" lIns="0" tIns="8145" rIns="0" bIns="0" rtlCol="0">
            <a:spAutoFit/>
          </a:bodyPr>
          <a:lstStyle/>
          <a:p>
            <a:pPr marL="8145">
              <a:spcBef>
                <a:spcPts val="64"/>
              </a:spcBef>
            </a:pPr>
            <a:r>
              <a:rPr sz="866" spc="42" dirty="0">
                <a:solidFill>
                  <a:srgbClr val="242424"/>
                </a:solidFill>
                <a:latin typeface="Times New Roman"/>
                <a:cs typeface="Times New Roman"/>
              </a:rPr>
              <a:t>Intrinsic</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inter-</a:t>
            </a:r>
            <a:r>
              <a:rPr sz="866" spc="29" dirty="0">
                <a:solidFill>
                  <a:srgbClr val="242424"/>
                </a:solidFill>
                <a:latin typeface="Times New Roman"/>
                <a:cs typeface="Times New Roman"/>
              </a:rPr>
              <a:t>operability</a:t>
            </a:r>
            <a:endParaRPr sz="866">
              <a:latin typeface="Times New Roman"/>
              <a:cs typeface="Times New Roman"/>
            </a:endParaRPr>
          </a:p>
          <a:p>
            <a:pPr marL="8145" marR="3322553">
              <a:lnSpc>
                <a:spcPct val="217600"/>
              </a:lnSpc>
              <a:spcBef>
                <a:spcPts val="48"/>
              </a:spcBef>
            </a:pPr>
            <a:r>
              <a:rPr sz="866" spc="38" dirty="0">
                <a:solidFill>
                  <a:srgbClr val="242424"/>
                </a:solidFill>
                <a:latin typeface="Times New Roman"/>
                <a:cs typeface="Times New Roman"/>
              </a:rPr>
              <a:t>Shared</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services </a:t>
            </a:r>
            <a:r>
              <a:rPr sz="866" spc="-6" dirty="0">
                <a:solidFill>
                  <a:srgbClr val="242424"/>
                </a:solidFill>
                <a:latin typeface="Times New Roman"/>
                <a:cs typeface="Times New Roman"/>
              </a:rPr>
              <a:t>Flexibility</a:t>
            </a:r>
            <a:endParaRPr sz="866">
              <a:latin typeface="Times New Roman"/>
              <a:cs typeface="Times New Roman"/>
            </a:endParaRPr>
          </a:p>
          <a:p>
            <a:pPr>
              <a:spcBef>
                <a:spcPts val="273"/>
              </a:spcBef>
            </a:pPr>
            <a:endParaRPr sz="866">
              <a:latin typeface="Times New Roman"/>
              <a:cs typeface="Times New Roman"/>
            </a:endParaRPr>
          </a:p>
          <a:p>
            <a:pPr marL="8145"/>
            <a:r>
              <a:rPr sz="866" spc="29" dirty="0">
                <a:solidFill>
                  <a:srgbClr val="242424"/>
                </a:solidFill>
                <a:latin typeface="Times New Roman"/>
                <a:cs typeface="Times New Roman"/>
              </a:rPr>
              <a:t>Evolutionary</a:t>
            </a:r>
            <a:r>
              <a:rPr sz="866" spc="-19" dirty="0">
                <a:solidFill>
                  <a:srgbClr val="242424"/>
                </a:solidFill>
                <a:latin typeface="Times New Roman"/>
                <a:cs typeface="Times New Roman"/>
              </a:rPr>
              <a:t> </a:t>
            </a:r>
            <a:r>
              <a:rPr sz="866" spc="48" dirty="0">
                <a:solidFill>
                  <a:srgbClr val="242424"/>
                </a:solidFill>
                <a:latin typeface="Times New Roman"/>
                <a:cs typeface="Times New Roman"/>
              </a:rPr>
              <a:t>refinement</a:t>
            </a:r>
            <a:endParaRPr sz="866">
              <a:latin typeface="Times New Roman"/>
              <a:cs typeface="Times New Roman"/>
            </a:endParaRPr>
          </a:p>
          <a:p>
            <a:pPr marL="8145" marR="3258">
              <a:lnSpc>
                <a:spcPct val="129600"/>
              </a:lnSpc>
              <a:spcBef>
                <a:spcPts val="962"/>
              </a:spcBef>
            </a:pPr>
            <a:r>
              <a:rPr sz="866" spc="35" dirty="0">
                <a:solidFill>
                  <a:srgbClr val="242424"/>
                </a:solidFill>
                <a:latin typeface="Times New Roman"/>
                <a:cs typeface="Times New Roman"/>
              </a:rPr>
              <a:t>Each</a:t>
            </a:r>
            <a:r>
              <a:rPr sz="866" dirty="0">
                <a:solidFill>
                  <a:srgbClr val="242424"/>
                </a:solidFill>
                <a:latin typeface="Times New Roman"/>
                <a:cs typeface="Times New Roman"/>
              </a:rPr>
              <a:t> of </a:t>
            </a:r>
            <a:r>
              <a:rPr sz="866" spc="51" dirty="0">
                <a:solidFill>
                  <a:srgbClr val="242424"/>
                </a:solidFill>
                <a:latin typeface="Times New Roman"/>
                <a:cs typeface="Times New Roman"/>
              </a:rPr>
              <a:t>these</a:t>
            </a:r>
            <a:r>
              <a:rPr sz="866" dirty="0">
                <a:solidFill>
                  <a:srgbClr val="242424"/>
                </a:solidFill>
                <a:latin typeface="Times New Roman"/>
                <a:cs typeface="Times New Roman"/>
              </a:rPr>
              <a:t> </a:t>
            </a:r>
            <a:r>
              <a:rPr sz="866" spc="45" dirty="0">
                <a:solidFill>
                  <a:srgbClr val="242424"/>
                </a:solidFill>
                <a:latin typeface="Times New Roman"/>
                <a:cs typeface="Times New Roman"/>
              </a:rPr>
              <a:t>core</a:t>
            </a:r>
            <a:r>
              <a:rPr sz="866" dirty="0">
                <a:solidFill>
                  <a:srgbClr val="242424"/>
                </a:solidFill>
                <a:latin typeface="Times New Roman"/>
                <a:cs typeface="Times New Roman"/>
              </a:rPr>
              <a:t> values </a:t>
            </a:r>
            <a:r>
              <a:rPr sz="866" spc="55" dirty="0">
                <a:solidFill>
                  <a:srgbClr val="242424"/>
                </a:solidFill>
                <a:latin typeface="Times New Roman"/>
                <a:cs typeface="Times New Roman"/>
              </a:rPr>
              <a:t>can</a:t>
            </a:r>
            <a:r>
              <a:rPr sz="866" dirty="0">
                <a:solidFill>
                  <a:srgbClr val="242424"/>
                </a:solidFill>
                <a:latin typeface="Times New Roman"/>
                <a:cs typeface="Times New Roman"/>
              </a:rPr>
              <a:t> </a:t>
            </a:r>
            <a:r>
              <a:rPr sz="866" spc="58" dirty="0">
                <a:solidFill>
                  <a:srgbClr val="242424"/>
                </a:solidFill>
                <a:latin typeface="Times New Roman"/>
                <a:cs typeface="Times New Roman"/>
              </a:rPr>
              <a:t>be</a:t>
            </a:r>
            <a:r>
              <a:rPr sz="866" dirty="0">
                <a:solidFill>
                  <a:srgbClr val="242424"/>
                </a:solidFill>
                <a:latin typeface="Times New Roman"/>
                <a:cs typeface="Times New Roman"/>
              </a:rPr>
              <a:t> </a:t>
            </a:r>
            <a:r>
              <a:rPr sz="866" spc="55" dirty="0">
                <a:solidFill>
                  <a:srgbClr val="242424"/>
                </a:solidFill>
                <a:latin typeface="Times New Roman"/>
                <a:cs typeface="Times New Roman"/>
              </a:rPr>
              <a:t>seen</a:t>
            </a:r>
            <a:r>
              <a:rPr sz="866" dirty="0">
                <a:solidFill>
                  <a:srgbClr val="242424"/>
                </a:solidFill>
                <a:latin typeface="Times New Roman"/>
                <a:cs typeface="Times New Roman"/>
              </a:rPr>
              <a:t> </a:t>
            </a:r>
            <a:r>
              <a:rPr sz="866" spc="61" dirty="0">
                <a:solidFill>
                  <a:srgbClr val="242424"/>
                </a:solidFill>
                <a:latin typeface="Times New Roman"/>
                <a:cs typeface="Times New Roman"/>
              </a:rPr>
              <a:t>on</a:t>
            </a:r>
            <a:r>
              <a:rPr sz="866" dirty="0">
                <a:solidFill>
                  <a:srgbClr val="242424"/>
                </a:solidFill>
                <a:latin typeface="Times New Roman"/>
                <a:cs typeface="Times New Roman"/>
              </a:rPr>
              <a:t> </a:t>
            </a:r>
            <a:r>
              <a:rPr sz="866" spc="51" dirty="0">
                <a:solidFill>
                  <a:srgbClr val="242424"/>
                </a:solidFill>
                <a:latin typeface="Times New Roman"/>
                <a:cs typeface="Times New Roman"/>
              </a:rPr>
              <a:t>a</a:t>
            </a:r>
            <a:r>
              <a:rPr sz="866" dirty="0">
                <a:solidFill>
                  <a:srgbClr val="242424"/>
                </a:solidFill>
                <a:latin typeface="Times New Roman"/>
                <a:cs typeface="Times New Roman"/>
              </a:rPr>
              <a:t> </a:t>
            </a:r>
            <a:r>
              <a:rPr sz="866" spc="55" dirty="0">
                <a:solidFill>
                  <a:srgbClr val="242424"/>
                </a:solidFill>
                <a:latin typeface="Times New Roman"/>
                <a:cs typeface="Times New Roman"/>
              </a:rPr>
              <a:t>continuum</a:t>
            </a:r>
            <a:r>
              <a:rPr sz="866" dirty="0">
                <a:solidFill>
                  <a:srgbClr val="242424"/>
                </a:solidFill>
                <a:latin typeface="Times New Roman"/>
                <a:cs typeface="Times New Roman"/>
              </a:rPr>
              <a:t> </a:t>
            </a:r>
            <a:r>
              <a:rPr sz="866" spc="51" dirty="0">
                <a:solidFill>
                  <a:srgbClr val="242424"/>
                </a:solidFill>
                <a:latin typeface="Times New Roman"/>
                <a:cs typeface="Times New Roman"/>
              </a:rPr>
              <a:t>from</a:t>
            </a:r>
            <a:r>
              <a:rPr sz="866" dirty="0">
                <a:solidFill>
                  <a:srgbClr val="242424"/>
                </a:solidFill>
                <a:latin typeface="Times New Roman"/>
                <a:cs typeface="Times New Roman"/>
              </a:rPr>
              <a:t> </a:t>
            </a:r>
            <a:r>
              <a:rPr sz="866" spc="42" dirty="0">
                <a:solidFill>
                  <a:srgbClr val="242424"/>
                </a:solidFill>
                <a:latin typeface="Times New Roman"/>
                <a:cs typeface="Times New Roman"/>
              </a:rPr>
              <a:t>older</a:t>
            </a:r>
            <a:r>
              <a:rPr sz="866" dirty="0">
                <a:solidFill>
                  <a:srgbClr val="242424"/>
                </a:solidFill>
                <a:latin typeface="Times New Roman"/>
                <a:cs typeface="Times New Roman"/>
              </a:rPr>
              <a:t> </a:t>
            </a:r>
            <a:r>
              <a:rPr sz="866" spc="48" dirty="0">
                <a:solidFill>
                  <a:srgbClr val="242424"/>
                </a:solidFill>
                <a:latin typeface="Times New Roman"/>
                <a:cs typeface="Times New Roman"/>
              </a:rPr>
              <a:t>format</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distributed </a:t>
            </a:r>
            <a:r>
              <a:rPr sz="866" spc="45" dirty="0">
                <a:solidFill>
                  <a:srgbClr val="242424"/>
                </a:solidFill>
                <a:latin typeface="Times New Roman"/>
                <a:cs typeface="Times New Roman"/>
              </a:rPr>
              <a:t>computing</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computing</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(something</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0" dirty="0">
                <a:solidFill>
                  <a:srgbClr val="242424"/>
                </a:solidFill>
                <a:latin typeface="Times New Roman"/>
                <a:cs typeface="Times New Roman"/>
              </a:rPr>
              <a:t> </a:t>
            </a:r>
            <a:r>
              <a:rPr sz="866" spc="-16" dirty="0">
                <a:solidFill>
                  <a:srgbClr val="242424"/>
                </a:solidFill>
                <a:latin typeface="Times New Roman"/>
                <a:cs typeface="Times New Roman"/>
              </a:rPr>
              <a:t>is </a:t>
            </a:r>
            <a:r>
              <a:rPr sz="866" spc="45" dirty="0">
                <a:solidFill>
                  <a:srgbClr val="242424"/>
                </a:solidFill>
                <a:latin typeface="Times New Roman"/>
                <a:cs typeface="Times New Roman"/>
              </a:rPr>
              <a:t>often</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seen</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16" dirty="0">
                <a:solidFill>
                  <a:srgbClr val="242424"/>
                </a:solidFill>
                <a:latin typeface="Times New Roman"/>
                <a:cs typeface="Times New Roman"/>
              </a:rPr>
              <a:t> </a:t>
            </a:r>
            <a:r>
              <a:rPr sz="866" spc="67" dirty="0">
                <a:solidFill>
                  <a:srgbClr val="242424"/>
                </a:solidFill>
                <a:latin typeface="Times New Roman"/>
                <a:cs typeface="Times New Roman"/>
              </a:rPr>
              <a:t>an</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offshoot</a:t>
            </a:r>
            <a:r>
              <a:rPr sz="866" spc="16" dirty="0">
                <a:solidFill>
                  <a:srgbClr val="242424"/>
                </a:solidFill>
                <a:latin typeface="Times New Roman"/>
                <a:cs typeface="Times New Roman"/>
              </a:rPr>
              <a:t> </a:t>
            </a:r>
            <a:r>
              <a:rPr sz="866" dirty="0">
                <a:solidFill>
                  <a:srgbClr val="242424"/>
                </a:solidFill>
                <a:latin typeface="Times New Roman"/>
                <a:cs typeface="Times New Roman"/>
              </a:rPr>
              <a:t>of</a:t>
            </a:r>
            <a:r>
              <a:rPr sz="866" spc="16"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3" dirty="0">
                <a:solidFill>
                  <a:srgbClr val="242424"/>
                </a:solidFill>
                <a:latin typeface="Times New Roman"/>
                <a:cs typeface="Times New Roman"/>
              </a:rPr>
              <a:t> </a:t>
            </a:r>
            <a:r>
              <a:rPr sz="866" spc="22" dirty="0">
                <a:solidFill>
                  <a:srgbClr val="242424"/>
                </a:solidFill>
                <a:latin typeface="Times New Roman"/>
                <a:cs typeface="Times New Roman"/>
              </a:rPr>
              <a:t>Architecture).</a:t>
            </a:r>
            <a:endParaRPr sz="866">
              <a:latin typeface="Times New Roman"/>
              <a:cs typeface="Times New Roman"/>
            </a:endParaRPr>
          </a:p>
          <a:p>
            <a:pPr>
              <a:spcBef>
                <a:spcPts val="35"/>
              </a:spcBef>
            </a:pPr>
            <a:endParaRPr sz="866">
              <a:latin typeface="Times New Roman"/>
              <a:cs typeface="Times New Roman"/>
            </a:endParaRPr>
          </a:p>
          <a:p>
            <a:pPr marL="8145"/>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71" dirty="0">
                <a:solidFill>
                  <a:srgbClr val="242424"/>
                </a:solidFill>
                <a:latin typeface="Verdana"/>
                <a:cs typeface="Verdana"/>
              </a:rPr>
              <a:t> </a:t>
            </a:r>
            <a:r>
              <a:rPr sz="962" b="1" i="1" spc="-99" dirty="0">
                <a:solidFill>
                  <a:srgbClr val="242424"/>
                </a:solidFill>
                <a:latin typeface="Verdana"/>
                <a:cs typeface="Verdana"/>
              </a:rPr>
              <a:t>Architecture</a:t>
            </a:r>
            <a:r>
              <a:rPr sz="962" b="1" i="1" spc="-71" dirty="0">
                <a:solidFill>
                  <a:srgbClr val="242424"/>
                </a:solidFill>
                <a:latin typeface="Verdana"/>
                <a:cs typeface="Verdana"/>
              </a:rPr>
              <a:t> </a:t>
            </a:r>
            <a:r>
              <a:rPr sz="962" b="1" i="1" spc="-19" dirty="0">
                <a:solidFill>
                  <a:srgbClr val="242424"/>
                </a:solidFill>
                <a:latin typeface="Verdana"/>
                <a:cs typeface="Verdana"/>
              </a:rPr>
              <a:t>Patterns</a:t>
            </a:r>
            <a:endParaRPr sz="962">
              <a:latin typeface="Verdana"/>
              <a:cs typeface="Verdana"/>
            </a:endParaRPr>
          </a:p>
        </p:txBody>
      </p:sp>
      <p:pic>
        <p:nvPicPr>
          <p:cNvPr id="4" name="object 4"/>
          <p:cNvPicPr/>
          <p:nvPr/>
        </p:nvPicPr>
        <p:blipFill>
          <a:blip r:embed="rId2" cstate="print"/>
          <a:stretch>
            <a:fillRect/>
          </a:stretch>
        </p:blipFill>
        <p:spPr>
          <a:xfrm>
            <a:off x="4387609" y="3139857"/>
            <a:ext cx="3396420" cy="1759296"/>
          </a:xfrm>
          <a:prstGeom prst="rect">
            <a:avLst/>
          </a:prstGeom>
        </p:spPr>
      </p:pic>
      <p:sp>
        <p:nvSpPr>
          <p:cNvPr id="5" name="object 5"/>
          <p:cNvSpPr txBox="1"/>
          <p:nvPr/>
        </p:nvSpPr>
        <p:spPr>
          <a:xfrm>
            <a:off x="4037378" y="5444453"/>
            <a:ext cx="4006473" cy="985159"/>
          </a:xfrm>
          <a:prstGeom prst="rect">
            <a:avLst/>
          </a:prstGeom>
        </p:spPr>
        <p:txBody>
          <a:bodyPr vert="horz" wrap="square" lIns="0" tIns="8145" rIns="0" bIns="0" rtlCol="0">
            <a:spAutoFit/>
          </a:bodyPr>
          <a:lstStyle/>
          <a:p>
            <a:pPr marL="8145" marR="3258">
              <a:lnSpc>
                <a:spcPct val="129600"/>
              </a:lnSpc>
              <a:spcBef>
                <a:spcPts val="64"/>
              </a:spcBef>
            </a:pPr>
            <a:r>
              <a:rPr sz="866" spc="45" dirty="0">
                <a:solidFill>
                  <a:srgbClr val="242424"/>
                </a:solidFill>
                <a:latin typeface="Times New Roman"/>
                <a:cs typeface="Times New Roman"/>
              </a:rPr>
              <a:t>There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three</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roles</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6" dirty="0">
                <a:solidFill>
                  <a:srgbClr val="242424"/>
                </a:solidFill>
                <a:latin typeface="Times New Roman"/>
                <a:cs typeface="Times New Roman"/>
              </a:rPr>
              <a:t> </a:t>
            </a:r>
            <a:r>
              <a:rPr sz="866" spc="48" dirty="0">
                <a:solidFill>
                  <a:srgbClr val="242424"/>
                </a:solidFill>
                <a:latin typeface="Times New Roman"/>
                <a:cs typeface="Times New Roman"/>
              </a:rPr>
              <a:t>each</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6"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building</a:t>
            </a:r>
            <a:r>
              <a:rPr sz="866" spc="10" dirty="0">
                <a:solidFill>
                  <a:srgbClr val="242424"/>
                </a:solidFill>
                <a:latin typeface="Times New Roman"/>
                <a:cs typeface="Times New Roman"/>
              </a:rPr>
              <a:t> </a:t>
            </a:r>
            <a:r>
              <a:rPr sz="866" spc="22" dirty="0">
                <a:solidFill>
                  <a:srgbClr val="242424"/>
                </a:solidFill>
                <a:latin typeface="Times New Roman"/>
                <a:cs typeface="Times New Roman"/>
              </a:rPr>
              <a:t>blocks: </a:t>
            </a:r>
            <a:r>
              <a:rPr sz="866" spc="35"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provider;</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broker,</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6" dirty="0">
                <a:solidFill>
                  <a:srgbClr val="242424"/>
                </a:solidFill>
                <a:latin typeface="Times New Roman"/>
                <a:cs typeface="Times New Roman"/>
              </a:rPr>
              <a:t> </a:t>
            </a:r>
            <a:r>
              <a:rPr sz="866" spc="13" dirty="0">
                <a:solidFill>
                  <a:srgbClr val="242424"/>
                </a:solidFill>
                <a:latin typeface="Times New Roman"/>
                <a:cs typeface="Times New Roman"/>
              </a:rPr>
              <a:t>registry,</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repository;</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service </a:t>
            </a:r>
            <a:r>
              <a:rPr sz="866" spc="38" dirty="0">
                <a:solidFill>
                  <a:srgbClr val="242424"/>
                </a:solidFill>
                <a:latin typeface="Times New Roman"/>
                <a:cs typeface="Times New Roman"/>
              </a:rPr>
              <a:t>requester/consumer.</a:t>
            </a:r>
            <a:endParaRPr sz="866">
              <a:latin typeface="Times New Roman"/>
              <a:cs typeface="Times New Roman"/>
            </a:endParaRPr>
          </a:p>
          <a:p>
            <a:pPr marL="8145" marR="33800">
              <a:lnSpc>
                <a:spcPct val="129600"/>
              </a:lnSpc>
              <a:spcBef>
                <a:spcPts val="962"/>
              </a:spcBef>
            </a:pPr>
            <a:r>
              <a:rPr sz="866" spc="38" dirty="0">
                <a:solidFill>
                  <a:srgbClr val="242424"/>
                </a:solidFill>
                <a:latin typeface="Times New Roman"/>
                <a:cs typeface="Times New Roman"/>
              </a:rPr>
              <a:t>The</a:t>
            </a:r>
            <a:r>
              <a:rPr sz="866"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provider</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works</a:t>
            </a:r>
            <a:r>
              <a:rPr sz="86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conjunction</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13" dirty="0">
                <a:solidFill>
                  <a:srgbClr val="242424"/>
                </a:solidFill>
                <a:latin typeface="Times New Roman"/>
                <a:cs typeface="Times New Roman"/>
              </a:rPr>
              <a:t>registry,</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debating</a:t>
            </a:r>
            <a:r>
              <a:rPr sz="866" dirty="0">
                <a:solidFill>
                  <a:srgbClr val="242424"/>
                </a:solidFill>
                <a:latin typeface="Times New Roman"/>
                <a:cs typeface="Times New Roman"/>
              </a:rPr>
              <a:t> </a:t>
            </a:r>
            <a:r>
              <a:rPr sz="866" spc="42" dirty="0">
                <a:solidFill>
                  <a:srgbClr val="242424"/>
                </a:solidFill>
                <a:latin typeface="Times New Roman"/>
                <a:cs typeface="Times New Roman"/>
              </a:rPr>
              <a:t>the </a:t>
            </a:r>
            <a:r>
              <a:rPr sz="866" spc="6" dirty="0">
                <a:solidFill>
                  <a:srgbClr val="242424"/>
                </a:solidFill>
                <a:latin typeface="Times New Roman"/>
                <a:cs typeface="Times New Roman"/>
              </a:rPr>
              <a:t>whys</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hows</a:t>
            </a:r>
            <a:r>
              <a:rPr sz="866" spc="3" dirty="0">
                <a:solidFill>
                  <a:srgbClr val="242424"/>
                </a:solidFill>
                <a:latin typeface="Times New Roman"/>
                <a:cs typeface="Times New Roman"/>
              </a:rPr>
              <a:t> </a:t>
            </a:r>
            <a:r>
              <a:rPr sz="866" spc="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being</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offered,</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such</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security,</a:t>
            </a:r>
            <a:r>
              <a:rPr sz="866" spc="3" dirty="0">
                <a:solidFill>
                  <a:srgbClr val="242424"/>
                </a:solidFill>
                <a:latin typeface="Times New Roman"/>
                <a:cs typeface="Times New Roman"/>
              </a:rPr>
              <a:t> </a:t>
            </a:r>
            <a:r>
              <a:rPr sz="866" spc="6" dirty="0">
                <a:solidFill>
                  <a:srgbClr val="242424"/>
                </a:solidFill>
                <a:latin typeface="Times New Roman"/>
                <a:cs typeface="Times New Roman"/>
              </a:rPr>
              <a:t>availability,</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what</a:t>
            </a:r>
            <a:r>
              <a:rPr sz="866" spc="3" dirty="0">
                <a:solidFill>
                  <a:srgbClr val="242424"/>
                </a:solidFill>
                <a:latin typeface="Times New Roman"/>
                <a:cs typeface="Times New Roman"/>
              </a:rPr>
              <a:t> </a:t>
            </a:r>
            <a:r>
              <a:rPr sz="866" spc="19" dirty="0">
                <a:solidFill>
                  <a:srgbClr val="242424"/>
                </a:solidFill>
                <a:latin typeface="Times New Roman"/>
                <a:cs typeface="Times New Roman"/>
              </a:rPr>
              <a:t>to</a:t>
            </a:r>
            <a:endParaRPr sz="866">
              <a:latin typeface="Times New Roman"/>
              <a:cs typeface="Times New Roman"/>
            </a:endParaRPr>
          </a:p>
        </p:txBody>
      </p:sp>
      <p:sp>
        <p:nvSpPr>
          <p:cNvPr id="7" name="object 7"/>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3"/>
              </a:rPr>
              <a:t>https://medium.com/@SoftwareDevelopmentCommunity/what-</a:t>
            </a:r>
            <a:r>
              <a:rPr sz="513" dirty="0">
                <a:latin typeface="Arial MT"/>
                <a:cs typeface="Arial MT"/>
                <a:hlinkClick r:id="rId3"/>
              </a:rPr>
              <a:t>is-</a:t>
            </a:r>
            <a:r>
              <a:rPr sz="513" spc="-6" dirty="0">
                <a:latin typeface="Arial MT"/>
                <a:cs typeface="Arial MT"/>
                <a:hlinkClick r:id="rId3"/>
              </a:rPr>
              <a:t>service-oriented-architecture-fa894d11a7ec</a:t>
            </a:r>
            <a:endParaRPr sz="513">
              <a:latin typeface="Arial MT"/>
              <a:cs typeface="Arial MT"/>
            </a:endParaRPr>
          </a:p>
        </p:txBody>
      </p:sp>
      <p:sp>
        <p:nvSpPr>
          <p:cNvPr id="8" name="object 8"/>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60269">
              <a:spcBef>
                <a:spcPts val="13"/>
              </a:spcBef>
            </a:pPr>
            <a:fld id="{81D60167-4931-47E6-BA6A-407CBD079E47}" type="slidenum">
              <a:rPr lang="en-IN" spc="-20" smtClean="0"/>
              <a:pPr marL="93980">
                <a:spcBef>
                  <a:spcPts val="20"/>
                </a:spcBef>
              </a:pPr>
              <a:t>38</a:t>
            </a:fld>
            <a:r>
              <a:rPr lang="en-IN" spc="-20"/>
              <a:t>/18</a:t>
            </a:r>
            <a:endParaRPr spc="-13" dirty="0"/>
          </a:p>
        </p:txBody>
      </p:sp>
      <p:sp>
        <p:nvSpPr>
          <p:cNvPr id="6" name="object 6"/>
          <p:cNvSpPr txBox="1"/>
          <p:nvPr/>
        </p:nvSpPr>
        <p:spPr>
          <a:xfrm>
            <a:off x="5167291" y="103888"/>
            <a:ext cx="2572971"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2"/>
              </a:rPr>
              <a:t>https://medium.com/@SoftwareDevelopmentCommunity/what-</a:t>
            </a:r>
            <a:r>
              <a:rPr sz="513" dirty="0">
                <a:latin typeface="Arial MT"/>
                <a:cs typeface="Arial MT"/>
                <a:hlinkClick r:id="rId2"/>
              </a:rPr>
              <a:t>is-</a:t>
            </a:r>
            <a:r>
              <a:rPr sz="513" spc="-6" dirty="0">
                <a:latin typeface="Arial MT"/>
                <a:cs typeface="Arial MT"/>
                <a:hlinkClick r:id="rId2"/>
              </a:rPr>
              <a:t>service-oriented-architecture-fa894d11a7ec</a:t>
            </a:r>
            <a:endParaRPr sz="513">
              <a:latin typeface="Arial MT"/>
              <a:cs typeface="Arial MT"/>
            </a:endParaRPr>
          </a:p>
        </p:txBody>
      </p:sp>
      <p:sp>
        <p:nvSpPr>
          <p:cNvPr id="4" name="object 4"/>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60269">
              <a:spcBef>
                <a:spcPts val="13"/>
              </a:spcBef>
            </a:pPr>
            <a:fld id="{81D60167-4931-47E6-BA6A-407CBD079E47}" type="slidenum">
              <a:rPr lang="en-IN" spc="-20" smtClean="0"/>
              <a:pPr marL="93980">
                <a:spcBef>
                  <a:spcPts val="20"/>
                </a:spcBef>
              </a:pPr>
              <a:t>39</a:t>
            </a:fld>
            <a:r>
              <a:rPr lang="en-IN" spc="-20"/>
              <a:t>/18</a:t>
            </a:r>
            <a:endParaRPr spc="-13" dirty="0"/>
          </a:p>
        </p:txBody>
      </p:sp>
      <p:sp>
        <p:nvSpPr>
          <p:cNvPr id="2" name="object 2"/>
          <p:cNvSpPr txBox="1"/>
          <p:nvPr/>
        </p:nvSpPr>
        <p:spPr>
          <a:xfrm>
            <a:off x="3872540" y="79042"/>
            <a:ext cx="4266294" cy="5121177"/>
          </a:xfrm>
          <a:prstGeom prst="rect">
            <a:avLst/>
          </a:prstGeom>
        </p:spPr>
        <p:txBody>
          <a:bodyPr vert="horz" wrap="square" lIns="0" tIns="32987" rIns="0" bIns="0" rtlCol="0">
            <a:spAutoFit/>
          </a:bodyPr>
          <a:lstStyle/>
          <a:p>
            <a:pPr marL="8145">
              <a:spcBef>
                <a:spcPts val="260"/>
              </a:spcBef>
              <a:tabLst>
                <a:tab pos="1302714" algn="l"/>
              </a:tabLst>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r>
              <a:rPr sz="513" dirty="0">
                <a:latin typeface="Arial MT"/>
                <a:cs typeface="Arial MT"/>
              </a:rPr>
              <a:t>	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a:p>
            <a:pPr marL="172664" marR="99770">
              <a:lnSpc>
                <a:spcPct val="129600"/>
              </a:lnSpc>
              <a:spcBef>
                <a:spcPts val="22"/>
              </a:spcBef>
            </a:pPr>
            <a:r>
              <a:rPr sz="866" spc="38" dirty="0">
                <a:solidFill>
                  <a:srgbClr val="242424"/>
                </a:solidFill>
                <a:latin typeface="Times New Roman"/>
                <a:cs typeface="Times New Roman"/>
              </a:rPr>
              <a:t>charge,</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more.</a:t>
            </a:r>
            <a:r>
              <a:rPr sz="866" spc="-22" dirty="0">
                <a:solidFill>
                  <a:srgbClr val="242424"/>
                </a:solidFill>
                <a:latin typeface="Times New Roman"/>
                <a:cs typeface="Times New Roman"/>
              </a:rPr>
              <a:t> </a:t>
            </a:r>
            <a:r>
              <a:rPr sz="866" dirty="0">
                <a:solidFill>
                  <a:srgbClr val="242424"/>
                </a:solidFill>
                <a:latin typeface="Times New Roman"/>
                <a:cs typeface="Times New Roman"/>
              </a:rPr>
              <a:t>This</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role</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determines</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category</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dirty="0">
                <a:solidFill>
                  <a:srgbClr val="242424"/>
                </a:solidFill>
                <a:latin typeface="Times New Roman"/>
                <a:cs typeface="Times New Roman"/>
              </a:rPr>
              <a:t>if</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there</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need </a:t>
            </a:r>
            <a:r>
              <a:rPr sz="866" spc="35" dirty="0">
                <a:solidFill>
                  <a:srgbClr val="242424"/>
                </a:solidFill>
                <a:latin typeface="Times New Roman"/>
                <a:cs typeface="Times New Roman"/>
              </a:rPr>
              <a:t>to</a:t>
            </a:r>
            <a:r>
              <a:rPr sz="866" spc="-19"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9" dirty="0">
                <a:solidFill>
                  <a:srgbClr val="242424"/>
                </a:solidFill>
                <a:latin typeface="Times New Roman"/>
                <a:cs typeface="Times New Roman"/>
              </a:rPr>
              <a:t> </a:t>
            </a:r>
            <a:r>
              <a:rPr sz="866" spc="35" dirty="0">
                <a:solidFill>
                  <a:srgbClr val="242424"/>
                </a:solidFill>
                <a:latin typeface="Times New Roman"/>
                <a:cs typeface="Times New Roman"/>
              </a:rPr>
              <a:t>any</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trading</a:t>
            </a:r>
            <a:r>
              <a:rPr sz="866" spc="-19" dirty="0">
                <a:solidFill>
                  <a:srgbClr val="242424"/>
                </a:solidFill>
                <a:latin typeface="Times New Roman"/>
                <a:cs typeface="Times New Roman"/>
              </a:rPr>
              <a:t> </a:t>
            </a:r>
            <a:r>
              <a:rPr sz="866" spc="42" dirty="0">
                <a:solidFill>
                  <a:srgbClr val="242424"/>
                </a:solidFill>
                <a:latin typeface="Times New Roman"/>
                <a:cs typeface="Times New Roman"/>
              </a:rPr>
              <a:t>agreements.</a:t>
            </a:r>
            <a:endParaRPr sz="866">
              <a:latin typeface="Times New Roman"/>
              <a:cs typeface="Times New Roman"/>
            </a:endParaRPr>
          </a:p>
          <a:p>
            <a:pPr marL="172664" marR="249629">
              <a:lnSpc>
                <a:spcPct val="129600"/>
              </a:lnSpc>
              <a:spcBef>
                <a:spcPts val="962"/>
              </a:spcBef>
            </a:pPr>
            <a:r>
              <a:rPr sz="866" spc="3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dirty="0">
                <a:solidFill>
                  <a:srgbClr val="242424"/>
                </a:solidFill>
                <a:latin typeface="Times New Roman"/>
                <a:cs typeface="Times New Roman"/>
              </a:rPr>
              <a:t> </a:t>
            </a:r>
            <a:r>
              <a:rPr sz="866" spc="48" dirty="0">
                <a:solidFill>
                  <a:srgbClr val="242424"/>
                </a:solidFill>
                <a:latin typeface="Times New Roman"/>
                <a:cs typeface="Times New Roman"/>
              </a:rPr>
              <a:t>broker</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makes</a:t>
            </a:r>
            <a:r>
              <a:rPr sz="866" dirty="0">
                <a:solidFill>
                  <a:srgbClr val="242424"/>
                </a:solidFill>
                <a:latin typeface="Times New Roman"/>
                <a:cs typeface="Times New Roman"/>
              </a:rPr>
              <a:t> </a:t>
            </a:r>
            <a:r>
              <a:rPr sz="866" spc="48" dirty="0">
                <a:solidFill>
                  <a:srgbClr val="242424"/>
                </a:solidFill>
                <a:latin typeface="Times New Roman"/>
                <a:cs typeface="Times New Roman"/>
              </a:rPr>
              <a:t>information</a:t>
            </a:r>
            <a:r>
              <a:rPr sz="866" dirty="0">
                <a:solidFill>
                  <a:srgbClr val="242424"/>
                </a:solidFill>
                <a:latin typeface="Times New Roman"/>
                <a:cs typeface="Times New Roman"/>
              </a:rPr>
              <a:t> </a:t>
            </a:r>
            <a:r>
              <a:rPr sz="866" spc="42" dirty="0">
                <a:solidFill>
                  <a:srgbClr val="242424"/>
                </a:solidFill>
                <a:latin typeface="Times New Roman"/>
                <a:cs typeface="Times New Roman"/>
              </a:rPr>
              <a:t>regarding</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dirty="0">
                <a:solidFill>
                  <a:srgbClr val="242424"/>
                </a:solidFill>
                <a:latin typeface="Times New Roman"/>
                <a:cs typeface="Times New Roman"/>
              </a:rPr>
              <a:t> </a:t>
            </a:r>
            <a:r>
              <a:rPr sz="866" spc="13" dirty="0">
                <a:solidFill>
                  <a:srgbClr val="242424"/>
                </a:solidFill>
                <a:latin typeface="Times New Roman"/>
                <a:cs typeface="Times New Roman"/>
              </a:rPr>
              <a:t>available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42" dirty="0">
                <a:solidFill>
                  <a:srgbClr val="242424"/>
                </a:solidFill>
                <a:latin typeface="Times New Roman"/>
                <a:cs typeface="Times New Roman"/>
              </a:rPr>
              <a:t>those </a:t>
            </a:r>
            <a:r>
              <a:rPr sz="866" spc="45" dirty="0">
                <a:solidFill>
                  <a:srgbClr val="242424"/>
                </a:solidFill>
                <a:latin typeface="Times New Roman"/>
                <a:cs typeface="Times New Roman"/>
              </a:rPr>
              <a:t>requesting</a:t>
            </a:r>
            <a:r>
              <a:rPr sz="866" spc="3" dirty="0">
                <a:solidFill>
                  <a:srgbClr val="242424"/>
                </a:solidFill>
                <a:latin typeface="Times New Roman"/>
                <a:cs typeface="Times New Roman"/>
              </a:rPr>
              <a:t> </a:t>
            </a:r>
            <a:r>
              <a:rPr sz="866" dirty="0">
                <a:solidFill>
                  <a:srgbClr val="242424"/>
                </a:solidFill>
                <a:latin typeface="Times New Roman"/>
                <a:cs typeface="Times New Roman"/>
              </a:rPr>
              <a:t>it.</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scope</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broker</a:t>
            </a:r>
            <a:r>
              <a:rPr sz="866" spc="3" dirty="0">
                <a:solidFill>
                  <a:srgbClr val="242424"/>
                </a:solidFill>
                <a:latin typeface="Times New Roman"/>
                <a:cs typeface="Times New Roman"/>
              </a:rPr>
              <a:t> </a:t>
            </a:r>
            <a:r>
              <a:rPr sz="866" dirty="0">
                <a:solidFill>
                  <a:srgbClr val="242424"/>
                </a:solidFill>
                <a:latin typeface="Times New Roman"/>
                <a:cs typeface="Times New Roman"/>
              </a:rPr>
              <a:t>is</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determined</a:t>
            </a:r>
            <a:r>
              <a:rPr sz="866" spc="3" dirty="0">
                <a:solidFill>
                  <a:srgbClr val="242424"/>
                </a:solidFill>
                <a:latin typeface="Times New Roman"/>
                <a:cs typeface="Times New Roman"/>
              </a:rPr>
              <a:t> </a:t>
            </a:r>
            <a:r>
              <a:rPr sz="866" dirty="0">
                <a:solidFill>
                  <a:srgbClr val="242424"/>
                </a:solidFill>
                <a:latin typeface="Times New Roman"/>
                <a:cs typeface="Times New Roman"/>
              </a:rPr>
              <a:t>by</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whoever</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implements</a:t>
            </a:r>
            <a:r>
              <a:rPr sz="866" spc="3" dirty="0">
                <a:solidFill>
                  <a:srgbClr val="242424"/>
                </a:solidFill>
                <a:latin typeface="Times New Roman"/>
                <a:cs typeface="Times New Roman"/>
              </a:rPr>
              <a:t> </a:t>
            </a:r>
            <a:r>
              <a:rPr sz="866" spc="-16" dirty="0">
                <a:solidFill>
                  <a:srgbClr val="242424"/>
                </a:solidFill>
                <a:latin typeface="Times New Roman"/>
                <a:cs typeface="Times New Roman"/>
              </a:rPr>
              <a:t>it.</a:t>
            </a:r>
            <a:endParaRPr sz="866">
              <a:latin typeface="Times New Roman"/>
              <a:cs typeface="Times New Roman"/>
            </a:endParaRPr>
          </a:p>
          <a:p>
            <a:pPr marL="172664" marR="93662" algn="just">
              <a:lnSpc>
                <a:spcPct val="129600"/>
              </a:lnSpc>
              <a:spcBef>
                <a:spcPts val="962"/>
              </a:spcBef>
            </a:pPr>
            <a:r>
              <a:rPr sz="866" spc="3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requester</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locates</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entries</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broker</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registry</a:t>
            </a:r>
            <a:r>
              <a:rPr sz="866" spc="-1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6" dirty="0">
                <a:solidFill>
                  <a:srgbClr val="242424"/>
                </a:solidFill>
                <a:latin typeface="Times New Roman"/>
                <a:cs typeface="Times New Roman"/>
              </a:rPr>
              <a:t> </a:t>
            </a:r>
            <a:r>
              <a:rPr sz="866" spc="64" dirty="0">
                <a:solidFill>
                  <a:srgbClr val="242424"/>
                </a:solidFill>
                <a:latin typeface="Times New Roman"/>
                <a:cs typeface="Times New Roman"/>
              </a:rPr>
              <a:t>then</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binds</a:t>
            </a:r>
            <a:r>
              <a:rPr sz="866" spc="-16" dirty="0">
                <a:solidFill>
                  <a:srgbClr val="242424"/>
                </a:solidFill>
                <a:latin typeface="Times New Roman"/>
                <a:cs typeface="Times New Roman"/>
              </a:rPr>
              <a:t> </a:t>
            </a:r>
            <a:r>
              <a:rPr sz="866" spc="67" dirty="0">
                <a:solidFill>
                  <a:srgbClr val="242424"/>
                </a:solidFill>
                <a:latin typeface="Times New Roman"/>
                <a:cs typeface="Times New Roman"/>
              </a:rPr>
              <a:t>them</a:t>
            </a:r>
            <a:r>
              <a:rPr sz="866" spc="-16" dirty="0">
                <a:solidFill>
                  <a:srgbClr val="242424"/>
                </a:solidFill>
                <a:latin typeface="Times New Roman"/>
                <a:cs typeface="Times New Roman"/>
              </a:rPr>
              <a:t> </a:t>
            </a:r>
            <a:r>
              <a:rPr sz="866" spc="19" dirty="0">
                <a:solidFill>
                  <a:srgbClr val="242424"/>
                </a:solidFill>
                <a:latin typeface="Times New Roman"/>
                <a:cs typeface="Times New Roman"/>
              </a:rPr>
              <a:t>to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provider.</a:t>
            </a:r>
            <a:r>
              <a:rPr sz="866" spc="-26" dirty="0">
                <a:solidFill>
                  <a:srgbClr val="242424"/>
                </a:solidFill>
                <a:latin typeface="Times New Roman"/>
                <a:cs typeface="Times New Roman"/>
              </a:rPr>
              <a:t> </a:t>
            </a:r>
            <a:r>
              <a:rPr sz="866" dirty="0">
                <a:solidFill>
                  <a:srgbClr val="242424"/>
                </a:solidFill>
                <a:latin typeface="Times New Roman"/>
                <a:cs typeface="Times New Roman"/>
              </a:rPr>
              <a:t>They</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may</a:t>
            </a:r>
            <a:r>
              <a:rPr sz="866" spc="-10" dirty="0">
                <a:solidFill>
                  <a:srgbClr val="242424"/>
                </a:solidFill>
                <a:latin typeface="Times New Roman"/>
                <a:cs typeface="Times New Roman"/>
              </a:rPr>
              <a:t> </a:t>
            </a:r>
            <a:r>
              <a:rPr sz="866" spc="55" dirty="0">
                <a:solidFill>
                  <a:srgbClr val="242424"/>
                </a:solidFill>
                <a:latin typeface="Times New Roman"/>
                <a:cs typeface="Times New Roman"/>
              </a:rPr>
              <a:t>or</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may</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not</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able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access</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multiple</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services;</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that </a:t>
            </a:r>
            <a:r>
              <a:rPr sz="866" spc="55" dirty="0">
                <a:solidFill>
                  <a:srgbClr val="242424"/>
                </a:solidFill>
                <a:latin typeface="Times New Roman"/>
                <a:cs typeface="Times New Roman"/>
              </a:rPr>
              <a:t>depends</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capability</a:t>
            </a:r>
            <a:r>
              <a:rPr sz="866" spc="-10" dirty="0">
                <a:solidFill>
                  <a:srgbClr val="242424"/>
                </a:solidFill>
                <a:latin typeface="Times New Roman"/>
                <a:cs typeface="Times New Roman"/>
              </a:rPr>
              <a:t> </a:t>
            </a:r>
            <a:r>
              <a:rPr sz="866" dirty="0">
                <a:solidFill>
                  <a:srgbClr val="242424"/>
                </a:solidFill>
                <a:latin typeface="Times New Roman"/>
                <a:cs typeface="Times New Roman"/>
              </a:rPr>
              <a:t>of</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requester.</a:t>
            </a:r>
            <a:endParaRPr sz="866">
              <a:latin typeface="Times New Roman"/>
              <a:cs typeface="Times New Roman"/>
            </a:endParaRPr>
          </a:p>
          <a:p>
            <a:pPr marL="172664" algn="just">
              <a:spcBef>
                <a:spcPts val="981"/>
              </a:spcBef>
            </a:pPr>
            <a:r>
              <a:rPr sz="962" b="1" i="1" spc="-128" dirty="0">
                <a:solidFill>
                  <a:srgbClr val="242424"/>
                </a:solidFill>
                <a:latin typeface="Verdana"/>
                <a:cs typeface="Verdana"/>
              </a:rPr>
              <a:t>Implementing</a:t>
            </a:r>
            <a:r>
              <a:rPr sz="962" b="1" i="1" spc="-71"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67" dirty="0">
                <a:solidFill>
                  <a:srgbClr val="242424"/>
                </a:solidFill>
                <a:latin typeface="Verdana"/>
                <a:cs typeface="Verdana"/>
              </a:rPr>
              <a:t> </a:t>
            </a:r>
            <a:r>
              <a:rPr sz="962" b="1" i="1" spc="-42" dirty="0">
                <a:solidFill>
                  <a:srgbClr val="242424"/>
                </a:solidFill>
                <a:latin typeface="Verdana"/>
                <a:cs typeface="Verdana"/>
              </a:rPr>
              <a:t>Architecture</a:t>
            </a:r>
            <a:endParaRPr sz="962">
              <a:latin typeface="Verdana"/>
              <a:cs typeface="Verdana"/>
            </a:endParaRPr>
          </a:p>
          <a:p>
            <a:pPr marL="172664" marR="29320">
              <a:lnSpc>
                <a:spcPct val="129600"/>
              </a:lnSpc>
              <a:spcBef>
                <a:spcPts val="77"/>
              </a:spcBef>
            </a:pPr>
            <a:r>
              <a:rPr sz="866" spc="55" dirty="0">
                <a:solidFill>
                  <a:srgbClr val="242424"/>
                </a:solidFill>
                <a:latin typeface="Times New Roman"/>
                <a:cs typeface="Times New Roman"/>
              </a:rPr>
              <a:t>When</a:t>
            </a:r>
            <a:r>
              <a:rPr sz="866" spc="-3" dirty="0">
                <a:solidFill>
                  <a:srgbClr val="242424"/>
                </a:solidFill>
                <a:latin typeface="Times New Roman"/>
                <a:cs typeface="Times New Roman"/>
              </a:rPr>
              <a:t> </a:t>
            </a:r>
            <a:r>
              <a:rPr sz="866" dirty="0">
                <a:solidFill>
                  <a:srgbClr val="242424"/>
                </a:solidFill>
                <a:latin typeface="Times New Roman"/>
                <a:cs typeface="Times New Roman"/>
              </a:rPr>
              <a:t>it </a:t>
            </a:r>
            <a:r>
              <a:rPr sz="866" spc="48" dirty="0">
                <a:solidFill>
                  <a:srgbClr val="242424"/>
                </a:solidFill>
                <a:latin typeface="Times New Roman"/>
                <a:cs typeface="Times New Roman"/>
              </a:rPr>
              <a:t>comes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48" dirty="0">
                <a:solidFill>
                  <a:srgbClr val="242424"/>
                </a:solidFill>
                <a:latin typeface="Times New Roman"/>
                <a:cs typeface="Times New Roman"/>
              </a:rPr>
              <a:t>implementing</a:t>
            </a:r>
            <a:r>
              <a:rPr sz="866" dirty="0">
                <a:solidFill>
                  <a:srgbClr val="242424"/>
                </a:solidFill>
                <a:latin typeface="Times New Roman"/>
                <a:cs typeface="Times New Roman"/>
              </a:rPr>
              <a:t> </a:t>
            </a:r>
            <a:r>
              <a:rPr sz="866" spc="29" dirty="0">
                <a:solidFill>
                  <a:srgbClr val="242424"/>
                </a:solidFill>
                <a:latin typeface="Times New Roman"/>
                <a:cs typeface="Times New Roman"/>
              </a:rPr>
              <a:t>service-</a:t>
            </a:r>
            <a:r>
              <a:rPr sz="866" spc="48" dirty="0">
                <a:solidFill>
                  <a:srgbClr val="242424"/>
                </a:solidFill>
                <a:latin typeface="Times New Roman"/>
                <a:cs typeface="Times New Roman"/>
              </a:rPr>
              <a:t>oriented</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architecture</a:t>
            </a:r>
            <a:r>
              <a:rPr sz="866" dirty="0">
                <a:solidFill>
                  <a:srgbClr val="242424"/>
                </a:solidFill>
                <a:latin typeface="Times New Roman"/>
                <a:cs typeface="Times New Roman"/>
              </a:rPr>
              <a:t> </a:t>
            </a:r>
            <a:r>
              <a:rPr sz="866" spc="-32" dirty="0">
                <a:solidFill>
                  <a:srgbClr val="242424"/>
                </a:solidFill>
                <a:latin typeface="Times New Roman"/>
                <a:cs typeface="Times New Roman"/>
              </a:rPr>
              <a:t>(SOA),</a:t>
            </a:r>
            <a:r>
              <a:rPr sz="866" dirty="0">
                <a:solidFill>
                  <a:srgbClr val="242424"/>
                </a:solidFill>
                <a:latin typeface="Times New Roman"/>
                <a:cs typeface="Times New Roman"/>
              </a:rPr>
              <a:t> </a:t>
            </a:r>
            <a:r>
              <a:rPr sz="866" spc="55" dirty="0">
                <a:solidFill>
                  <a:srgbClr val="242424"/>
                </a:solidFill>
                <a:latin typeface="Times New Roman"/>
                <a:cs typeface="Times New Roman"/>
              </a:rPr>
              <a:t>there</a:t>
            </a:r>
            <a:r>
              <a:rPr sz="866" spc="-3" dirty="0">
                <a:solidFill>
                  <a:srgbClr val="242424"/>
                </a:solidFill>
                <a:latin typeface="Times New Roman"/>
                <a:cs typeface="Times New Roman"/>
              </a:rPr>
              <a:t> </a:t>
            </a:r>
            <a:r>
              <a:rPr sz="866" dirty="0">
                <a:solidFill>
                  <a:srgbClr val="242424"/>
                </a:solidFill>
                <a:latin typeface="Times New Roman"/>
                <a:cs typeface="Times New Roman"/>
              </a:rPr>
              <a:t>is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spc="22" dirty="0">
                <a:solidFill>
                  <a:srgbClr val="242424"/>
                </a:solidFill>
                <a:latin typeface="Times New Roman"/>
                <a:cs typeface="Times New Roman"/>
              </a:rPr>
              <a:t>wide </a:t>
            </a:r>
            <a:r>
              <a:rPr sz="866" spc="48" dirty="0">
                <a:solidFill>
                  <a:srgbClr val="242424"/>
                </a:solidFill>
                <a:latin typeface="Times New Roman"/>
                <a:cs typeface="Times New Roman"/>
              </a:rPr>
              <a:t>range</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technologies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used,</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depending</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what</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3" dirty="0">
                <a:solidFill>
                  <a:srgbClr val="242424"/>
                </a:solidFill>
                <a:latin typeface="Times New Roman"/>
                <a:cs typeface="Times New Roman"/>
              </a:rPr>
              <a:t> </a:t>
            </a:r>
            <a:r>
              <a:rPr sz="866" spc="64" dirty="0">
                <a:solidFill>
                  <a:srgbClr val="242424"/>
                </a:solidFill>
                <a:latin typeface="Times New Roman"/>
                <a:cs typeface="Times New Roman"/>
              </a:rPr>
              <a:t>end</a:t>
            </a:r>
            <a:r>
              <a:rPr sz="866" spc="-3" dirty="0">
                <a:solidFill>
                  <a:srgbClr val="242424"/>
                </a:solidFill>
                <a:latin typeface="Times New Roman"/>
                <a:cs typeface="Times New Roman"/>
              </a:rPr>
              <a:t> </a:t>
            </a:r>
            <a:r>
              <a:rPr sz="866" dirty="0">
                <a:solidFill>
                  <a:srgbClr val="242424"/>
                </a:solidFill>
                <a:latin typeface="Times New Roman"/>
                <a:cs typeface="Times New Roman"/>
              </a:rPr>
              <a:t>goal</a:t>
            </a:r>
            <a:r>
              <a:rPr sz="866" spc="-6" dirty="0">
                <a:solidFill>
                  <a:srgbClr val="242424"/>
                </a:solidFill>
                <a:latin typeface="Times New Roman"/>
                <a:cs typeface="Times New Roman"/>
              </a:rPr>
              <a:t> </a:t>
            </a:r>
            <a:r>
              <a:rPr sz="866" dirty="0">
                <a:solidFill>
                  <a:srgbClr val="242424"/>
                </a:solidFill>
                <a:latin typeface="Times New Roman"/>
                <a:cs typeface="Times New Roman"/>
              </a:rPr>
              <a:t>is</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and what</a:t>
            </a:r>
            <a:r>
              <a:rPr sz="866" spc="-10" dirty="0">
                <a:solidFill>
                  <a:srgbClr val="242424"/>
                </a:solidFill>
                <a:latin typeface="Times New Roman"/>
                <a:cs typeface="Times New Roman"/>
              </a:rPr>
              <a:t> </a:t>
            </a:r>
            <a:r>
              <a:rPr sz="866" dirty="0">
                <a:solidFill>
                  <a:srgbClr val="242424"/>
                </a:solidFill>
                <a:latin typeface="Times New Roman"/>
                <a:cs typeface="Times New Roman"/>
              </a:rPr>
              <a:t>you’re</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trying</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accomplish.</a:t>
            </a:r>
            <a:endParaRPr sz="866">
              <a:latin typeface="Times New Roman"/>
              <a:cs typeface="Times New Roman"/>
            </a:endParaRPr>
          </a:p>
          <a:p>
            <a:pPr marL="172664" marR="68007" algn="just">
              <a:lnSpc>
                <a:spcPct val="129600"/>
              </a:lnSpc>
              <a:spcBef>
                <a:spcPts val="962"/>
              </a:spcBef>
            </a:pPr>
            <a:r>
              <a:rPr sz="866" dirty="0">
                <a:solidFill>
                  <a:srgbClr val="242424"/>
                </a:solidFill>
                <a:latin typeface="Times New Roman"/>
                <a:cs typeface="Times New Roman"/>
              </a:rPr>
              <a:t>Typically,</a:t>
            </a:r>
            <a:r>
              <a:rPr sz="866" spc="29"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29" dirty="0">
                <a:solidFill>
                  <a:srgbClr val="242424"/>
                </a:solidFill>
                <a:latin typeface="Times New Roman"/>
                <a:cs typeface="Times New Roman"/>
              </a:rPr>
              <a:t> </a:t>
            </a:r>
            <a:r>
              <a:rPr sz="866" dirty="0">
                <a:solidFill>
                  <a:srgbClr val="242424"/>
                </a:solidFill>
                <a:latin typeface="Times New Roman"/>
                <a:cs typeface="Times New Roman"/>
              </a:rPr>
              <a:t>is</a:t>
            </a:r>
            <a:r>
              <a:rPr sz="866" spc="32" dirty="0">
                <a:solidFill>
                  <a:srgbClr val="242424"/>
                </a:solidFill>
                <a:latin typeface="Times New Roman"/>
                <a:cs typeface="Times New Roman"/>
              </a:rPr>
              <a:t> </a:t>
            </a:r>
            <a:r>
              <a:rPr sz="866" spc="51" dirty="0">
                <a:solidFill>
                  <a:srgbClr val="242424"/>
                </a:solidFill>
                <a:latin typeface="Times New Roman"/>
                <a:cs typeface="Times New Roman"/>
              </a:rPr>
              <a:t>implemented</a:t>
            </a:r>
            <a:r>
              <a:rPr sz="866" spc="29"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web</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32" dirty="0">
                <a:solidFill>
                  <a:srgbClr val="242424"/>
                </a:solidFill>
                <a:latin typeface="Times New Roman"/>
                <a:cs typeface="Times New Roman"/>
              </a:rPr>
              <a:t> </a:t>
            </a:r>
            <a:r>
              <a:rPr sz="866" spc="29" dirty="0">
                <a:solidFill>
                  <a:srgbClr val="242424"/>
                </a:solidFill>
                <a:latin typeface="Times New Roman"/>
                <a:cs typeface="Times New Roman"/>
              </a:rPr>
              <a:t>which </a:t>
            </a:r>
            <a:r>
              <a:rPr sz="866" spc="48" dirty="0">
                <a:solidFill>
                  <a:srgbClr val="242424"/>
                </a:solidFill>
                <a:latin typeface="Times New Roman"/>
                <a:cs typeface="Times New Roman"/>
              </a:rPr>
              <a:t>makes</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“functional</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building</a:t>
            </a:r>
            <a:r>
              <a:rPr sz="866" spc="10" dirty="0">
                <a:solidFill>
                  <a:srgbClr val="242424"/>
                </a:solidFill>
                <a:latin typeface="Times New Roman"/>
                <a:cs typeface="Times New Roman"/>
              </a:rPr>
              <a:t> </a:t>
            </a:r>
            <a:r>
              <a:rPr sz="866" dirty="0">
                <a:solidFill>
                  <a:srgbClr val="242424"/>
                </a:solidFill>
                <a:latin typeface="Times New Roman"/>
                <a:cs typeface="Times New Roman"/>
              </a:rPr>
              <a:t>blocks</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accessible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over</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standard</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internet</a:t>
            </a:r>
            <a:r>
              <a:rPr sz="866" spc="10" dirty="0">
                <a:solidFill>
                  <a:srgbClr val="242424"/>
                </a:solidFill>
                <a:latin typeface="Times New Roman"/>
                <a:cs typeface="Times New Roman"/>
              </a:rPr>
              <a:t> </a:t>
            </a:r>
            <a:r>
              <a:rPr sz="866" spc="-6" dirty="0">
                <a:solidFill>
                  <a:srgbClr val="242424"/>
                </a:solidFill>
                <a:latin typeface="Times New Roman"/>
                <a:cs typeface="Times New Roman"/>
              </a:rPr>
              <a:t>protocols.”</a:t>
            </a:r>
            <a:endParaRPr sz="866">
              <a:latin typeface="Times New Roman"/>
              <a:cs typeface="Times New Roman"/>
            </a:endParaRPr>
          </a:p>
          <a:p>
            <a:pPr marL="172664" marR="154746">
              <a:lnSpc>
                <a:spcPct val="129600"/>
              </a:lnSpc>
              <a:spcBef>
                <a:spcPts val="914"/>
              </a:spcBef>
            </a:pPr>
            <a:r>
              <a:rPr sz="866" dirty="0">
                <a:solidFill>
                  <a:srgbClr val="242424"/>
                </a:solidFill>
                <a:latin typeface="Times New Roman"/>
                <a:cs typeface="Times New Roman"/>
              </a:rPr>
              <a:t>An</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example</a:t>
            </a:r>
            <a:r>
              <a:rPr sz="866" spc="10" dirty="0">
                <a:solidFill>
                  <a:srgbClr val="242424"/>
                </a:solidFill>
                <a:latin typeface="Times New Roman"/>
                <a:cs typeface="Times New Roman"/>
              </a:rPr>
              <a:t> </a:t>
            </a:r>
            <a:r>
              <a:rPr sz="866" dirty="0">
                <a:solidFill>
                  <a:srgbClr val="242424"/>
                </a:solidFill>
                <a:latin typeface="Times New Roman"/>
                <a:cs typeface="Times New Roman"/>
              </a:rPr>
              <a:t>of</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web</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standard</a:t>
            </a:r>
            <a:r>
              <a:rPr sz="866" spc="10" dirty="0">
                <a:solidFill>
                  <a:srgbClr val="242424"/>
                </a:solidFill>
                <a:latin typeface="Times New Roman"/>
                <a:cs typeface="Times New Roman"/>
              </a:rPr>
              <a:t> </a:t>
            </a:r>
            <a:r>
              <a:rPr sz="866" dirty="0">
                <a:solidFill>
                  <a:srgbClr val="242424"/>
                </a:solidFill>
                <a:latin typeface="Times New Roman"/>
                <a:cs typeface="Times New Roman"/>
              </a:rPr>
              <a:t>is</a:t>
            </a:r>
            <a:r>
              <a:rPr sz="866" spc="13" dirty="0">
                <a:solidFill>
                  <a:srgbClr val="242424"/>
                </a:solidFill>
                <a:latin typeface="Times New Roman"/>
                <a:cs typeface="Times New Roman"/>
              </a:rPr>
              <a:t> </a:t>
            </a:r>
            <a:r>
              <a:rPr sz="866" u="sng" spc="-42" dirty="0">
                <a:solidFill>
                  <a:srgbClr val="242424"/>
                </a:solidFill>
                <a:uFill>
                  <a:solidFill>
                    <a:srgbClr val="242424"/>
                  </a:solidFill>
                </a:uFill>
                <a:latin typeface="Times New Roman"/>
                <a:cs typeface="Times New Roman"/>
                <a:hlinkClick r:id="rId3"/>
              </a:rPr>
              <a:t>SOAP</a:t>
            </a:r>
            <a:r>
              <a:rPr sz="866" spc="-42" dirty="0">
                <a:solidFill>
                  <a:srgbClr val="242424"/>
                </a:solidFill>
                <a:latin typeface="Times New Roman"/>
                <a:cs typeface="Times New Roman"/>
              </a:rPr>
              <a:t>,</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which</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stands</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for</a:t>
            </a:r>
            <a:r>
              <a:rPr sz="866" spc="10" dirty="0">
                <a:solidFill>
                  <a:srgbClr val="242424"/>
                </a:solidFill>
                <a:latin typeface="Times New Roman"/>
                <a:cs typeface="Times New Roman"/>
              </a:rPr>
              <a:t> </a:t>
            </a:r>
            <a:r>
              <a:rPr sz="866" dirty="0">
                <a:solidFill>
                  <a:srgbClr val="242424"/>
                </a:solidFill>
                <a:latin typeface="Times New Roman"/>
                <a:cs typeface="Times New Roman"/>
              </a:rPr>
              <a:t>Simple</a:t>
            </a:r>
            <a:r>
              <a:rPr sz="866" spc="10" dirty="0">
                <a:solidFill>
                  <a:srgbClr val="242424"/>
                </a:solidFill>
                <a:latin typeface="Times New Roman"/>
                <a:cs typeface="Times New Roman"/>
              </a:rPr>
              <a:t> </a:t>
            </a:r>
            <a:r>
              <a:rPr sz="866" spc="-6" dirty="0">
                <a:solidFill>
                  <a:srgbClr val="242424"/>
                </a:solidFill>
                <a:latin typeface="Times New Roman"/>
                <a:cs typeface="Times New Roman"/>
              </a:rPr>
              <a:t>Object </a:t>
            </a:r>
            <a:r>
              <a:rPr sz="866" dirty="0">
                <a:solidFill>
                  <a:srgbClr val="242424"/>
                </a:solidFill>
                <a:latin typeface="Times New Roman"/>
                <a:cs typeface="Times New Roman"/>
              </a:rPr>
              <a:t>Access</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Protocol.</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In</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dirty="0">
                <a:solidFill>
                  <a:srgbClr val="242424"/>
                </a:solidFill>
                <a:latin typeface="Times New Roman"/>
                <a:cs typeface="Times New Roman"/>
              </a:rPr>
              <a:t> </a:t>
            </a:r>
            <a:r>
              <a:rPr sz="866" spc="45" dirty="0">
                <a:solidFill>
                  <a:srgbClr val="242424"/>
                </a:solidFill>
                <a:latin typeface="Times New Roman"/>
                <a:cs typeface="Times New Roman"/>
              </a:rPr>
              <a:t>nutshell,</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SOAP</a:t>
            </a:r>
            <a:r>
              <a:rPr sz="866" spc="-3" dirty="0">
                <a:solidFill>
                  <a:srgbClr val="242424"/>
                </a:solidFill>
                <a:latin typeface="Times New Roman"/>
                <a:cs typeface="Times New Roman"/>
              </a:rPr>
              <a:t> </a:t>
            </a:r>
            <a:r>
              <a:rPr sz="866" dirty="0">
                <a:solidFill>
                  <a:srgbClr val="242424"/>
                </a:solidFill>
                <a:latin typeface="Times New Roman"/>
                <a:cs typeface="Times New Roman"/>
              </a:rPr>
              <a:t>“is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dirty="0">
                <a:solidFill>
                  <a:srgbClr val="242424"/>
                </a:solidFill>
                <a:latin typeface="Times New Roman"/>
                <a:cs typeface="Times New Roman"/>
              </a:rPr>
              <a:t> </a:t>
            </a:r>
            <a:r>
              <a:rPr sz="866" spc="42" dirty="0">
                <a:solidFill>
                  <a:srgbClr val="242424"/>
                </a:solidFill>
                <a:latin typeface="Times New Roman"/>
                <a:cs typeface="Times New Roman"/>
              </a:rPr>
              <a:t>messaging</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protocol</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specification</a:t>
            </a:r>
            <a:r>
              <a:rPr sz="866" spc="-3" dirty="0">
                <a:solidFill>
                  <a:srgbClr val="242424"/>
                </a:solidFill>
                <a:latin typeface="Times New Roman"/>
                <a:cs typeface="Times New Roman"/>
              </a:rPr>
              <a:t> </a:t>
            </a:r>
            <a:r>
              <a:rPr sz="866" spc="19" dirty="0">
                <a:solidFill>
                  <a:srgbClr val="242424"/>
                </a:solidFill>
                <a:latin typeface="Times New Roman"/>
                <a:cs typeface="Times New Roman"/>
              </a:rPr>
              <a:t>for </a:t>
            </a:r>
            <a:r>
              <a:rPr sz="866" spc="38" dirty="0">
                <a:solidFill>
                  <a:srgbClr val="242424"/>
                </a:solidFill>
                <a:latin typeface="Times New Roman"/>
                <a:cs typeface="Times New Roman"/>
              </a:rPr>
              <a:t>exchanging</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structured</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information</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dirty="0">
                <a:solidFill>
                  <a:srgbClr val="242424"/>
                </a:solidFill>
                <a:latin typeface="Times New Roman"/>
                <a:cs typeface="Times New Roman"/>
              </a:rPr>
              <a:t> </a:t>
            </a:r>
            <a:r>
              <a:rPr sz="866" spc="48" dirty="0">
                <a:solidFill>
                  <a:srgbClr val="242424"/>
                </a:solidFill>
                <a:latin typeface="Times New Roman"/>
                <a:cs typeface="Times New Roman"/>
              </a:rPr>
              <a:t>implementation</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web</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in </a:t>
            </a:r>
            <a:r>
              <a:rPr sz="866" spc="55" dirty="0">
                <a:solidFill>
                  <a:srgbClr val="242424"/>
                </a:solidFill>
                <a:latin typeface="Times New Roman"/>
                <a:cs typeface="Times New Roman"/>
              </a:rPr>
              <a:t>computer</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networks.</a:t>
            </a:r>
            <a:r>
              <a:rPr sz="866" dirty="0">
                <a:solidFill>
                  <a:srgbClr val="242424"/>
                </a:solidFill>
                <a:latin typeface="Times New Roman"/>
                <a:cs typeface="Times New Roman"/>
              </a:rPr>
              <a:t> </a:t>
            </a:r>
            <a:r>
              <a:rPr sz="866" spc="29" dirty="0">
                <a:solidFill>
                  <a:srgbClr val="242424"/>
                </a:solidFill>
                <a:latin typeface="Times New Roman"/>
                <a:cs typeface="Times New Roman"/>
              </a:rPr>
              <a:t>Although</a:t>
            </a:r>
            <a:r>
              <a:rPr sz="866" dirty="0">
                <a:solidFill>
                  <a:srgbClr val="242424"/>
                </a:solidFill>
                <a:latin typeface="Times New Roman"/>
                <a:cs typeface="Times New Roman"/>
              </a:rPr>
              <a:t> </a:t>
            </a:r>
            <a:r>
              <a:rPr sz="866" spc="-38" dirty="0">
                <a:solidFill>
                  <a:srgbClr val="242424"/>
                </a:solidFill>
                <a:latin typeface="Times New Roman"/>
                <a:cs typeface="Times New Roman"/>
              </a:rPr>
              <a:t>SOAP</a:t>
            </a:r>
            <a:r>
              <a:rPr sz="866" dirty="0">
                <a:solidFill>
                  <a:srgbClr val="242424"/>
                </a:solidFill>
                <a:latin typeface="Times New Roman"/>
                <a:cs typeface="Times New Roman"/>
              </a:rPr>
              <a:t> wasn’t well-</a:t>
            </a:r>
            <a:r>
              <a:rPr sz="866" spc="35" dirty="0">
                <a:solidFill>
                  <a:srgbClr val="242424"/>
                </a:solidFill>
                <a:latin typeface="Times New Roman"/>
                <a:cs typeface="Times New Roman"/>
              </a:rPr>
              <a:t>received</a:t>
            </a:r>
            <a:r>
              <a:rPr sz="866" dirty="0">
                <a:solidFill>
                  <a:srgbClr val="242424"/>
                </a:solidFill>
                <a:latin typeface="Times New Roman"/>
                <a:cs typeface="Times New Roman"/>
              </a:rPr>
              <a:t> </a:t>
            </a:r>
            <a:r>
              <a:rPr sz="866" spc="45" dirty="0">
                <a:solidFill>
                  <a:srgbClr val="242424"/>
                </a:solidFill>
                <a:latin typeface="Times New Roman"/>
                <a:cs typeface="Times New Roman"/>
              </a:rPr>
              <a:t>at</a:t>
            </a:r>
            <a:r>
              <a:rPr sz="866" dirty="0">
                <a:solidFill>
                  <a:srgbClr val="242424"/>
                </a:solidFill>
                <a:latin typeface="Times New Roman"/>
                <a:cs typeface="Times New Roman"/>
              </a:rPr>
              <a:t> </a:t>
            </a:r>
            <a:r>
              <a:rPr sz="866" spc="35" dirty="0">
                <a:solidFill>
                  <a:srgbClr val="242424"/>
                </a:solidFill>
                <a:latin typeface="Times New Roman"/>
                <a:cs typeface="Times New Roman"/>
              </a:rPr>
              <a:t>first,</a:t>
            </a:r>
            <a:r>
              <a:rPr sz="866" dirty="0">
                <a:solidFill>
                  <a:srgbClr val="242424"/>
                </a:solidFill>
                <a:latin typeface="Times New Roman"/>
                <a:cs typeface="Times New Roman"/>
              </a:rPr>
              <a:t> </a:t>
            </a:r>
            <a:r>
              <a:rPr sz="866" spc="42" dirty="0">
                <a:solidFill>
                  <a:srgbClr val="242424"/>
                </a:solidFill>
                <a:latin typeface="Times New Roman"/>
                <a:cs typeface="Times New Roman"/>
              </a:rPr>
              <a:t>since</a:t>
            </a:r>
            <a:r>
              <a:rPr sz="866" dirty="0">
                <a:solidFill>
                  <a:srgbClr val="242424"/>
                </a:solidFill>
                <a:latin typeface="Times New Roman"/>
                <a:cs typeface="Times New Roman"/>
              </a:rPr>
              <a:t> 2003 it </a:t>
            </a:r>
            <a:r>
              <a:rPr sz="866" spc="38" dirty="0">
                <a:solidFill>
                  <a:srgbClr val="242424"/>
                </a:solidFill>
                <a:latin typeface="Times New Roman"/>
                <a:cs typeface="Times New Roman"/>
              </a:rPr>
              <a:t>has gained</a:t>
            </a:r>
            <a:r>
              <a:rPr sz="866"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popularity</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dirty="0">
                <a:solidFill>
                  <a:srgbClr val="242424"/>
                </a:solidFill>
                <a:latin typeface="Times New Roman"/>
                <a:cs typeface="Times New Roman"/>
              </a:rPr>
              <a:t>is</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becoming</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3" dirty="0">
                <a:solidFill>
                  <a:srgbClr val="242424"/>
                </a:solidFill>
                <a:latin typeface="Times New Roman"/>
                <a:cs typeface="Times New Roman"/>
              </a:rPr>
              <a:t> </a:t>
            </a:r>
            <a:r>
              <a:rPr sz="866" dirty="0">
                <a:solidFill>
                  <a:srgbClr val="242424"/>
                </a:solidFill>
                <a:latin typeface="Times New Roman"/>
                <a:cs typeface="Times New Roman"/>
              </a:rPr>
              <a:t>widely</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used</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accepted.</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Other </a:t>
            </a:r>
            <a:r>
              <a:rPr sz="866" spc="42" dirty="0">
                <a:solidFill>
                  <a:srgbClr val="242424"/>
                </a:solidFill>
                <a:latin typeface="Times New Roman"/>
                <a:cs typeface="Times New Roman"/>
              </a:rPr>
              <a:t>options</a:t>
            </a:r>
            <a:r>
              <a:rPr sz="866" spc="19" dirty="0">
                <a:solidFill>
                  <a:srgbClr val="242424"/>
                </a:solidFill>
                <a:latin typeface="Times New Roman"/>
                <a:cs typeface="Times New Roman"/>
              </a:rPr>
              <a:t> </a:t>
            </a:r>
            <a:r>
              <a:rPr sz="866" spc="35" dirty="0">
                <a:solidFill>
                  <a:srgbClr val="242424"/>
                </a:solidFill>
                <a:latin typeface="Times New Roman"/>
                <a:cs typeface="Times New Roman"/>
              </a:rPr>
              <a:t>for</a:t>
            </a:r>
            <a:r>
              <a:rPr sz="866" spc="29" dirty="0">
                <a:solidFill>
                  <a:srgbClr val="242424"/>
                </a:solidFill>
                <a:latin typeface="Times New Roman"/>
                <a:cs typeface="Times New Roman"/>
              </a:rPr>
              <a:t> </a:t>
            </a:r>
            <a:r>
              <a:rPr sz="866" spc="48" dirty="0">
                <a:solidFill>
                  <a:srgbClr val="242424"/>
                </a:solidFill>
                <a:latin typeface="Times New Roman"/>
                <a:cs typeface="Times New Roman"/>
              </a:rPr>
              <a:t>implementing</a:t>
            </a:r>
            <a:r>
              <a:rPr sz="866" spc="26"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26" dirty="0">
                <a:solidFill>
                  <a:srgbClr val="242424"/>
                </a:solidFill>
                <a:latin typeface="Times New Roman"/>
                <a:cs typeface="Times New Roman"/>
              </a:rPr>
              <a:t> </a:t>
            </a:r>
            <a:r>
              <a:rPr sz="866" spc="38" dirty="0">
                <a:solidFill>
                  <a:srgbClr val="242424"/>
                </a:solidFill>
                <a:latin typeface="Times New Roman"/>
                <a:cs typeface="Times New Roman"/>
              </a:rPr>
              <a:t>include</a:t>
            </a:r>
            <a:r>
              <a:rPr sz="866" spc="29" dirty="0">
                <a:solidFill>
                  <a:srgbClr val="242424"/>
                </a:solidFill>
                <a:latin typeface="Times New Roman"/>
                <a:cs typeface="Times New Roman"/>
              </a:rPr>
              <a:t> </a:t>
            </a:r>
            <a:r>
              <a:rPr sz="866" dirty="0">
                <a:solidFill>
                  <a:srgbClr val="242424"/>
                </a:solidFill>
                <a:latin typeface="Times New Roman"/>
                <a:cs typeface="Times New Roman"/>
              </a:rPr>
              <a:t>Jini,</a:t>
            </a:r>
            <a:r>
              <a:rPr sz="866" spc="26" dirty="0">
                <a:solidFill>
                  <a:srgbClr val="242424"/>
                </a:solidFill>
                <a:latin typeface="Times New Roman"/>
                <a:cs typeface="Times New Roman"/>
              </a:rPr>
              <a:t> </a:t>
            </a:r>
            <a:r>
              <a:rPr sz="866" spc="-29" dirty="0">
                <a:solidFill>
                  <a:srgbClr val="242424"/>
                </a:solidFill>
                <a:latin typeface="Times New Roman"/>
                <a:cs typeface="Times New Roman"/>
              </a:rPr>
              <a:t>COBRA,</a:t>
            </a:r>
            <a:r>
              <a:rPr sz="866" spc="29" dirty="0">
                <a:solidFill>
                  <a:srgbClr val="242424"/>
                </a:solidFill>
                <a:latin typeface="Times New Roman"/>
                <a:cs typeface="Times New Roman"/>
              </a:rPr>
              <a:t> </a:t>
            </a:r>
            <a:r>
              <a:rPr sz="866" spc="38" dirty="0">
                <a:solidFill>
                  <a:srgbClr val="242424"/>
                </a:solidFill>
                <a:latin typeface="Times New Roman"/>
                <a:cs typeface="Times New Roman"/>
              </a:rPr>
              <a:t>or </a:t>
            </a:r>
            <a:r>
              <a:rPr sz="866" spc="-6" dirty="0">
                <a:solidFill>
                  <a:srgbClr val="242424"/>
                </a:solidFill>
                <a:latin typeface="Times New Roman"/>
                <a:cs typeface="Times New Roman"/>
              </a:rPr>
              <a:t>REST.</a:t>
            </a:r>
            <a:endParaRPr sz="866">
              <a:latin typeface="Times New Roman"/>
              <a:cs typeface="Times New Roman"/>
            </a:endParaRPr>
          </a:p>
          <a:p>
            <a:pPr marL="172664" marR="3258">
              <a:lnSpc>
                <a:spcPct val="129600"/>
              </a:lnSpc>
              <a:spcBef>
                <a:spcPts val="962"/>
              </a:spcBef>
            </a:pPr>
            <a:r>
              <a:rPr sz="866" spc="-16" dirty="0">
                <a:solidFill>
                  <a:srgbClr val="242424"/>
                </a:solidFill>
                <a:latin typeface="Times New Roman"/>
                <a:cs typeface="Times New Roman"/>
              </a:rPr>
              <a:t>It’s</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important</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note</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architectures</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“operate</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independently</a:t>
            </a:r>
            <a:r>
              <a:rPr sz="866" spc="-13" dirty="0">
                <a:solidFill>
                  <a:srgbClr val="242424"/>
                </a:solidFill>
                <a:latin typeface="Times New Roman"/>
                <a:cs typeface="Times New Roman"/>
              </a:rPr>
              <a:t> </a:t>
            </a:r>
            <a:r>
              <a:rPr sz="866" dirty="0">
                <a:solidFill>
                  <a:srgbClr val="242424"/>
                </a:solidFill>
                <a:latin typeface="Times New Roman"/>
                <a:cs typeface="Times New Roman"/>
              </a:rPr>
              <a:t>of</a:t>
            </a:r>
            <a:r>
              <a:rPr sz="866" spc="-13" dirty="0">
                <a:solidFill>
                  <a:srgbClr val="242424"/>
                </a:solidFill>
                <a:latin typeface="Times New Roman"/>
                <a:cs typeface="Times New Roman"/>
              </a:rPr>
              <a:t> </a:t>
            </a:r>
            <a:r>
              <a:rPr sz="866" spc="26" dirty="0">
                <a:solidFill>
                  <a:srgbClr val="242424"/>
                </a:solidFill>
                <a:latin typeface="Times New Roman"/>
                <a:cs typeface="Times New Roman"/>
              </a:rPr>
              <a:t>specific </a:t>
            </a:r>
            <a:r>
              <a:rPr sz="866" spc="13" dirty="0">
                <a:solidFill>
                  <a:srgbClr val="242424"/>
                </a:solidFill>
                <a:latin typeface="Times New Roman"/>
                <a:cs typeface="Times New Roman"/>
              </a:rPr>
              <a:t>technologies,”</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which</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means</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they</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implemented</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variety</a:t>
            </a:r>
            <a:r>
              <a:rPr sz="866" spc="3" dirty="0">
                <a:solidFill>
                  <a:srgbClr val="242424"/>
                </a:solidFill>
                <a:latin typeface="Times New Roman"/>
                <a:cs typeface="Times New Roman"/>
              </a:rPr>
              <a:t> </a:t>
            </a:r>
            <a:r>
              <a:rPr sz="866" spc="13" dirty="0">
                <a:solidFill>
                  <a:srgbClr val="242424"/>
                </a:solidFill>
                <a:latin typeface="Times New Roman"/>
                <a:cs typeface="Times New Roman"/>
              </a:rPr>
              <a:t>of</a:t>
            </a:r>
            <a:r>
              <a:rPr sz="866" spc="6" dirty="0">
                <a:solidFill>
                  <a:srgbClr val="242424"/>
                </a:solidFill>
                <a:latin typeface="Times New Roman"/>
                <a:cs typeface="Times New Roman"/>
              </a:rPr>
              <a:t> </a:t>
            </a:r>
            <a:r>
              <a:rPr sz="866" spc="13" dirty="0">
                <a:solidFill>
                  <a:srgbClr val="242424"/>
                </a:solidFill>
                <a:latin typeface="Times New Roman"/>
                <a:cs typeface="Times New Roman"/>
              </a:rPr>
              <a:t>ways,</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including </a:t>
            </a:r>
            <a:r>
              <a:rPr sz="866" spc="42" dirty="0">
                <a:solidFill>
                  <a:srgbClr val="242424"/>
                </a:solidFill>
                <a:latin typeface="Times New Roman"/>
                <a:cs typeface="Times New Roman"/>
              </a:rPr>
              <a:t>messaging,</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such</a:t>
            </a:r>
            <a:r>
              <a:rPr sz="866"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3" dirty="0">
                <a:solidFill>
                  <a:srgbClr val="242424"/>
                </a:solidFill>
                <a:latin typeface="Times New Roman"/>
                <a:cs typeface="Times New Roman"/>
              </a:rPr>
              <a:t> </a:t>
            </a:r>
            <a:r>
              <a:rPr sz="866" dirty="0">
                <a:solidFill>
                  <a:srgbClr val="242424"/>
                </a:solidFill>
                <a:latin typeface="Times New Roman"/>
                <a:cs typeface="Times New Roman"/>
              </a:rPr>
              <a:t>ActiveMQ;</a:t>
            </a:r>
            <a:r>
              <a:rPr sz="866" spc="3" dirty="0">
                <a:solidFill>
                  <a:srgbClr val="242424"/>
                </a:solidFill>
                <a:latin typeface="Times New Roman"/>
                <a:cs typeface="Times New Roman"/>
              </a:rPr>
              <a:t> </a:t>
            </a:r>
            <a:r>
              <a:rPr sz="866" spc="6" dirty="0">
                <a:solidFill>
                  <a:srgbClr val="242424"/>
                </a:solidFill>
                <a:latin typeface="Times New Roman"/>
                <a:cs typeface="Times New Roman"/>
              </a:rPr>
              <a:t>Apache</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Thrift;</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6" dirty="0">
                <a:solidFill>
                  <a:srgbClr val="242424"/>
                </a:solidFill>
                <a:latin typeface="Times New Roman"/>
                <a:cs typeface="Times New Roman"/>
              </a:rPr>
              <a:t>SORCER.</a:t>
            </a:r>
            <a:endParaRPr sz="866">
              <a:latin typeface="Times New Roman"/>
              <a:cs typeface="Times New Roman"/>
            </a:endParaRPr>
          </a:p>
          <a:p>
            <a:pPr>
              <a:spcBef>
                <a:spcPts val="35"/>
              </a:spcBef>
            </a:pPr>
            <a:endParaRPr sz="866">
              <a:latin typeface="Times New Roman"/>
              <a:cs typeface="Times New Roman"/>
            </a:endParaRPr>
          </a:p>
          <a:p>
            <a:pPr marL="172664" algn="just"/>
            <a:r>
              <a:rPr sz="962" b="1" i="1" spc="-141" dirty="0">
                <a:solidFill>
                  <a:srgbClr val="242424"/>
                </a:solidFill>
                <a:latin typeface="Verdana"/>
                <a:cs typeface="Verdana"/>
              </a:rPr>
              <a:t>Why</a:t>
            </a:r>
            <a:r>
              <a:rPr sz="962" b="1" i="1" spc="-103" dirty="0">
                <a:solidFill>
                  <a:srgbClr val="242424"/>
                </a:solidFill>
                <a:latin typeface="Verdana"/>
                <a:cs typeface="Verdana"/>
              </a:rPr>
              <a:t> Service-</a:t>
            </a:r>
            <a:r>
              <a:rPr sz="962" b="1" i="1" spc="-106" dirty="0">
                <a:solidFill>
                  <a:srgbClr val="242424"/>
                </a:solidFill>
                <a:latin typeface="Verdana"/>
                <a:cs typeface="Verdana"/>
              </a:rPr>
              <a:t>Oriented</a:t>
            </a:r>
            <a:r>
              <a:rPr sz="962" b="1" i="1" spc="-99" dirty="0">
                <a:solidFill>
                  <a:srgbClr val="242424"/>
                </a:solidFill>
                <a:latin typeface="Verdana"/>
                <a:cs typeface="Verdana"/>
              </a:rPr>
              <a:t> Architecture </a:t>
            </a:r>
            <a:r>
              <a:rPr sz="962" b="1" i="1" spc="-170" dirty="0">
                <a:solidFill>
                  <a:srgbClr val="242424"/>
                </a:solidFill>
                <a:latin typeface="Verdana"/>
                <a:cs typeface="Verdana"/>
              </a:rPr>
              <a:t>Is</a:t>
            </a:r>
            <a:r>
              <a:rPr sz="962" b="1" i="1" spc="-99" dirty="0">
                <a:solidFill>
                  <a:srgbClr val="242424"/>
                </a:solidFill>
                <a:latin typeface="Verdana"/>
                <a:cs typeface="Verdana"/>
              </a:rPr>
              <a:t> </a:t>
            </a:r>
            <a:r>
              <a:rPr sz="962" b="1" i="1" spc="-51" dirty="0">
                <a:solidFill>
                  <a:srgbClr val="242424"/>
                </a:solidFill>
                <a:latin typeface="Verdana"/>
                <a:cs typeface="Verdana"/>
              </a:rPr>
              <a:t>Important</a:t>
            </a:r>
            <a:endParaRPr sz="962">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A28B0D09-BBCB-BBF3-222A-7874FAE5DB84}"/>
              </a:ext>
            </a:extLst>
          </p:cNvPr>
          <p:cNvSpPr>
            <a:spLocks noGrp="1" noChangeArrowheads="1"/>
          </p:cNvSpPr>
          <p:nvPr>
            <p:ph type="title"/>
          </p:nvPr>
        </p:nvSpPr>
        <p:spPr/>
        <p:txBody>
          <a:bodyPr/>
          <a:lstStyle/>
          <a:p>
            <a:r>
              <a:rPr lang="en-US" altLang="en-US"/>
              <a:t>1. The Introduction(2)</a:t>
            </a:r>
          </a:p>
        </p:txBody>
      </p:sp>
      <p:sp>
        <p:nvSpPr>
          <p:cNvPr id="20484" name="Rectangle 3">
            <a:extLst>
              <a:ext uri="{FF2B5EF4-FFF2-40B4-BE49-F238E27FC236}">
                <a16:creationId xmlns:a16="http://schemas.microsoft.com/office/drawing/2014/main" id="{9E6292F6-4B44-CDAD-A8C9-6E0BCEC40267}"/>
              </a:ext>
            </a:extLst>
          </p:cNvPr>
          <p:cNvSpPr>
            <a:spLocks noGrp="1" noChangeArrowheads="1"/>
          </p:cNvSpPr>
          <p:nvPr>
            <p:ph idx="1"/>
          </p:nvPr>
        </p:nvSpPr>
        <p:spPr/>
        <p:txBody>
          <a:bodyPr>
            <a:normAutofit fontScale="70000" lnSpcReduction="20000"/>
          </a:bodyPr>
          <a:lstStyle/>
          <a:p>
            <a:pPr marL="609600" indent="-609600">
              <a:buFont typeface="Times" panose="02020603050405020304" pitchFamily="18" charset="0"/>
              <a:buChar char="•"/>
            </a:pPr>
            <a:r>
              <a:rPr lang="en-US" altLang="en-US"/>
              <a:t>Forces that drive the need for agility:          </a:t>
            </a:r>
          </a:p>
          <a:p>
            <a:pPr marL="609600" indent="-609600">
              <a:buNone/>
            </a:pPr>
            <a:r>
              <a:rPr lang="en-US" altLang="en-US"/>
              <a:t>       Pressures on the industry as a </a:t>
            </a:r>
          </a:p>
          <a:p>
            <a:pPr marL="609600" indent="-609600">
              <a:buNone/>
            </a:pPr>
            <a:r>
              <a:rPr lang="en-US" altLang="en-US"/>
              <a:t>       whole.    </a:t>
            </a:r>
          </a:p>
          <a:p>
            <a:pPr marL="609600" indent="-609600">
              <a:buNone/>
            </a:pPr>
            <a:r>
              <a:rPr lang="en-US" altLang="en-US"/>
              <a:t>       Pressures associated with main </a:t>
            </a:r>
          </a:p>
          <a:p>
            <a:pPr marL="609600" indent="-609600">
              <a:buNone/>
            </a:pPr>
            <a:r>
              <a:rPr lang="en-US" altLang="en-US"/>
              <a:t>       stakeholders.</a:t>
            </a:r>
          </a:p>
          <a:p>
            <a:pPr marL="609600" indent="-609600">
              <a:buNone/>
            </a:pPr>
            <a:r>
              <a:rPr lang="en-US" altLang="en-US"/>
              <a:t>       Pressures from the </a:t>
            </a:r>
          </a:p>
          <a:p>
            <a:pPr marL="609600" indent="-609600">
              <a:buNone/>
            </a:pPr>
            <a:r>
              <a:rPr lang="en-US" altLang="en-US"/>
              <a:t>       environment (legal, economic, social, </a:t>
            </a:r>
          </a:p>
          <a:p>
            <a:pPr marL="609600" indent="-609600">
              <a:buNone/>
            </a:pPr>
            <a:r>
              <a:rPr lang="en-US" altLang="en-US"/>
              <a:t>       and technological).</a:t>
            </a:r>
          </a:p>
          <a:p>
            <a:pPr marL="609600" indent="-609600">
              <a:buFont typeface="Times" panose="02020603050405020304" pitchFamily="18" charset="0"/>
              <a:buChar char="•"/>
            </a:pPr>
            <a:r>
              <a:rPr lang="en-US" altLang="en-US"/>
              <a:t>Agile organizations adapt and survive.</a:t>
            </a:r>
          </a:p>
        </p:txBody>
      </p:sp>
      <p:sp>
        <p:nvSpPr>
          <p:cNvPr id="20481" name="Slide Number Placeholder 3">
            <a:extLst>
              <a:ext uri="{FF2B5EF4-FFF2-40B4-BE49-F238E27FC236}">
                <a16:creationId xmlns:a16="http://schemas.microsoft.com/office/drawing/2014/main" id="{04FB8A61-E310-1C82-26F4-F21653E924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AD73F55-EFEC-42B5-A351-F8798FDA35C3}" type="slidenum">
              <a:rPr lang="en-US" altLang="en-US" sz="1800"/>
              <a:pPr/>
              <a:t>4</a:t>
            </a:fld>
            <a:endParaRPr lang="en-US" altLang="en-US" sz="1800">
              <a:latin typeface="Helvetica"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34892" y="226021"/>
            <a:ext cx="3726288" cy="2620619"/>
          </a:xfrm>
          <a:prstGeom prst="rect">
            <a:avLst/>
          </a:prstGeom>
        </p:spPr>
      </p:pic>
      <p:sp>
        <p:nvSpPr>
          <p:cNvPr id="3" name="object 3"/>
          <p:cNvSpPr txBox="1"/>
          <p:nvPr/>
        </p:nvSpPr>
        <p:spPr>
          <a:xfrm>
            <a:off x="4037378" y="2982660"/>
            <a:ext cx="4108284" cy="3608506"/>
          </a:xfrm>
          <a:prstGeom prst="rect">
            <a:avLst/>
          </a:prstGeom>
        </p:spPr>
        <p:txBody>
          <a:bodyPr vert="horz" wrap="square" lIns="0" tIns="8145" rIns="0" bIns="0" rtlCol="0">
            <a:spAutoFit/>
          </a:bodyPr>
          <a:lstStyle/>
          <a:p>
            <a:pPr marL="8145" marR="3258">
              <a:lnSpc>
                <a:spcPct val="129600"/>
              </a:lnSpc>
              <a:spcBef>
                <a:spcPts val="64"/>
              </a:spcBef>
            </a:pPr>
            <a:r>
              <a:rPr sz="866" spc="45" dirty="0">
                <a:solidFill>
                  <a:srgbClr val="242424"/>
                </a:solidFill>
                <a:latin typeface="Times New Roman"/>
                <a:cs typeface="Times New Roman"/>
              </a:rPr>
              <a:t>There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many</a:t>
            </a:r>
            <a:r>
              <a:rPr sz="866" spc="-10" dirty="0">
                <a:solidFill>
                  <a:srgbClr val="242424"/>
                </a:solidFill>
                <a:latin typeface="Times New Roman"/>
                <a:cs typeface="Times New Roman"/>
              </a:rPr>
              <a:t> </a:t>
            </a:r>
            <a:r>
              <a:rPr sz="866" u="sng" spc="45" dirty="0">
                <a:solidFill>
                  <a:srgbClr val="242424"/>
                </a:solidFill>
                <a:uFill>
                  <a:solidFill>
                    <a:srgbClr val="242424"/>
                  </a:solidFill>
                </a:uFill>
                <a:latin typeface="Times New Roman"/>
                <a:cs typeface="Times New Roman"/>
                <a:hlinkClick r:id="rId3"/>
              </a:rPr>
              <a:t>benefits</a:t>
            </a:r>
            <a:r>
              <a:rPr sz="866" u="sng" spc="-10" dirty="0">
                <a:solidFill>
                  <a:srgbClr val="242424"/>
                </a:solidFill>
                <a:uFill>
                  <a:solidFill>
                    <a:srgbClr val="242424"/>
                  </a:solidFill>
                </a:uFill>
                <a:latin typeface="Times New Roman"/>
                <a:cs typeface="Times New Roman"/>
                <a:hlinkClick r:id="rId3"/>
              </a:rPr>
              <a:t> </a:t>
            </a:r>
            <a:r>
              <a:rPr sz="866" u="sng" spc="35" dirty="0">
                <a:solidFill>
                  <a:srgbClr val="242424"/>
                </a:solidFill>
                <a:uFill>
                  <a:solidFill>
                    <a:srgbClr val="242424"/>
                  </a:solidFill>
                </a:uFill>
                <a:latin typeface="Times New Roman"/>
                <a:cs typeface="Times New Roman"/>
                <a:hlinkClick r:id="rId3"/>
              </a:rPr>
              <a:t>to</a:t>
            </a:r>
            <a:r>
              <a:rPr sz="866" u="sng" spc="-10" dirty="0">
                <a:solidFill>
                  <a:srgbClr val="242424"/>
                </a:solidFill>
                <a:uFill>
                  <a:solidFill>
                    <a:srgbClr val="242424"/>
                  </a:solidFill>
                </a:uFill>
                <a:latin typeface="Times New Roman"/>
                <a:cs typeface="Times New Roman"/>
                <a:hlinkClick r:id="rId3"/>
              </a:rPr>
              <a:t> </a:t>
            </a:r>
            <a:r>
              <a:rPr sz="866" u="sng" spc="29" dirty="0">
                <a:solidFill>
                  <a:srgbClr val="242424"/>
                </a:solidFill>
                <a:uFill>
                  <a:solidFill>
                    <a:srgbClr val="242424"/>
                  </a:solidFill>
                </a:uFill>
                <a:latin typeface="Times New Roman"/>
                <a:cs typeface="Times New Roman"/>
                <a:hlinkClick r:id="rId3"/>
              </a:rPr>
              <a:t>service-</a:t>
            </a:r>
            <a:r>
              <a:rPr sz="866" u="sng" spc="48" dirty="0">
                <a:solidFill>
                  <a:srgbClr val="242424"/>
                </a:solidFill>
                <a:uFill>
                  <a:solidFill>
                    <a:srgbClr val="242424"/>
                  </a:solidFill>
                </a:uFill>
                <a:latin typeface="Times New Roman"/>
                <a:cs typeface="Times New Roman"/>
                <a:hlinkClick r:id="rId3"/>
              </a:rPr>
              <a:t>oriented</a:t>
            </a:r>
            <a:r>
              <a:rPr sz="866" u="sng" spc="-10" dirty="0">
                <a:solidFill>
                  <a:srgbClr val="242424"/>
                </a:solidFill>
                <a:uFill>
                  <a:solidFill>
                    <a:srgbClr val="242424"/>
                  </a:solidFill>
                </a:uFill>
                <a:latin typeface="Times New Roman"/>
                <a:cs typeface="Times New Roman"/>
                <a:hlinkClick r:id="rId3"/>
              </a:rPr>
              <a:t> </a:t>
            </a:r>
            <a:r>
              <a:rPr sz="866" u="sng" spc="42" dirty="0">
                <a:solidFill>
                  <a:srgbClr val="242424"/>
                </a:solidFill>
                <a:uFill>
                  <a:solidFill>
                    <a:srgbClr val="242424"/>
                  </a:solidFill>
                </a:uFill>
                <a:latin typeface="Times New Roman"/>
                <a:cs typeface="Times New Roman"/>
                <a:hlinkClick r:id="rId3"/>
              </a:rPr>
              <a:t>architecture</a:t>
            </a:r>
            <a:r>
              <a:rPr sz="866" spc="42" dirty="0">
                <a:solidFill>
                  <a:srgbClr val="242424"/>
                </a:solidFill>
                <a:latin typeface="Times New Roman"/>
                <a:cs typeface="Times New Roman"/>
              </a:rPr>
              <a:t>,</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especially</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web</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service </a:t>
            </a:r>
            <a:r>
              <a:rPr sz="866" spc="48" dirty="0">
                <a:solidFill>
                  <a:srgbClr val="242424"/>
                </a:solidFill>
                <a:latin typeface="Times New Roman"/>
                <a:cs typeface="Times New Roman"/>
              </a:rPr>
              <a:t>based</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business.</a:t>
            </a:r>
            <a:r>
              <a:rPr sz="866" spc="-32" dirty="0">
                <a:solidFill>
                  <a:srgbClr val="242424"/>
                </a:solidFill>
                <a:latin typeface="Times New Roman"/>
                <a:cs typeface="Times New Roman"/>
              </a:rPr>
              <a:t> </a:t>
            </a:r>
            <a:r>
              <a:rPr sz="866" spc="-16" dirty="0">
                <a:solidFill>
                  <a:srgbClr val="242424"/>
                </a:solidFill>
                <a:latin typeface="Times New Roman"/>
                <a:cs typeface="Times New Roman"/>
              </a:rPr>
              <a:t>We’ll</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outline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dirty="0">
                <a:solidFill>
                  <a:srgbClr val="242424"/>
                </a:solidFill>
                <a:latin typeface="Times New Roman"/>
                <a:cs typeface="Times New Roman"/>
              </a:rPr>
              <a:t>few</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those</a:t>
            </a:r>
            <a:r>
              <a:rPr sz="866" spc="-6" dirty="0">
                <a:solidFill>
                  <a:srgbClr val="242424"/>
                </a:solidFill>
                <a:latin typeface="Times New Roman"/>
                <a:cs typeface="Times New Roman"/>
              </a:rPr>
              <a:t> </a:t>
            </a:r>
            <a:r>
              <a:rPr sz="866" spc="45" dirty="0">
                <a:solidFill>
                  <a:srgbClr val="242424"/>
                </a:solidFill>
                <a:latin typeface="Times New Roman"/>
                <a:cs typeface="Times New Roman"/>
              </a:rPr>
              <a:t>benefits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here,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6" dirty="0">
                <a:solidFill>
                  <a:srgbClr val="242424"/>
                </a:solidFill>
                <a:latin typeface="Times New Roman"/>
                <a:cs typeface="Times New Roman"/>
              </a:rPr>
              <a:t> </a:t>
            </a:r>
            <a:r>
              <a:rPr sz="866" spc="29" dirty="0">
                <a:solidFill>
                  <a:srgbClr val="242424"/>
                </a:solidFill>
                <a:latin typeface="Times New Roman"/>
                <a:cs typeface="Times New Roman"/>
              </a:rPr>
              <a:t>brief:</a:t>
            </a:r>
            <a:endParaRPr sz="866">
              <a:latin typeface="Times New Roman"/>
              <a:cs typeface="Times New Roman"/>
            </a:endParaRPr>
          </a:p>
          <a:p>
            <a:pPr marL="8145" marR="118910">
              <a:lnSpc>
                <a:spcPct val="129600"/>
              </a:lnSpc>
              <a:spcBef>
                <a:spcPts val="962"/>
              </a:spcBef>
            </a:pPr>
            <a:r>
              <a:rPr sz="866" dirty="0">
                <a:solidFill>
                  <a:srgbClr val="242424"/>
                </a:solidFill>
                <a:latin typeface="Times New Roman"/>
                <a:cs typeface="Times New Roman"/>
              </a:rPr>
              <a:t>Use</a:t>
            </a:r>
            <a:r>
              <a:rPr sz="866" spc="13"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create</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reusable</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code:</a:t>
            </a:r>
            <a:r>
              <a:rPr sz="866" spc="13" dirty="0">
                <a:solidFill>
                  <a:srgbClr val="242424"/>
                </a:solidFill>
                <a:latin typeface="Times New Roman"/>
                <a:cs typeface="Times New Roman"/>
              </a:rPr>
              <a:t> </a:t>
            </a:r>
            <a:r>
              <a:rPr sz="866" dirty="0">
                <a:solidFill>
                  <a:srgbClr val="242424"/>
                </a:solidFill>
                <a:latin typeface="Times New Roman"/>
                <a:cs typeface="Times New Roman"/>
              </a:rPr>
              <a:t>Not</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only</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does</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this</a:t>
            </a:r>
            <a:r>
              <a:rPr sz="866" spc="13" dirty="0">
                <a:solidFill>
                  <a:srgbClr val="242424"/>
                </a:solidFill>
                <a:latin typeface="Times New Roman"/>
                <a:cs typeface="Times New Roman"/>
              </a:rPr>
              <a:t> </a:t>
            </a:r>
            <a:r>
              <a:rPr sz="866" spc="29" dirty="0">
                <a:solidFill>
                  <a:srgbClr val="242424"/>
                </a:solidFill>
                <a:latin typeface="Times New Roman"/>
                <a:cs typeface="Times New Roman"/>
              </a:rPr>
              <a:t>cut </a:t>
            </a:r>
            <a:r>
              <a:rPr sz="866" spc="51" dirty="0">
                <a:solidFill>
                  <a:srgbClr val="242424"/>
                </a:solidFill>
                <a:latin typeface="Times New Roman"/>
                <a:cs typeface="Times New Roman"/>
              </a:rPr>
              <a:t>down</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6" dirty="0">
                <a:solidFill>
                  <a:srgbClr val="242424"/>
                </a:solidFill>
                <a:latin typeface="Times New Roman"/>
                <a:cs typeface="Times New Roman"/>
              </a:rPr>
              <a:t> </a:t>
            </a:r>
            <a:r>
              <a:rPr sz="866" spc="48" dirty="0">
                <a:solidFill>
                  <a:srgbClr val="242424"/>
                </a:solidFill>
                <a:latin typeface="Times New Roman"/>
                <a:cs typeface="Times New Roman"/>
              </a:rPr>
              <a:t>time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spent</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6" dirty="0">
                <a:solidFill>
                  <a:srgbClr val="242424"/>
                </a:solidFill>
                <a:latin typeface="Times New Roman"/>
                <a:cs typeface="Times New Roman"/>
              </a:rPr>
              <a:t> </a:t>
            </a:r>
            <a:r>
              <a:rPr sz="866" spc="45" dirty="0">
                <a:solidFill>
                  <a:srgbClr val="242424"/>
                </a:solidFill>
                <a:latin typeface="Times New Roman"/>
                <a:cs typeface="Times New Roman"/>
              </a:rPr>
              <a:t>development</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process,</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but</a:t>
            </a:r>
            <a:r>
              <a:rPr sz="866" spc="-10" dirty="0">
                <a:solidFill>
                  <a:srgbClr val="242424"/>
                </a:solidFill>
                <a:latin typeface="Times New Roman"/>
                <a:cs typeface="Times New Roman"/>
              </a:rPr>
              <a:t> </a:t>
            </a:r>
            <a:r>
              <a:rPr sz="866" dirty="0">
                <a:solidFill>
                  <a:srgbClr val="242424"/>
                </a:solidFill>
                <a:latin typeface="Times New Roman"/>
                <a:cs typeface="Times New Roman"/>
              </a:rPr>
              <a:t>there’s</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no</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reason</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reinvent </a:t>
            </a:r>
            <a:r>
              <a:rPr sz="866" spc="58" dirty="0">
                <a:solidFill>
                  <a:srgbClr val="242424"/>
                </a:solidFill>
                <a:latin typeface="Times New Roman"/>
                <a:cs typeface="Times New Roman"/>
              </a:rPr>
              <a:t>the</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coding</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wheel</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every</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time</a:t>
            </a:r>
            <a:r>
              <a:rPr sz="866" spc="-13" dirty="0">
                <a:solidFill>
                  <a:srgbClr val="242424"/>
                </a:solidFill>
                <a:latin typeface="Times New Roman"/>
                <a:cs typeface="Times New Roman"/>
              </a:rPr>
              <a:t> </a:t>
            </a:r>
            <a:r>
              <a:rPr sz="866" dirty="0">
                <a:solidFill>
                  <a:srgbClr val="242424"/>
                </a:solidFill>
                <a:latin typeface="Times New Roman"/>
                <a:cs typeface="Times New Roman"/>
              </a:rPr>
              <a:t>you</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need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create</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new</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service</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or</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process.</a:t>
            </a:r>
            <a:r>
              <a:rPr sz="866" spc="-13" dirty="0">
                <a:solidFill>
                  <a:srgbClr val="242424"/>
                </a:solidFill>
                <a:latin typeface="Times New Roman"/>
                <a:cs typeface="Times New Roman"/>
              </a:rPr>
              <a:t> </a:t>
            </a:r>
            <a:r>
              <a:rPr sz="866" spc="-6" dirty="0">
                <a:solidFill>
                  <a:srgbClr val="242424"/>
                </a:solidFill>
                <a:latin typeface="Times New Roman"/>
                <a:cs typeface="Times New Roman"/>
              </a:rPr>
              <a:t>Service- </a:t>
            </a:r>
            <a:r>
              <a:rPr sz="866" spc="42" dirty="0">
                <a:solidFill>
                  <a:srgbClr val="242424"/>
                </a:solidFill>
                <a:latin typeface="Times New Roman"/>
                <a:cs typeface="Times New Roman"/>
              </a:rPr>
              <a:t>Oriented</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6" dirty="0">
                <a:solidFill>
                  <a:srgbClr val="242424"/>
                </a:solidFill>
                <a:latin typeface="Times New Roman"/>
                <a:cs typeface="Times New Roman"/>
              </a:rPr>
              <a:t> </a:t>
            </a:r>
            <a:r>
              <a:rPr sz="866" dirty="0">
                <a:solidFill>
                  <a:srgbClr val="242424"/>
                </a:solidFill>
                <a:latin typeface="Times New Roman"/>
                <a:cs typeface="Times New Roman"/>
              </a:rPr>
              <a:t>allows</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for</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using</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multiple</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coding</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languages</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because </a:t>
            </a:r>
            <a:r>
              <a:rPr sz="866" spc="38" dirty="0">
                <a:solidFill>
                  <a:srgbClr val="242424"/>
                </a:solidFill>
                <a:latin typeface="Times New Roman"/>
                <a:cs typeface="Times New Roman"/>
              </a:rPr>
              <a:t>everything</a:t>
            </a:r>
            <a:r>
              <a:rPr sz="866" spc="-13" dirty="0">
                <a:solidFill>
                  <a:srgbClr val="242424"/>
                </a:solidFill>
                <a:latin typeface="Times New Roman"/>
                <a:cs typeface="Times New Roman"/>
              </a:rPr>
              <a:t> </a:t>
            </a:r>
            <a:r>
              <a:rPr sz="866" spc="64" dirty="0">
                <a:solidFill>
                  <a:srgbClr val="242424"/>
                </a:solidFill>
                <a:latin typeface="Times New Roman"/>
                <a:cs typeface="Times New Roman"/>
              </a:rPr>
              <a:t>runs</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through</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central</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interface.</a:t>
            </a:r>
            <a:endParaRPr sz="866">
              <a:latin typeface="Times New Roman"/>
              <a:cs typeface="Times New Roman"/>
            </a:endParaRPr>
          </a:p>
          <a:p>
            <a:pPr marL="8145" marR="166962">
              <a:lnSpc>
                <a:spcPct val="129600"/>
              </a:lnSpc>
              <a:spcBef>
                <a:spcPts val="962"/>
              </a:spcBef>
            </a:pPr>
            <a:r>
              <a:rPr sz="866" dirty="0">
                <a:solidFill>
                  <a:srgbClr val="242424"/>
                </a:solidFill>
                <a:latin typeface="Times New Roman"/>
                <a:cs typeface="Times New Roman"/>
              </a:rPr>
              <a:t>Use</a:t>
            </a:r>
            <a:r>
              <a:rPr sz="866" spc="64"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64"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64"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4" dirty="0">
                <a:solidFill>
                  <a:srgbClr val="242424"/>
                </a:solidFill>
                <a:latin typeface="Times New Roman"/>
                <a:cs typeface="Times New Roman"/>
              </a:rPr>
              <a:t> </a:t>
            </a:r>
            <a:r>
              <a:rPr sz="866" spc="51" dirty="0">
                <a:solidFill>
                  <a:srgbClr val="242424"/>
                </a:solidFill>
                <a:latin typeface="Times New Roman"/>
                <a:cs typeface="Times New Roman"/>
              </a:rPr>
              <a:t>promote</a:t>
            </a:r>
            <a:r>
              <a:rPr sz="866" spc="67" dirty="0">
                <a:solidFill>
                  <a:srgbClr val="242424"/>
                </a:solidFill>
                <a:latin typeface="Times New Roman"/>
                <a:cs typeface="Times New Roman"/>
              </a:rPr>
              <a:t> </a:t>
            </a:r>
            <a:r>
              <a:rPr sz="866" spc="42" dirty="0">
                <a:solidFill>
                  <a:srgbClr val="242424"/>
                </a:solidFill>
                <a:latin typeface="Times New Roman"/>
                <a:cs typeface="Times New Roman"/>
              </a:rPr>
              <a:t>interaction:</a:t>
            </a:r>
            <a:r>
              <a:rPr sz="866" spc="26" dirty="0">
                <a:solidFill>
                  <a:srgbClr val="242424"/>
                </a:solidFill>
                <a:latin typeface="Times New Roman"/>
                <a:cs typeface="Times New Roman"/>
              </a:rPr>
              <a:t> </a:t>
            </a:r>
            <a:r>
              <a:rPr sz="866" dirty="0">
                <a:solidFill>
                  <a:srgbClr val="242424"/>
                </a:solidFill>
                <a:latin typeface="Times New Roman"/>
                <a:cs typeface="Times New Roman"/>
              </a:rPr>
              <a:t>With</a:t>
            </a:r>
            <a:r>
              <a:rPr sz="866" spc="64"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35" dirty="0">
                <a:solidFill>
                  <a:srgbClr val="242424"/>
                </a:solidFill>
                <a:latin typeface="Times New Roman"/>
                <a:cs typeface="Times New Roman"/>
              </a:rPr>
              <a:t>Oriented Architecture,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standard</a:t>
            </a:r>
            <a:r>
              <a:rPr sz="866" dirty="0">
                <a:solidFill>
                  <a:srgbClr val="242424"/>
                </a:solidFill>
                <a:latin typeface="Times New Roman"/>
                <a:cs typeface="Times New Roman"/>
              </a:rPr>
              <a:t> </a:t>
            </a:r>
            <a:r>
              <a:rPr sz="866" spc="51" dirty="0">
                <a:solidFill>
                  <a:srgbClr val="242424"/>
                </a:solidFill>
                <a:latin typeface="Times New Roman"/>
                <a:cs typeface="Times New Roman"/>
              </a:rPr>
              <a:t>form</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communication</a:t>
            </a:r>
            <a:r>
              <a:rPr sz="866" dirty="0">
                <a:solidFill>
                  <a:srgbClr val="242424"/>
                </a:solidFill>
                <a:latin typeface="Times New Roman"/>
                <a:cs typeface="Times New Roman"/>
              </a:rPr>
              <a:t> is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put</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in</a:t>
            </a:r>
            <a:r>
              <a:rPr sz="866" dirty="0">
                <a:solidFill>
                  <a:srgbClr val="242424"/>
                </a:solidFill>
                <a:latin typeface="Times New Roman"/>
                <a:cs typeface="Times New Roman"/>
              </a:rPr>
              <a:t> </a:t>
            </a:r>
            <a:r>
              <a:rPr sz="866" spc="32" dirty="0">
                <a:solidFill>
                  <a:srgbClr val="242424"/>
                </a:solidFill>
                <a:latin typeface="Times New Roman"/>
                <a:cs typeface="Times New Roman"/>
              </a:rPr>
              <a:t>place,</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allowing</a:t>
            </a:r>
            <a:r>
              <a:rPr sz="866" dirty="0">
                <a:solidFill>
                  <a:srgbClr val="242424"/>
                </a:solidFill>
                <a:latin typeface="Times New Roman"/>
                <a:cs typeface="Times New Roman"/>
              </a:rPr>
              <a:t> </a:t>
            </a:r>
            <a:r>
              <a:rPr sz="866" spc="42" dirty="0">
                <a:solidFill>
                  <a:srgbClr val="242424"/>
                </a:solidFill>
                <a:latin typeface="Times New Roman"/>
                <a:cs typeface="Times New Roman"/>
              </a:rPr>
              <a:t>the </a:t>
            </a:r>
            <a:r>
              <a:rPr sz="866" spc="32" dirty="0">
                <a:solidFill>
                  <a:srgbClr val="242424"/>
                </a:solidFill>
                <a:latin typeface="Times New Roman"/>
                <a:cs typeface="Times New Roman"/>
              </a:rPr>
              <a:t>various</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systems</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platforms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 dirty="0">
                <a:solidFill>
                  <a:srgbClr val="242424"/>
                </a:solidFill>
                <a:latin typeface="Times New Roman"/>
                <a:cs typeface="Times New Roman"/>
              </a:rPr>
              <a:t> </a:t>
            </a:r>
            <a:r>
              <a:rPr sz="866" spc="45" dirty="0">
                <a:solidFill>
                  <a:srgbClr val="242424"/>
                </a:solidFill>
                <a:latin typeface="Times New Roman"/>
                <a:cs typeface="Times New Roman"/>
              </a:rPr>
              <a:t>function</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independent</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each</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other.</a:t>
            </a:r>
            <a:r>
              <a:rPr sz="866" spc="-26" dirty="0">
                <a:solidFill>
                  <a:srgbClr val="242424"/>
                </a:solidFill>
                <a:latin typeface="Times New Roman"/>
                <a:cs typeface="Times New Roman"/>
              </a:rPr>
              <a:t> </a:t>
            </a:r>
            <a:r>
              <a:rPr sz="866" dirty="0">
                <a:solidFill>
                  <a:srgbClr val="242424"/>
                </a:solidFill>
                <a:latin typeface="Times New Roman"/>
                <a:cs typeface="Times New Roman"/>
              </a:rPr>
              <a:t>With</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this </a:t>
            </a:r>
            <a:r>
              <a:rPr sz="866" spc="45" dirty="0">
                <a:solidFill>
                  <a:srgbClr val="242424"/>
                </a:solidFill>
                <a:latin typeface="Times New Roman"/>
                <a:cs typeface="Times New Roman"/>
              </a:rPr>
              <a:t>interaction,</a:t>
            </a:r>
            <a:r>
              <a:rPr sz="866" spc="10"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0" dirty="0">
                <a:solidFill>
                  <a:srgbClr val="242424"/>
                </a:solidFill>
                <a:latin typeface="Times New Roman"/>
                <a:cs typeface="Times New Roman"/>
              </a:rPr>
              <a:t> </a:t>
            </a:r>
            <a:r>
              <a:rPr sz="866" dirty="0">
                <a:solidFill>
                  <a:srgbClr val="242424"/>
                </a:solidFill>
                <a:latin typeface="Times New Roman"/>
                <a:cs typeface="Times New Roman"/>
              </a:rPr>
              <a:t>is</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able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work</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around</a:t>
            </a:r>
            <a:r>
              <a:rPr sz="866" spc="10" dirty="0">
                <a:solidFill>
                  <a:srgbClr val="242424"/>
                </a:solidFill>
                <a:latin typeface="Times New Roman"/>
                <a:cs typeface="Times New Roman"/>
              </a:rPr>
              <a:t> </a:t>
            </a:r>
            <a:r>
              <a:rPr sz="866" spc="-6" dirty="0">
                <a:solidFill>
                  <a:srgbClr val="242424"/>
                </a:solidFill>
                <a:latin typeface="Times New Roman"/>
                <a:cs typeface="Times New Roman"/>
              </a:rPr>
              <a:t>firewalls, </a:t>
            </a:r>
            <a:r>
              <a:rPr sz="866" spc="29" dirty="0">
                <a:solidFill>
                  <a:srgbClr val="242424"/>
                </a:solidFill>
                <a:latin typeface="Times New Roman"/>
                <a:cs typeface="Times New Roman"/>
              </a:rPr>
              <a:t>allowing</a:t>
            </a:r>
            <a:r>
              <a:rPr sz="866" dirty="0">
                <a:solidFill>
                  <a:srgbClr val="242424"/>
                </a:solidFill>
                <a:latin typeface="Times New Roman"/>
                <a:cs typeface="Times New Roman"/>
              </a:rPr>
              <a:t> </a:t>
            </a:r>
            <a:r>
              <a:rPr sz="866" spc="35" dirty="0">
                <a:solidFill>
                  <a:srgbClr val="242424"/>
                </a:solidFill>
                <a:latin typeface="Times New Roman"/>
                <a:cs typeface="Times New Roman"/>
              </a:rPr>
              <a:t>“companies</a:t>
            </a:r>
            <a:r>
              <a:rPr sz="86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share</a:t>
            </a:r>
            <a:r>
              <a:rPr sz="866"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dirty="0">
                <a:solidFill>
                  <a:srgbClr val="242424"/>
                </a:solidFill>
                <a:latin typeface="Times New Roman"/>
                <a:cs typeface="Times New Roman"/>
              </a:rPr>
              <a:t> </a:t>
            </a:r>
            <a:r>
              <a:rPr sz="866" spc="51" dirty="0">
                <a:solidFill>
                  <a:srgbClr val="242424"/>
                </a:solidFill>
                <a:latin typeface="Times New Roman"/>
                <a:cs typeface="Times New Roman"/>
              </a:rPr>
              <a:t>are</a:t>
            </a:r>
            <a:r>
              <a:rPr sz="866" dirty="0">
                <a:solidFill>
                  <a:srgbClr val="242424"/>
                </a:solidFill>
                <a:latin typeface="Times New Roman"/>
                <a:cs typeface="Times New Roman"/>
              </a:rPr>
              <a:t> vital</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22" dirty="0">
                <a:solidFill>
                  <a:srgbClr val="242424"/>
                </a:solidFill>
                <a:latin typeface="Times New Roman"/>
                <a:cs typeface="Times New Roman"/>
              </a:rPr>
              <a:t>operations.”</a:t>
            </a:r>
            <a:endParaRPr sz="866">
              <a:latin typeface="Times New Roman"/>
              <a:cs typeface="Times New Roman"/>
            </a:endParaRPr>
          </a:p>
          <a:p>
            <a:pPr marL="8145" marR="60269">
              <a:lnSpc>
                <a:spcPct val="129600"/>
              </a:lnSpc>
              <a:spcBef>
                <a:spcPts val="962"/>
              </a:spcBef>
            </a:pPr>
            <a:r>
              <a:rPr sz="866" dirty="0">
                <a:solidFill>
                  <a:srgbClr val="242424"/>
                </a:solidFill>
                <a:latin typeface="Times New Roman"/>
                <a:cs typeface="Times New Roman"/>
              </a:rPr>
              <a:t>Use</a:t>
            </a:r>
            <a:r>
              <a:rPr sz="866" spc="29"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for</a:t>
            </a:r>
            <a:r>
              <a:rPr sz="866" spc="29" dirty="0">
                <a:solidFill>
                  <a:srgbClr val="242424"/>
                </a:solidFill>
                <a:latin typeface="Times New Roman"/>
                <a:cs typeface="Times New Roman"/>
              </a:rPr>
              <a:t> </a:t>
            </a:r>
            <a:r>
              <a:rPr sz="866" dirty="0">
                <a:solidFill>
                  <a:srgbClr val="242424"/>
                </a:solidFill>
                <a:latin typeface="Times New Roman"/>
                <a:cs typeface="Times New Roman"/>
              </a:rPr>
              <a:t>scalability:</a:t>
            </a:r>
            <a:r>
              <a:rPr sz="866" spc="29" dirty="0">
                <a:solidFill>
                  <a:srgbClr val="242424"/>
                </a:solidFill>
                <a:latin typeface="Times New Roman"/>
                <a:cs typeface="Times New Roman"/>
              </a:rPr>
              <a:t> </a:t>
            </a:r>
            <a:r>
              <a:rPr sz="866" spc="-16" dirty="0">
                <a:solidFill>
                  <a:srgbClr val="242424"/>
                </a:solidFill>
                <a:latin typeface="Times New Roman"/>
                <a:cs typeface="Times New Roman"/>
              </a:rPr>
              <a:t>It’s</a:t>
            </a:r>
            <a:r>
              <a:rPr sz="866" spc="29" dirty="0">
                <a:solidFill>
                  <a:srgbClr val="242424"/>
                </a:solidFill>
                <a:latin typeface="Times New Roman"/>
                <a:cs typeface="Times New Roman"/>
              </a:rPr>
              <a:t> </a:t>
            </a:r>
            <a:r>
              <a:rPr sz="866" spc="55" dirty="0">
                <a:solidFill>
                  <a:srgbClr val="242424"/>
                </a:solidFill>
                <a:latin typeface="Times New Roman"/>
                <a:cs typeface="Times New Roman"/>
              </a:rPr>
              <a:t>important</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2"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29" dirty="0">
                <a:solidFill>
                  <a:srgbClr val="242424"/>
                </a:solidFill>
                <a:latin typeface="Times New Roman"/>
                <a:cs typeface="Times New Roman"/>
              </a:rPr>
              <a:t> </a:t>
            </a:r>
            <a:r>
              <a:rPr sz="866" spc="42" dirty="0">
                <a:solidFill>
                  <a:srgbClr val="242424"/>
                </a:solidFill>
                <a:latin typeface="Times New Roman"/>
                <a:cs typeface="Times New Roman"/>
              </a:rPr>
              <a:t>able</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scale</a:t>
            </a:r>
            <a:r>
              <a:rPr sz="866" spc="29" dirty="0">
                <a:solidFill>
                  <a:srgbClr val="242424"/>
                </a:solidFill>
                <a:latin typeface="Times New Roman"/>
                <a:cs typeface="Times New Roman"/>
              </a:rPr>
              <a:t> </a:t>
            </a:r>
            <a:r>
              <a:rPr sz="866" spc="19" dirty="0">
                <a:solidFill>
                  <a:srgbClr val="242424"/>
                </a:solidFill>
                <a:latin typeface="Times New Roman"/>
                <a:cs typeface="Times New Roman"/>
              </a:rPr>
              <a:t>a </a:t>
            </a:r>
            <a:r>
              <a:rPr sz="866" spc="45" dirty="0">
                <a:solidFill>
                  <a:srgbClr val="242424"/>
                </a:solidFill>
                <a:latin typeface="Times New Roman"/>
                <a:cs typeface="Times New Roman"/>
              </a:rPr>
              <a:t>business</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meet</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needs</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client,</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however</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certain</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dependencies</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6" dirty="0">
                <a:solidFill>
                  <a:srgbClr val="242424"/>
                </a:solidFill>
                <a:latin typeface="Times New Roman"/>
                <a:cs typeface="Times New Roman"/>
              </a:rPr>
              <a:t> </a:t>
            </a:r>
            <a:r>
              <a:rPr sz="866" dirty="0">
                <a:solidFill>
                  <a:srgbClr val="242424"/>
                </a:solidFill>
                <a:latin typeface="Times New Roman"/>
                <a:cs typeface="Times New Roman"/>
              </a:rPr>
              <a:t>get</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in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way</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of</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scalability.</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Using</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cuts</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back</a:t>
            </a:r>
            <a:r>
              <a:rPr sz="866" spc="13"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the </a:t>
            </a:r>
            <a:r>
              <a:rPr sz="866" dirty="0">
                <a:solidFill>
                  <a:srgbClr val="242424"/>
                </a:solidFill>
                <a:latin typeface="Times New Roman"/>
                <a:cs typeface="Times New Roman"/>
              </a:rPr>
              <a:t>client-</a:t>
            </a:r>
            <a:r>
              <a:rPr sz="866" spc="35" dirty="0">
                <a:solidFill>
                  <a:srgbClr val="242424"/>
                </a:solidFill>
                <a:latin typeface="Times New Roman"/>
                <a:cs typeface="Times New Roman"/>
              </a:rPr>
              <a:t>service</a:t>
            </a:r>
            <a:r>
              <a:rPr sz="866" spc="45" dirty="0">
                <a:solidFill>
                  <a:srgbClr val="242424"/>
                </a:solidFill>
                <a:latin typeface="Times New Roman"/>
                <a:cs typeface="Times New Roman"/>
              </a:rPr>
              <a:t> interaction, </a:t>
            </a:r>
            <a:r>
              <a:rPr sz="866" spc="42" dirty="0">
                <a:solidFill>
                  <a:srgbClr val="242424"/>
                </a:solidFill>
                <a:latin typeface="Times New Roman"/>
                <a:cs typeface="Times New Roman"/>
              </a:rPr>
              <a:t>which</a:t>
            </a:r>
            <a:r>
              <a:rPr sz="866" spc="48" dirty="0">
                <a:solidFill>
                  <a:srgbClr val="242424"/>
                </a:solidFill>
                <a:latin typeface="Times New Roman"/>
                <a:cs typeface="Times New Roman"/>
              </a:rPr>
              <a:t> </a:t>
            </a:r>
            <a:r>
              <a:rPr sz="866" dirty="0">
                <a:solidFill>
                  <a:srgbClr val="242424"/>
                </a:solidFill>
                <a:latin typeface="Times New Roman"/>
                <a:cs typeface="Times New Roman"/>
              </a:rPr>
              <a:t>allows</a:t>
            </a:r>
            <a:r>
              <a:rPr sz="866" spc="45" dirty="0">
                <a:solidFill>
                  <a:srgbClr val="242424"/>
                </a:solidFill>
                <a:latin typeface="Times New Roman"/>
                <a:cs typeface="Times New Roman"/>
              </a:rPr>
              <a:t> </a:t>
            </a:r>
            <a:r>
              <a:rPr sz="866" spc="35" dirty="0">
                <a:solidFill>
                  <a:srgbClr val="242424"/>
                </a:solidFill>
                <a:latin typeface="Times New Roman"/>
                <a:cs typeface="Times New Roman"/>
              </a:rPr>
              <a:t>for</a:t>
            </a:r>
            <a:r>
              <a:rPr sz="866" spc="48" dirty="0">
                <a:solidFill>
                  <a:srgbClr val="242424"/>
                </a:solidFill>
                <a:latin typeface="Times New Roman"/>
                <a:cs typeface="Times New Roman"/>
              </a:rPr>
              <a:t> </a:t>
            </a:r>
            <a:r>
              <a:rPr sz="866" spc="45" dirty="0">
                <a:solidFill>
                  <a:srgbClr val="242424"/>
                </a:solidFill>
                <a:latin typeface="Times New Roman"/>
                <a:cs typeface="Times New Roman"/>
              </a:rPr>
              <a:t>greater </a:t>
            </a:r>
            <a:r>
              <a:rPr sz="866" spc="-6" dirty="0">
                <a:solidFill>
                  <a:srgbClr val="242424"/>
                </a:solidFill>
                <a:latin typeface="Times New Roman"/>
                <a:cs typeface="Times New Roman"/>
              </a:rPr>
              <a:t>scalability.</a:t>
            </a:r>
            <a:endParaRPr sz="866">
              <a:latin typeface="Times New Roman"/>
              <a:cs typeface="Times New Roman"/>
            </a:endParaRPr>
          </a:p>
          <a:p>
            <a:pPr marL="8145" marR="110765">
              <a:lnSpc>
                <a:spcPct val="129600"/>
              </a:lnSpc>
              <a:spcBef>
                <a:spcPts val="914"/>
              </a:spcBef>
            </a:pPr>
            <a:r>
              <a:rPr sz="866" spc="6" dirty="0">
                <a:solidFill>
                  <a:srgbClr val="242424"/>
                </a:solidFill>
                <a:latin typeface="Times New Roman"/>
                <a:cs typeface="Times New Roman"/>
              </a:rPr>
              <a:t>Use</a:t>
            </a:r>
            <a:r>
              <a:rPr sz="866" spc="61" dirty="0">
                <a:solidFill>
                  <a:srgbClr val="242424"/>
                </a:solidFill>
                <a:latin typeface="Times New Roman"/>
                <a:cs typeface="Times New Roman"/>
              </a:rPr>
              <a:t> </a:t>
            </a:r>
            <a:r>
              <a:rPr sz="866" spc="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61"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61"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1" dirty="0">
                <a:solidFill>
                  <a:srgbClr val="242424"/>
                </a:solidFill>
                <a:latin typeface="Times New Roman"/>
                <a:cs typeface="Times New Roman"/>
              </a:rPr>
              <a:t> </a:t>
            </a:r>
            <a:r>
              <a:rPr sz="866" spc="48" dirty="0">
                <a:solidFill>
                  <a:srgbClr val="242424"/>
                </a:solidFill>
                <a:latin typeface="Times New Roman"/>
                <a:cs typeface="Times New Roman"/>
              </a:rPr>
              <a:t>reduce</a:t>
            </a:r>
            <a:r>
              <a:rPr sz="866" spc="61" dirty="0">
                <a:solidFill>
                  <a:srgbClr val="242424"/>
                </a:solidFill>
                <a:latin typeface="Times New Roman"/>
                <a:cs typeface="Times New Roman"/>
              </a:rPr>
              <a:t> </a:t>
            </a:r>
            <a:r>
              <a:rPr sz="866" spc="6" dirty="0">
                <a:solidFill>
                  <a:srgbClr val="242424"/>
                </a:solidFill>
                <a:latin typeface="Times New Roman"/>
                <a:cs typeface="Times New Roman"/>
              </a:rPr>
              <a:t>costs:</a:t>
            </a:r>
            <a:r>
              <a:rPr sz="866" spc="22" dirty="0">
                <a:solidFill>
                  <a:srgbClr val="242424"/>
                </a:solidFill>
                <a:latin typeface="Times New Roman"/>
                <a:cs typeface="Times New Roman"/>
              </a:rPr>
              <a:t> </a:t>
            </a:r>
            <a:r>
              <a:rPr sz="866" spc="6" dirty="0">
                <a:solidFill>
                  <a:srgbClr val="242424"/>
                </a:solidFill>
                <a:latin typeface="Times New Roman"/>
                <a:cs typeface="Times New Roman"/>
              </a:rPr>
              <a:t>With</a:t>
            </a:r>
            <a:r>
              <a:rPr sz="866" spc="61" dirty="0">
                <a:solidFill>
                  <a:srgbClr val="242424"/>
                </a:solidFill>
                <a:latin typeface="Times New Roman"/>
                <a:cs typeface="Times New Roman"/>
              </a:rPr>
              <a:t> </a:t>
            </a:r>
            <a:r>
              <a:rPr sz="866" spc="6" dirty="0">
                <a:solidFill>
                  <a:srgbClr val="242424"/>
                </a:solidFill>
                <a:latin typeface="Times New Roman"/>
                <a:cs typeface="Times New Roman"/>
              </a:rPr>
              <a:t>Service-</a:t>
            </a:r>
            <a:r>
              <a:rPr sz="866" spc="35" dirty="0">
                <a:solidFill>
                  <a:srgbClr val="242424"/>
                </a:solidFill>
                <a:latin typeface="Times New Roman"/>
                <a:cs typeface="Times New Roman"/>
              </a:rPr>
              <a:t>Oriented Architecture,</a:t>
            </a:r>
            <a:r>
              <a:rPr sz="866" dirty="0">
                <a:solidFill>
                  <a:srgbClr val="242424"/>
                </a:solidFill>
                <a:latin typeface="Times New Roman"/>
                <a:cs typeface="Times New Roman"/>
              </a:rPr>
              <a:t> </a:t>
            </a:r>
            <a:r>
              <a:rPr sz="866" spc="-16" dirty="0">
                <a:solidFill>
                  <a:srgbClr val="242424"/>
                </a:solidFill>
                <a:latin typeface="Times New Roman"/>
                <a:cs typeface="Times New Roman"/>
              </a:rPr>
              <a:t>it’s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possible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reduce</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costs</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while</a:t>
            </a:r>
            <a:r>
              <a:rPr sz="866" spc="3" dirty="0">
                <a:solidFill>
                  <a:srgbClr val="242424"/>
                </a:solidFill>
                <a:latin typeface="Times New Roman"/>
                <a:cs typeface="Times New Roman"/>
              </a:rPr>
              <a:t> </a:t>
            </a:r>
            <a:r>
              <a:rPr sz="866" dirty="0">
                <a:solidFill>
                  <a:srgbClr val="242424"/>
                </a:solidFill>
                <a:latin typeface="Times New Roman"/>
                <a:cs typeface="Times New Roman"/>
              </a:rPr>
              <a:t>still</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“maintaining</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desired</a:t>
            </a:r>
            <a:r>
              <a:rPr sz="866" spc="3" dirty="0">
                <a:solidFill>
                  <a:srgbClr val="242424"/>
                </a:solidFill>
                <a:latin typeface="Times New Roman"/>
                <a:cs typeface="Times New Roman"/>
              </a:rPr>
              <a:t> </a:t>
            </a:r>
            <a:r>
              <a:rPr sz="866" dirty="0">
                <a:solidFill>
                  <a:srgbClr val="242424"/>
                </a:solidFill>
                <a:latin typeface="Times New Roman"/>
                <a:cs typeface="Times New Roman"/>
              </a:rPr>
              <a:t>level</a:t>
            </a:r>
            <a:r>
              <a:rPr sz="866" spc="3" dirty="0">
                <a:solidFill>
                  <a:srgbClr val="242424"/>
                </a:solidFill>
                <a:latin typeface="Times New Roman"/>
                <a:cs typeface="Times New Roman"/>
              </a:rPr>
              <a:t> </a:t>
            </a:r>
            <a:r>
              <a:rPr sz="866" spc="-16" dirty="0">
                <a:solidFill>
                  <a:srgbClr val="242424"/>
                </a:solidFill>
                <a:latin typeface="Times New Roman"/>
                <a:cs typeface="Times New Roman"/>
              </a:rPr>
              <a:t>of</a:t>
            </a:r>
            <a:endParaRPr sz="866">
              <a:latin typeface="Times New Roman"/>
              <a:cs typeface="Times New Roman"/>
            </a:endParaRPr>
          </a:p>
        </p:txBody>
      </p:sp>
      <p:sp>
        <p:nvSpPr>
          <p:cNvPr id="6" name="object 6"/>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4"/>
              </a:rPr>
              <a:t>https://medium.com/@SoftwareDevelopmentCommunity/what-</a:t>
            </a:r>
            <a:r>
              <a:rPr sz="513" dirty="0">
                <a:latin typeface="Arial MT"/>
                <a:cs typeface="Arial MT"/>
                <a:hlinkClick r:id="rId4"/>
              </a:rPr>
              <a:t>is-</a:t>
            </a:r>
            <a:r>
              <a:rPr sz="513" spc="-6" dirty="0">
                <a:latin typeface="Arial MT"/>
                <a:cs typeface="Arial MT"/>
                <a:hlinkClick r:id="rId4"/>
              </a:rPr>
              <a:t>service-oriented-architecture-fa894d11a7ec</a:t>
            </a:r>
            <a:endParaRPr sz="513">
              <a:latin typeface="Arial MT"/>
              <a:cs typeface="Arial MT"/>
            </a:endParaRPr>
          </a:p>
        </p:txBody>
      </p:sp>
      <p:sp>
        <p:nvSpPr>
          <p:cNvPr id="7" name="object 7"/>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60269">
              <a:spcBef>
                <a:spcPts val="13"/>
              </a:spcBef>
            </a:pPr>
            <a:fld id="{81D60167-4931-47E6-BA6A-407CBD079E47}" type="slidenum">
              <a:rPr lang="en-IN" spc="-20" smtClean="0"/>
              <a:pPr marL="93980">
                <a:spcBef>
                  <a:spcPts val="20"/>
                </a:spcBef>
              </a:pPr>
              <a:t>40</a:t>
            </a:fld>
            <a:r>
              <a:rPr lang="en-IN" spc="-20"/>
              <a:t>/18</a:t>
            </a:r>
            <a:endParaRPr spc="-13" dirty="0"/>
          </a:p>
        </p:txBody>
      </p:sp>
      <p:sp>
        <p:nvSpPr>
          <p:cNvPr id="4" name="object 4"/>
          <p:cNvSpPr txBox="1"/>
          <p:nvPr/>
        </p:nvSpPr>
        <p:spPr>
          <a:xfrm>
            <a:off x="3872539" y="103888"/>
            <a:ext cx="476069"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endParaRPr sz="513">
              <a:latin typeface="Arial MT"/>
              <a:cs typeface="Arial MT"/>
            </a:endParaRPr>
          </a:p>
        </p:txBody>
      </p:sp>
      <p:sp>
        <p:nvSpPr>
          <p:cNvPr id="5" name="object 5"/>
          <p:cNvSpPr txBox="1"/>
          <p:nvPr/>
        </p:nvSpPr>
        <p:spPr>
          <a:xfrm>
            <a:off x="5167291" y="103888"/>
            <a:ext cx="2572971"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2539" y="79042"/>
            <a:ext cx="4278105" cy="1416380"/>
          </a:xfrm>
          <a:prstGeom prst="rect">
            <a:avLst/>
          </a:prstGeom>
        </p:spPr>
        <p:txBody>
          <a:bodyPr vert="horz" wrap="square" lIns="0" tIns="32987" rIns="0" bIns="0" rtlCol="0">
            <a:spAutoFit/>
          </a:bodyPr>
          <a:lstStyle/>
          <a:p>
            <a:pPr marL="8145">
              <a:spcBef>
                <a:spcPts val="260"/>
              </a:spcBef>
              <a:tabLst>
                <a:tab pos="1302714" algn="l"/>
              </a:tabLst>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r>
              <a:rPr sz="513" dirty="0">
                <a:latin typeface="Arial MT"/>
                <a:cs typeface="Arial MT"/>
              </a:rPr>
              <a:t>	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a:p>
            <a:pPr marL="172664" marR="75337">
              <a:lnSpc>
                <a:spcPct val="129600"/>
              </a:lnSpc>
              <a:spcBef>
                <a:spcPts val="22"/>
              </a:spcBef>
            </a:pPr>
            <a:r>
              <a:rPr sz="866" spc="6" dirty="0">
                <a:solidFill>
                  <a:srgbClr val="242424"/>
                </a:solidFill>
                <a:latin typeface="Times New Roman"/>
                <a:cs typeface="Times New Roman"/>
              </a:rPr>
              <a:t>output.”</a:t>
            </a:r>
            <a:r>
              <a:rPr sz="866" spc="38" dirty="0">
                <a:solidFill>
                  <a:srgbClr val="242424"/>
                </a:solidFill>
                <a:latin typeface="Times New Roman"/>
                <a:cs typeface="Times New Roman"/>
              </a:rPr>
              <a:t> </a:t>
            </a:r>
            <a:r>
              <a:rPr sz="866" spc="6" dirty="0">
                <a:solidFill>
                  <a:srgbClr val="242424"/>
                </a:solidFill>
                <a:latin typeface="Times New Roman"/>
                <a:cs typeface="Times New Roman"/>
              </a:rPr>
              <a:t>Using</a:t>
            </a:r>
            <a:r>
              <a:rPr sz="866" spc="38" dirty="0">
                <a:solidFill>
                  <a:srgbClr val="242424"/>
                </a:solidFill>
                <a:latin typeface="Times New Roman"/>
                <a:cs typeface="Times New Roman"/>
              </a:rPr>
              <a:t> </a:t>
            </a:r>
            <a:r>
              <a:rPr sz="866" spc="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38"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38" dirty="0">
                <a:solidFill>
                  <a:srgbClr val="242424"/>
                </a:solidFill>
                <a:latin typeface="Times New Roman"/>
                <a:cs typeface="Times New Roman"/>
              </a:rPr>
              <a:t> </a:t>
            </a:r>
            <a:r>
              <a:rPr sz="866" spc="6" dirty="0">
                <a:solidFill>
                  <a:srgbClr val="242424"/>
                </a:solidFill>
                <a:latin typeface="Times New Roman"/>
                <a:cs typeface="Times New Roman"/>
              </a:rPr>
              <a:t>allows</a:t>
            </a:r>
            <a:r>
              <a:rPr sz="866" spc="42" dirty="0">
                <a:solidFill>
                  <a:srgbClr val="242424"/>
                </a:solidFill>
                <a:latin typeface="Times New Roman"/>
                <a:cs typeface="Times New Roman"/>
              </a:rPr>
              <a:t> </a:t>
            </a:r>
            <a:r>
              <a:rPr sz="866" spc="45" dirty="0">
                <a:solidFill>
                  <a:srgbClr val="242424"/>
                </a:solidFill>
                <a:latin typeface="Times New Roman"/>
                <a:cs typeface="Times New Roman"/>
              </a:rPr>
              <a:t>businesses</a:t>
            </a:r>
            <a:r>
              <a:rPr sz="866" spc="38"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8" dirty="0">
                <a:solidFill>
                  <a:srgbClr val="242424"/>
                </a:solidFill>
                <a:latin typeface="Times New Roman"/>
                <a:cs typeface="Times New Roman"/>
              </a:rPr>
              <a:t> </a:t>
            </a:r>
            <a:r>
              <a:rPr sz="866" spc="35" dirty="0">
                <a:solidFill>
                  <a:srgbClr val="242424"/>
                </a:solidFill>
                <a:latin typeface="Times New Roman"/>
                <a:cs typeface="Times New Roman"/>
              </a:rPr>
              <a:t>limit</a:t>
            </a:r>
            <a:r>
              <a:rPr sz="866" spc="38"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42" dirty="0">
                <a:solidFill>
                  <a:srgbClr val="242424"/>
                </a:solidFill>
                <a:latin typeface="Times New Roman"/>
                <a:cs typeface="Times New Roman"/>
              </a:rPr>
              <a:t> </a:t>
            </a:r>
            <a:r>
              <a:rPr sz="866" spc="51" dirty="0">
                <a:solidFill>
                  <a:srgbClr val="242424"/>
                </a:solidFill>
                <a:latin typeface="Times New Roman"/>
                <a:cs typeface="Times New Roman"/>
              </a:rPr>
              <a:t>amount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analysis</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required</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when</a:t>
            </a:r>
            <a:r>
              <a:rPr sz="866" dirty="0">
                <a:solidFill>
                  <a:srgbClr val="242424"/>
                </a:solidFill>
                <a:latin typeface="Times New Roman"/>
                <a:cs typeface="Times New Roman"/>
              </a:rPr>
              <a:t> </a:t>
            </a:r>
            <a:r>
              <a:rPr sz="866" spc="32" dirty="0">
                <a:solidFill>
                  <a:srgbClr val="242424"/>
                </a:solidFill>
                <a:latin typeface="Times New Roman"/>
                <a:cs typeface="Times New Roman"/>
              </a:rPr>
              <a:t>developing</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custom</a:t>
            </a:r>
            <a:r>
              <a:rPr sz="866" spc="-3" dirty="0">
                <a:solidFill>
                  <a:srgbClr val="242424"/>
                </a:solidFill>
                <a:latin typeface="Times New Roman"/>
                <a:cs typeface="Times New Roman"/>
              </a:rPr>
              <a:t> </a:t>
            </a:r>
            <a:r>
              <a:rPr sz="866" spc="29" dirty="0">
                <a:solidFill>
                  <a:srgbClr val="242424"/>
                </a:solidFill>
                <a:latin typeface="Times New Roman"/>
                <a:cs typeface="Times New Roman"/>
              </a:rPr>
              <a:t>solutions.</a:t>
            </a:r>
            <a:endParaRPr sz="866">
              <a:latin typeface="Times New Roman"/>
              <a:cs typeface="Times New Roman"/>
            </a:endParaRPr>
          </a:p>
          <a:p>
            <a:pPr marL="172664" marR="3258">
              <a:lnSpc>
                <a:spcPct val="129500"/>
              </a:lnSpc>
              <a:spcBef>
                <a:spcPts val="689"/>
              </a:spcBef>
            </a:pPr>
            <a:r>
              <a:rPr sz="962" b="1" i="1" spc="-151" dirty="0">
                <a:solidFill>
                  <a:srgbClr val="242424"/>
                </a:solidFill>
                <a:latin typeface="Verdana"/>
                <a:cs typeface="Verdana"/>
              </a:rPr>
              <a:t>How</a:t>
            </a:r>
            <a:r>
              <a:rPr sz="962" b="1" i="1" spc="-99"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99" dirty="0">
                <a:solidFill>
                  <a:srgbClr val="242424"/>
                </a:solidFill>
                <a:latin typeface="Verdana"/>
                <a:cs typeface="Verdana"/>
              </a:rPr>
              <a:t> Architecture </a:t>
            </a:r>
            <a:r>
              <a:rPr sz="962" b="1" i="1" spc="-93" dirty="0">
                <a:solidFill>
                  <a:srgbClr val="242424"/>
                </a:solidFill>
                <a:latin typeface="Verdana"/>
                <a:cs typeface="Verdana"/>
              </a:rPr>
              <a:t>And</a:t>
            </a:r>
            <a:r>
              <a:rPr sz="962" b="1" i="1" spc="-96" dirty="0">
                <a:solidFill>
                  <a:srgbClr val="242424"/>
                </a:solidFill>
                <a:latin typeface="Verdana"/>
                <a:cs typeface="Verdana"/>
              </a:rPr>
              <a:t> Cloud</a:t>
            </a:r>
            <a:r>
              <a:rPr sz="962" b="1" i="1" spc="-99" dirty="0">
                <a:solidFill>
                  <a:srgbClr val="242424"/>
                </a:solidFill>
                <a:latin typeface="Verdana"/>
                <a:cs typeface="Verdana"/>
              </a:rPr>
              <a:t> </a:t>
            </a:r>
            <a:r>
              <a:rPr sz="962" b="1" i="1" spc="-109" dirty="0">
                <a:solidFill>
                  <a:srgbClr val="242424"/>
                </a:solidFill>
                <a:latin typeface="Verdana"/>
                <a:cs typeface="Verdana"/>
              </a:rPr>
              <a:t>Computing</a:t>
            </a:r>
            <a:r>
              <a:rPr sz="962" b="1" i="1" spc="-99" dirty="0">
                <a:solidFill>
                  <a:srgbClr val="242424"/>
                </a:solidFill>
                <a:latin typeface="Verdana"/>
                <a:cs typeface="Verdana"/>
              </a:rPr>
              <a:t> </a:t>
            </a:r>
            <a:r>
              <a:rPr sz="962" b="1" i="1" spc="-138" dirty="0">
                <a:solidFill>
                  <a:srgbClr val="242424"/>
                </a:solidFill>
                <a:latin typeface="Verdana"/>
                <a:cs typeface="Verdana"/>
              </a:rPr>
              <a:t>Work</a:t>
            </a:r>
            <a:r>
              <a:rPr sz="962" b="1" i="1" spc="-99" dirty="0">
                <a:solidFill>
                  <a:srgbClr val="242424"/>
                </a:solidFill>
                <a:latin typeface="Verdana"/>
                <a:cs typeface="Verdana"/>
              </a:rPr>
              <a:t> Together </a:t>
            </a:r>
            <a:r>
              <a:rPr sz="866" spc="32" dirty="0">
                <a:solidFill>
                  <a:srgbClr val="242424"/>
                </a:solidFill>
                <a:latin typeface="Times New Roman"/>
                <a:cs typeface="Times New Roman"/>
              </a:rPr>
              <a:t>First,</a:t>
            </a:r>
            <a:r>
              <a:rPr sz="866" spc="-3" dirty="0">
                <a:solidFill>
                  <a:srgbClr val="242424"/>
                </a:solidFill>
                <a:latin typeface="Times New Roman"/>
                <a:cs typeface="Times New Roman"/>
              </a:rPr>
              <a:t> </a:t>
            </a:r>
            <a:r>
              <a:rPr sz="866" spc="-16" dirty="0">
                <a:solidFill>
                  <a:srgbClr val="242424"/>
                </a:solidFill>
                <a:latin typeface="Times New Roman"/>
                <a:cs typeface="Times New Roman"/>
              </a:rPr>
              <a:t>it’s</a:t>
            </a:r>
            <a:r>
              <a:rPr sz="866" dirty="0">
                <a:solidFill>
                  <a:srgbClr val="242424"/>
                </a:solidFill>
                <a:latin typeface="Times New Roman"/>
                <a:cs typeface="Times New Roman"/>
              </a:rPr>
              <a:t> </a:t>
            </a:r>
            <a:r>
              <a:rPr sz="866" spc="55" dirty="0">
                <a:solidFill>
                  <a:srgbClr val="242424"/>
                </a:solidFill>
                <a:latin typeface="Times New Roman"/>
                <a:cs typeface="Times New Roman"/>
              </a:rPr>
              <a:t>important</a:t>
            </a:r>
            <a:r>
              <a:rPr sz="866" dirty="0">
                <a:solidFill>
                  <a:srgbClr val="242424"/>
                </a:solidFill>
                <a:latin typeface="Times New Roman"/>
                <a:cs typeface="Times New Roman"/>
              </a:rPr>
              <a:t>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51" dirty="0">
                <a:solidFill>
                  <a:srgbClr val="242424"/>
                </a:solidFill>
                <a:latin typeface="Times New Roman"/>
                <a:cs typeface="Times New Roman"/>
              </a:rPr>
              <a:t>note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dirty="0">
                <a:solidFill>
                  <a:srgbClr val="242424"/>
                </a:solidFill>
                <a:latin typeface="Times New Roman"/>
                <a:cs typeface="Times New Roman"/>
              </a:rPr>
              <a:t> Service-</a:t>
            </a:r>
            <a:r>
              <a:rPr sz="866" spc="42" dirty="0">
                <a:solidFill>
                  <a:srgbClr val="242424"/>
                </a:solidFill>
                <a:latin typeface="Times New Roman"/>
                <a:cs typeface="Times New Roman"/>
              </a:rPr>
              <a:t>Oriented</a:t>
            </a:r>
            <a:r>
              <a:rPr sz="86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dirty="0">
                <a:solidFill>
                  <a:srgbClr val="242424"/>
                </a:solidFill>
                <a:latin typeface="Times New Roman"/>
                <a:cs typeface="Times New Roman"/>
              </a:rPr>
              <a:t> </a:t>
            </a:r>
            <a:r>
              <a:rPr sz="866" spc="35" dirty="0">
                <a:solidFill>
                  <a:srgbClr val="242424"/>
                </a:solidFill>
                <a:latin typeface="Times New Roman"/>
                <a:cs typeface="Times New Roman"/>
              </a:rPr>
              <a:t>work</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dirty="0">
                <a:solidFill>
                  <a:srgbClr val="242424"/>
                </a:solidFill>
                <a:latin typeface="Times New Roman"/>
                <a:cs typeface="Times New Roman"/>
              </a:rPr>
              <a:t> </a:t>
            </a:r>
            <a:r>
              <a:rPr sz="866" spc="38" dirty="0">
                <a:solidFill>
                  <a:srgbClr val="242424"/>
                </a:solidFill>
                <a:latin typeface="Times New Roman"/>
                <a:cs typeface="Times New Roman"/>
              </a:rPr>
              <a:t>or </a:t>
            </a:r>
            <a:r>
              <a:rPr sz="866" spc="42" dirty="0">
                <a:solidFill>
                  <a:srgbClr val="242424"/>
                </a:solidFill>
                <a:latin typeface="Times New Roman"/>
                <a:cs typeface="Times New Roman"/>
              </a:rPr>
              <a:t>without</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computing,</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although</a:t>
            </a:r>
            <a:r>
              <a:rPr sz="866" spc="-13"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3"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businesses</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moving</a:t>
            </a:r>
            <a:r>
              <a:rPr sz="866" spc="-10" dirty="0">
                <a:solidFill>
                  <a:srgbClr val="242424"/>
                </a:solidFill>
                <a:latin typeface="Times New Roman"/>
                <a:cs typeface="Times New Roman"/>
              </a:rPr>
              <a:t> </a:t>
            </a:r>
            <a:r>
              <a:rPr sz="866" spc="-13" dirty="0">
                <a:solidFill>
                  <a:srgbClr val="242424"/>
                </a:solidFill>
                <a:latin typeface="Times New Roman"/>
                <a:cs typeface="Times New Roman"/>
              </a:rPr>
              <a:t>file </a:t>
            </a:r>
            <a:r>
              <a:rPr sz="866" spc="35" dirty="0">
                <a:solidFill>
                  <a:srgbClr val="242424"/>
                </a:solidFill>
                <a:latin typeface="Times New Roman"/>
                <a:cs typeface="Times New Roman"/>
              </a:rPr>
              <a:t>storage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so</a:t>
            </a:r>
            <a:r>
              <a:rPr sz="866" spc="3" dirty="0">
                <a:solidFill>
                  <a:srgbClr val="242424"/>
                </a:solidFill>
                <a:latin typeface="Times New Roman"/>
                <a:cs typeface="Times New Roman"/>
              </a:rPr>
              <a:t> </a:t>
            </a:r>
            <a:r>
              <a:rPr sz="866" dirty="0">
                <a:solidFill>
                  <a:srgbClr val="242424"/>
                </a:solidFill>
                <a:latin typeface="Times New Roman"/>
                <a:cs typeface="Times New Roman"/>
              </a:rPr>
              <a:t>it</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makes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sense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use</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computing</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35" dirty="0">
                <a:solidFill>
                  <a:srgbClr val="242424"/>
                </a:solidFill>
                <a:latin typeface="Times New Roman"/>
                <a:cs typeface="Times New Roman"/>
              </a:rPr>
              <a:t>Oriented Architecture</a:t>
            </a:r>
            <a:r>
              <a:rPr sz="866" spc="13" dirty="0">
                <a:solidFill>
                  <a:srgbClr val="242424"/>
                </a:solidFill>
                <a:latin typeface="Times New Roman"/>
                <a:cs typeface="Times New Roman"/>
              </a:rPr>
              <a:t> </a:t>
            </a:r>
            <a:r>
              <a:rPr sz="866" spc="29" dirty="0">
                <a:solidFill>
                  <a:srgbClr val="242424"/>
                </a:solidFill>
                <a:latin typeface="Times New Roman"/>
                <a:cs typeface="Times New Roman"/>
              </a:rPr>
              <a:t>together.</a:t>
            </a:r>
            <a:endParaRPr sz="866">
              <a:latin typeface="Times New Roman"/>
              <a:cs typeface="Times New Roman"/>
            </a:endParaRPr>
          </a:p>
        </p:txBody>
      </p:sp>
      <p:sp>
        <p:nvSpPr>
          <p:cNvPr id="3" name="object 3"/>
          <p:cNvSpPr txBox="1"/>
          <p:nvPr/>
        </p:nvSpPr>
        <p:spPr>
          <a:xfrm>
            <a:off x="4037379" y="4589240"/>
            <a:ext cx="4091587" cy="1979342"/>
          </a:xfrm>
          <a:prstGeom prst="rect">
            <a:avLst/>
          </a:prstGeom>
        </p:spPr>
        <p:txBody>
          <a:bodyPr vert="horz" wrap="square" lIns="0" tIns="8145" rIns="0" bIns="0" rtlCol="0">
            <a:spAutoFit/>
          </a:bodyPr>
          <a:lstStyle/>
          <a:p>
            <a:pPr marL="8145" marR="97327">
              <a:lnSpc>
                <a:spcPct val="129600"/>
              </a:lnSpc>
              <a:spcBef>
                <a:spcPts val="64"/>
              </a:spcBef>
            </a:pPr>
            <a:r>
              <a:rPr sz="866" spc="58" dirty="0">
                <a:solidFill>
                  <a:srgbClr val="242424"/>
                </a:solidFill>
                <a:latin typeface="Times New Roman"/>
                <a:cs typeface="Times New Roman"/>
              </a:rPr>
              <a:t>In</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nutshell,</a:t>
            </a:r>
            <a:r>
              <a:rPr sz="866" spc="13" dirty="0">
                <a:solidFill>
                  <a:srgbClr val="242424"/>
                </a:solidFill>
                <a:latin typeface="Times New Roman"/>
                <a:cs typeface="Times New Roman"/>
              </a:rPr>
              <a:t> </a:t>
            </a:r>
            <a:r>
              <a:rPr sz="866" u="sng" spc="42" dirty="0">
                <a:solidFill>
                  <a:srgbClr val="242424"/>
                </a:solidFill>
                <a:uFill>
                  <a:solidFill>
                    <a:srgbClr val="242424"/>
                  </a:solidFill>
                </a:uFill>
                <a:latin typeface="Times New Roman"/>
                <a:cs typeface="Times New Roman"/>
                <a:hlinkClick r:id="rId2"/>
              </a:rPr>
              <a:t>using</a:t>
            </a:r>
            <a:r>
              <a:rPr sz="866" spc="-147" dirty="0">
                <a:solidFill>
                  <a:srgbClr val="242424"/>
                </a:solidFill>
                <a:latin typeface="Times New Roman"/>
                <a:cs typeface="Times New Roman"/>
                <a:hlinkClick r:id="rId2"/>
              </a:rPr>
              <a:t> </a:t>
            </a:r>
            <a:r>
              <a:rPr sz="866" u="sng" spc="-58" dirty="0">
                <a:solidFill>
                  <a:srgbClr val="242424"/>
                </a:solidFill>
                <a:uFill>
                  <a:solidFill>
                    <a:srgbClr val="242424"/>
                  </a:solidFill>
                </a:uFill>
                <a:latin typeface="Times New Roman"/>
                <a:cs typeface="Times New Roman"/>
                <a:hlinkClick r:id="rId2"/>
              </a:rPr>
              <a:t> </a:t>
            </a:r>
            <a:r>
              <a:rPr sz="866" u="sng" spc="32" dirty="0">
                <a:solidFill>
                  <a:srgbClr val="242424"/>
                </a:solidFill>
                <a:uFill>
                  <a:solidFill>
                    <a:srgbClr val="242424"/>
                  </a:solidFill>
                </a:uFill>
                <a:latin typeface="Times New Roman"/>
                <a:cs typeface="Times New Roman"/>
                <a:hlinkClick r:id="rId2"/>
              </a:rPr>
              <a:t>cloud</a:t>
            </a:r>
            <a:r>
              <a:rPr sz="866" u="sng" spc="13"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computing</a:t>
            </a:r>
            <a:r>
              <a:rPr sz="866" spc="13" dirty="0">
                <a:solidFill>
                  <a:srgbClr val="242424"/>
                </a:solidFill>
                <a:latin typeface="Times New Roman"/>
                <a:cs typeface="Times New Roman"/>
              </a:rPr>
              <a:t> </a:t>
            </a:r>
            <a:r>
              <a:rPr sz="866" dirty="0">
                <a:solidFill>
                  <a:srgbClr val="242424"/>
                </a:solidFill>
                <a:latin typeface="Times New Roman"/>
                <a:cs typeface="Times New Roman"/>
              </a:rPr>
              <a:t>allows</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users</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dirty="0">
                <a:solidFill>
                  <a:srgbClr val="242424"/>
                </a:solidFill>
                <a:latin typeface="Times New Roman"/>
                <a:cs typeface="Times New Roman"/>
              </a:rPr>
              <a:t>easily</a:t>
            </a:r>
            <a:r>
              <a:rPr sz="866" spc="1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immediately </a:t>
            </a:r>
            <a:r>
              <a:rPr sz="866" spc="51" dirty="0">
                <a:solidFill>
                  <a:srgbClr val="242424"/>
                </a:solidFill>
                <a:latin typeface="Times New Roman"/>
                <a:cs typeface="Times New Roman"/>
              </a:rPr>
              <a:t>implement</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tailored</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requirements</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their</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clients,</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“without</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needing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consult</a:t>
            </a:r>
            <a:r>
              <a:rPr sz="866" spc="-13" dirty="0">
                <a:solidFill>
                  <a:srgbClr val="242424"/>
                </a:solidFill>
                <a:latin typeface="Times New Roman"/>
                <a:cs typeface="Times New Roman"/>
              </a:rPr>
              <a:t> </a:t>
            </a:r>
            <a:r>
              <a:rPr sz="866" spc="67" dirty="0">
                <a:solidFill>
                  <a:srgbClr val="242424"/>
                </a:solidFill>
                <a:latin typeface="Times New Roman"/>
                <a:cs typeface="Times New Roman"/>
              </a:rPr>
              <a:t>an</a:t>
            </a:r>
            <a:r>
              <a:rPr sz="866" spc="-10" dirty="0">
                <a:solidFill>
                  <a:srgbClr val="242424"/>
                </a:solidFill>
                <a:latin typeface="Times New Roman"/>
                <a:cs typeface="Times New Roman"/>
              </a:rPr>
              <a:t> </a:t>
            </a:r>
            <a:r>
              <a:rPr sz="866" dirty="0">
                <a:solidFill>
                  <a:srgbClr val="242424"/>
                </a:solidFill>
                <a:latin typeface="Times New Roman"/>
                <a:cs typeface="Times New Roman"/>
              </a:rPr>
              <a:t>IT</a:t>
            </a:r>
            <a:r>
              <a:rPr sz="866" spc="-29" dirty="0">
                <a:solidFill>
                  <a:srgbClr val="242424"/>
                </a:solidFill>
                <a:latin typeface="Times New Roman"/>
                <a:cs typeface="Times New Roman"/>
              </a:rPr>
              <a:t> </a:t>
            </a:r>
            <a:r>
              <a:rPr sz="866" spc="35" dirty="0">
                <a:solidFill>
                  <a:srgbClr val="242424"/>
                </a:solidFill>
                <a:latin typeface="Times New Roman"/>
                <a:cs typeface="Times New Roman"/>
              </a:rPr>
              <a:t>department.”</a:t>
            </a:r>
            <a:endParaRPr sz="866">
              <a:latin typeface="Times New Roman"/>
              <a:cs typeface="Times New Roman"/>
            </a:endParaRPr>
          </a:p>
          <a:p>
            <a:pPr marL="8145" marR="31356">
              <a:lnSpc>
                <a:spcPct val="129600"/>
              </a:lnSpc>
              <a:spcBef>
                <a:spcPts val="962"/>
              </a:spcBef>
            </a:pPr>
            <a:r>
              <a:rPr sz="866" spc="38" dirty="0">
                <a:solidFill>
                  <a:srgbClr val="242424"/>
                </a:solidFill>
                <a:latin typeface="Times New Roman"/>
                <a:cs typeface="Times New Roman"/>
              </a:rPr>
              <a:t>One</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downfall</a:t>
            </a:r>
            <a:r>
              <a:rPr sz="866" spc="16" dirty="0">
                <a:solidFill>
                  <a:srgbClr val="242424"/>
                </a:solidFill>
                <a:latin typeface="Times New Roman"/>
                <a:cs typeface="Times New Roman"/>
              </a:rPr>
              <a:t> </a:t>
            </a:r>
            <a:r>
              <a:rPr sz="866" dirty="0">
                <a:solidFill>
                  <a:srgbClr val="242424"/>
                </a:solidFill>
                <a:latin typeface="Times New Roman"/>
                <a:cs typeface="Times New Roman"/>
              </a:rPr>
              <a:t>of</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using</a:t>
            </a:r>
            <a:r>
              <a:rPr sz="866" spc="16"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computing</a:t>
            </a:r>
            <a:r>
              <a:rPr sz="866" spc="16" dirty="0">
                <a:solidFill>
                  <a:srgbClr val="242424"/>
                </a:solidFill>
                <a:latin typeface="Times New Roman"/>
                <a:cs typeface="Times New Roman"/>
              </a:rPr>
              <a:t> </a:t>
            </a:r>
            <a:r>
              <a:rPr sz="866" spc="38" dirty="0">
                <a:solidFill>
                  <a:srgbClr val="242424"/>
                </a:solidFill>
                <a:latin typeface="Times New Roman"/>
                <a:cs typeface="Times New Roman"/>
              </a:rPr>
              <a:t>together </a:t>
            </a:r>
            <a:r>
              <a:rPr sz="866" spc="6" dirty="0">
                <a:solidFill>
                  <a:srgbClr val="242424"/>
                </a:solidFill>
                <a:latin typeface="Times New Roman"/>
                <a:cs typeface="Times New Roman"/>
              </a:rPr>
              <a:t>is</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3" dirty="0">
                <a:solidFill>
                  <a:srgbClr val="242424"/>
                </a:solidFill>
                <a:latin typeface="Times New Roman"/>
                <a:cs typeface="Times New Roman"/>
              </a:rPr>
              <a:t> </a:t>
            </a:r>
            <a:r>
              <a:rPr sz="866" spc="55" dirty="0">
                <a:solidFill>
                  <a:srgbClr val="242424"/>
                </a:solidFill>
                <a:latin typeface="Times New Roman"/>
                <a:cs typeface="Times New Roman"/>
              </a:rPr>
              <a:t>some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aspects</a:t>
            </a:r>
            <a:r>
              <a:rPr sz="866" spc="3" dirty="0">
                <a:solidFill>
                  <a:srgbClr val="242424"/>
                </a:solidFill>
                <a:latin typeface="Times New Roman"/>
                <a:cs typeface="Times New Roman"/>
              </a:rPr>
              <a:t> </a:t>
            </a:r>
            <a:r>
              <a:rPr sz="866" spc="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6" dirty="0">
                <a:solidFill>
                  <a:srgbClr val="242424"/>
                </a:solidFill>
                <a:latin typeface="Times New Roman"/>
                <a:cs typeface="Times New Roman"/>
              </a:rPr>
              <a:t>it</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not</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evaluated,</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such</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security</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6" dirty="0">
                <a:solidFill>
                  <a:srgbClr val="242424"/>
                </a:solidFill>
                <a:latin typeface="Times New Roman"/>
                <a:cs typeface="Times New Roman"/>
              </a:rPr>
              <a:t>availability.</a:t>
            </a:r>
            <a:r>
              <a:rPr sz="866" spc="-26" dirty="0">
                <a:solidFill>
                  <a:srgbClr val="242424"/>
                </a:solidFill>
                <a:latin typeface="Times New Roman"/>
                <a:cs typeface="Times New Roman"/>
              </a:rPr>
              <a:t> </a:t>
            </a:r>
            <a:r>
              <a:rPr sz="866" spc="42" dirty="0">
                <a:solidFill>
                  <a:srgbClr val="242424"/>
                </a:solidFill>
                <a:latin typeface="Times New Roman"/>
                <a:cs typeface="Times New Roman"/>
              </a:rPr>
              <a:t>When using</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computing,</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users</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often</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at</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mercy</a:t>
            </a:r>
            <a:r>
              <a:rPr sz="866" spc="-10" dirty="0">
                <a:solidFill>
                  <a:srgbClr val="242424"/>
                </a:solidFill>
                <a:latin typeface="Times New Roman"/>
                <a:cs typeface="Times New Roman"/>
              </a:rPr>
              <a:t> </a:t>
            </a:r>
            <a:r>
              <a:rPr sz="866" dirty="0">
                <a:solidFill>
                  <a:srgbClr val="242424"/>
                </a:solidFill>
                <a:latin typeface="Times New Roman"/>
                <a:cs typeface="Times New Roman"/>
              </a:rPr>
              <a:t>of</a:t>
            </a:r>
            <a:r>
              <a:rPr sz="866" spc="-1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provider.</a:t>
            </a:r>
            <a:endParaRPr sz="866">
              <a:latin typeface="Times New Roman"/>
              <a:cs typeface="Times New Roman"/>
            </a:endParaRPr>
          </a:p>
          <a:p>
            <a:pPr marL="8145" marR="3258">
              <a:lnSpc>
                <a:spcPct val="129600"/>
              </a:lnSpc>
              <a:spcBef>
                <a:spcPts val="962"/>
              </a:spcBef>
            </a:pPr>
            <a:r>
              <a:rPr sz="866" spc="45" dirty="0">
                <a:solidFill>
                  <a:srgbClr val="242424"/>
                </a:solidFill>
                <a:latin typeface="Times New Roman"/>
                <a:cs typeface="Times New Roman"/>
              </a:rPr>
              <a:t>There</a:t>
            </a:r>
            <a:r>
              <a:rPr sz="866" spc="3" dirty="0">
                <a:solidFill>
                  <a:srgbClr val="242424"/>
                </a:solidFill>
                <a:latin typeface="Times New Roman"/>
                <a:cs typeface="Times New Roman"/>
              </a:rPr>
              <a:t> </a:t>
            </a:r>
            <a:r>
              <a:rPr sz="866" dirty="0">
                <a:solidFill>
                  <a:srgbClr val="242424"/>
                </a:solidFill>
                <a:latin typeface="Times New Roman"/>
                <a:cs typeface="Times New Roman"/>
              </a:rPr>
              <a:t>is</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one</a:t>
            </a:r>
            <a:r>
              <a:rPr sz="866" spc="3" dirty="0">
                <a:solidFill>
                  <a:srgbClr val="242424"/>
                </a:solidFill>
                <a:latin typeface="Times New Roman"/>
                <a:cs typeface="Times New Roman"/>
              </a:rPr>
              <a:t> </a:t>
            </a:r>
            <a:r>
              <a:rPr sz="866" dirty="0">
                <a:solidFill>
                  <a:srgbClr val="242424"/>
                </a:solidFill>
                <a:latin typeface="Times New Roman"/>
                <a:cs typeface="Times New Roman"/>
              </a:rPr>
              <a:t>fairly</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major</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challenge</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businesses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face</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when</a:t>
            </a:r>
            <a:r>
              <a:rPr sz="866" spc="6" dirty="0">
                <a:solidFill>
                  <a:srgbClr val="242424"/>
                </a:solidFill>
                <a:latin typeface="Times New Roman"/>
                <a:cs typeface="Times New Roman"/>
              </a:rPr>
              <a:t> </a:t>
            </a:r>
            <a:r>
              <a:rPr sz="866" spc="45" dirty="0">
                <a:solidFill>
                  <a:srgbClr val="242424"/>
                </a:solidFill>
                <a:latin typeface="Times New Roman"/>
                <a:cs typeface="Times New Roman"/>
              </a:rPr>
              <a:t>merging</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computing </a:t>
            </a:r>
            <a:r>
              <a:rPr sz="866" spc="61" dirty="0">
                <a:solidFill>
                  <a:srgbClr val="242424"/>
                </a:solidFill>
                <a:latin typeface="Times New Roman"/>
                <a:cs typeface="Times New Roman"/>
              </a:rPr>
              <a:t>and</a:t>
            </a:r>
            <a:r>
              <a:rPr sz="866" spc="13"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3" dirty="0">
                <a:solidFill>
                  <a:srgbClr val="242424"/>
                </a:solidFill>
                <a:latin typeface="Times New Roman"/>
                <a:cs typeface="Times New Roman"/>
              </a:rPr>
              <a:t> </a:t>
            </a:r>
            <a:r>
              <a:rPr sz="866" dirty="0">
                <a:solidFill>
                  <a:srgbClr val="242424"/>
                </a:solidFill>
                <a:latin typeface="Times New Roman"/>
                <a:cs typeface="Times New Roman"/>
              </a:rPr>
              <a:t>is</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integration</a:t>
            </a:r>
            <a:r>
              <a:rPr sz="866" spc="16" dirty="0">
                <a:solidFill>
                  <a:srgbClr val="242424"/>
                </a:solidFill>
                <a:latin typeface="Times New Roman"/>
                <a:cs typeface="Times New Roman"/>
              </a:rPr>
              <a:t> </a:t>
            </a:r>
            <a:r>
              <a:rPr sz="866" dirty="0">
                <a:solidFill>
                  <a:srgbClr val="242424"/>
                </a:solidFill>
                <a:latin typeface="Times New Roman"/>
                <a:cs typeface="Times New Roman"/>
              </a:rPr>
              <a:t>of</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existing</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data</a:t>
            </a:r>
            <a:r>
              <a:rPr sz="866" spc="1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systems </a:t>
            </a:r>
            <a:r>
              <a:rPr sz="866" spc="42" dirty="0">
                <a:solidFill>
                  <a:srgbClr val="242424"/>
                </a:solidFill>
                <a:latin typeface="Times New Roman"/>
                <a:cs typeface="Times New Roman"/>
              </a:rPr>
              <a:t>into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solution.</a:t>
            </a:r>
            <a:r>
              <a:rPr sz="866" spc="-32" dirty="0">
                <a:solidFill>
                  <a:srgbClr val="242424"/>
                </a:solidFill>
                <a:latin typeface="Times New Roman"/>
                <a:cs typeface="Times New Roman"/>
              </a:rPr>
              <a:t> </a:t>
            </a:r>
            <a:r>
              <a:rPr sz="866" spc="45" dirty="0">
                <a:solidFill>
                  <a:srgbClr val="242424"/>
                </a:solidFill>
                <a:latin typeface="Times New Roman"/>
                <a:cs typeface="Times New Roman"/>
              </a:rPr>
              <a:t>There</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needs</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continuity</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from</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beginning</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64" dirty="0">
                <a:solidFill>
                  <a:srgbClr val="242424"/>
                </a:solidFill>
                <a:latin typeface="Times New Roman"/>
                <a:cs typeface="Times New Roman"/>
              </a:rPr>
              <a:t>end</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order </a:t>
            </a:r>
            <a:r>
              <a:rPr sz="866" spc="35" dirty="0">
                <a:solidFill>
                  <a:srgbClr val="242424"/>
                </a:solidFill>
                <a:latin typeface="Times New Roman"/>
                <a:cs typeface="Times New Roman"/>
              </a:rPr>
              <a:t>for</a:t>
            </a:r>
            <a:r>
              <a:rPr sz="866" spc="-19" dirty="0">
                <a:solidFill>
                  <a:srgbClr val="242424"/>
                </a:solidFill>
                <a:latin typeface="Times New Roman"/>
                <a:cs typeface="Times New Roman"/>
              </a:rPr>
              <a:t> </a:t>
            </a:r>
            <a:r>
              <a:rPr sz="866" spc="55" dirty="0">
                <a:solidFill>
                  <a:srgbClr val="242424"/>
                </a:solidFill>
                <a:latin typeface="Times New Roman"/>
                <a:cs typeface="Times New Roman"/>
              </a:rPr>
              <a:t>there</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seamless</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transition.</a:t>
            </a:r>
            <a:r>
              <a:rPr sz="866" spc="-16" dirty="0">
                <a:solidFill>
                  <a:srgbClr val="242424"/>
                </a:solidFill>
                <a:latin typeface="Times New Roman"/>
                <a:cs typeface="Times New Roman"/>
              </a:rPr>
              <a:t> It’s </a:t>
            </a:r>
            <a:r>
              <a:rPr sz="866" spc="32" dirty="0">
                <a:solidFill>
                  <a:srgbClr val="242424"/>
                </a:solidFill>
                <a:latin typeface="Times New Roman"/>
                <a:cs typeface="Times New Roman"/>
              </a:rPr>
              <a:t>also</a:t>
            </a:r>
            <a:r>
              <a:rPr sz="866" spc="-16" dirty="0">
                <a:solidFill>
                  <a:srgbClr val="242424"/>
                </a:solidFill>
                <a:latin typeface="Times New Roman"/>
                <a:cs typeface="Times New Roman"/>
              </a:rPr>
              <a:t> </a:t>
            </a:r>
            <a:r>
              <a:rPr sz="866" spc="55" dirty="0">
                <a:solidFill>
                  <a:srgbClr val="242424"/>
                </a:solidFill>
                <a:latin typeface="Times New Roman"/>
                <a:cs typeface="Times New Roman"/>
              </a:rPr>
              <a:t>important</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keep</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6" dirty="0">
                <a:solidFill>
                  <a:srgbClr val="242424"/>
                </a:solidFill>
                <a:latin typeface="Times New Roman"/>
                <a:cs typeface="Times New Roman"/>
              </a:rPr>
              <a:t> </a:t>
            </a:r>
            <a:r>
              <a:rPr sz="866" spc="61" dirty="0">
                <a:solidFill>
                  <a:srgbClr val="242424"/>
                </a:solidFill>
                <a:latin typeface="Times New Roman"/>
                <a:cs typeface="Times New Roman"/>
              </a:rPr>
              <a:t>mind</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not</a:t>
            </a:r>
            <a:endParaRPr sz="866">
              <a:latin typeface="Times New Roman"/>
              <a:cs typeface="Times New Roman"/>
            </a:endParaRPr>
          </a:p>
        </p:txBody>
      </p:sp>
      <p:pic>
        <p:nvPicPr>
          <p:cNvPr id="4" name="object 4"/>
          <p:cNvPicPr/>
          <p:nvPr/>
        </p:nvPicPr>
        <p:blipFill>
          <a:blip r:embed="rId3" cstate="print"/>
          <a:stretch>
            <a:fillRect/>
          </a:stretch>
        </p:blipFill>
        <p:spPr>
          <a:xfrm>
            <a:off x="4045523" y="1728753"/>
            <a:ext cx="4098917" cy="2730575"/>
          </a:xfrm>
          <a:prstGeom prst="rect">
            <a:avLst/>
          </a:prstGeom>
        </p:spPr>
      </p:pic>
      <p:sp>
        <p:nvSpPr>
          <p:cNvPr id="5" name="object 5"/>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4"/>
              </a:rPr>
              <a:t>https://medium.com/@SoftwareDevelopmentCommunity/what-</a:t>
            </a:r>
            <a:r>
              <a:rPr sz="513" dirty="0">
                <a:latin typeface="Arial MT"/>
                <a:cs typeface="Arial MT"/>
                <a:hlinkClick r:id="rId4"/>
              </a:rPr>
              <a:t>is-</a:t>
            </a:r>
            <a:r>
              <a:rPr sz="513" spc="-6" dirty="0">
                <a:latin typeface="Arial MT"/>
                <a:cs typeface="Arial MT"/>
                <a:hlinkClick r:id="rId4"/>
              </a:rPr>
              <a:t>service-oriented-architecture-fa894d11a7ec</a:t>
            </a:r>
            <a:endParaRPr sz="513">
              <a:latin typeface="Arial MT"/>
              <a:cs typeface="Arial MT"/>
            </a:endParaRPr>
          </a:p>
        </p:txBody>
      </p:sp>
      <p:sp>
        <p:nvSpPr>
          <p:cNvPr id="6" name="object 6"/>
          <p:cNvSpPr txBox="1"/>
          <p:nvPr/>
        </p:nvSpPr>
        <p:spPr>
          <a:xfrm>
            <a:off x="8177911" y="6664659"/>
            <a:ext cx="143350" cy="80577"/>
          </a:xfrm>
          <a:prstGeom prst="rect">
            <a:avLst/>
          </a:prstGeom>
        </p:spPr>
        <p:txBody>
          <a:bodyPr vert="horz" wrap="square" lIns="0" tIns="1629" rIns="0" bIns="0" rtlCol="0">
            <a:spAutoFit/>
          </a:bodyPr>
          <a:lstStyle/>
          <a:p>
            <a:pPr marL="8145">
              <a:spcBef>
                <a:spcPts val="13"/>
              </a:spcBef>
            </a:pPr>
            <a:r>
              <a:rPr sz="513" spc="-13" dirty="0">
                <a:latin typeface="Arial MT"/>
                <a:cs typeface="Arial MT"/>
              </a:rPr>
              <a:t>6/18</a:t>
            </a:r>
            <a:endParaRPr sz="513">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2539" y="79042"/>
            <a:ext cx="4124574" cy="1214530"/>
          </a:xfrm>
          <a:prstGeom prst="rect">
            <a:avLst/>
          </a:prstGeom>
        </p:spPr>
        <p:txBody>
          <a:bodyPr vert="horz" wrap="square" lIns="0" tIns="32987" rIns="0" bIns="0" rtlCol="0">
            <a:spAutoFit/>
          </a:bodyPr>
          <a:lstStyle/>
          <a:p>
            <a:pPr marL="8145">
              <a:spcBef>
                <a:spcPts val="260"/>
              </a:spcBef>
              <a:tabLst>
                <a:tab pos="1302714" algn="l"/>
              </a:tabLst>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r>
              <a:rPr sz="513" dirty="0">
                <a:latin typeface="Arial MT"/>
                <a:cs typeface="Arial MT"/>
              </a:rPr>
              <a:t>	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a:p>
            <a:pPr marL="172664" marR="85925">
              <a:lnSpc>
                <a:spcPct val="129600"/>
              </a:lnSpc>
              <a:spcBef>
                <a:spcPts val="22"/>
              </a:spcBef>
            </a:pPr>
            <a:r>
              <a:rPr sz="866" spc="32" dirty="0">
                <a:solidFill>
                  <a:srgbClr val="242424"/>
                </a:solidFill>
                <a:latin typeface="Times New Roman"/>
                <a:cs typeface="Times New Roman"/>
              </a:rPr>
              <a:t>every</a:t>
            </a:r>
            <a:r>
              <a:rPr sz="866" spc="-16" dirty="0">
                <a:solidFill>
                  <a:srgbClr val="242424"/>
                </a:solidFill>
                <a:latin typeface="Times New Roman"/>
                <a:cs typeface="Times New Roman"/>
              </a:rPr>
              <a:t> </a:t>
            </a:r>
            <a:r>
              <a:rPr sz="866" dirty="0">
                <a:solidFill>
                  <a:srgbClr val="242424"/>
                </a:solidFill>
                <a:latin typeface="Times New Roman"/>
                <a:cs typeface="Times New Roman"/>
              </a:rPr>
              <a:t>IT</a:t>
            </a:r>
            <a:r>
              <a:rPr sz="866" spc="-35" dirty="0">
                <a:solidFill>
                  <a:srgbClr val="242424"/>
                </a:solidFill>
                <a:latin typeface="Times New Roman"/>
                <a:cs typeface="Times New Roman"/>
              </a:rPr>
              <a:t> </a:t>
            </a:r>
            <a:r>
              <a:rPr sz="866" spc="42" dirty="0">
                <a:solidFill>
                  <a:srgbClr val="242424"/>
                </a:solidFill>
                <a:latin typeface="Times New Roman"/>
                <a:cs typeface="Times New Roman"/>
              </a:rPr>
              <a:t>aspect</a:t>
            </a:r>
            <a:r>
              <a:rPr sz="866" spc="-13"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outsourced</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cloud</a:t>
            </a:r>
            <a:r>
              <a:rPr sz="866" spc="-16" dirty="0">
                <a:solidFill>
                  <a:srgbClr val="242424"/>
                </a:solidFill>
                <a:latin typeface="Times New Roman"/>
                <a:cs typeface="Times New Roman"/>
              </a:rPr>
              <a:t> </a:t>
            </a:r>
            <a:r>
              <a:rPr sz="866" spc="-167" dirty="0">
                <a:solidFill>
                  <a:srgbClr val="242424"/>
                </a:solidFill>
                <a:latin typeface="Times New Roman"/>
                <a:cs typeface="Times New Roman"/>
              </a:rPr>
              <a:t>—</a:t>
            </a:r>
            <a:r>
              <a:rPr sz="866" spc="-16" dirty="0">
                <a:solidFill>
                  <a:srgbClr val="242424"/>
                </a:solidFill>
                <a:latin typeface="Times New Roman"/>
                <a:cs typeface="Times New Roman"/>
              </a:rPr>
              <a:t> </a:t>
            </a:r>
            <a:r>
              <a:rPr sz="866" spc="55" dirty="0">
                <a:solidFill>
                  <a:srgbClr val="242424"/>
                </a:solidFill>
                <a:latin typeface="Times New Roman"/>
                <a:cs typeface="Times New Roman"/>
              </a:rPr>
              <a:t>there</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6" dirty="0">
                <a:solidFill>
                  <a:srgbClr val="242424"/>
                </a:solidFill>
                <a:latin typeface="Times New Roman"/>
                <a:cs typeface="Times New Roman"/>
              </a:rPr>
              <a:t> </a:t>
            </a:r>
            <a:r>
              <a:rPr sz="866" spc="55" dirty="0">
                <a:solidFill>
                  <a:srgbClr val="242424"/>
                </a:solidFill>
                <a:latin typeface="Times New Roman"/>
                <a:cs typeface="Times New Roman"/>
              </a:rPr>
              <a:t>some</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things</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6" dirty="0">
                <a:solidFill>
                  <a:srgbClr val="242424"/>
                </a:solidFill>
                <a:latin typeface="Times New Roman"/>
                <a:cs typeface="Times New Roman"/>
              </a:rPr>
              <a:t> </a:t>
            </a:r>
            <a:r>
              <a:rPr sz="866" spc="-6" dirty="0">
                <a:solidFill>
                  <a:srgbClr val="242424"/>
                </a:solidFill>
                <a:latin typeface="Times New Roman"/>
                <a:cs typeface="Times New Roman"/>
              </a:rPr>
              <a:t>still </a:t>
            </a:r>
            <a:r>
              <a:rPr sz="866" spc="61" dirty="0">
                <a:solidFill>
                  <a:srgbClr val="242424"/>
                </a:solidFill>
                <a:latin typeface="Times New Roman"/>
                <a:cs typeface="Times New Roman"/>
              </a:rPr>
              <a:t>need</a:t>
            </a:r>
            <a:r>
              <a:rPr sz="866" spc="-19"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9" dirty="0">
                <a:solidFill>
                  <a:srgbClr val="242424"/>
                </a:solidFill>
                <a:latin typeface="Times New Roman"/>
                <a:cs typeface="Times New Roman"/>
              </a:rPr>
              <a:t> </a:t>
            </a:r>
            <a:r>
              <a:rPr sz="866" spc="55" dirty="0">
                <a:solidFill>
                  <a:srgbClr val="242424"/>
                </a:solidFill>
                <a:latin typeface="Times New Roman"/>
                <a:cs typeface="Times New Roman"/>
              </a:rPr>
              <a:t>done</a:t>
            </a:r>
            <a:r>
              <a:rPr sz="866" spc="-16" dirty="0">
                <a:solidFill>
                  <a:srgbClr val="242424"/>
                </a:solidFill>
                <a:latin typeface="Times New Roman"/>
                <a:cs typeface="Times New Roman"/>
              </a:rPr>
              <a:t> </a:t>
            </a:r>
            <a:r>
              <a:rPr sz="866" spc="29" dirty="0">
                <a:solidFill>
                  <a:srgbClr val="242424"/>
                </a:solidFill>
                <a:latin typeface="Times New Roman"/>
                <a:cs typeface="Times New Roman"/>
              </a:rPr>
              <a:t>manually.</a:t>
            </a:r>
            <a:endParaRPr sz="866">
              <a:latin typeface="Times New Roman"/>
              <a:cs typeface="Times New Roman"/>
            </a:endParaRPr>
          </a:p>
          <a:p>
            <a:pPr marL="172664" marR="3258">
              <a:lnSpc>
                <a:spcPct val="129600"/>
              </a:lnSpc>
              <a:spcBef>
                <a:spcPts val="962"/>
              </a:spcBef>
            </a:pPr>
            <a:r>
              <a:rPr sz="866" spc="-22" dirty="0">
                <a:solidFill>
                  <a:srgbClr val="242424"/>
                </a:solidFill>
                <a:latin typeface="Times New Roman"/>
                <a:cs typeface="Times New Roman"/>
              </a:rPr>
              <a:t>You</a:t>
            </a:r>
            <a:r>
              <a:rPr sz="866" spc="-1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read</a:t>
            </a:r>
            <a:r>
              <a:rPr sz="866" spc="-13"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about</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how</a:t>
            </a:r>
            <a:r>
              <a:rPr sz="866" spc="-13" dirty="0">
                <a:solidFill>
                  <a:srgbClr val="242424"/>
                </a:solidFill>
                <a:latin typeface="Times New Roman"/>
                <a:cs typeface="Times New Roman"/>
              </a:rPr>
              <a:t> </a:t>
            </a:r>
            <a:r>
              <a:rPr sz="866" u="sng" spc="29" dirty="0">
                <a:solidFill>
                  <a:srgbClr val="242424"/>
                </a:solidFill>
                <a:uFill>
                  <a:solidFill>
                    <a:srgbClr val="242424"/>
                  </a:solidFill>
                </a:uFill>
                <a:latin typeface="Times New Roman"/>
                <a:cs typeface="Times New Roman"/>
                <a:hlinkClick r:id="rId2"/>
              </a:rPr>
              <a:t>service-</a:t>
            </a:r>
            <a:r>
              <a:rPr sz="866" u="sng" spc="48" dirty="0">
                <a:solidFill>
                  <a:srgbClr val="242424"/>
                </a:solidFill>
                <a:uFill>
                  <a:solidFill>
                    <a:srgbClr val="242424"/>
                  </a:solidFill>
                </a:uFill>
                <a:latin typeface="Times New Roman"/>
                <a:cs typeface="Times New Roman"/>
                <a:hlinkClick r:id="rId2"/>
              </a:rPr>
              <a:t>oriented</a:t>
            </a:r>
            <a:r>
              <a:rPr sz="866" u="sng" spc="-13"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architecture</a:t>
            </a:r>
            <a:r>
              <a:rPr sz="866" u="sng" spc="-13" dirty="0">
                <a:solidFill>
                  <a:srgbClr val="242424"/>
                </a:solidFill>
                <a:uFill>
                  <a:solidFill>
                    <a:srgbClr val="242424"/>
                  </a:solidFill>
                </a:uFill>
                <a:latin typeface="Times New Roman"/>
                <a:cs typeface="Times New Roman"/>
                <a:hlinkClick r:id="rId2"/>
              </a:rPr>
              <a:t> </a:t>
            </a:r>
            <a:r>
              <a:rPr sz="866" u="sng" spc="61" dirty="0">
                <a:solidFill>
                  <a:srgbClr val="242424"/>
                </a:solidFill>
                <a:uFill>
                  <a:solidFill>
                    <a:srgbClr val="242424"/>
                  </a:solidFill>
                </a:uFill>
                <a:latin typeface="Times New Roman"/>
                <a:cs typeface="Times New Roman"/>
                <a:hlinkClick r:id="rId2"/>
              </a:rPr>
              <a:t>and</a:t>
            </a:r>
            <a:r>
              <a:rPr sz="866" u="sng" spc="-13" dirty="0">
                <a:solidFill>
                  <a:srgbClr val="242424"/>
                </a:solidFill>
                <a:uFill>
                  <a:solidFill>
                    <a:srgbClr val="242424"/>
                  </a:solidFill>
                </a:uFill>
                <a:latin typeface="Times New Roman"/>
                <a:cs typeface="Times New Roman"/>
                <a:hlinkClick r:id="rId2"/>
              </a:rPr>
              <a:t> </a:t>
            </a:r>
            <a:r>
              <a:rPr sz="866" u="sng" spc="32" dirty="0">
                <a:solidFill>
                  <a:srgbClr val="242424"/>
                </a:solidFill>
                <a:uFill>
                  <a:solidFill>
                    <a:srgbClr val="242424"/>
                  </a:solidFill>
                </a:uFill>
                <a:latin typeface="Times New Roman"/>
                <a:cs typeface="Times New Roman"/>
                <a:hlinkClick r:id="rId2"/>
              </a:rPr>
              <a:t>cloud</a:t>
            </a:r>
            <a:r>
              <a:rPr sz="866" u="sng" spc="-13" dirty="0">
                <a:solidFill>
                  <a:srgbClr val="242424"/>
                </a:solidFill>
                <a:uFill>
                  <a:solidFill>
                    <a:srgbClr val="242424"/>
                  </a:solidFill>
                </a:uFill>
                <a:latin typeface="Times New Roman"/>
                <a:cs typeface="Times New Roman"/>
                <a:hlinkClick r:id="rId2"/>
              </a:rPr>
              <a:t> </a:t>
            </a:r>
            <a:r>
              <a:rPr sz="866" u="sng" spc="38" dirty="0">
                <a:solidFill>
                  <a:srgbClr val="242424"/>
                </a:solidFill>
                <a:uFill>
                  <a:solidFill>
                    <a:srgbClr val="242424"/>
                  </a:solidFill>
                </a:uFill>
                <a:latin typeface="Times New Roman"/>
                <a:cs typeface="Times New Roman"/>
                <a:hlinkClick r:id="rId2"/>
              </a:rPr>
              <a:t>computing</a:t>
            </a:r>
            <a:r>
              <a:rPr sz="866" spc="38" dirty="0">
                <a:solidFill>
                  <a:srgbClr val="242424"/>
                </a:solidFill>
                <a:latin typeface="Times New Roman"/>
                <a:cs typeface="Times New Roman"/>
              </a:rPr>
              <a:t> </a:t>
            </a:r>
            <a:r>
              <a:rPr sz="866" u="sng" spc="35" dirty="0">
                <a:solidFill>
                  <a:srgbClr val="242424"/>
                </a:solidFill>
                <a:uFill>
                  <a:solidFill>
                    <a:srgbClr val="242424"/>
                  </a:solidFill>
                </a:uFill>
                <a:latin typeface="Times New Roman"/>
                <a:cs typeface="Times New Roman"/>
                <a:hlinkClick r:id="rId2"/>
              </a:rPr>
              <a:t>work</a:t>
            </a:r>
            <a:r>
              <a:rPr sz="866" u="sng" spc="-16"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together</a:t>
            </a:r>
            <a:r>
              <a:rPr sz="866" u="sng" spc="-13" dirty="0">
                <a:solidFill>
                  <a:srgbClr val="242424"/>
                </a:solidFill>
                <a:uFill>
                  <a:solidFill>
                    <a:srgbClr val="242424"/>
                  </a:solidFill>
                </a:uFill>
                <a:latin typeface="Times New Roman"/>
                <a:cs typeface="Times New Roman"/>
                <a:hlinkClick r:id="rId2"/>
              </a:rPr>
              <a:t> </a:t>
            </a:r>
            <a:r>
              <a:rPr sz="866" u="sng" spc="38" dirty="0">
                <a:solidFill>
                  <a:srgbClr val="242424"/>
                </a:solidFill>
                <a:uFill>
                  <a:solidFill>
                    <a:srgbClr val="242424"/>
                  </a:solidFill>
                </a:uFill>
                <a:latin typeface="Times New Roman"/>
                <a:cs typeface="Times New Roman"/>
                <a:hlinkClick r:id="rId2"/>
              </a:rPr>
              <a:t>right</a:t>
            </a:r>
            <a:r>
              <a:rPr sz="866" u="sng" spc="-13"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here</a:t>
            </a:r>
            <a:r>
              <a:rPr sz="866" spc="45" dirty="0">
                <a:solidFill>
                  <a:srgbClr val="242424"/>
                </a:solidFill>
                <a:latin typeface="Times New Roman"/>
                <a:cs typeface="Times New Roman"/>
              </a:rPr>
              <a:t>.</a:t>
            </a:r>
            <a:endParaRPr sz="866">
              <a:latin typeface="Times New Roman"/>
              <a:cs typeface="Times New Roman"/>
            </a:endParaRPr>
          </a:p>
          <a:p>
            <a:pPr>
              <a:spcBef>
                <a:spcPts val="32"/>
              </a:spcBef>
            </a:pPr>
            <a:endParaRPr sz="866">
              <a:latin typeface="Times New Roman"/>
              <a:cs typeface="Times New Roman"/>
            </a:endParaRPr>
          </a:p>
          <a:p>
            <a:pPr marL="172664"/>
            <a:r>
              <a:rPr sz="962" b="1" i="1" spc="-96" dirty="0">
                <a:solidFill>
                  <a:srgbClr val="242424"/>
                </a:solidFill>
                <a:latin typeface="Verdana"/>
                <a:cs typeface="Verdana"/>
              </a:rPr>
              <a:t>The</a:t>
            </a:r>
            <a:r>
              <a:rPr sz="962" b="1" i="1" spc="-103" dirty="0">
                <a:solidFill>
                  <a:srgbClr val="242424"/>
                </a:solidFill>
                <a:latin typeface="Verdana"/>
                <a:cs typeface="Verdana"/>
              </a:rPr>
              <a:t> Difference </a:t>
            </a:r>
            <a:r>
              <a:rPr sz="962" b="1" i="1" spc="-131" dirty="0">
                <a:solidFill>
                  <a:srgbClr val="242424"/>
                </a:solidFill>
                <a:latin typeface="Verdana"/>
                <a:cs typeface="Verdana"/>
              </a:rPr>
              <a:t>Between</a:t>
            </a:r>
            <a:r>
              <a:rPr sz="962" b="1" i="1" spc="-99"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103" dirty="0">
                <a:solidFill>
                  <a:srgbClr val="242424"/>
                </a:solidFill>
                <a:latin typeface="Verdana"/>
                <a:cs typeface="Verdana"/>
              </a:rPr>
              <a:t> </a:t>
            </a:r>
            <a:r>
              <a:rPr sz="962" b="1" i="1" spc="-99" dirty="0">
                <a:solidFill>
                  <a:srgbClr val="242424"/>
                </a:solidFill>
                <a:latin typeface="Verdana"/>
                <a:cs typeface="Verdana"/>
              </a:rPr>
              <a:t>Architecture</a:t>
            </a:r>
            <a:r>
              <a:rPr sz="962" b="1" i="1" spc="-103" dirty="0">
                <a:solidFill>
                  <a:srgbClr val="242424"/>
                </a:solidFill>
                <a:latin typeface="Verdana"/>
                <a:cs typeface="Verdana"/>
              </a:rPr>
              <a:t> </a:t>
            </a:r>
            <a:r>
              <a:rPr sz="962" b="1" i="1" spc="-112" dirty="0">
                <a:solidFill>
                  <a:srgbClr val="242424"/>
                </a:solidFill>
                <a:latin typeface="Verdana"/>
                <a:cs typeface="Verdana"/>
              </a:rPr>
              <a:t>and</a:t>
            </a:r>
            <a:r>
              <a:rPr sz="962" b="1" i="1" spc="-99" dirty="0">
                <a:solidFill>
                  <a:srgbClr val="242424"/>
                </a:solidFill>
                <a:latin typeface="Verdana"/>
                <a:cs typeface="Verdana"/>
              </a:rPr>
              <a:t> </a:t>
            </a:r>
            <a:r>
              <a:rPr sz="962" b="1" i="1" spc="-13" dirty="0">
                <a:solidFill>
                  <a:srgbClr val="242424"/>
                </a:solidFill>
                <a:latin typeface="Verdana"/>
                <a:cs typeface="Verdana"/>
              </a:rPr>
              <a:t>SaaS</a:t>
            </a:r>
            <a:endParaRPr sz="962">
              <a:latin typeface="Verdana"/>
              <a:cs typeface="Verdana"/>
            </a:endParaRPr>
          </a:p>
        </p:txBody>
      </p:sp>
      <p:sp>
        <p:nvSpPr>
          <p:cNvPr id="3" name="object 3"/>
          <p:cNvSpPr txBox="1"/>
          <p:nvPr/>
        </p:nvSpPr>
        <p:spPr>
          <a:xfrm>
            <a:off x="4037379" y="4552588"/>
            <a:ext cx="4053306" cy="2021404"/>
          </a:xfrm>
          <a:prstGeom prst="rect">
            <a:avLst/>
          </a:prstGeom>
        </p:spPr>
        <p:txBody>
          <a:bodyPr vert="horz" wrap="square" lIns="0" tIns="8145" rIns="0" bIns="0" rtlCol="0">
            <a:spAutoFit/>
          </a:bodyPr>
          <a:lstStyle/>
          <a:p>
            <a:pPr marL="8145" marR="3258">
              <a:lnSpc>
                <a:spcPct val="129600"/>
              </a:lnSpc>
              <a:spcBef>
                <a:spcPts val="64"/>
              </a:spcBef>
            </a:pPr>
            <a:r>
              <a:rPr sz="866" spc="-13" dirty="0">
                <a:solidFill>
                  <a:srgbClr val="242424"/>
                </a:solidFill>
                <a:latin typeface="Times New Roman"/>
                <a:cs typeface="Times New Roman"/>
              </a:rPr>
              <a:t>We’ve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talked</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quite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bit</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about</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what</a:t>
            </a:r>
            <a:r>
              <a:rPr sz="866" spc="6"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3" dirty="0">
                <a:solidFill>
                  <a:srgbClr val="242424"/>
                </a:solidFill>
                <a:latin typeface="Times New Roman"/>
                <a:cs typeface="Times New Roman"/>
              </a:rPr>
              <a:t> </a:t>
            </a:r>
            <a:r>
              <a:rPr sz="866" dirty="0">
                <a:solidFill>
                  <a:srgbClr val="242424"/>
                </a:solidFill>
                <a:latin typeface="Times New Roman"/>
                <a:cs typeface="Times New Roman"/>
              </a:rPr>
              <a:t>is</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how</a:t>
            </a:r>
            <a:r>
              <a:rPr sz="866" spc="3" dirty="0">
                <a:solidFill>
                  <a:srgbClr val="242424"/>
                </a:solidFill>
                <a:latin typeface="Times New Roman"/>
                <a:cs typeface="Times New Roman"/>
              </a:rPr>
              <a:t> </a:t>
            </a:r>
            <a:r>
              <a:rPr sz="866" dirty="0">
                <a:solidFill>
                  <a:srgbClr val="242424"/>
                </a:solidFill>
                <a:latin typeface="Times New Roman"/>
                <a:cs typeface="Times New Roman"/>
              </a:rPr>
              <a:t>it</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can </a:t>
            </a:r>
            <a:r>
              <a:rPr sz="866" spc="58" dirty="0">
                <a:solidFill>
                  <a:srgbClr val="242424"/>
                </a:solidFill>
                <a:latin typeface="Times New Roman"/>
                <a:cs typeface="Times New Roman"/>
              </a:rPr>
              <a:t>be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used</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advance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business.</a:t>
            </a:r>
            <a:r>
              <a:rPr sz="866" spc="6" dirty="0">
                <a:solidFill>
                  <a:srgbClr val="242424"/>
                </a:solidFill>
                <a:latin typeface="Times New Roman"/>
                <a:cs typeface="Times New Roman"/>
              </a:rPr>
              <a:t> But</a:t>
            </a:r>
            <a:r>
              <a:rPr sz="866" spc="3" dirty="0">
                <a:solidFill>
                  <a:srgbClr val="242424"/>
                </a:solidFill>
                <a:latin typeface="Times New Roman"/>
                <a:cs typeface="Times New Roman"/>
              </a:rPr>
              <a:t> </a:t>
            </a:r>
            <a:r>
              <a:rPr sz="866" spc="6" dirty="0">
                <a:solidFill>
                  <a:srgbClr val="242424"/>
                </a:solidFill>
                <a:latin typeface="Times New Roman"/>
                <a:cs typeface="Times New Roman"/>
              </a:rPr>
              <a:t>there’s</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3" dirty="0">
                <a:solidFill>
                  <a:srgbClr val="242424"/>
                </a:solidFill>
                <a:latin typeface="Times New Roman"/>
                <a:cs typeface="Times New Roman"/>
              </a:rPr>
              <a:t> </a:t>
            </a:r>
            <a:r>
              <a:rPr sz="866" u="sng" spc="6" dirty="0">
                <a:solidFill>
                  <a:srgbClr val="242424"/>
                </a:solidFill>
                <a:uFill>
                  <a:solidFill>
                    <a:srgbClr val="242424"/>
                  </a:solidFill>
                </a:uFill>
                <a:latin typeface="Times New Roman"/>
                <a:cs typeface="Times New Roman"/>
                <a:hlinkClick r:id="rId3"/>
              </a:rPr>
              <a:t>SaaS</a:t>
            </a:r>
            <a:r>
              <a:rPr sz="866" u="sng" spc="3" dirty="0">
                <a:solidFill>
                  <a:srgbClr val="242424"/>
                </a:solidFill>
                <a:uFill>
                  <a:solidFill>
                    <a:srgbClr val="242424"/>
                  </a:solidFill>
                </a:uFill>
                <a:latin typeface="Times New Roman"/>
                <a:cs typeface="Times New Roman"/>
                <a:hlinkClick r:id="rId3"/>
              </a:rPr>
              <a:t> </a:t>
            </a:r>
            <a:r>
              <a:rPr sz="866" spc="6" dirty="0">
                <a:solidFill>
                  <a:srgbClr val="242424"/>
                </a:solidFill>
                <a:latin typeface="Times New Roman"/>
                <a:cs typeface="Times New Roman"/>
                <a:hlinkClick r:id="rId3"/>
              </a:rPr>
              <a:t>(</a:t>
            </a:r>
            <a:r>
              <a:rPr sz="866" u="sng" spc="6" dirty="0">
                <a:solidFill>
                  <a:srgbClr val="242424"/>
                </a:solidFill>
                <a:uFill>
                  <a:solidFill>
                    <a:srgbClr val="242424"/>
                  </a:solidFill>
                </a:uFill>
                <a:latin typeface="Times New Roman"/>
                <a:cs typeface="Times New Roman"/>
                <a:hlinkClick r:id="rId3"/>
              </a:rPr>
              <a:t>Software</a:t>
            </a:r>
            <a:r>
              <a:rPr sz="866" u="sng" spc="3" dirty="0">
                <a:solidFill>
                  <a:srgbClr val="242424"/>
                </a:solidFill>
                <a:uFill>
                  <a:solidFill>
                    <a:srgbClr val="242424"/>
                  </a:solidFill>
                </a:uFill>
                <a:latin typeface="Times New Roman"/>
                <a:cs typeface="Times New Roman"/>
                <a:hlinkClick r:id="rId3"/>
              </a:rPr>
              <a:t> </a:t>
            </a:r>
            <a:r>
              <a:rPr sz="866" u="sng" spc="42" dirty="0">
                <a:solidFill>
                  <a:srgbClr val="242424"/>
                </a:solidFill>
                <a:uFill>
                  <a:solidFill>
                    <a:srgbClr val="242424"/>
                  </a:solidFill>
                </a:uFill>
                <a:latin typeface="Times New Roman"/>
                <a:cs typeface="Times New Roman"/>
                <a:hlinkClick r:id="rId3"/>
              </a:rPr>
              <a:t>as</a:t>
            </a:r>
            <a:r>
              <a:rPr sz="866" u="sng" spc="3" dirty="0">
                <a:solidFill>
                  <a:srgbClr val="242424"/>
                </a:solidFill>
                <a:uFill>
                  <a:solidFill>
                    <a:srgbClr val="242424"/>
                  </a:solidFill>
                </a:uFill>
                <a:latin typeface="Times New Roman"/>
                <a:cs typeface="Times New Roman"/>
                <a:hlinkClick r:id="rId3"/>
              </a:rPr>
              <a:t> </a:t>
            </a:r>
            <a:r>
              <a:rPr sz="866" u="sng" spc="51" dirty="0">
                <a:solidFill>
                  <a:srgbClr val="242424"/>
                </a:solidFill>
                <a:uFill>
                  <a:solidFill>
                    <a:srgbClr val="242424"/>
                  </a:solidFill>
                </a:uFill>
                <a:latin typeface="Times New Roman"/>
                <a:cs typeface="Times New Roman"/>
                <a:hlinkClick r:id="rId3"/>
              </a:rPr>
              <a:t>a</a:t>
            </a:r>
            <a:r>
              <a:rPr sz="866" u="sng" spc="6" dirty="0">
                <a:solidFill>
                  <a:srgbClr val="242424"/>
                </a:solidFill>
                <a:uFill>
                  <a:solidFill>
                    <a:srgbClr val="242424"/>
                  </a:solidFill>
                </a:uFill>
                <a:latin typeface="Times New Roman"/>
                <a:cs typeface="Times New Roman"/>
                <a:hlinkClick r:id="rId3"/>
              </a:rPr>
              <a:t> </a:t>
            </a:r>
            <a:r>
              <a:rPr sz="866" u="sng" spc="-6" dirty="0">
                <a:solidFill>
                  <a:srgbClr val="242424"/>
                </a:solidFill>
                <a:uFill>
                  <a:solidFill>
                    <a:srgbClr val="242424"/>
                  </a:solidFill>
                </a:uFill>
                <a:latin typeface="Times New Roman"/>
                <a:cs typeface="Times New Roman"/>
                <a:hlinkClick r:id="rId3"/>
              </a:rPr>
              <a:t>Service)</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which</a:t>
            </a:r>
            <a:r>
              <a:rPr sz="866" spc="-19"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used</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advance</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business.</a:t>
            </a:r>
            <a:r>
              <a:rPr sz="866" spc="-42" dirty="0">
                <a:solidFill>
                  <a:srgbClr val="242424"/>
                </a:solidFill>
                <a:latin typeface="Times New Roman"/>
                <a:cs typeface="Times New Roman"/>
              </a:rPr>
              <a:t> </a:t>
            </a:r>
            <a:r>
              <a:rPr sz="866" spc="-22" dirty="0">
                <a:solidFill>
                  <a:srgbClr val="242424"/>
                </a:solidFill>
                <a:latin typeface="Times New Roman"/>
                <a:cs typeface="Times New Roman"/>
              </a:rPr>
              <a:t>You</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may</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wondering</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what</a:t>
            </a:r>
            <a:r>
              <a:rPr sz="866" spc="-16" dirty="0">
                <a:solidFill>
                  <a:srgbClr val="242424"/>
                </a:solidFill>
                <a:latin typeface="Times New Roman"/>
                <a:cs typeface="Times New Roman"/>
              </a:rPr>
              <a:t> </a:t>
            </a:r>
            <a:r>
              <a:rPr sz="866" spc="-13" dirty="0">
                <a:solidFill>
                  <a:srgbClr val="242424"/>
                </a:solidFill>
                <a:latin typeface="Times New Roman"/>
                <a:cs typeface="Times New Roman"/>
              </a:rPr>
              <a:t>SaaS </a:t>
            </a:r>
            <a:r>
              <a:rPr sz="866" dirty="0">
                <a:solidFill>
                  <a:srgbClr val="242424"/>
                </a:solidFill>
                <a:latin typeface="Times New Roman"/>
                <a:cs typeface="Times New Roman"/>
              </a:rPr>
              <a:t>is</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how</a:t>
            </a:r>
            <a:r>
              <a:rPr sz="866" spc="6" dirty="0">
                <a:solidFill>
                  <a:srgbClr val="242424"/>
                </a:solidFill>
                <a:latin typeface="Times New Roman"/>
                <a:cs typeface="Times New Roman"/>
              </a:rPr>
              <a:t> </a:t>
            </a:r>
            <a:r>
              <a:rPr sz="866" dirty="0">
                <a:solidFill>
                  <a:srgbClr val="242424"/>
                </a:solidFill>
                <a:latin typeface="Times New Roman"/>
                <a:cs typeface="Times New Roman"/>
              </a:rPr>
              <a:t>it</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differs</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from</a:t>
            </a:r>
            <a:r>
              <a:rPr sz="866" spc="10"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In</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brief,</a:t>
            </a:r>
            <a:r>
              <a:rPr sz="866" spc="10"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resources </a:t>
            </a:r>
            <a:r>
              <a:rPr sz="866" dirty="0">
                <a:solidFill>
                  <a:srgbClr val="242424"/>
                </a:solidFill>
                <a:latin typeface="Times New Roman"/>
                <a:cs typeface="Times New Roman"/>
              </a:rPr>
              <a:t>available</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through</a:t>
            </a:r>
            <a:r>
              <a:rPr sz="866" spc="19" dirty="0">
                <a:solidFill>
                  <a:srgbClr val="242424"/>
                </a:solidFill>
                <a:latin typeface="Times New Roman"/>
                <a:cs typeface="Times New Roman"/>
              </a:rPr>
              <a:t> </a:t>
            </a:r>
            <a:r>
              <a:rPr sz="866" dirty="0">
                <a:solidFill>
                  <a:srgbClr val="242424"/>
                </a:solidFill>
                <a:latin typeface="Times New Roman"/>
                <a:cs typeface="Times New Roman"/>
              </a:rPr>
              <a:t>SaaS</a:t>
            </a:r>
            <a:r>
              <a:rPr sz="866" spc="19"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9" dirty="0">
                <a:solidFill>
                  <a:srgbClr val="242424"/>
                </a:solidFill>
                <a:latin typeface="Times New Roman"/>
                <a:cs typeface="Times New Roman"/>
              </a:rPr>
              <a:t> </a:t>
            </a:r>
            <a:r>
              <a:rPr sz="866" spc="35" dirty="0">
                <a:solidFill>
                  <a:srgbClr val="242424"/>
                </a:solidFill>
                <a:latin typeface="Times New Roman"/>
                <a:cs typeface="Times New Roman"/>
              </a:rPr>
              <a:t>software</a:t>
            </a:r>
            <a:r>
              <a:rPr sz="866" spc="19" dirty="0">
                <a:solidFill>
                  <a:srgbClr val="242424"/>
                </a:solidFill>
                <a:latin typeface="Times New Roman"/>
                <a:cs typeface="Times New Roman"/>
              </a:rPr>
              <a:t> </a:t>
            </a:r>
            <a:r>
              <a:rPr sz="866" spc="35" dirty="0">
                <a:solidFill>
                  <a:srgbClr val="242424"/>
                </a:solidFill>
                <a:latin typeface="Times New Roman"/>
                <a:cs typeface="Times New Roman"/>
              </a:rPr>
              <a:t>applications.</a:t>
            </a:r>
            <a:r>
              <a:rPr sz="866" spc="19" dirty="0">
                <a:solidFill>
                  <a:srgbClr val="242424"/>
                </a:solidFill>
                <a:latin typeface="Times New Roman"/>
                <a:cs typeface="Times New Roman"/>
              </a:rPr>
              <a:t> </a:t>
            </a:r>
            <a:r>
              <a:rPr sz="866" spc="-61" dirty="0">
                <a:solidFill>
                  <a:srgbClr val="242424"/>
                </a:solidFill>
                <a:latin typeface="Times New Roman"/>
                <a:cs typeface="Times New Roman"/>
              </a:rPr>
              <a:t>A</a:t>
            </a:r>
            <a:r>
              <a:rPr sz="866" spc="19" dirty="0">
                <a:solidFill>
                  <a:srgbClr val="242424"/>
                </a:solidFill>
                <a:latin typeface="Times New Roman"/>
                <a:cs typeface="Times New Roman"/>
              </a:rPr>
              <a:t> </a:t>
            </a:r>
            <a:r>
              <a:rPr sz="866" dirty="0">
                <a:solidFill>
                  <a:srgbClr val="242424"/>
                </a:solidFill>
                <a:latin typeface="Times New Roman"/>
                <a:cs typeface="Times New Roman"/>
              </a:rPr>
              <a:t>key</a:t>
            </a:r>
            <a:r>
              <a:rPr sz="866" spc="19" dirty="0">
                <a:solidFill>
                  <a:srgbClr val="242424"/>
                </a:solidFill>
                <a:latin typeface="Times New Roman"/>
                <a:cs typeface="Times New Roman"/>
              </a:rPr>
              <a:t> </a:t>
            </a:r>
            <a:r>
              <a:rPr sz="866" spc="55" dirty="0">
                <a:solidFill>
                  <a:srgbClr val="242424"/>
                </a:solidFill>
                <a:latin typeface="Times New Roman"/>
                <a:cs typeface="Times New Roman"/>
              </a:rPr>
              <a:t>component</a:t>
            </a:r>
            <a:r>
              <a:rPr sz="866" spc="19" dirty="0">
                <a:solidFill>
                  <a:srgbClr val="242424"/>
                </a:solidFill>
                <a:latin typeface="Times New Roman"/>
                <a:cs typeface="Times New Roman"/>
              </a:rPr>
              <a:t> </a:t>
            </a:r>
            <a:r>
              <a:rPr sz="866" dirty="0">
                <a:solidFill>
                  <a:srgbClr val="242424"/>
                </a:solidFill>
                <a:latin typeface="Times New Roman"/>
                <a:cs typeface="Times New Roman"/>
              </a:rPr>
              <a:t>is</a:t>
            </a:r>
            <a:r>
              <a:rPr sz="866" spc="19"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9"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9" dirty="0">
                <a:solidFill>
                  <a:srgbClr val="242424"/>
                </a:solidFill>
                <a:latin typeface="Times New Roman"/>
                <a:cs typeface="Times New Roman"/>
              </a:rPr>
              <a:t> </a:t>
            </a:r>
            <a:r>
              <a:rPr sz="866" spc="-13" dirty="0">
                <a:solidFill>
                  <a:srgbClr val="242424"/>
                </a:solidFill>
                <a:latin typeface="Times New Roman"/>
                <a:cs typeface="Times New Roman"/>
              </a:rPr>
              <a:t>SaaS </a:t>
            </a:r>
            <a:r>
              <a:rPr sz="866" spc="48" dirty="0">
                <a:solidFill>
                  <a:srgbClr val="242424"/>
                </a:solidFill>
                <a:latin typeface="Times New Roman"/>
                <a:cs typeface="Times New Roman"/>
              </a:rPr>
              <a:t>infrastructure</a:t>
            </a:r>
            <a:r>
              <a:rPr sz="866" spc="22" dirty="0">
                <a:solidFill>
                  <a:srgbClr val="242424"/>
                </a:solidFill>
                <a:latin typeface="Times New Roman"/>
                <a:cs typeface="Times New Roman"/>
              </a:rPr>
              <a:t> </a:t>
            </a:r>
            <a:r>
              <a:rPr sz="866" dirty="0">
                <a:solidFill>
                  <a:srgbClr val="242424"/>
                </a:solidFill>
                <a:latin typeface="Times New Roman"/>
                <a:cs typeface="Times New Roman"/>
              </a:rPr>
              <a:t>is</a:t>
            </a:r>
            <a:r>
              <a:rPr sz="866" spc="22" dirty="0">
                <a:solidFill>
                  <a:srgbClr val="242424"/>
                </a:solidFill>
                <a:latin typeface="Times New Roman"/>
                <a:cs typeface="Times New Roman"/>
              </a:rPr>
              <a:t> </a:t>
            </a:r>
            <a:r>
              <a:rPr sz="866" dirty="0">
                <a:solidFill>
                  <a:srgbClr val="242424"/>
                </a:solidFill>
                <a:latin typeface="Times New Roman"/>
                <a:cs typeface="Times New Roman"/>
              </a:rPr>
              <a:t>“available</a:t>
            </a:r>
            <a:r>
              <a:rPr sz="866" spc="22" dirty="0">
                <a:solidFill>
                  <a:srgbClr val="242424"/>
                </a:solidFill>
                <a:latin typeface="Times New Roman"/>
                <a:cs typeface="Times New Roman"/>
              </a:rPr>
              <a:t> </a:t>
            </a:r>
            <a:r>
              <a:rPr sz="866" spc="32" dirty="0">
                <a:solidFill>
                  <a:srgbClr val="242424"/>
                </a:solidFill>
                <a:latin typeface="Times New Roman"/>
                <a:cs typeface="Times New Roman"/>
              </a:rPr>
              <a:t>to,</a:t>
            </a:r>
            <a:r>
              <a:rPr sz="866" spc="26" dirty="0">
                <a:solidFill>
                  <a:srgbClr val="242424"/>
                </a:solidFill>
                <a:latin typeface="Times New Roman"/>
                <a:cs typeface="Times New Roman"/>
              </a:rPr>
              <a:t> </a:t>
            </a:r>
            <a:r>
              <a:rPr sz="866" spc="51" dirty="0">
                <a:solidFill>
                  <a:srgbClr val="242424"/>
                </a:solidFill>
                <a:latin typeface="Times New Roman"/>
                <a:cs typeface="Times New Roman"/>
              </a:rPr>
              <a:t>but</a:t>
            </a:r>
            <a:r>
              <a:rPr sz="866" spc="22" dirty="0">
                <a:solidFill>
                  <a:srgbClr val="242424"/>
                </a:solidFill>
                <a:latin typeface="Times New Roman"/>
                <a:cs typeface="Times New Roman"/>
              </a:rPr>
              <a:t> </a:t>
            </a:r>
            <a:r>
              <a:rPr sz="866" spc="55" dirty="0">
                <a:solidFill>
                  <a:srgbClr val="242424"/>
                </a:solidFill>
                <a:latin typeface="Times New Roman"/>
                <a:cs typeface="Times New Roman"/>
              </a:rPr>
              <a:t>hidden,</a:t>
            </a:r>
            <a:r>
              <a:rPr sz="866" spc="22" dirty="0">
                <a:solidFill>
                  <a:srgbClr val="242424"/>
                </a:solidFill>
                <a:latin typeface="Times New Roman"/>
                <a:cs typeface="Times New Roman"/>
              </a:rPr>
              <a:t> </a:t>
            </a:r>
            <a:r>
              <a:rPr sz="866" spc="51" dirty="0">
                <a:solidFill>
                  <a:srgbClr val="242424"/>
                </a:solidFill>
                <a:latin typeface="Times New Roman"/>
                <a:cs typeface="Times New Roman"/>
              </a:rPr>
              <a:t>from</a:t>
            </a:r>
            <a:r>
              <a:rPr sz="866" spc="22" dirty="0">
                <a:solidFill>
                  <a:srgbClr val="242424"/>
                </a:solidFill>
                <a:latin typeface="Times New Roman"/>
                <a:cs typeface="Times New Roman"/>
              </a:rPr>
              <a:t> </a:t>
            </a:r>
            <a:r>
              <a:rPr sz="866" dirty="0">
                <a:solidFill>
                  <a:srgbClr val="242424"/>
                </a:solidFill>
                <a:latin typeface="Times New Roman"/>
                <a:cs typeface="Times New Roman"/>
              </a:rPr>
              <a:t>users.”</a:t>
            </a:r>
            <a:r>
              <a:rPr sz="866" spc="26" dirty="0">
                <a:solidFill>
                  <a:srgbClr val="242424"/>
                </a:solidFill>
                <a:latin typeface="Times New Roman"/>
                <a:cs typeface="Times New Roman"/>
              </a:rPr>
              <a:t> </a:t>
            </a:r>
            <a:r>
              <a:rPr sz="866" dirty="0">
                <a:solidFill>
                  <a:srgbClr val="242424"/>
                </a:solidFill>
                <a:latin typeface="Times New Roman"/>
                <a:cs typeface="Times New Roman"/>
              </a:rPr>
              <a:t>An</a:t>
            </a:r>
            <a:r>
              <a:rPr sz="866" spc="22" dirty="0">
                <a:solidFill>
                  <a:srgbClr val="242424"/>
                </a:solidFill>
                <a:latin typeface="Times New Roman"/>
                <a:cs typeface="Times New Roman"/>
              </a:rPr>
              <a:t> </a:t>
            </a:r>
            <a:r>
              <a:rPr sz="866" spc="35" dirty="0">
                <a:solidFill>
                  <a:srgbClr val="242424"/>
                </a:solidFill>
                <a:latin typeface="Times New Roman"/>
                <a:cs typeface="Times New Roman"/>
              </a:rPr>
              <a:t>advantage</a:t>
            </a:r>
            <a:r>
              <a:rPr sz="866" spc="22" dirty="0">
                <a:solidFill>
                  <a:srgbClr val="242424"/>
                </a:solidFill>
                <a:latin typeface="Times New Roman"/>
                <a:cs typeface="Times New Roman"/>
              </a:rPr>
              <a:t> </a:t>
            </a:r>
            <a:r>
              <a:rPr sz="866" dirty="0">
                <a:solidFill>
                  <a:srgbClr val="242424"/>
                </a:solidFill>
                <a:latin typeface="Times New Roman"/>
                <a:cs typeface="Times New Roman"/>
              </a:rPr>
              <a:t>of</a:t>
            </a:r>
            <a:r>
              <a:rPr sz="866" spc="22" dirty="0">
                <a:solidFill>
                  <a:srgbClr val="242424"/>
                </a:solidFill>
                <a:latin typeface="Times New Roman"/>
                <a:cs typeface="Times New Roman"/>
              </a:rPr>
              <a:t> </a:t>
            </a:r>
            <a:r>
              <a:rPr sz="866" dirty="0">
                <a:solidFill>
                  <a:srgbClr val="242424"/>
                </a:solidFill>
                <a:latin typeface="Times New Roman"/>
                <a:cs typeface="Times New Roman"/>
              </a:rPr>
              <a:t>SaaS</a:t>
            </a:r>
            <a:r>
              <a:rPr sz="866" spc="26" dirty="0">
                <a:solidFill>
                  <a:srgbClr val="242424"/>
                </a:solidFill>
                <a:latin typeface="Times New Roman"/>
                <a:cs typeface="Times New Roman"/>
              </a:rPr>
              <a:t> </a:t>
            </a:r>
            <a:r>
              <a:rPr sz="866" dirty="0">
                <a:solidFill>
                  <a:srgbClr val="242424"/>
                </a:solidFill>
                <a:latin typeface="Times New Roman"/>
                <a:cs typeface="Times New Roman"/>
              </a:rPr>
              <a:t>is</a:t>
            </a:r>
            <a:r>
              <a:rPr sz="866" spc="22" dirty="0">
                <a:solidFill>
                  <a:srgbClr val="242424"/>
                </a:solidFill>
                <a:latin typeface="Times New Roman"/>
                <a:cs typeface="Times New Roman"/>
              </a:rPr>
              <a:t> </a:t>
            </a:r>
            <a:r>
              <a:rPr sz="866" spc="38" dirty="0">
                <a:solidFill>
                  <a:srgbClr val="242424"/>
                </a:solidFill>
                <a:latin typeface="Times New Roman"/>
                <a:cs typeface="Times New Roman"/>
              </a:rPr>
              <a:t>that </a:t>
            </a:r>
            <a:r>
              <a:rPr sz="866" spc="48" dirty="0">
                <a:solidFill>
                  <a:srgbClr val="242424"/>
                </a:solidFill>
                <a:latin typeface="Times New Roman"/>
                <a:cs typeface="Times New Roman"/>
              </a:rPr>
              <a:t>users</a:t>
            </a:r>
            <a:r>
              <a:rPr sz="866" spc="-10" dirty="0">
                <a:solidFill>
                  <a:srgbClr val="242424"/>
                </a:solidFill>
                <a:latin typeface="Times New Roman"/>
                <a:cs typeface="Times New Roman"/>
              </a:rPr>
              <a:t> </a:t>
            </a:r>
            <a:r>
              <a:rPr sz="866" dirty="0">
                <a:solidFill>
                  <a:srgbClr val="242424"/>
                </a:solidFill>
                <a:latin typeface="Times New Roman"/>
                <a:cs typeface="Times New Roman"/>
              </a:rPr>
              <a:t>don’t</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have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both</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install</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0" dirty="0">
                <a:solidFill>
                  <a:srgbClr val="242424"/>
                </a:solidFill>
                <a:latin typeface="Times New Roman"/>
                <a:cs typeface="Times New Roman"/>
              </a:rPr>
              <a:t> </a:t>
            </a:r>
            <a:r>
              <a:rPr sz="866" spc="55" dirty="0">
                <a:solidFill>
                  <a:srgbClr val="242424"/>
                </a:solidFill>
                <a:latin typeface="Times New Roman"/>
                <a:cs typeface="Times New Roman"/>
              </a:rPr>
              <a:t>maintain</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software,</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which</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eliminates</a:t>
            </a:r>
            <a:r>
              <a:rPr sz="866" spc="-10" dirty="0">
                <a:solidFill>
                  <a:srgbClr val="242424"/>
                </a:solidFill>
                <a:latin typeface="Times New Roman"/>
                <a:cs typeface="Times New Roman"/>
              </a:rPr>
              <a:t> </a:t>
            </a:r>
            <a:r>
              <a:rPr sz="866" spc="19" dirty="0">
                <a:solidFill>
                  <a:srgbClr val="242424"/>
                </a:solidFill>
                <a:latin typeface="Times New Roman"/>
                <a:cs typeface="Times New Roman"/>
              </a:rPr>
              <a:t>any </a:t>
            </a:r>
            <a:r>
              <a:rPr sz="866" spc="42" dirty="0">
                <a:solidFill>
                  <a:srgbClr val="242424"/>
                </a:solidFill>
                <a:latin typeface="Times New Roman"/>
                <a:cs typeface="Times New Roman"/>
              </a:rPr>
              <a:t>complex</a:t>
            </a:r>
            <a:r>
              <a:rPr sz="866" spc="22" dirty="0">
                <a:solidFill>
                  <a:srgbClr val="242424"/>
                </a:solidFill>
                <a:latin typeface="Times New Roman"/>
                <a:cs typeface="Times New Roman"/>
              </a:rPr>
              <a:t> </a:t>
            </a:r>
            <a:r>
              <a:rPr sz="866" spc="51" dirty="0">
                <a:solidFill>
                  <a:srgbClr val="242424"/>
                </a:solidFill>
                <a:latin typeface="Times New Roman"/>
                <a:cs typeface="Times New Roman"/>
              </a:rPr>
              <a:t>requirements.</a:t>
            </a:r>
            <a:r>
              <a:rPr sz="866" spc="-6" dirty="0">
                <a:solidFill>
                  <a:srgbClr val="242424"/>
                </a:solidFill>
                <a:latin typeface="Times New Roman"/>
                <a:cs typeface="Times New Roman"/>
              </a:rPr>
              <a:t> </a:t>
            </a:r>
            <a:r>
              <a:rPr sz="866" dirty="0">
                <a:solidFill>
                  <a:srgbClr val="242424"/>
                </a:solidFill>
                <a:latin typeface="Times New Roman"/>
                <a:cs typeface="Times New Roman"/>
              </a:rPr>
              <a:t>With</a:t>
            </a:r>
            <a:r>
              <a:rPr sz="866" spc="22" dirty="0">
                <a:solidFill>
                  <a:srgbClr val="242424"/>
                </a:solidFill>
                <a:latin typeface="Times New Roman"/>
                <a:cs typeface="Times New Roman"/>
              </a:rPr>
              <a:t> </a:t>
            </a:r>
            <a:r>
              <a:rPr sz="866" dirty="0">
                <a:solidFill>
                  <a:srgbClr val="242424"/>
                </a:solidFill>
                <a:latin typeface="Times New Roman"/>
                <a:cs typeface="Times New Roman"/>
              </a:rPr>
              <a:t>SaaS,</a:t>
            </a:r>
            <a:r>
              <a:rPr sz="866" spc="22"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26" dirty="0">
                <a:solidFill>
                  <a:srgbClr val="242424"/>
                </a:solidFill>
                <a:latin typeface="Times New Roman"/>
                <a:cs typeface="Times New Roman"/>
              </a:rPr>
              <a:t> </a:t>
            </a:r>
            <a:r>
              <a:rPr sz="866" spc="51" dirty="0">
                <a:solidFill>
                  <a:srgbClr val="242424"/>
                </a:solidFill>
                <a:latin typeface="Times New Roman"/>
                <a:cs typeface="Times New Roman"/>
              </a:rPr>
              <a:t>customer</a:t>
            </a:r>
            <a:r>
              <a:rPr sz="866" spc="22"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26" dirty="0">
                <a:solidFill>
                  <a:srgbClr val="242424"/>
                </a:solidFill>
                <a:latin typeface="Times New Roman"/>
                <a:cs typeface="Times New Roman"/>
              </a:rPr>
              <a:t> </a:t>
            </a:r>
            <a:r>
              <a:rPr sz="866" dirty="0">
                <a:solidFill>
                  <a:srgbClr val="242424"/>
                </a:solidFill>
                <a:latin typeface="Times New Roman"/>
                <a:cs typeface="Times New Roman"/>
              </a:rPr>
              <a:t>doesn’t</a:t>
            </a:r>
            <a:r>
              <a:rPr sz="866" spc="22" dirty="0">
                <a:solidFill>
                  <a:srgbClr val="242424"/>
                </a:solidFill>
                <a:latin typeface="Times New Roman"/>
                <a:cs typeface="Times New Roman"/>
              </a:rPr>
              <a:t> </a:t>
            </a:r>
            <a:r>
              <a:rPr sz="866" spc="48" dirty="0">
                <a:solidFill>
                  <a:srgbClr val="242424"/>
                </a:solidFill>
                <a:latin typeface="Times New Roman"/>
                <a:cs typeface="Times New Roman"/>
              </a:rPr>
              <a:t>require</a:t>
            </a:r>
            <a:r>
              <a:rPr sz="866" spc="26" dirty="0">
                <a:solidFill>
                  <a:srgbClr val="242424"/>
                </a:solidFill>
                <a:latin typeface="Times New Roman"/>
                <a:cs typeface="Times New Roman"/>
              </a:rPr>
              <a:t> </a:t>
            </a:r>
            <a:r>
              <a:rPr sz="866" spc="35" dirty="0">
                <a:solidFill>
                  <a:srgbClr val="242424"/>
                </a:solidFill>
                <a:latin typeface="Times New Roman"/>
                <a:cs typeface="Times New Roman"/>
              </a:rPr>
              <a:t>any</a:t>
            </a:r>
            <a:r>
              <a:rPr sz="866" spc="22" dirty="0">
                <a:solidFill>
                  <a:srgbClr val="242424"/>
                </a:solidFill>
                <a:latin typeface="Times New Roman"/>
                <a:cs typeface="Times New Roman"/>
              </a:rPr>
              <a:t> </a:t>
            </a:r>
            <a:r>
              <a:rPr sz="866" dirty="0">
                <a:solidFill>
                  <a:srgbClr val="242424"/>
                </a:solidFill>
                <a:latin typeface="Times New Roman"/>
                <a:cs typeface="Times New Roman"/>
              </a:rPr>
              <a:t>up-</a:t>
            </a:r>
            <a:r>
              <a:rPr sz="866" spc="32" dirty="0">
                <a:solidFill>
                  <a:srgbClr val="242424"/>
                </a:solidFill>
                <a:latin typeface="Times New Roman"/>
                <a:cs typeface="Times New Roman"/>
              </a:rPr>
              <a:t>front </a:t>
            </a:r>
            <a:r>
              <a:rPr sz="866" spc="38" dirty="0">
                <a:solidFill>
                  <a:srgbClr val="242424"/>
                </a:solidFill>
                <a:latin typeface="Times New Roman"/>
                <a:cs typeface="Times New Roman"/>
              </a:rPr>
              <a:t>licensing,</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which</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leads</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lower</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costs</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because</a:t>
            </a:r>
            <a:r>
              <a:rPr sz="866" spc="-16" dirty="0">
                <a:solidFill>
                  <a:srgbClr val="242424"/>
                </a:solidFill>
                <a:latin typeface="Times New Roman"/>
                <a:cs typeface="Times New Roman"/>
              </a:rPr>
              <a:t> </a:t>
            </a:r>
            <a:r>
              <a:rPr sz="866" spc="42" dirty="0">
                <a:solidFill>
                  <a:srgbClr val="242424"/>
                </a:solidFill>
                <a:latin typeface="Times New Roman"/>
                <a:cs typeface="Times New Roman"/>
              </a:rPr>
              <a:t>providers</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only</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maintaining</a:t>
            </a:r>
            <a:r>
              <a:rPr sz="866" spc="-16" dirty="0">
                <a:solidFill>
                  <a:srgbClr val="242424"/>
                </a:solidFill>
                <a:latin typeface="Times New Roman"/>
                <a:cs typeface="Times New Roman"/>
              </a:rPr>
              <a:t> </a:t>
            </a:r>
            <a:r>
              <a:rPr sz="866" spc="19" dirty="0">
                <a:solidFill>
                  <a:srgbClr val="242424"/>
                </a:solidFill>
                <a:latin typeface="Times New Roman"/>
                <a:cs typeface="Times New Roman"/>
              </a:rPr>
              <a:t>a </a:t>
            </a:r>
            <a:r>
              <a:rPr sz="866" spc="32" dirty="0">
                <a:solidFill>
                  <a:srgbClr val="242424"/>
                </a:solidFill>
                <a:latin typeface="Times New Roman"/>
                <a:cs typeface="Times New Roman"/>
              </a:rPr>
              <a:t>single</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application.</a:t>
            </a:r>
            <a:endParaRPr sz="866">
              <a:latin typeface="Times New Roman"/>
              <a:cs typeface="Times New Roman"/>
            </a:endParaRPr>
          </a:p>
          <a:p>
            <a:pPr>
              <a:spcBef>
                <a:spcPts val="32"/>
              </a:spcBef>
            </a:pPr>
            <a:endParaRPr sz="866">
              <a:latin typeface="Times New Roman"/>
              <a:cs typeface="Times New Roman"/>
            </a:endParaRPr>
          </a:p>
          <a:p>
            <a:pPr marL="8145"/>
            <a:r>
              <a:rPr sz="962" b="1" i="1" spc="-103" dirty="0">
                <a:solidFill>
                  <a:srgbClr val="242424"/>
                </a:solidFill>
                <a:latin typeface="Verdana"/>
                <a:cs typeface="Verdana"/>
              </a:rPr>
              <a:t>Differences</a:t>
            </a:r>
            <a:r>
              <a:rPr sz="962" b="1" i="1" spc="-93" dirty="0">
                <a:solidFill>
                  <a:srgbClr val="242424"/>
                </a:solidFill>
                <a:latin typeface="Verdana"/>
                <a:cs typeface="Verdana"/>
              </a:rPr>
              <a:t> </a:t>
            </a:r>
            <a:r>
              <a:rPr sz="962" b="1" i="1" spc="-131" dirty="0">
                <a:solidFill>
                  <a:srgbClr val="242424"/>
                </a:solidFill>
                <a:latin typeface="Verdana"/>
                <a:cs typeface="Verdana"/>
              </a:rPr>
              <a:t>Between</a:t>
            </a:r>
            <a:r>
              <a:rPr sz="962" b="1" i="1" spc="-93"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a:t>
            </a:r>
            <a:r>
              <a:rPr sz="962" b="1" i="1" spc="-90" dirty="0">
                <a:solidFill>
                  <a:srgbClr val="242424"/>
                </a:solidFill>
                <a:latin typeface="Verdana"/>
                <a:cs typeface="Verdana"/>
              </a:rPr>
              <a:t> </a:t>
            </a:r>
            <a:r>
              <a:rPr sz="962" b="1" i="1" spc="-99" dirty="0">
                <a:solidFill>
                  <a:srgbClr val="242424"/>
                </a:solidFill>
                <a:latin typeface="Verdana"/>
                <a:cs typeface="Verdana"/>
              </a:rPr>
              <a:t>Architecture</a:t>
            </a:r>
            <a:r>
              <a:rPr sz="962" b="1" i="1" spc="-93" dirty="0">
                <a:solidFill>
                  <a:srgbClr val="242424"/>
                </a:solidFill>
                <a:latin typeface="Verdana"/>
                <a:cs typeface="Verdana"/>
              </a:rPr>
              <a:t> </a:t>
            </a:r>
            <a:r>
              <a:rPr sz="962" b="1" i="1" spc="-112" dirty="0">
                <a:solidFill>
                  <a:srgbClr val="242424"/>
                </a:solidFill>
                <a:latin typeface="Verdana"/>
                <a:cs typeface="Verdana"/>
              </a:rPr>
              <a:t>and</a:t>
            </a:r>
            <a:r>
              <a:rPr sz="962" b="1" i="1" spc="-93" dirty="0">
                <a:solidFill>
                  <a:srgbClr val="242424"/>
                </a:solidFill>
                <a:latin typeface="Verdana"/>
                <a:cs typeface="Verdana"/>
              </a:rPr>
              <a:t> </a:t>
            </a:r>
            <a:r>
              <a:rPr sz="962" b="1" i="1" spc="-35" dirty="0">
                <a:solidFill>
                  <a:srgbClr val="242424"/>
                </a:solidFill>
                <a:latin typeface="Verdana"/>
                <a:cs typeface="Verdana"/>
              </a:rPr>
              <a:t>Microservices</a:t>
            </a:r>
            <a:endParaRPr sz="962">
              <a:latin typeface="Verdana"/>
              <a:cs typeface="Verdana"/>
            </a:endParaRPr>
          </a:p>
        </p:txBody>
      </p:sp>
      <p:pic>
        <p:nvPicPr>
          <p:cNvPr id="4" name="object 4"/>
          <p:cNvPicPr/>
          <p:nvPr/>
        </p:nvPicPr>
        <p:blipFill>
          <a:blip r:embed="rId4" cstate="print"/>
          <a:stretch>
            <a:fillRect/>
          </a:stretch>
        </p:blipFill>
        <p:spPr>
          <a:xfrm>
            <a:off x="4871995" y="1484407"/>
            <a:ext cx="2326541" cy="2938270"/>
          </a:xfrm>
          <a:prstGeom prst="rect">
            <a:avLst/>
          </a:prstGeom>
        </p:spPr>
      </p:pic>
      <p:sp>
        <p:nvSpPr>
          <p:cNvPr id="5" name="object 5"/>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5"/>
              </a:rPr>
              <a:t>https://medium.com/@SoftwareDevelopmentCommunity/what-</a:t>
            </a:r>
            <a:r>
              <a:rPr sz="513" dirty="0">
                <a:latin typeface="Arial MT"/>
                <a:cs typeface="Arial MT"/>
                <a:hlinkClick r:id="rId5"/>
              </a:rPr>
              <a:t>is-</a:t>
            </a:r>
            <a:r>
              <a:rPr sz="513" spc="-6" dirty="0">
                <a:latin typeface="Arial MT"/>
                <a:cs typeface="Arial MT"/>
                <a:hlinkClick r:id="rId5"/>
              </a:rPr>
              <a:t>service-oriented-architecture-fa894d11a7ec</a:t>
            </a:r>
            <a:endParaRPr sz="513">
              <a:latin typeface="Arial MT"/>
              <a:cs typeface="Arial MT"/>
            </a:endParaRPr>
          </a:p>
        </p:txBody>
      </p:sp>
      <p:sp>
        <p:nvSpPr>
          <p:cNvPr id="6" name="object 6"/>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24434">
              <a:spcBef>
                <a:spcPts val="13"/>
              </a:spcBef>
            </a:pPr>
            <a:fld id="{81D60167-4931-47E6-BA6A-407CBD079E47}" type="slidenum">
              <a:rPr lang="en-IN" spc="-20" smtClean="0"/>
              <a:pPr marL="93980">
                <a:spcBef>
                  <a:spcPts val="20"/>
                </a:spcBef>
              </a:pPr>
              <a:t>42</a:t>
            </a:fld>
            <a:r>
              <a:rPr lang="en-IN" spc="-20"/>
              <a:t>/18</a:t>
            </a:r>
            <a:endParaRPr spc="-6"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85813" y="232120"/>
            <a:ext cx="3873233" cy="3652994"/>
          </a:xfrm>
          <a:prstGeom prst="rect">
            <a:avLst/>
          </a:prstGeom>
        </p:spPr>
      </p:pic>
      <p:sp>
        <p:nvSpPr>
          <p:cNvPr id="3" name="object 3"/>
          <p:cNvSpPr txBox="1"/>
          <p:nvPr/>
        </p:nvSpPr>
        <p:spPr>
          <a:xfrm>
            <a:off x="4037378" y="4015024"/>
            <a:ext cx="4112764" cy="2247299"/>
          </a:xfrm>
          <a:prstGeom prst="rect">
            <a:avLst/>
          </a:prstGeom>
        </p:spPr>
        <p:txBody>
          <a:bodyPr vert="horz" wrap="square" lIns="0" tIns="8145" rIns="0" bIns="0" rtlCol="0">
            <a:spAutoFit/>
          </a:bodyPr>
          <a:lstStyle/>
          <a:p>
            <a:pPr marL="8145" marR="3258">
              <a:lnSpc>
                <a:spcPct val="129600"/>
              </a:lnSpc>
              <a:spcBef>
                <a:spcPts val="64"/>
              </a:spcBef>
            </a:pPr>
            <a:r>
              <a:rPr sz="866" spc="32" dirty="0">
                <a:solidFill>
                  <a:srgbClr val="242424"/>
                </a:solidFill>
                <a:latin typeface="Times New Roman"/>
                <a:cs typeface="Times New Roman"/>
              </a:rPr>
              <a:t>Microservices,</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also</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known</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Microservice</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6" dirty="0">
                <a:solidFill>
                  <a:srgbClr val="242424"/>
                </a:solidFill>
                <a:latin typeface="Times New Roman"/>
                <a:cs typeface="Times New Roman"/>
              </a:rPr>
              <a:t> </a:t>
            </a:r>
            <a:r>
              <a:rPr sz="866" dirty="0">
                <a:solidFill>
                  <a:srgbClr val="242424"/>
                </a:solidFill>
                <a:latin typeface="Times New Roman"/>
                <a:cs typeface="Times New Roman"/>
              </a:rPr>
              <a:t>is</a:t>
            </a:r>
            <a:r>
              <a:rPr sz="866" spc="-6" dirty="0">
                <a:solidFill>
                  <a:srgbClr val="242424"/>
                </a:solidFill>
                <a:latin typeface="Times New Roman"/>
                <a:cs typeface="Times New Roman"/>
              </a:rPr>
              <a:t> </a:t>
            </a:r>
            <a:r>
              <a:rPr sz="866" spc="67" dirty="0">
                <a:solidFill>
                  <a:srgbClr val="242424"/>
                </a:solidFill>
                <a:latin typeface="Times New Roman"/>
                <a:cs typeface="Times New Roman"/>
              </a:rPr>
              <a:t>an</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“architectural</a:t>
            </a:r>
            <a:r>
              <a:rPr sz="866" spc="-3" dirty="0">
                <a:solidFill>
                  <a:srgbClr val="242424"/>
                </a:solidFill>
                <a:latin typeface="Times New Roman"/>
                <a:cs typeface="Times New Roman"/>
              </a:rPr>
              <a:t> </a:t>
            </a:r>
            <a:r>
              <a:rPr sz="866" spc="-6" dirty="0">
                <a:solidFill>
                  <a:srgbClr val="242424"/>
                </a:solidFill>
                <a:latin typeface="Times New Roman"/>
                <a:cs typeface="Times New Roman"/>
              </a:rPr>
              <a:t>style </a:t>
            </a:r>
            <a:r>
              <a:rPr sz="866" spc="51" dirty="0">
                <a:solidFill>
                  <a:srgbClr val="242424"/>
                </a:solidFill>
                <a:latin typeface="Times New Roman"/>
                <a:cs typeface="Times New Roman"/>
              </a:rPr>
              <a:t>that</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structures</a:t>
            </a:r>
            <a:r>
              <a:rPr sz="866" spc="-10" dirty="0">
                <a:solidFill>
                  <a:srgbClr val="242424"/>
                </a:solidFill>
                <a:latin typeface="Times New Roman"/>
                <a:cs typeface="Times New Roman"/>
              </a:rPr>
              <a:t> </a:t>
            </a:r>
            <a:r>
              <a:rPr sz="866" spc="67" dirty="0">
                <a:solidFill>
                  <a:srgbClr val="242424"/>
                </a:solidFill>
                <a:latin typeface="Times New Roman"/>
                <a:cs typeface="Times New Roman"/>
              </a:rPr>
              <a:t>an</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application</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collection</a:t>
            </a:r>
            <a:r>
              <a:rPr sz="866" spc="-10" dirty="0">
                <a:solidFill>
                  <a:srgbClr val="242424"/>
                </a:solidFill>
                <a:latin typeface="Times New Roman"/>
                <a:cs typeface="Times New Roman"/>
              </a:rPr>
              <a:t> </a:t>
            </a:r>
            <a:r>
              <a:rPr sz="866" dirty="0">
                <a:solidFill>
                  <a:srgbClr val="242424"/>
                </a:solidFill>
                <a:latin typeface="Times New Roman"/>
                <a:cs typeface="Times New Roman"/>
              </a:rPr>
              <a:t>of</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small</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autonomous</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modeled </a:t>
            </a:r>
            <a:r>
              <a:rPr sz="866" spc="55" dirty="0">
                <a:solidFill>
                  <a:srgbClr val="242424"/>
                </a:solidFill>
                <a:latin typeface="Times New Roman"/>
                <a:cs typeface="Times New Roman"/>
              </a:rPr>
              <a:t>around</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business</a:t>
            </a:r>
            <a:r>
              <a:rPr sz="866" spc="-13" dirty="0">
                <a:solidFill>
                  <a:srgbClr val="242424"/>
                </a:solidFill>
                <a:latin typeface="Times New Roman"/>
                <a:cs typeface="Times New Roman"/>
              </a:rPr>
              <a:t> </a:t>
            </a:r>
            <a:r>
              <a:rPr sz="866" spc="26" dirty="0">
                <a:solidFill>
                  <a:srgbClr val="242424"/>
                </a:solidFill>
                <a:latin typeface="Times New Roman"/>
                <a:cs typeface="Times New Roman"/>
              </a:rPr>
              <a:t>domain.”</a:t>
            </a:r>
            <a:endParaRPr sz="866">
              <a:latin typeface="Times New Roman"/>
              <a:cs typeface="Times New Roman"/>
            </a:endParaRPr>
          </a:p>
          <a:p>
            <a:pPr marL="8145" marR="148637">
              <a:lnSpc>
                <a:spcPct val="129600"/>
              </a:lnSpc>
              <a:spcBef>
                <a:spcPts val="962"/>
              </a:spcBef>
            </a:pPr>
            <a:r>
              <a:rPr sz="866" spc="32" dirty="0">
                <a:solidFill>
                  <a:srgbClr val="242424"/>
                </a:solidFill>
                <a:latin typeface="Times New Roman"/>
                <a:cs typeface="Times New Roman"/>
              </a:rPr>
              <a:t>While</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microservices</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0" dirty="0">
                <a:solidFill>
                  <a:srgbClr val="242424"/>
                </a:solidFill>
                <a:latin typeface="Times New Roman"/>
                <a:cs typeface="Times New Roman"/>
              </a:rPr>
              <a:t> </a:t>
            </a:r>
            <a:r>
              <a:rPr sz="866" dirty="0">
                <a:solidFill>
                  <a:srgbClr val="242424"/>
                </a:solidFill>
                <a:latin typeface="Times New Roman"/>
                <a:cs typeface="Times New Roman"/>
              </a:rPr>
              <a:t>Service-</a:t>
            </a:r>
            <a:r>
              <a:rPr sz="866" spc="42" dirty="0">
                <a:solidFill>
                  <a:srgbClr val="242424"/>
                </a:solidFill>
                <a:latin typeface="Times New Roman"/>
                <a:cs typeface="Times New Roman"/>
              </a:rPr>
              <a:t>Oriented</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Architecture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similar</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0" dirty="0">
                <a:solidFill>
                  <a:srgbClr val="242424"/>
                </a:solidFill>
                <a:latin typeface="Times New Roman"/>
                <a:cs typeface="Times New Roman"/>
              </a:rPr>
              <a:t> </a:t>
            </a:r>
            <a:r>
              <a:rPr sz="866" spc="55" dirty="0">
                <a:solidFill>
                  <a:srgbClr val="242424"/>
                </a:solidFill>
                <a:latin typeface="Times New Roman"/>
                <a:cs typeface="Times New Roman"/>
              </a:rPr>
              <a:t>some</a:t>
            </a:r>
            <a:r>
              <a:rPr sz="866" spc="10" dirty="0">
                <a:solidFill>
                  <a:srgbClr val="242424"/>
                </a:solidFill>
                <a:latin typeface="Times New Roman"/>
                <a:cs typeface="Times New Roman"/>
              </a:rPr>
              <a:t> </a:t>
            </a:r>
            <a:r>
              <a:rPr sz="866" spc="-6" dirty="0">
                <a:solidFill>
                  <a:srgbClr val="242424"/>
                </a:solidFill>
                <a:latin typeface="Times New Roman"/>
                <a:cs typeface="Times New Roman"/>
              </a:rPr>
              <a:t>ways,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6" dirty="0">
                <a:solidFill>
                  <a:srgbClr val="242424"/>
                </a:solidFill>
                <a:latin typeface="Times New Roman"/>
                <a:cs typeface="Times New Roman"/>
              </a:rPr>
              <a:t>key</a:t>
            </a:r>
            <a:r>
              <a:rPr sz="866" spc="16" dirty="0">
                <a:solidFill>
                  <a:srgbClr val="242424"/>
                </a:solidFill>
                <a:latin typeface="Times New Roman"/>
                <a:cs typeface="Times New Roman"/>
              </a:rPr>
              <a:t> </a:t>
            </a:r>
            <a:r>
              <a:rPr sz="866" spc="38" dirty="0">
                <a:solidFill>
                  <a:srgbClr val="242424"/>
                </a:solidFill>
                <a:latin typeface="Times New Roman"/>
                <a:cs typeface="Times New Roman"/>
              </a:rPr>
              <a:t>differences</a:t>
            </a:r>
            <a:r>
              <a:rPr sz="866" spc="19" dirty="0">
                <a:solidFill>
                  <a:srgbClr val="242424"/>
                </a:solidFill>
                <a:latin typeface="Times New Roman"/>
                <a:cs typeface="Times New Roman"/>
              </a:rPr>
              <a:t> </a:t>
            </a:r>
            <a:r>
              <a:rPr sz="866" spc="55" dirty="0">
                <a:solidFill>
                  <a:srgbClr val="242424"/>
                </a:solidFill>
                <a:latin typeface="Times New Roman"/>
                <a:cs typeface="Times New Roman"/>
              </a:rPr>
              <a:t>come</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in</a:t>
            </a:r>
            <a:r>
              <a:rPr sz="866" spc="16" dirty="0">
                <a:solidFill>
                  <a:srgbClr val="242424"/>
                </a:solidFill>
                <a:latin typeface="Times New Roman"/>
                <a:cs typeface="Times New Roman"/>
              </a:rPr>
              <a:t> </a:t>
            </a:r>
            <a:r>
              <a:rPr sz="866" spc="51" dirty="0">
                <a:solidFill>
                  <a:srgbClr val="242424"/>
                </a:solidFill>
                <a:latin typeface="Times New Roman"/>
                <a:cs typeface="Times New Roman"/>
              </a:rPr>
              <a:t>their</a:t>
            </a:r>
            <a:r>
              <a:rPr sz="866" spc="19" dirty="0">
                <a:solidFill>
                  <a:srgbClr val="242424"/>
                </a:solidFill>
                <a:latin typeface="Times New Roman"/>
                <a:cs typeface="Times New Roman"/>
              </a:rPr>
              <a:t> </a:t>
            </a:r>
            <a:r>
              <a:rPr sz="866" spc="32" dirty="0">
                <a:solidFill>
                  <a:srgbClr val="242424"/>
                </a:solidFill>
                <a:latin typeface="Times New Roman"/>
                <a:cs typeface="Times New Roman"/>
              </a:rPr>
              <a:t>functionality.</a:t>
            </a:r>
            <a:r>
              <a:rPr sz="866" spc="16" dirty="0">
                <a:solidFill>
                  <a:srgbClr val="242424"/>
                </a:solidFill>
                <a:latin typeface="Times New Roman"/>
                <a:cs typeface="Times New Roman"/>
              </a:rPr>
              <a:t> </a:t>
            </a:r>
            <a:r>
              <a:rPr sz="866" spc="6" dirty="0">
                <a:solidFill>
                  <a:srgbClr val="242424"/>
                </a:solidFill>
                <a:latin typeface="Times New Roman"/>
                <a:cs typeface="Times New Roman"/>
              </a:rPr>
              <a:t>Services</a:t>
            </a:r>
            <a:r>
              <a:rPr sz="866" spc="16" dirty="0">
                <a:solidFill>
                  <a:srgbClr val="242424"/>
                </a:solidFill>
                <a:latin typeface="Times New Roman"/>
                <a:cs typeface="Times New Roman"/>
              </a:rPr>
              <a:t> </a:t>
            </a:r>
            <a:r>
              <a:rPr sz="866" spc="6" dirty="0">
                <a:solidFill>
                  <a:srgbClr val="242424"/>
                </a:solidFill>
                <a:latin typeface="Times New Roman"/>
                <a:cs typeface="Times New Roman"/>
              </a:rPr>
              <a:t>is,</a:t>
            </a:r>
            <a:r>
              <a:rPr sz="866" spc="19" dirty="0">
                <a:solidFill>
                  <a:srgbClr val="242424"/>
                </a:solidFill>
                <a:latin typeface="Times New Roman"/>
                <a:cs typeface="Times New Roman"/>
              </a:rPr>
              <a:t> </a:t>
            </a:r>
            <a:r>
              <a:rPr sz="866" spc="6" dirty="0">
                <a:solidFill>
                  <a:srgbClr val="242424"/>
                </a:solidFill>
                <a:latin typeface="Times New Roman"/>
                <a:cs typeface="Times New Roman"/>
              </a:rPr>
              <a:t>obviously,</a:t>
            </a:r>
            <a:r>
              <a:rPr sz="866" spc="1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main </a:t>
            </a:r>
            <a:r>
              <a:rPr sz="866" spc="55" dirty="0">
                <a:solidFill>
                  <a:srgbClr val="242424"/>
                </a:solidFill>
                <a:latin typeface="Times New Roman"/>
                <a:cs typeface="Times New Roman"/>
              </a:rPr>
              <a:t>component</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both.</a:t>
            </a:r>
            <a:r>
              <a:rPr sz="866" spc="-19" dirty="0">
                <a:solidFill>
                  <a:srgbClr val="242424"/>
                </a:solidFill>
                <a:latin typeface="Times New Roman"/>
                <a:cs typeface="Times New Roman"/>
              </a:rPr>
              <a:t> </a:t>
            </a:r>
            <a:r>
              <a:rPr sz="866" spc="45" dirty="0">
                <a:solidFill>
                  <a:srgbClr val="242424"/>
                </a:solidFill>
                <a:latin typeface="Times New Roman"/>
                <a:cs typeface="Times New Roman"/>
              </a:rPr>
              <a:t>There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four</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basic</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types</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26" dirty="0">
                <a:solidFill>
                  <a:srgbClr val="242424"/>
                </a:solidFill>
                <a:latin typeface="Times New Roman"/>
                <a:cs typeface="Times New Roman"/>
              </a:rPr>
              <a:t>services:</a:t>
            </a:r>
            <a:endParaRPr sz="866">
              <a:latin typeface="Times New Roman"/>
              <a:cs typeface="Times New Roman"/>
            </a:endParaRPr>
          </a:p>
          <a:p>
            <a:pPr>
              <a:spcBef>
                <a:spcPts val="273"/>
              </a:spcBef>
            </a:pPr>
            <a:endParaRPr sz="866">
              <a:latin typeface="Times New Roman"/>
              <a:cs typeface="Times New Roman"/>
            </a:endParaRPr>
          </a:p>
          <a:p>
            <a:pPr marL="8145"/>
            <a:r>
              <a:rPr sz="866" spc="42" dirty="0">
                <a:solidFill>
                  <a:srgbClr val="242424"/>
                </a:solidFill>
                <a:latin typeface="Times New Roman"/>
                <a:cs typeface="Times New Roman"/>
              </a:rPr>
              <a:t>Functional</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service:</a:t>
            </a:r>
            <a:r>
              <a:rPr sz="866" spc="-13" dirty="0">
                <a:solidFill>
                  <a:srgbClr val="242424"/>
                </a:solidFill>
                <a:latin typeface="Times New Roman"/>
                <a:cs typeface="Times New Roman"/>
              </a:rPr>
              <a:t> </a:t>
            </a:r>
            <a:r>
              <a:rPr sz="866" spc="51" dirty="0">
                <a:solidFill>
                  <a:srgbClr val="242424"/>
                </a:solidFill>
                <a:latin typeface="Times New Roman"/>
                <a:cs typeface="Times New Roman"/>
              </a:rPr>
              <a:t>these</a:t>
            </a:r>
            <a:r>
              <a:rPr sz="866" spc="-13" dirty="0">
                <a:solidFill>
                  <a:srgbClr val="242424"/>
                </a:solidFill>
                <a:latin typeface="Times New Roman"/>
                <a:cs typeface="Times New Roman"/>
              </a:rPr>
              <a:t> </a:t>
            </a:r>
            <a:r>
              <a:rPr sz="866" spc="48" dirty="0">
                <a:solidFill>
                  <a:srgbClr val="242424"/>
                </a:solidFill>
                <a:latin typeface="Times New Roman"/>
                <a:cs typeface="Times New Roman"/>
              </a:rPr>
              <a:t>define</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core</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business</a:t>
            </a:r>
            <a:r>
              <a:rPr sz="866" spc="-13" dirty="0">
                <a:solidFill>
                  <a:srgbClr val="242424"/>
                </a:solidFill>
                <a:latin typeface="Times New Roman"/>
                <a:cs typeface="Times New Roman"/>
              </a:rPr>
              <a:t> </a:t>
            </a:r>
            <a:r>
              <a:rPr sz="866" spc="38" dirty="0">
                <a:solidFill>
                  <a:srgbClr val="242424"/>
                </a:solidFill>
                <a:latin typeface="Times New Roman"/>
                <a:cs typeface="Times New Roman"/>
              </a:rPr>
              <a:t>operations</a:t>
            </a:r>
            <a:endParaRPr sz="866">
              <a:latin typeface="Times New Roman"/>
              <a:cs typeface="Times New Roman"/>
            </a:endParaRPr>
          </a:p>
          <a:p>
            <a:pPr marL="8145" marR="243928">
              <a:lnSpc>
                <a:spcPct val="129600"/>
              </a:lnSpc>
              <a:spcBef>
                <a:spcPts val="965"/>
              </a:spcBef>
            </a:pPr>
            <a:r>
              <a:rPr sz="866" spc="45" dirty="0">
                <a:solidFill>
                  <a:srgbClr val="242424"/>
                </a:solidFill>
                <a:latin typeface="Times New Roman"/>
                <a:cs typeface="Times New Roman"/>
              </a:rPr>
              <a:t>Enterprise</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service: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these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implement</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functionality</a:t>
            </a:r>
            <a:r>
              <a:rPr sz="866" spc="-3" dirty="0">
                <a:solidFill>
                  <a:srgbClr val="242424"/>
                </a:solidFill>
                <a:latin typeface="Times New Roman"/>
                <a:cs typeface="Times New Roman"/>
              </a:rPr>
              <a:t> </a:t>
            </a:r>
            <a:r>
              <a:rPr sz="866" spc="48" dirty="0">
                <a:solidFill>
                  <a:srgbClr val="242424"/>
                </a:solidFill>
                <a:latin typeface="Times New Roman"/>
                <a:cs typeface="Times New Roman"/>
              </a:rPr>
              <a:t>defined</a:t>
            </a:r>
            <a:r>
              <a:rPr sz="866" spc="-3" dirty="0">
                <a:solidFill>
                  <a:srgbClr val="242424"/>
                </a:solidFill>
                <a:latin typeface="Times New Roman"/>
                <a:cs typeface="Times New Roman"/>
              </a:rPr>
              <a:t> </a:t>
            </a:r>
            <a:r>
              <a:rPr sz="866" dirty="0">
                <a:solidFill>
                  <a:srgbClr val="242424"/>
                </a:solidFill>
                <a:latin typeface="Times New Roman"/>
                <a:cs typeface="Times New Roman"/>
              </a:rPr>
              <a:t>by</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functional </a:t>
            </a:r>
            <a:r>
              <a:rPr sz="866" spc="29" dirty="0">
                <a:solidFill>
                  <a:srgbClr val="242424"/>
                </a:solidFill>
                <a:latin typeface="Times New Roman"/>
                <a:cs typeface="Times New Roman"/>
              </a:rPr>
              <a:t>services</a:t>
            </a:r>
            <a:endParaRPr sz="866">
              <a:latin typeface="Times New Roman"/>
              <a:cs typeface="Times New Roman"/>
            </a:endParaRPr>
          </a:p>
          <a:p>
            <a:pPr>
              <a:spcBef>
                <a:spcPts val="224"/>
              </a:spcBef>
            </a:pPr>
            <a:endParaRPr sz="866">
              <a:latin typeface="Times New Roman"/>
              <a:cs typeface="Times New Roman"/>
            </a:endParaRPr>
          </a:p>
          <a:p>
            <a:pPr marL="8145"/>
            <a:r>
              <a:rPr sz="866" spc="13" dirty="0">
                <a:solidFill>
                  <a:srgbClr val="242424"/>
                </a:solidFill>
                <a:latin typeface="Times New Roman"/>
                <a:cs typeface="Times New Roman"/>
              </a:rPr>
              <a:t>Application</a:t>
            </a:r>
            <a:r>
              <a:rPr sz="866" spc="6" dirty="0">
                <a:solidFill>
                  <a:srgbClr val="242424"/>
                </a:solidFill>
                <a:latin typeface="Times New Roman"/>
                <a:cs typeface="Times New Roman"/>
              </a:rPr>
              <a:t> </a:t>
            </a:r>
            <a:r>
              <a:rPr sz="866" spc="32" dirty="0">
                <a:solidFill>
                  <a:srgbClr val="242424"/>
                </a:solidFill>
                <a:latin typeface="Times New Roman"/>
                <a:cs typeface="Times New Roman"/>
              </a:rPr>
              <a:t>service: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these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are</a:t>
            </a:r>
            <a:r>
              <a:rPr sz="866" spc="10" dirty="0">
                <a:solidFill>
                  <a:srgbClr val="242424"/>
                </a:solidFill>
                <a:latin typeface="Times New Roman"/>
                <a:cs typeface="Times New Roman"/>
              </a:rPr>
              <a:t> </a:t>
            </a:r>
            <a:r>
              <a:rPr sz="866" spc="48" dirty="0">
                <a:solidFill>
                  <a:srgbClr val="242424"/>
                </a:solidFill>
                <a:latin typeface="Times New Roman"/>
                <a:cs typeface="Times New Roman"/>
              </a:rPr>
              <a:t>confined</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specific</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application</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content</a:t>
            </a:r>
            <a:endParaRPr sz="866">
              <a:latin typeface="Times New Roman"/>
              <a:cs typeface="Times New Roman"/>
            </a:endParaRPr>
          </a:p>
        </p:txBody>
      </p:sp>
      <p:sp>
        <p:nvSpPr>
          <p:cNvPr id="6" name="object 6"/>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3"/>
              </a:rPr>
              <a:t>https://medium.com/@SoftwareDevelopmentCommunity/what-</a:t>
            </a:r>
            <a:r>
              <a:rPr sz="513" dirty="0">
                <a:latin typeface="Arial MT"/>
                <a:cs typeface="Arial MT"/>
                <a:hlinkClick r:id="rId3"/>
              </a:rPr>
              <a:t>is-</a:t>
            </a:r>
            <a:r>
              <a:rPr sz="513" spc="-6" dirty="0">
                <a:latin typeface="Arial MT"/>
                <a:cs typeface="Arial MT"/>
                <a:hlinkClick r:id="rId3"/>
              </a:rPr>
              <a:t>service-oriented-architecture-fa894d11a7ec</a:t>
            </a:r>
            <a:endParaRPr sz="513">
              <a:latin typeface="Arial MT"/>
              <a:cs typeface="Arial MT"/>
            </a:endParaRPr>
          </a:p>
        </p:txBody>
      </p:sp>
      <p:sp>
        <p:nvSpPr>
          <p:cNvPr id="7" name="object 7"/>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24434">
              <a:spcBef>
                <a:spcPts val="13"/>
              </a:spcBef>
            </a:pPr>
            <a:fld id="{81D60167-4931-47E6-BA6A-407CBD079E47}" type="slidenum">
              <a:rPr lang="en-IN" spc="-20" smtClean="0"/>
              <a:pPr marL="93980">
                <a:spcBef>
                  <a:spcPts val="20"/>
                </a:spcBef>
              </a:pPr>
              <a:t>43</a:t>
            </a:fld>
            <a:r>
              <a:rPr lang="en-IN" spc="-20"/>
              <a:t>/18</a:t>
            </a:r>
            <a:endParaRPr spc="-6" dirty="0"/>
          </a:p>
        </p:txBody>
      </p:sp>
      <p:sp>
        <p:nvSpPr>
          <p:cNvPr id="4" name="object 4"/>
          <p:cNvSpPr txBox="1"/>
          <p:nvPr/>
        </p:nvSpPr>
        <p:spPr>
          <a:xfrm>
            <a:off x="3872539" y="103888"/>
            <a:ext cx="476069"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endParaRPr sz="513">
              <a:latin typeface="Arial MT"/>
              <a:cs typeface="Arial MT"/>
            </a:endParaRPr>
          </a:p>
        </p:txBody>
      </p:sp>
      <p:sp>
        <p:nvSpPr>
          <p:cNvPr id="5" name="object 5"/>
          <p:cNvSpPr txBox="1"/>
          <p:nvPr/>
        </p:nvSpPr>
        <p:spPr>
          <a:xfrm>
            <a:off x="5167291" y="103888"/>
            <a:ext cx="2572971" cy="87157"/>
          </a:xfrm>
          <a:prstGeom prst="rect">
            <a:avLst/>
          </a:prstGeom>
        </p:spPr>
        <p:txBody>
          <a:bodyPr vert="horz" wrap="square" lIns="0" tIns="8145" rIns="0" bIns="0" rtlCol="0">
            <a:spAutoFit/>
          </a:bodyPr>
          <a:lstStyle/>
          <a:p>
            <a:pPr marL="8145">
              <a:spcBef>
                <a:spcPts val="64"/>
              </a:spcBef>
            </a:pPr>
            <a:r>
              <a:rPr sz="513" dirty="0">
                <a:latin typeface="Arial MT"/>
                <a:cs typeface="Arial MT"/>
              </a:rPr>
              <a:t>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2539" y="79041"/>
            <a:ext cx="4203579" cy="1860861"/>
          </a:xfrm>
          <a:prstGeom prst="rect">
            <a:avLst/>
          </a:prstGeom>
        </p:spPr>
        <p:txBody>
          <a:bodyPr vert="horz" wrap="square" lIns="0" tIns="32987" rIns="0" bIns="0" rtlCol="0">
            <a:spAutoFit/>
          </a:bodyPr>
          <a:lstStyle/>
          <a:p>
            <a:pPr marL="8145">
              <a:spcBef>
                <a:spcPts val="260"/>
              </a:spcBef>
              <a:tabLst>
                <a:tab pos="1302714" algn="l"/>
              </a:tabLst>
            </a:pPr>
            <a:r>
              <a:rPr sz="513" dirty="0">
                <a:latin typeface="Arial MT"/>
                <a:cs typeface="Arial MT"/>
              </a:rPr>
              <a:t>6/5/24,</a:t>
            </a:r>
            <a:r>
              <a:rPr sz="513" spc="-32" dirty="0">
                <a:latin typeface="Arial MT"/>
                <a:cs typeface="Arial MT"/>
              </a:rPr>
              <a:t> </a:t>
            </a:r>
            <a:r>
              <a:rPr sz="513" dirty="0">
                <a:latin typeface="Arial MT"/>
                <a:cs typeface="Arial MT"/>
              </a:rPr>
              <a:t>3:39</a:t>
            </a:r>
            <a:r>
              <a:rPr sz="513" spc="-29" dirty="0">
                <a:latin typeface="Arial MT"/>
                <a:cs typeface="Arial MT"/>
              </a:rPr>
              <a:t> </a:t>
            </a:r>
            <a:r>
              <a:rPr sz="513" spc="-16" dirty="0">
                <a:latin typeface="Arial MT"/>
                <a:cs typeface="Arial MT"/>
              </a:rPr>
              <a:t>PM</a:t>
            </a:r>
            <a:r>
              <a:rPr sz="513" dirty="0">
                <a:latin typeface="Arial MT"/>
                <a:cs typeface="Arial MT"/>
              </a:rPr>
              <a:t>	What</a:t>
            </a:r>
            <a:r>
              <a:rPr sz="513" spc="3" dirty="0">
                <a:latin typeface="Arial MT"/>
                <a:cs typeface="Arial MT"/>
              </a:rPr>
              <a:t> </a:t>
            </a:r>
            <a:r>
              <a:rPr sz="513" dirty="0">
                <a:latin typeface="Arial MT"/>
                <a:cs typeface="Arial MT"/>
              </a:rPr>
              <a:t>Is</a:t>
            </a:r>
            <a:r>
              <a:rPr sz="513" spc="3" dirty="0">
                <a:latin typeface="Arial MT"/>
                <a:cs typeface="Arial MT"/>
              </a:rPr>
              <a:t> </a:t>
            </a:r>
            <a:r>
              <a:rPr sz="513" spc="-6" dirty="0">
                <a:latin typeface="Arial MT"/>
                <a:cs typeface="Arial MT"/>
              </a:rPr>
              <a:t>Service-Oriented</a:t>
            </a:r>
            <a:r>
              <a:rPr sz="513" spc="-22" dirty="0">
                <a:latin typeface="Arial MT"/>
                <a:cs typeface="Arial MT"/>
              </a:rPr>
              <a:t> </a:t>
            </a:r>
            <a:r>
              <a:rPr sz="513" spc="-6" dirty="0">
                <a:latin typeface="Arial MT"/>
                <a:cs typeface="Arial MT"/>
              </a:rPr>
              <a:t>Architecture?</a:t>
            </a:r>
            <a:r>
              <a:rPr sz="513" spc="3" dirty="0">
                <a:latin typeface="Arial MT"/>
                <a:cs typeface="Arial MT"/>
              </a:rPr>
              <a:t> </a:t>
            </a:r>
            <a:r>
              <a:rPr sz="513" dirty="0">
                <a:latin typeface="Arial MT"/>
                <a:cs typeface="Arial MT"/>
              </a:rPr>
              <a:t>|</a:t>
            </a:r>
            <a:r>
              <a:rPr sz="513" spc="6" dirty="0">
                <a:latin typeface="Arial MT"/>
                <a:cs typeface="Arial MT"/>
              </a:rPr>
              <a:t> </a:t>
            </a:r>
            <a:r>
              <a:rPr sz="513" dirty="0">
                <a:latin typeface="Arial MT"/>
                <a:cs typeface="Arial MT"/>
              </a:rPr>
              <a:t>by</a:t>
            </a:r>
            <a:r>
              <a:rPr sz="513" spc="3" dirty="0">
                <a:latin typeface="Arial MT"/>
                <a:cs typeface="Arial MT"/>
              </a:rPr>
              <a:t> </a:t>
            </a:r>
            <a:r>
              <a:rPr sz="513" dirty="0">
                <a:latin typeface="Arial MT"/>
                <a:cs typeface="Arial MT"/>
              </a:rPr>
              <a:t>Software</a:t>
            </a:r>
            <a:r>
              <a:rPr sz="513" spc="3" dirty="0">
                <a:latin typeface="Arial MT"/>
                <a:cs typeface="Arial MT"/>
              </a:rPr>
              <a:t> </a:t>
            </a:r>
            <a:r>
              <a:rPr sz="513" spc="-6" dirty="0">
                <a:latin typeface="Arial MT"/>
                <a:cs typeface="Arial MT"/>
              </a:rPr>
              <a:t>Development</a:t>
            </a:r>
            <a:r>
              <a:rPr sz="513" spc="6" dirty="0">
                <a:latin typeface="Arial MT"/>
                <a:cs typeface="Arial MT"/>
              </a:rPr>
              <a:t> </a:t>
            </a:r>
            <a:r>
              <a:rPr sz="513" dirty="0">
                <a:latin typeface="Arial MT"/>
                <a:cs typeface="Arial MT"/>
              </a:rPr>
              <a:t>Community</a:t>
            </a:r>
            <a:r>
              <a:rPr sz="513" spc="3" dirty="0">
                <a:latin typeface="Arial MT"/>
                <a:cs typeface="Arial MT"/>
              </a:rPr>
              <a:t> </a:t>
            </a:r>
            <a:r>
              <a:rPr sz="513" dirty="0">
                <a:latin typeface="Arial MT"/>
                <a:cs typeface="Arial MT"/>
              </a:rPr>
              <a:t>|</a:t>
            </a:r>
            <a:r>
              <a:rPr sz="513" spc="3" dirty="0">
                <a:latin typeface="Arial MT"/>
                <a:cs typeface="Arial MT"/>
              </a:rPr>
              <a:t> </a:t>
            </a:r>
            <a:r>
              <a:rPr sz="513" spc="-6" dirty="0">
                <a:latin typeface="Arial MT"/>
                <a:cs typeface="Arial MT"/>
              </a:rPr>
              <a:t>Medium</a:t>
            </a:r>
            <a:endParaRPr sz="513">
              <a:latin typeface="Arial MT"/>
              <a:cs typeface="Arial MT"/>
            </a:endParaRPr>
          </a:p>
          <a:p>
            <a:pPr marL="172664" marR="144972">
              <a:lnSpc>
                <a:spcPct val="129600"/>
              </a:lnSpc>
              <a:spcBef>
                <a:spcPts val="22"/>
              </a:spcBef>
            </a:pPr>
            <a:r>
              <a:rPr sz="866" spc="48" dirty="0">
                <a:solidFill>
                  <a:srgbClr val="242424"/>
                </a:solidFill>
                <a:latin typeface="Times New Roman"/>
                <a:cs typeface="Times New Roman"/>
              </a:rPr>
              <a:t>Infrastructure</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service: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implements</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non-functional</a:t>
            </a:r>
            <a:r>
              <a:rPr sz="866" spc="-10" dirty="0">
                <a:solidFill>
                  <a:srgbClr val="242424"/>
                </a:solidFill>
                <a:latin typeface="Times New Roman"/>
                <a:cs typeface="Times New Roman"/>
              </a:rPr>
              <a:t> </a:t>
            </a:r>
            <a:r>
              <a:rPr sz="866" spc="32" dirty="0">
                <a:solidFill>
                  <a:srgbClr val="242424"/>
                </a:solidFill>
                <a:latin typeface="Times New Roman"/>
                <a:cs typeface="Times New Roman"/>
              </a:rPr>
              <a:t>tasks</a:t>
            </a:r>
            <a:r>
              <a:rPr sz="866" spc="-6" dirty="0">
                <a:solidFill>
                  <a:srgbClr val="242424"/>
                </a:solidFill>
                <a:latin typeface="Times New Roman"/>
                <a:cs typeface="Times New Roman"/>
              </a:rPr>
              <a:t> </a:t>
            </a:r>
            <a:r>
              <a:rPr sz="866" spc="48" dirty="0">
                <a:solidFill>
                  <a:srgbClr val="242424"/>
                </a:solidFill>
                <a:latin typeface="Times New Roman"/>
                <a:cs typeface="Times New Roman"/>
              </a:rPr>
              <a:t>such</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as</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authentication, </a:t>
            </a:r>
            <a:r>
              <a:rPr sz="866" spc="38" dirty="0">
                <a:solidFill>
                  <a:srgbClr val="242424"/>
                </a:solidFill>
                <a:latin typeface="Times New Roman"/>
                <a:cs typeface="Times New Roman"/>
              </a:rPr>
              <a:t>auditing,</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security,</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0" dirty="0">
                <a:solidFill>
                  <a:srgbClr val="242424"/>
                </a:solidFill>
                <a:latin typeface="Times New Roman"/>
                <a:cs typeface="Times New Roman"/>
              </a:rPr>
              <a:t> </a:t>
            </a:r>
            <a:r>
              <a:rPr sz="866" spc="-6" dirty="0">
                <a:solidFill>
                  <a:srgbClr val="242424"/>
                </a:solidFill>
                <a:latin typeface="Times New Roman"/>
                <a:cs typeface="Times New Roman"/>
              </a:rPr>
              <a:t>logging</a:t>
            </a:r>
            <a:endParaRPr sz="866">
              <a:latin typeface="Times New Roman"/>
              <a:cs typeface="Times New Roman"/>
            </a:endParaRPr>
          </a:p>
          <a:p>
            <a:pPr marL="172664" marR="3258" algn="just">
              <a:lnSpc>
                <a:spcPct val="129600"/>
              </a:lnSpc>
              <a:spcBef>
                <a:spcPts val="962"/>
              </a:spcBef>
            </a:pPr>
            <a:r>
              <a:rPr sz="866" dirty="0">
                <a:solidFill>
                  <a:srgbClr val="242424"/>
                </a:solidFill>
                <a:latin typeface="Times New Roman"/>
                <a:cs typeface="Times New Roman"/>
              </a:rPr>
              <a:t>As</a:t>
            </a:r>
            <a:r>
              <a:rPr sz="866" spc="-6" dirty="0">
                <a:solidFill>
                  <a:srgbClr val="242424"/>
                </a:solidFill>
                <a:latin typeface="Times New Roman"/>
                <a:cs typeface="Times New Roman"/>
              </a:rPr>
              <a:t> </a:t>
            </a:r>
            <a:r>
              <a:rPr sz="866" dirty="0">
                <a:solidFill>
                  <a:srgbClr val="242424"/>
                </a:solidFill>
                <a:latin typeface="Times New Roman"/>
                <a:cs typeface="Times New Roman"/>
              </a:rPr>
              <a:t>you</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see,</a:t>
            </a:r>
            <a:r>
              <a:rPr sz="866" spc="-6" dirty="0">
                <a:solidFill>
                  <a:srgbClr val="242424"/>
                </a:solidFill>
                <a:latin typeface="Times New Roman"/>
                <a:cs typeface="Times New Roman"/>
              </a:rPr>
              <a:t> </a:t>
            </a:r>
            <a:r>
              <a:rPr sz="866" spc="48" dirty="0">
                <a:solidFill>
                  <a:srgbClr val="242424"/>
                </a:solidFill>
                <a:latin typeface="Times New Roman"/>
                <a:cs typeface="Times New Roman"/>
              </a:rPr>
              <a:t>each</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these</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services</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builds</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on</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one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before</a:t>
            </a:r>
            <a:r>
              <a:rPr sz="866" spc="-6" dirty="0">
                <a:solidFill>
                  <a:srgbClr val="242424"/>
                </a:solidFill>
                <a:latin typeface="Times New Roman"/>
                <a:cs typeface="Times New Roman"/>
              </a:rPr>
              <a:t> </a:t>
            </a:r>
            <a:r>
              <a:rPr sz="866" dirty="0">
                <a:solidFill>
                  <a:srgbClr val="242424"/>
                </a:solidFill>
                <a:latin typeface="Times New Roman"/>
                <a:cs typeface="Times New Roman"/>
              </a:rPr>
              <a:t>it,</a:t>
            </a:r>
            <a:r>
              <a:rPr sz="866" spc="-6" dirty="0">
                <a:solidFill>
                  <a:srgbClr val="242424"/>
                </a:solidFill>
                <a:latin typeface="Times New Roman"/>
                <a:cs typeface="Times New Roman"/>
              </a:rPr>
              <a:t> </a:t>
            </a:r>
            <a:r>
              <a:rPr sz="866" spc="42" dirty="0">
                <a:solidFill>
                  <a:srgbClr val="242424"/>
                </a:solidFill>
                <a:latin typeface="Times New Roman"/>
                <a:cs typeface="Times New Roman"/>
              </a:rPr>
              <a:t>creating</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system </a:t>
            </a:r>
            <a:r>
              <a:rPr sz="866" spc="51" dirty="0">
                <a:solidFill>
                  <a:srgbClr val="242424"/>
                </a:solidFill>
                <a:latin typeface="Times New Roman"/>
                <a:cs typeface="Times New Roman"/>
              </a:rPr>
              <a:t>that</a:t>
            </a:r>
            <a:r>
              <a:rPr sz="866" spc="-3" dirty="0">
                <a:solidFill>
                  <a:srgbClr val="242424"/>
                </a:solidFill>
                <a:latin typeface="Times New Roman"/>
                <a:cs typeface="Times New Roman"/>
              </a:rPr>
              <a:t> </a:t>
            </a:r>
            <a:r>
              <a:rPr sz="866" dirty="0">
                <a:solidFill>
                  <a:srgbClr val="242424"/>
                </a:solidFill>
                <a:latin typeface="Times New Roman"/>
                <a:cs typeface="Times New Roman"/>
              </a:rPr>
              <a:t>is </a:t>
            </a:r>
            <a:r>
              <a:rPr sz="866" spc="51" dirty="0">
                <a:solidFill>
                  <a:srgbClr val="242424"/>
                </a:solidFill>
                <a:latin typeface="Times New Roman"/>
                <a:cs typeface="Times New Roman"/>
              </a:rPr>
              <a:t>not</a:t>
            </a:r>
            <a:r>
              <a:rPr sz="866" dirty="0">
                <a:solidFill>
                  <a:srgbClr val="242424"/>
                </a:solidFill>
                <a:latin typeface="Times New Roman"/>
                <a:cs typeface="Times New Roman"/>
              </a:rPr>
              <a:t> </a:t>
            </a:r>
            <a:r>
              <a:rPr sz="866" spc="32" dirty="0">
                <a:solidFill>
                  <a:srgbClr val="242424"/>
                </a:solidFill>
                <a:latin typeface="Times New Roman"/>
                <a:cs typeface="Times New Roman"/>
              </a:rPr>
              <a:t>only</a:t>
            </a:r>
            <a:r>
              <a:rPr sz="866" spc="-3" dirty="0">
                <a:solidFill>
                  <a:srgbClr val="242424"/>
                </a:solidFill>
                <a:latin typeface="Times New Roman"/>
                <a:cs typeface="Times New Roman"/>
              </a:rPr>
              <a:t> </a:t>
            </a:r>
            <a:r>
              <a:rPr sz="866" spc="32" dirty="0">
                <a:solidFill>
                  <a:srgbClr val="242424"/>
                </a:solidFill>
                <a:latin typeface="Times New Roman"/>
                <a:cs typeface="Times New Roman"/>
              </a:rPr>
              <a:t>easy</a:t>
            </a:r>
            <a:r>
              <a:rPr sz="866" dirty="0">
                <a:solidFill>
                  <a:srgbClr val="242424"/>
                </a:solidFill>
                <a:latin typeface="Times New Roman"/>
                <a:cs typeface="Times New Roman"/>
              </a:rPr>
              <a:t>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42" dirty="0">
                <a:solidFill>
                  <a:srgbClr val="242424"/>
                </a:solidFill>
                <a:latin typeface="Times New Roman"/>
                <a:cs typeface="Times New Roman"/>
              </a:rPr>
              <a:t>use,</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but</a:t>
            </a:r>
            <a:r>
              <a:rPr sz="866" dirty="0">
                <a:solidFill>
                  <a:srgbClr val="242424"/>
                </a:solidFill>
                <a:latin typeface="Times New Roman"/>
                <a:cs typeface="Times New Roman"/>
              </a:rPr>
              <a:t> </a:t>
            </a:r>
            <a:r>
              <a:rPr sz="866" spc="38" dirty="0">
                <a:solidFill>
                  <a:srgbClr val="242424"/>
                </a:solidFill>
                <a:latin typeface="Times New Roman"/>
                <a:cs typeface="Times New Roman"/>
              </a:rPr>
              <a:t>provides</a:t>
            </a:r>
            <a:r>
              <a:rPr sz="866" dirty="0">
                <a:solidFill>
                  <a:srgbClr val="242424"/>
                </a:solidFill>
                <a:latin typeface="Times New Roman"/>
                <a:cs typeface="Times New Roman"/>
              </a:rPr>
              <a:t> you</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dirty="0">
                <a:solidFill>
                  <a:srgbClr val="242424"/>
                </a:solidFill>
                <a:latin typeface="Times New Roman"/>
                <a:cs typeface="Times New Roman"/>
              </a:rPr>
              <a:t> </a:t>
            </a:r>
            <a:r>
              <a:rPr sz="866" spc="51" dirty="0">
                <a:solidFill>
                  <a:srgbClr val="242424"/>
                </a:solidFill>
                <a:latin typeface="Times New Roman"/>
                <a:cs typeface="Times New Roman"/>
              </a:rPr>
              <a:t>a</a:t>
            </a:r>
            <a:r>
              <a:rPr sz="866" dirty="0">
                <a:solidFill>
                  <a:srgbClr val="242424"/>
                </a:solidFill>
                <a:latin typeface="Times New Roman"/>
                <a:cs typeface="Times New Roman"/>
              </a:rPr>
              <a:t> </a:t>
            </a:r>
            <a:r>
              <a:rPr sz="866" spc="29" dirty="0">
                <a:solidFill>
                  <a:srgbClr val="242424"/>
                </a:solidFill>
                <a:latin typeface="Times New Roman"/>
                <a:cs typeface="Times New Roman"/>
              </a:rPr>
              <a:t>variety</a:t>
            </a:r>
            <a:r>
              <a:rPr sz="866" dirty="0">
                <a:solidFill>
                  <a:srgbClr val="242424"/>
                </a:solidFill>
                <a:latin typeface="Times New Roman"/>
                <a:cs typeface="Times New Roman"/>
              </a:rPr>
              <a:t> of</a:t>
            </a:r>
            <a:r>
              <a:rPr sz="866" spc="-3" dirty="0">
                <a:solidFill>
                  <a:srgbClr val="242424"/>
                </a:solidFill>
                <a:latin typeface="Times New Roman"/>
                <a:cs typeface="Times New Roman"/>
              </a:rPr>
              <a:t> </a:t>
            </a:r>
            <a:r>
              <a:rPr sz="866" dirty="0">
                <a:solidFill>
                  <a:srgbClr val="242424"/>
                </a:solidFill>
                <a:latin typeface="Times New Roman"/>
                <a:cs typeface="Times New Roman"/>
              </a:rPr>
              <a:t>ways </a:t>
            </a:r>
            <a:r>
              <a:rPr sz="866" spc="35" dirty="0">
                <a:solidFill>
                  <a:srgbClr val="242424"/>
                </a:solidFill>
                <a:latin typeface="Times New Roman"/>
                <a:cs typeface="Times New Roman"/>
              </a:rPr>
              <a:t>to</a:t>
            </a:r>
            <a:r>
              <a:rPr sz="866" dirty="0">
                <a:solidFill>
                  <a:srgbClr val="242424"/>
                </a:solidFill>
                <a:latin typeface="Times New Roman"/>
                <a:cs typeface="Times New Roman"/>
              </a:rPr>
              <a:t> </a:t>
            </a:r>
            <a:r>
              <a:rPr sz="866" spc="51" dirty="0">
                <a:solidFill>
                  <a:srgbClr val="242424"/>
                </a:solidFill>
                <a:latin typeface="Times New Roman"/>
                <a:cs typeface="Times New Roman"/>
              </a:rPr>
              <a:t>manage</a:t>
            </a:r>
            <a:r>
              <a:rPr sz="866" spc="-3" dirty="0">
                <a:solidFill>
                  <a:srgbClr val="242424"/>
                </a:solidFill>
                <a:latin typeface="Times New Roman"/>
                <a:cs typeface="Times New Roman"/>
              </a:rPr>
              <a:t> </a:t>
            </a:r>
            <a:r>
              <a:rPr sz="866" spc="22" dirty="0">
                <a:solidFill>
                  <a:srgbClr val="242424"/>
                </a:solidFill>
                <a:latin typeface="Times New Roman"/>
                <a:cs typeface="Times New Roman"/>
              </a:rPr>
              <a:t>your </a:t>
            </a:r>
            <a:r>
              <a:rPr sz="866" spc="42" dirty="0">
                <a:solidFill>
                  <a:srgbClr val="242424"/>
                </a:solidFill>
                <a:latin typeface="Times New Roman"/>
                <a:cs typeface="Times New Roman"/>
              </a:rPr>
              <a:t>business.</a:t>
            </a:r>
            <a:r>
              <a:rPr sz="866" spc="-22" dirty="0">
                <a:solidFill>
                  <a:srgbClr val="242424"/>
                </a:solidFill>
                <a:latin typeface="Times New Roman"/>
                <a:cs typeface="Times New Roman"/>
              </a:rPr>
              <a:t> </a:t>
            </a:r>
            <a:r>
              <a:rPr sz="866" dirty="0">
                <a:solidFill>
                  <a:srgbClr val="242424"/>
                </a:solidFill>
                <a:latin typeface="Times New Roman"/>
                <a:cs typeface="Times New Roman"/>
              </a:rPr>
              <a:t>As</a:t>
            </a:r>
            <a:r>
              <a:rPr sz="866" spc="-16"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any</a:t>
            </a:r>
            <a:r>
              <a:rPr sz="866" spc="-16" dirty="0">
                <a:solidFill>
                  <a:srgbClr val="242424"/>
                </a:solidFill>
                <a:latin typeface="Times New Roman"/>
                <a:cs typeface="Times New Roman"/>
              </a:rPr>
              <a:t> </a:t>
            </a:r>
            <a:r>
              <a:rPr sz="866" spc="32" dirty="0">
                <a:solidFill>
                  <a:srgbClr val="242424"/>
                </a:solidFill>
                <a:latin typeface="Times New Roman"/>
                <a:cs typeface="Times New Roman"/>
              </a:rPr>
              <a:t>functionality,</a:t>
            </a:r>
            <a:r>
              <a:rPr sz="866" spc="-13" dirty="0">
                <a:solidFill>
                  <a:srgbClr val="242424"/>
                </a:solidFill>
                <a:latin typeface="Times New Roman"/>
                <a:cs typeface="Times New Roman"/>
              </a:rPr>
              <a:t> </a:t>
            </a:r>
            <a:r>
              <a:rPr sz="866" spc="-16" dirty="0">
                <a:solidFill>
                  <a:srgbClr val="242424"/>
                </a:solidFill>
                <a:latin typeface="Times New Roman"/>
                <a:cs typeface="Times New Roman"/>
              </a:rPr>
              <a:t>it’s </a:t>
            </a:r>
            <a:r>
              <a:rPr sz="866" spc="51" dirty="0">
                <a:solidFill>
                  <a:srgbClr val="242424"/>
                </a:solidFill>
                <a:latin typeface="Times New Roman"/>
                <a:cs typeface="Times New Roman"/>
              </a:rPr>
              <a:t>a</a:t>
            </a:r>
            <a:r>
              <a:rPr sz="866" spc="-13" dirty="0">
                <a:solidFill>
                  <a:srgbClr val="242424"/>
                </a:solidFill>
                <a:latin typeface="Times New Roman"/>
                <a:cs typeface="Times New Roman"/>
              </a:rPr>
              <a:t> </a:t>
            </a:r>
            <a:r>
              <a:rPr sz="866" spc="58" dirty="0">
                <a:solidFill>
                  <a:srgbClr val="242424"/>
                </a:solidFill>
                <a:latin typeface="Times New Roman"/>
                <a:cs typeface="Times New Roman"/>
              </a:rPr>
              <a:t>matter</a:t>
            </a:r>
            <a:r>
              <a:rPr sz="866" spc="-16" dirty="0">
                <a:solidFill>
                  <a:srgbClr val="242424"/>
                </a:solidFill>
                <a:latin typeface="Times New Roman"/>
                <a:cs typeface="Times New Roman"/>
              </a:rPr>
              <a:t> </a:t>
            </a:r>
            <a:r>
              <a:rPr sz="866" dirty="0">
                <a:solidFill>
                  <a:srgbClr val="242424"/>
                </a:solidFill>
                <a:latin typeface="Times New Roman"/>
                <a:cs typeface="Times New Roman"/>
              </a:rPr>
              <a:t>of</a:t>
            </a:r>
            <a:r>
              <a:rPr sz="866" spc="-16" dirty="0">
                <a:solidFill>
                  <a:srgbClr val="242424"/>
                </a:solidFill>
                <a:latin typeface="Times New Roman"/>
                <a:cs typeface="Times New Roman"/>
              </a:rPr>
              <a:t> </a:t>
            </a:r>
            <a:r>
              <a:rPr sz="866" spc="38" dirty="0">
                <a:solidFill>
                  <a:srgbClr val="242424"/>
                </a:solidFill>
                <a:latin typeface="Times New Roman"/>
                <a:cs typeface="Times New Roman"/>
              </a:rPr>
              <a:t>figuring</a:t>
            </a:r>
            <a:r>
              <a:rPr sz="866" spc="-13" dirty="0">
                <a:solidFill>
                  <a:srgbClr val="242424"/>
                </a:solidFill>
                <a:latin typeface="Times New Roman"/>
                <a:cs typeface="Times New Roman"/>
              </a:rPr>
              <a:t> </a:t>
            </a:r>
            <a:r>
              <a:rPr sz="866" spc="42" dirty="0">
                <a:solidFill>
                  <a:srgbClr val="242424"/>
                </a:solidFill>
                <a:latin typeface="Times New Roman"/>
                <a:cs typeface="Times New Roman"/>
              </a:rPr>
              <a:t>out</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what</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works</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best</a:t>
            </a:r>
            <a:r>
              <a:rPr sz="866" spc="-13" dirty="0">
                <a:solidFill>
                  <a:srgbClr val="242424"/>
                </a:solidFill>
                <a:latin typeface="Times New Roman"/>
                <a:cs typeface="Times New Roman"/>
              </a:rPr>
              <a:t> </a:t>
            </a:r>
            <a:r>
              <a:rPr sz="866" spc="19" dirty="0">
                <a:solidFill>
                  <a:srgbClr val="242424"/>
                </a:solidFill>
                <a:latin typeface="Times New Roman"/>
                <a:cs typeface="Times New Roman"/>
              </a:rPr>
              <a:t>for </a:t>
            </a:r>
            <a:r>
              <a:rPr sz="866" dirty="0">
                <a:solidFill>
                  <a:srgbClr val="242424"/>
                </a:solidFill>
                <a:latin typeface="Times New Roman"/>
                <a:cs typeface="Times New Roman"/>
              </a:rPr>
              <a:t>you</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business.</a:t>
            </a:r>
            <a:endParaRPr sz="866">
              <a:latin typeface="Times New Roman"/>
              <a:cs typeface="Times New Roman"/>
            </a:endParaRPr>
          </a:p>
          <a:p>
            <a:pPr>
              <a:spcBef>
                <a:spcPts val="273"/>
              </a:spcBef>
            </a:pPr>
            <a:endParaRPr sz="866">
              <a:latin typeface="Times New Roman"/>
              <a:cs typeface="Times New Roman"/>
            </a:endParaRPr>
          </a:p>
          <a:p>
            <a:pPr marL="172664"/>
            <a:r>
              <a:rPr sz="866" u="sng" spc="-22" dirty="0">
                <a:solidFill>
                  <a:srgbClr val="242424"/>
                </a:solidFill>
                <a:uFill>
                  <a:solidFill>
                    <a:srgbClr val="242424"/>
                  </a:solidFill>
                </a:uFill>
                <a:latin typeface="Times New Roman"/>
                <a:cs typeface="Times New Roman"/>
                <a:hlinkClick r:id="rId2"/>
              </a:rPr>
              <a:t>You</a:t>
            </a:r>
            <a:r>
              <a:rPr sz="866" u="sng" spc="-13" dirty="0">
                <a:solidFill>
                  <a:srgbClr val="242424"/>
                </a:solidFill>
                <a:uFill>
                  <a:solidFill>
                    <a:srgbClr val="242424"/>
                  </a:solidFill>
                </a:uFill>
                <a:latin typeface="Times New Roman"/>
                <a:cs typeface="Times New Roman"/>
                <a:hlinkClick r:id="rId2"/>
              </a:rPr>
              <a:t> </a:t>
            </a:r>
            <a:r>
              <a:rPr sz="866" u="sng" spc="55" dirty="0">
                <a:solidFill>
                  <a:srgbClr val="242424"/>
                </a:solidFill>
                <a:uFill>
                  <a:solidFill>
                    <a:srgbClr val="242424"/>
                  </a:solidFill>
                </a:uFill>
                <a:latin typeface="Times New Roman"/>
                <a:cs typeface="Times New Roman"/>
                <a:hlinkClick r:id="rId2"/>
              </a:rPr>
              <a:t>can</a:t>
            </a:r>
            <a:r>
              <a:rPr sz="866" u="sng" spc="-10" dirty="0">
                <a:solidFill>
                  <a:srgbClr val="242424"/>
                </a:solidFill>
                <a:uFill>
                  <a:solidFill>
                    <a:srgbClr val="242424"/>
                  </a:solidFill>
                </a:uFill>
                <a:latin typeface="Times New Roman"/>
                <a:cs typeface="Times New Roman"/>
                <a:hlinkClick r:id="rId2"/>
              </a:rPr>
              <a:t> </a:t>
            </a:r>
            <a:r>
              <a:rPr sz="866" u="sng" spc="51" dirty="0">
                <a:solidFill>
                  <a:srgbClr val="242424"/>
                </a:solidFill>
                <a:uFill>
                  <a:solidFill>
                    <a:srgbClr val="242424"/>
                  </a:solidFill>
                </a:uFill>
                <a:latin typeface="Times New Roman"/>
                <a:cs typeface="Times New Roman"/>
                <a:hlinkClick r:id="rId2"/>
              </a:rPr>
              <a:t>read</a:t>
            </a:r>
            <a:r>
              <a:rPr sz="866" u="sng" spc="-10" dirty="0">
                <a:solidFill>
                  <a:srgbClr val="242424"/>
                </a:solidFill>
                <a:uFill>
                  <a:solidFill>
                    <a:srgbClr val="242424"/>
                  </a:solidFill>
                </a:uFill>
                <a:latin typeface="Times New Roman"/>
                <a:cs typeface="Times New Roman"/>
                <a:hlinkClick r:id="rId2"/>
              </a:rPr>
              <a:t> </a:t>
            </a:r>
            <a:r>
              <a:rPr sz="866" u="sng" spc="61" dirty="0">
                <a:solidFill>
                  <a:srgbClr val="242424"/>
                </a:solidFill>
                <a:uFill>
                  <a:solidFill>
                    <a:srgbClr val="242424"/>
                  </a:solidFill>
                </a:uFill>
                <a:latin typeface="Times New Roman"/>
                <a:cs typeface="Times New Roman"/>
                <a:hlinkClick r:id="rId2"/>
              </a:rPr>
              <a:t>more</a:t>
            </a:r>
            <a:r>
              <a:rPr sz="866" u="sng" spc="-10" dirty="0">
                <a:solidFill>
                  <a:srgbClr val="242424"/>
                </a:solidFill>
                <a:uFill>
                  <a:solidFill>
                    <a:srgbClr val="242424"/>
                  </a:solidFill>
                </a:uFill>
                <a:latin typeface="Times New Roman"/>
                <a:cs typeface="Times New Roman"/>
                <a:hlinkClick r:id="rId2"/>
              </a:rPr>
              <a:t> </a:t>
            </a:r>
            <a:r>
              <a:rPr sz="866" u="sng" spc="48" dirty="0">
                <a:solidFill>
                  <a:srgbClr val="242424"/>
                </a:solidFill>
                <a:uFill>
                  <a:solidFill>
                    <a:srgbClr val="242424"/>
                  </a:solidFill>
                </a:uFill>
                <a:latin typeface="Times New Roman"/>
                <a:cs typeface="Times New Roman"/>
                <a:hlinkClick r:id="rId2"/>
              </a:rPr>
              <a:t>about</a:t>
            </a:r>
            <a:r>
              <a:rPr sz="866" u="sng" spc="-10" dirty="0">
                <a:solidFill>
                  <a:srgbClr val="242424"/>
                </a:solidFill>
                <a:uFill>
                  <a:solidFill>
                    <a:srgbClr val="242424"/>
                  </a:solidFill>
                </a:uFill>
                <a:latin typeface="Times New Roman"/>
                <a:cs typeface="Times New Roman"/>
                <a:hlinkClick r:id="rId2"/>
              </a:rPr>
              <a:t> </a:t>
            </a:r>
            <a:r>
              <a:rPr sz="866" u="sng" spc="29" dirty="0">
                <a:solidFill>
                  <a:srgbClr val="242424"/>
                </a:solidFill>
                <a:uFill>
                  <a:solidFill>
                    <a:srgbClr val="242424"/>
                  </a:solidFill>
                </a:uFill>
                <a:latin typeface="Times New Roman"/>
                <a:cs typeface="Times New Roman"/>
                <a:hlinkClick r:id="rId2"/>
              </a:rPr>
              <a:t>service-</a:t>
            </a:r>
            <a:r>
              <a:rPr sz="866" u="sng" spc="48" dirty="0">
                <a:solidFill>
                  <a:srgbClr val="242424"/>
                </a:solidFill>
                <a:uFill>
                  <a:solidFill>
                    <a:srgbClr val="242424"/>
                  </a:solidFill>
                </a:uFill>
                <a:latin typeface="Times New Roman"/>
                <a:cs typeface="Times New Roman"/>
                <a:hlinkClick r:id="rId2"/>
              </a:rPr>
              <a:t>oriented</a:t>
            </a:r>
            <a:r>
              <a:rPr sz="866" u="sng" spc="-13"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architecture</a:t>
            </a:r>
            <a:r>
              <a:rPr sz="866" u="sng" spc="-10" dirty="0">
                <a:solidFill>
                  <a:srgbClr val="242424"/>
                </a:solidFill>
                <a:uFill>
                  <a:solidFill>
                    <a:srgbClr val="242424"/>
                  </a:solidFill>
                </a:uFill>
                <a:latin typeface="Times New Roman"/>
                <a:cs typeface="Times New Roman"/>
                <a:hlinkClick r:id="rId2"/>
              </a:rPr>
              <a:t> </a:t>
            </a:r>
            <a:r>
              <a:rPr sz="866" u="sng" spc="61" dirty="0">
                <a:solidFill>
                  <a:srgbClr val="242424"/>
                </a:solidFill>
                <a:uFill>
                  <a:solidFill>
                    <a:srgbClr val="242424"/>
                  </a:solidFill>
                </a:uFill>
                <a:latin typeface="Times New Roman"/>
                <a:cs typeface="Times New Roman"/>
                <a:hlinkClick r:id="rId2"/>
              </a:rPr>
              <a:t>and</a:t>
            </a:r>
            <a:r>
              <a:rPr sz="866" u="sng" spc="-10" dirty="0">
                <a:solidFill>
                  <a:srgbClr val="242424"/>
                </a:solidFill>
                <a:uFill>
                  <a:solidFill>
                    <a:srgbClr val="242424"/>
                  </a:solidFill>
                </a:uFill>
                <a:latin typeface="Times New Roman"/>
                <a:cs typeface="Times New Roman"/>
                <a:hlinkClick r:id="rId2"/>
              </a:rPr>
              <a:t> </a:t>
            </a:r>
            <a:r>
              <a:rPr sz="866" u="sng" spc="38" dirty="0">
                <a:solidFill>
                  <a:srgbClr val="242424"/>
                </a:solidFill>
                <a:uFill>
                  <a:solidFill>
                    <a:srgbClr val="242424"/>
                  </a:solidFill>
                </a:uFill>
                <a:latin typeface="Times New Roman"/>
                <a:cs typeface="Times New Roman"/>
                <a:hlinkClick r:id="rId2"/>
              </a:rPr>
              <a:t>microservices</a:t>
            </a:r>
            <a:r>
              <a:rPr sz="866" u="sng" spc="-10" dirty="0">
                <a:solidFill>
                  <a:srgbClr val="242424"/>
                </a:solidFill>
                <a:uFill>
                  <a:solidFill>
                    <a:srgbClr val="242424"/>
                  </a:solidFill>
                </a:uFill>
                <a:latin typeface="Times New Roman"/>
                <a:cs typeface="Times New Roman"/>
                <a:hlinkClick r:id="rId2"/>
              </a:rPr>
              <a:t> </a:t>
            </a:r>
            <a:r>
              <a:rPr sz="866" u="sng" spc="45" dirty="0">
                <a:solidFill>
                  <a:srgbClr val="242424"/>
                </a:solidFill>
                <a:uFill>
                  <a:solidFill>
                    <a:srgbClr val="242424"/>
                  </a:solidFill>
                </a:uFill>
                <a:latin typeface="Times New Roman"/>
                <a:cs typeface="Times New Roman"/>
                <a:hlinkClick r:id="rId2"/>
              </a:rPr>
              <a:t>here</a:t>
            </a:r>
            <a:r>
              <a:rPr sz="866" spc="45" dirty="0">
                <a:solidFill>
                  <a:srgbClr val="242424"/>
                </a:solidFill>
                <a:latin typeface="Times New Roman"/>
                <a:cs typeface="Times New Roman"/>
              </a:rPr>
              <a:t>.</a:t>
            </a:r>
            <a:endParaRPr sz="866">
              <a:latin typeface="Times New Roman"/>
              <a:cs typeface="Times New Roman"/>
            </a:endParaRPr>
          </a:p>
          <a:p>
            <a:pPr marL="172664" algn="just">
              <a:spcBef>
                <a:spcPts val="981"/>
              </a:spcBef>
            </a:pPr>
            <a:r>
              <a:rPr sz="962" b="1" i="1" spc="-125" dirty="0">
                <a:solidFill>
                  <a:srgbClr val="242424"/>
                </a:solidFill>
                <a:latin typeface="Verdana"/>
                <a:cs typeface="Verdana"/>
              </a:rPr>
              <a:t>Some</a:t>
            </a:r>
            <a:r>
              <a:rPr sz="962" b="1" i="1" spc="-109" dirty="0">
                <a:solidFill>
                  <a:srgbClr val="242424"/>
                </a:solidFill>
                <a:latin typeface="Verdana"/>
                <a:cs typeface="Verdana"/>
              </a:rPr>
              <a:t> </a:t>
            </a:r>
            <a:r>
              <a:rPr sz="962" b="1" i="1" spc="-96" dirty="0">
                <a:solidFill>
                  <a:srgbClr val="242424"/>
                </a:solidFill>
                <a:latin typeface="Verdana"/>
                <a:cs typeface="Verdana"/>
              </a:rPr>
              <a:t>Final</a:t>
            </a:r>
            <a:r>
              <a:rPr sz="962" b="1" i="1" spc="-106" dirty="0">
                <a:solidFill>
                  <a:srgbClr val="242424"/>
                </a:solidFill>
                <a:latin typeface="Verdana"/>
                <a:cs typeface="Verdana"/>
              </a:rPr>
              <a:t> </a:t>
            </a:r>
            <a:r>
              <a:rPr sz="962" b="1" i="1" spc="-103" dirty="0">
                <a:solidFill>
                  <a:srgbClr val="242424"/>
                </a:solidFill>
                <a:latin typeface="Verdana"/>
                <a:cs typeface="Verdana"/>
              </a:rPr>
              <a:t>Thoughts</a:t>
            </a:r>
            <a:r>
              <a:rPr sz="962" b="1" i="1" spc="-106" dirty="0">
                <a:solidFill>
                  <a:srgbClr val="242424"/>
                </a:solidFill>
                <a:latin typeface="Verdana"/>
                <a:cs typeface="Verdana"/>
              </a:rPr>
              <a:t> </a:t>
            </a:r>
            <a:r>
              <a:rPr sz="962" b="1" i="1" spc="-122" dirty="0">
                <a:solidFill>
                  <a:srgbClr val="242424"/>
                </a:solidFill>
                <a:latin typeface="Verdana"/>
                <a:cs typeface="Verdana"/>
              </a:rPr>
              <a:t>On</a:t>
            </a:r>
            <a:r>
              <a:rPr sz="962" b="1" i="1" spc="-109" dirty="0">
                <a:solidFill>
                  <a:srgbClr val="242424"/>
                </a:solidFill>
                <a:latin typeface="Verdana"/>
                <a:cs typeface="Verdana"/>
              </a:rPr>
              <a:t> </a:t>
            </a:r>
            <a:r>
              <a:rPr sz="962" b="1" i="1" spc="-103" dirty="0">
                <a:solidFill>
                  <a:srgbClr val="242424"/>
                </a:solidFill>
                <a:latin typeface="Verdana"/>
                <a:cs typeface="Verdana"/>
              </a:rPr>
              <a:t>Service-</a:t>
            </a:r>
            <a:r>
              <a:rPr sz="962" b="1" i="1" spc="-106" dirty="0">
                <a:solidFill>
                  <a:srgbClr val="242424"/>
                </a:solidFill>
                <a:latin typeface="Verdana"/>
                <a:cs typeface="Verdana"/>
              </a:rPr>
              <a:t>Oriented </a:t>
            </a:r>
            <a:r>
              <a:rPr sz="962" b="1" i="1" spc="-38" dirty="0">
                <a:solidFill>
                  <a:srgbClr val="242424"/>
                </a:solidFill>
                <a:latin typeface="Verdana"/>
                <a:cs typeface="Verdana"/>
              </a:rPr>
              <a:t>Architecture</a:t>
            </a:r>
            <a:endParaRPr sz="962">
              <a:latin typeface="Verdana"/>
              <a:cs typeface="Verdana"/>
            </a:endParaRPr>
          </a:p>
        </p:txBody>
      </p:sp>
      <p:sp>
        <p:nvSpPr>
          <p:cNvPr id="3" name="object 3"/>
          <p:cNvSpPr txBox="1"/>
          <p:nvPr/>
        </p:nvSpPr>
        <p:spPr>
          <a:xfrm>
            <a:off x="4037378" y="4980194"/>
            <a:ext cx="4046383" cy="1331536"/>
          </a:xfrm>
          <a:prstGeom prst="rect">
            <a:avLst/>
          </a:prstGeom>
        </p:spPr>
        <p:txBody>
          <a:bodyPr vert="horz" wrap="square" lIns="0" tIns="8145" rIns="0" bIns="0" rtlCol="0">
            <a:spAutoFit/>
          </a:bodyPr>
          <a:lstStyle/>
          <a:p>
            <a:pPr marL="8145" marR="217051">
              <a:lnSpc>
                <a:spcPct val="129600"/>
              </a:lnSpc>
              <a:spcBef>
                <a:spcPts val="64"/>
              </a:spcBef>
            </a:pPr>
            <a:r>
              <a:rPr sz="866" dirty="0">
                <a:solidFill>
                  <a:srgbClr val="242424"/>
                </a:solidFill>
                <a:latin typeface="Times New Roman"/>
                <a:cs typeface="Times New Roman"/>
              </a:rPr>
              <a:t>As</a:t>
            </a:r>
            <a:r>
              <a:rPr sz="866" spc="-10" dirty="0">
                <a:solidFill>
                  <a:srgbClr val="242424"/>
                </a:solidFill>
                <a:latin typeface="Times New Roman"/>
                <a:cs typeface="Times New Roman"/>
              </a:rPr>
              <a:t> </a:t>
            </a:r>
            <a:r>
              <a:rPr sz="866" dirty="0">
                <a:solidFill>
                  <a:srgbClr val="242424"/>
                </a:solidFill>
                <a:latin typeface="Times New Roman"/>
                <a:cs typeface="Times New Roman"/>
              </a:rPr>
              <a:t>you</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imagine,</a:t>
            </a:r>
            <a:r>
              <a:rPr sz="866" spc="-6" dirty="0">
                <a:solidFill>
                  <a:srgbClr val="242424"/>
                </a:solidFill>
                <a:latin typeface="Times New Roman"/>
                <a:cs typeface="Times New Roman"/>
              </a:rPr>
              <a:t> </a:t>
            </a:r>
            <a:r>
              <a:rPr sz="866" spc="29" dirty="0">
                <a:solidFill>
                  <a:srgbClr val="242424"/>
                </a:solidFill>
                <a:latin typeface="Times New Roman"/>
                <a:cs typeface="Times New Roman"/>
              </a:rPr>
              <a:t>service-</a:t>
            </a:r>
            <a:r>
              <a:rPr sz="866" spc="48" dirty="0">
                <a:solidFill>
                  <a:srgbClr val="242424"/>
                </a:solidFill>
                <a:latin typeface="Times New Roman"/>
                <a:cs typeface="Times New Roman"/>
              </a:rPr>
              <a:t>oriented</a:t>
            </a:r>
            <a:r>
              <a:rPr sz="866" spc="-6" dirty="0">
                <a:solidFill>
                  <a:srgbClr val="242424"/>
                </a:solidFill>
                <a:latin typeface="Times New Roman"/>
                <a:cs typeface="Times New Roman"/>
              </a:rPr>
              <a:t> </a:t>
            </a:r>
            <a:r>
              <a:rPr sz="866" spc="45" dirty="0">
                <a:solidFill>
                  <a:srgbClr val="242424"/>
                </a:solidFill>
                <a:latin typeface="Times New Roman"/>
                <a:cs typeface="Times New Roman"/>
              </a:rPr>
              <a:t>architecture</a:t>
            </a:r>
            <a:r>
              <a:rPr sz="866" spc="-6" dirty="0">
                <a:solidFill>
                  <a:srgbClr val="242424"/>
                </a:solidFill>
                <a:latin typeface="Times New Roman"/>
                <a:cs typeface="Times New Roman"/>
              </a:rPr>
              <a:t> </a:t>
            </a:r>
            <a:r>
              <a:rPr sz="866" spc="55" dirty="0">
                <a:solidFill>
                  <a:srgbClr val="242424"/>
                </a:solidFill>
                <a:latin typeface="Times New Roman"/>
                <a:cs typeface="Times New Roman"/>
              </a:rPr>
              <a:t>can</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bit</a:t>
            </a:r>
            <a:r>
              <a:rPr sz="866" spc="-6" dirty="0">
                <a:solidFill>
                  <a:srgbClr val="242424"/>
                </a:solidFill>
                <a:latin typeface="Times New Roman"/>
                <a:cs typeface="Times New Roman"/>
              </a:rPr>
              <a:t> </a:t>
            </a:r>
            <a:r>
              <a:rPr sz="866" dirty="0">
                <a:solidFill>
                  <a:srgbClr val="242424"/>
                </a:solidFill>
                <a:latin typeface="Times New Roman"/>
                <a:cs typeface="Times New Roman"/>
              </a:rPr>
              <a:t>of</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6" dirty="0">
                <a:solidFill>
                  <a:srgbClr val="242424"/>
                </a:solidFill>
                <a:latin typeface="Times New Roman"/>
                <a:cs typeface="Times New Roman"/>
              </a:rPr>
              <a:t> </a:t>
            </a:r>
            <a:r>
              <a:rPr sz="866" spc="38" dirty="0">
                <a:solidFill>
                  <a:srgbClr val="242424"/>
                </a:solidFill>
                <a:latin typeface="Times New Roman"/>
                <a:cs typeface="Times New Roman"/>
              </a:rPr>
              <a:t>tough</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nut</a:t>
            </a:r>
            <a:r>
              <a:rPr sz="866" spc="-6" dirty="0">
                <a:solidFill>
                  <a:srgbClr val="242424"/>
                </a:solidFill>
                <a:latin typeface="Times New Roman"/>
                <a:cs typeface="Times New Roman"/>
              </a:rPr>
              <a:t> </a:t>
            </a:r>
            <a:r>
              <a:rPr sz="866" spc="19" dirty="0">
                <a:solidFill>
                  <a:srgbClr val="242424"/>
                </a:solidFill>
                <a:latin typeface="Times New Roman"/>
                <a:cs typeface="Times New Roman"/>
              </a:rPr>
              <a:t>to </a:t>
            </a:r>
            <a:r>
              <a:rPr sz="866" spc="38" dirty="0">
                <a:solidFill>
                  <a:srgbClr val="242424"/>
                </a:solidFill>
                <a:latin typeface="Times New Roman"/>
                <a:cs typeface="Times New Roman"/>
              </a:rPr>
              <a:t>crack,</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but</a:t>
            </a:r>
            <a:r>
              <a:rPr sz="866" spc="-3" dirty="0">
                <a:solidFill>
                  <a:srgbClr val="242424"/>
                </a:solidFill>
                <a:latin typeface="Times New Roman"/>
                <a:cs typeface="Times New Roman"/>
              </a:rPr>
              <a:t> </a:t>
            </a:r>
            <a:r>
              <a:rPr sz="866" spc="51" dirty="0">
                <a:solidFill>
                  <a:srgbClr val="242424"/>
                </a:solidFill>
                <a:latin typeface="Times New Roman"/>
                <a:cs typeface="Times New Roman"/>
              </a:rPr>
              <a:t>once</a:t>
            </a:r>
            <a:r>
              <a:rPr sz="866" spc="-3" dirty="0">
                <a:solidFill>
                  <a:srgbClr val="242424"/>
                </a:solidFill>
                <a:latin typeface="Times New Roman"/>
                <a:cs typeface="Times New Roman"/>
              </a:rPr>
              <a:t> </a:t>
            </a:r>
            <a:r>
              <a:rPr sz="866" dirty="0">
                <a:solidFill>
                  <a:srgbClr val="242424"/>
                </a:solidFill>
                <a:latin typeface="Times New Roman"/>
                <a:cs typeface="Times New Roman"/>
              </a:rPr>
              <a:t>you</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understand</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dirty="0">
                <a:solidFill>
                  <a:srgbClr val="242424"/>
                </a:solidFill>
                <a:latin typeface="Times New Roman"/>
                <a:cs typeface="Times New Roman"/>
              </a:rPr>
              <a:t> </a:t>
            </a:r>
            <a:r>
              <a:rPr sz="866" spc="55" dirty="0">
                <a:solidFill>
                  <a:srgbClr val="242424"/>
                </a:solidFill>
                <a:latin typeface="Times New Roman"/>
                <a:cs typeface="Times New Roman"/>
              </a:rPr>
              <a:t>nuts</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bolts</a:t>
            </a:r>
            <a:r>
              <a:rPr sz="866" spc="-3" dirty="0">
                <a:solidFill>
                  <a:srgbClr val="242424"/>
                </a:solidFill>
                <a:latin typeface="Times New Roman"/>
                <a:cs typeface="Times New Roman"/>
              </a:rPr>
              <a:t> </a:t>
            </a:r>
            <a:r>
              <a:rPr sz="866" dirty="0">
                <a:solidFill>
                  <a:srgbClr val="242424"/>
                </a:solidFill>
                <a:latin typeface="Times New Roman"/>
                <a:cs typeface="Times New Roman"/>
              </a:rPr>
              <a:t>of</a:t>
            </a:r>
            <a:r>
              <a:rPr sz="866" spc="-3" dirty="0">
                <a:solidFill>
                  <a:srgbClr val="242424"/>
                </a:solidFill>
                <a:latin typeface="Times New Roman"/>
                <a:cs typeface="Times New Roman"/>
              </a:rPr>
              <a:t> </a:t>
            </a:r>
            <a:r>
              <a:rPr sz="866" dirty="0">
                <a:solidFill>
                  <a:srgbClr val="242424"/>
                </a:solidFill>
                <a:latin typeface="Times New Roman"/>
                <a:cs typeface="Times New Roman"/>
              </a:rPr>
              <a:t>it</a:t>
            </a:r>
            <a:r>
              <a:rPr sz="866" spc="-3" dirty="0">
                <a:solidFill>
                  <a:srgbClr val="242424"/>
                </a:solidFill>
                <a:latin typeface="Times New Roman"/>
                <a:cs typeface="Times New Roman"/>
              </a:rPr>
              <a:t> </a:t>
            </a:r>
            <a:r>
              <a:rPr sz="866" spc="61" dirty="0">
                <a:solidFill>
                  <a:srgbClr val="242424"/>
                </a:solidFill>
                <a:latin typeface="Times New Roman"/>
                <a:cs typeface="Times New Roman"/>
              </a:rPr>
              <a:t>and</a:t>
            </a:r>
            <a:r>
              <a:rPr sz="866"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benefits</a:t>
            </a:r>
            <a:r>
              <a:rPr sz="866" spc="-3" dirty="0">
                <a:solidFill>
                  <a:srgbClr val="242424"/>
                </a:solidFill>
                <a:latin typeface="Times New Roman"/>
                <a:cs typeface="Times New Roman"/>
              </a:rPr>
              <a:t> </a:t>
            </a:r>
            <a:r>
              <a:rPr sz="866" dirty="0">
                <a:solidFill>
                  <a:srgbClr val="242424"/>
                </a:solidFill>
                <a:latin typeface="Times New Roman"/>
                <a:cs typeface="Times New Roman"/>
              </a:rPr>
              <a:t>it</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can provide</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company,</a:t>
            </a:r>
            <a:r>
              <a:rPr sz="866" spc="-6" dirty="0">
                <a:solidFill>
                  <a:srgbClr val="242424"/>
                </a:solidFill>
                <a:latin typeface="Times New Roman"/>
                <a:cs typeface="Times New Roman"/>
              </a:rPr>
              <a:t> </a:t>
            </a:r>
            <a:r>
              <a:rPr sz="866" dirty="0">
                <a:solidFill>
                  <a:srgbClr val="242424"/>
                </a:solidFill>
                <a:latin typeface="Times New Roman"/>
                <a:cs typeface="Times New Roman"/>
              </a:rPr>
              <a:t>you’ll</a:t>
            </a:r>
            <a:r>
              <a:rPr sz="866" spc="-6" dirty="0">
                <a:solidFill>
                  <a:srgbClr val="242424"/>
                </a:solidFill>
                <a:latin typeface="Times New Roman"/>
                <a:cs typeface="Times New Roman"/>
              </a:rPr>
              <a:t> </a:t>
            </a:r>
            <a:r>
              <a:rPr sz="866" spc="58" dirty="0">
                <a:solidFill>
                  <a:srgbClr val="242424"/>
                </a:solidFill>
                <a:latin typeface="Times New Roman"/>
                <a:cs typeface="Times New Roman"/>
              </a:rPr>
              <a:t>be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thrilled</a:t>
            </a:r>
            <a:r>
              <a:rPr sz="866" spc="-6" dirty="0">
                <a:solidFill>
                  <a:srgbClr val="242424"/>
                </a:solidFill>
                <a:latin typeface="Times New Roman"/>
                <a:cs typeface="Times New Roman"/>
              </a:rPr>
              <a:t> </a:t>
            </a:r>
            <a:r>
              <a:rPr sz="866" dirty="0">
                <a:solidFill>
                  <a:srgbClr val="242424"/>
                </a:solidFill>
                <a:latin typeface="Times New Roman"/>
                <a:cs typeface="Times New Roman"/>
              </a:rPr>
              <a:t>you</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discovered</a:t>
            </a:r>
            <a:r>
              <a:rPr sz="866" spc="-6" dirty="0">
                <a:solidFill>
                  <a:srgbClr val="242424"/>
                </a:solidFill>
                <a:latin typeface="Times New Roman"/>
                <a:cs typeface="Times New Roman"/>
              </a:rPr>
              <a:t> </a:t>
            </a:r>
            <a:r>
              <a:rPr sz="866" spc="-16" dirty="0">
                <a:solidFill>
                  <a:srgbClr val="242424"/>
                </a:solidFill>
                <a:latin typeface="Times New Roman"/>
                <a:cs typeface="Times New Roman"/>
              </a:rPr>
              <a:t>it.</a:t>
            </a:r>
            <a:endParaRPr sz="866">
              <a:latin typeface="Times New Roman"/>
              <a:cs typeface="Times New Roman"/>
            </a:endParaRPr>
          </a:p>
          <a:p>
            <a:pPr marL="8145" marR="3258">
              <a:lnSpc>
                <a:spcPct val="129600"/>
              </a:lnSpc>
              <a:spcBef>
                <a:spcPts val="962"/>
              </a:spcBef>
            </a:pPr>
            <a:r>
              <a:rPr sz="866" dirty="0">
                <a:solidFill>
                  <a:srgbClr val="242424"/>
                </a:solidFill>
                <a:latin typeface="Times New Roman"/>
                <a:cs typeface="Times New Roman"/>
              </a:rPr>
              <a:t>We</a:t>
            </a:r>
            <a:r>
              <a:rPr sz="866" spc="-13" dirty="0">
                <a:solidFill>
                  <a:srgbClr val="242424"/>
                </a:solidFill>
                <a:latin typeface="Times New Roman"/>
                <a:cs typeface="Times New Roman"/>
              </a:rPr>
              <a:t> </a:t>
            </a:r>
            <a:r>
              <a:rPr sz="866" spc="35" dirty="0">
                <a:solidFill>
                  <a:srgbClr val="242424"/>
                </a:solidFill>
                <a:latin typeface="Times New Roman"/>
                <a:cs typeface="Times New Roman"/>
              </a:rPr>
              <a:t>have</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provided</a:t>
            </a:r>
            <a:r>
              <a:rPr sz="866" spc="-13" dirty="0">
                <a:solidFill>
                  <a:srgbClr val="242424"/>
                </a:solidFill>
                <a:latin typeface="Times New Roman"/>
                <a:cs typeface="Times New Roman"/>
              </a:rPr>
              <a:t> </a:t>
            </a:r>
            <a:r>
              <a:rPr sz="866" spc="32" dirty="0">
                <a:solidFill>
                  <a:srgbClr val="242424"/>
                </a:solidFill>
                <a:latin typeface="Times New Roman"/>
                <a:cs typeface="Times New Roman"/>
              </a:rPr>
              <a:t>several</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excellent</a:t>
            </a:r>
            <a:r>
              <a:rPr sz="866" spc="-10" dirty="0">
                <a:solidFill>
                  <a:srgbClr val="242424"/>
                </a:solidFill>
                <a:latin typeface="Times New Roman"/>
                <a:cs typeface="Times New Roman"/>
              </a:rPr>
              <a:t> </a:t>
            </a:r>
            <a:r>
              <a:rPr sz="866" spc="29" dirty="0">
                <a:solidFill>
                  <a:srgbClr val="242424"/>
                </a:solidFill>
                <a:latin typeface="Times New Roman"/>
                <a:cs typeface="Times New Roman"/>
              </a:rPr>
              <a:t>service-</a:t>
            </a:r>
            <a:r>
              <a:rPr sz="866" spc="48" dirty="0">
                <a:solidFill>
                  <a:srgbClr val="242424"/>
                </a:solidFill>
                <a:latin typeface="Times New Roman"/>
                <a:cs typeface="Times New Roman"/>
              </a:rPr>
              <a:t>oriented</a:t>
            </a:r>
            <a:r>
              <a:rPr sz="866" spc="-13" dirty="0">
                <a:solidFill>
                  <a:srgbClr val="242424"/>
                </a:solidFill>
                <a:latin typeface="Times New Roman"/>
                <a:cs typeface="Times New Roman"/>
              </a:rPr>
              <a:t> </a:t>
            </a:r>
            <a:r>
              <a:rPr sz="866" spc="45" dirty="0">
                <a:solidFill>
                  <a:srgbClr val="242424"/>
                </a:solidFill>
                <a:latin typeface="Times New Roman"/>
                <a:cs typeface="Times New Roman"/>
              </a:rPr>
              <a:t>architecture</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resources </a:t>
            </a:r>
            <a:r>
              <a:rPr sz="866" spc="48" dirty="0">
                <a:solidFill>
                  <a:srgbClr val="242424"/>
                </a:solidFill>
                <a:latin typeface="Times New Roman"/>
                <a:cs typeface="Times New Roman"/>
              </a:rPr>
              <a:t>throughout</a:t>
            </a:r>
            <a:r>
              <a:rPr sz="866" spc="-10" dirty="0">
                <a:solidFill>
                  <a:srgbClr val="242424"/>
                </a:solidFill>
                <a:latin typeface="Times New Roman"/>
                <a:cs typeface="Times New Roman"/>
              </a:rPr>
              <a:t> </a:t>
            </a:r>
            <a:r>
              <a:rPr sz="866" spc="42" dirty="0">
                <a:solidFill>
                  <a:srgbClr val="242424"/>
                </a:solidFill>
                <a:latin typeface="Times New Roman"/>
                <a:cs typeface="Times New Roman"/>
              </a:rPr>
              <a:t>this</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article</a:t>
            </a:r>
            <a:r>
              <a:rPr sz="866" spc="-10"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6" dirty="0">
                <a:solidFill>
                  <a:srgbClr val="242424"/>
                </a:solidFill>
                <a:latin typeface="Times New Roman"/>
                <a:cs typeface="Times New Roman"/>
              </a:rPr>
              <a:t> </a:t>
            </a:r>
            <a:r>
              <a:rPr sz="866" spc="35" dirty="0">
                <a:solidFill>
                  <a:srgbClr val="242424"/>
                </a:solidFill>
                <a:latin typeface="Times New Roman"/>
                <a:cs typeface="Times New Roman"/>
              </a:rPr>
              <a:t>have</a:t>
            </a:r>
            <a:r>
              <a:rPr sz="866" spc="-10" dirty="0">
                <a:solidFill>
                  <a:srgbClr val="242424"/>
                </a:solidFill>
                <a:latin typeface="Times New Roman"/>
                <a:cs typeface="Times New Roman"/>
              </a:rPr>
              <a:t> </a:t>
            </a:r>
            <a:r>
              <a:rPr sz="866" spc="51" dirty="0">
                <a:solidFill>
                  <a:srgbClr val="242424"/>
                </a:solidFill>
                <a:latin typeface="Times New Roman"/>
                <a:cs typeface="Times New Roman"/>
              </a:rPr>
              <a:t>a</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couple</a:t>
            </a:r>
            <a:r>
              <a:rPr sz="866" spc="-6"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10" dirty="0">
                <a:solidFill>
                  <a:srgbClr val="242424"/>
                </a:solidFill>
                <a:latin typeface="Times New Roman"/>
                <a:cs typeface="Times New Roman"/>
              </a:rPr>
              <a:t> </a:t>
            </a:r>
            <a:r>
              <a:rPr sz="866" spc="35" dirty="0">
                <a:solidFill>
                  <a:srgbClr val="242424"/>
                </a:solidFill>
                <a:latin typeface="Times New Roman"/>
                <a:cs typeface="Times New Roman"/>
              </a:rPr>
              <a:t>articles</a:t>
            </a:r>
            <a:r>
              <a:rPr sz="866" spc="-10" dirty="0">
                <a:solidFill>
                  <a:srgbClr val="242424"/>
                </a:solidFill>
                <a:latin typeface="Times New Roman"/>
                <a:cs typeface="Times New Roman"/>
              </a:rPr>
              <a:t> </a:t>
            </a:r>
            <a:r>
              <a:rPr sz="866" spc="45" dirty="0">
                <a:solidFill>
                  <a:srgbClr val="242424"/>
                </a:solidFill>
                <a:latin typeface="Times New Roman"/>
                <a:cs typeface="Times New Roman"/>
              </a:rPr>
              <a:t>forthcoming</a:t>
            </a:r>
            <a:r>
              <a:rPr sz="866" spc="-6" dirty="0">
                <a:solidFill>
                  <a:srgbClr val="242424"/>
                </a:solidFill>
                <a:latin typeface="Times New Roman"/>
                <a:cs typeface="Times New Roman"/>
              </a:rPr>
              <a:t> </a:t>
            </a:r>
            <a:r>
              <a:rPr sz="866" spc="51" dirty="0">
                <a:solidFill>
                  <a:srgbClr val="242424"/>
                </a:solidFill>
                <a:latin typeface="Times New Roman"/>
                <a:cs typeface="Times New Roman"/>
              </a:rPr>
              <a:t>that</a:t>
            </a:r>
            <a:r>
              <a:rPr sz="866" spc="-10" dirty="0">
                <a:solidFill>
                  <a:srgbClr val="242424"/>
                </a:solidFill>
                <a:latin typeface="Times New Roman"/>
                <a:cs typeface="Times New Roman"/>
              </a:rPr>
              <a:t> </a:t>
            </a:r>
            <a:r>
              <a:rPr sz="866" dirty="0">
                <a:solidFill>
                  <a:srgbClr val="242424"/>
                </a:solidFill>
                <a:latin typeface="Times New Roman"/>
                <a:cs typeface="Times New Roman"/>
              </a:rPr>
              <a:t>will</a:t>
            </a:r>
            <a:r>
              <a:rPr sz="866" spc="-10" dirty="0">
                <a:solidFill>
                  <a:srgbClr val="242424"/>
                </a:solidFill>
                <a:latin typeface="Times New Roman"/>
                <a:cs typeface="Times New Roman"/>
              </a:rPr>
              <a:t> </a:t>
            </a:r>
            <a:r>
              <a:rPr sz="866" spc="38" dirty="0">
                <a:solidFill>
                  <a:srgbClr val="242424"/>
                </a:solidFill>
                <a:latin typeface="Times New Roman"/>
                <a:cs typeface="Times New Roman"/>
              </a:rPr>
              <a:t>take</a:t>
            </a:r>
            <a:r>
              <a:rPr sz="866" spc="-6" dirty="0">
                <a:solidFill>
                  <a:srgbClr val="242424"/>
                </a:solidFill>
                <a:latin typeface="Times New Roman"/>
                <a:cs typeface="Times New Roman"/>
              </a:rPr>
              <a:t> </a:t>
            </a:r>
            <a:r>
              <a:rPr sz="866" spc="19" dirty="0">
                <a:solidFill>
                  <a:srgbClr val="242424"/>
                </a:solidFill>
                <a:latin typeface="Times New Roman"/>
                <a:cs typeface="Times New Roman"/>
              </a:rPr>
              <a:t>a </a:t>
            </a:r>
            <a:r>
              <a:rPr sz="866" spc="55" dirty="0">
                <a:solidFill>
                  <a:srgbClr val="242424"/>
                </a:solidFill>
                <a:latin typeface="Times New Roman"/>
                <a:cs typeface="Times New Roman"/>
              </a:rPr>
              <a:t>deeper</a:t>
            </a:r>
            <a:r>
              <a:rPr sz="866" spc="-3" dirty="0">
                <a:solidFill>
                  <a:srgbClr val="242424"/>
                </a:solidFill>
                <a:latin typeface="Times New Roman"/>
                <a:cs typeface="Times New Roman"/>
              </a:rPr>
              <a:t> </a:t>
            </a:r>
            <a:r>
              <a:rPr sz="866" dirty="0">
                <a:solidFill>
                  <a:srgbClr val="242424"/>
                </a:solidFill>
                <a:latin typeface="Times New Roman"/>
                <a:cs typeface="Times New Roman"/>
              </a:rPr>
              <a:t>dive</a:t>
            </a:r>
            <a:r>
              <a:rPr sz="866" spc="-3" dirty="0">
                <a:solidFill>
                  <a:srgbClr val="242424"/>
                </a:solidFill>
                <a:latin typeface="Times New Roman"/>
                <a:cs typeface="Times New Roman"/>
              </a:rPr>
              <a:t> </a:t>
            </a:r>
            <a:r>
              <a:rPr sz="866" spc="42" dirty="0">
                <a:solidFill>
                  <a:srgbClr val="242424"/>
                </a:solidFill>
                <a:latin typeface="Times New Roman"/>
                <a:cs typeface="Times New Roman"/>
              </a:rPr>
              <a:t>into</a:t>
            </a:r>
            <a:r>
              <a:rPr sz="866" spc="-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concept</a:t>
            </a:r>
            <a:r>
              <a:rPr sz="866" dirty="0">
                <a:solidFill>
                  <a:srgbClr val="242424"/>
                </a:solidFill>
                <a:latin typeface="Times New Roman"/>
                <a:cs typeface="Times New Roman"/>
              </a:rPr>
              <a:t> </a:t>
            </a:r>
            <a:r>
              <a:rPr sz="866" spc="61" dirty="0">
                <a:solidFill>
                  <a:srgbClr val="242424"/>
                </a:solidFill>
                <a:latin typeface="Times New Roman"/>
                <a:cs typeface="Times New Roman"/>
              </a:rPr>
              <a:t>and</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provide</a:t>
            </a:r>
            <a:r>
              <a:rPr sz="866" spc="-3" dirty="0">
                <a:solidFill>
                  <a:srgbClr val="242424"/>
                </a:solidFill>
                <a:latin typeface="Times New Roman"/>
                <a:cs typeface="Times New Roman"/>
              </a:rPr>
              <a:t> </a:t>
            </a:r>
            <a:r>
              <a:rPr sz="866" dirty="0">
                <a:solidFill>
                  <a:srgbClr val="242424"/>
                </a:solidFill>
                <a:latin typeface="Times New Roman"/>
                <a:cs typeface="Times New Roman"/>
              </a:rPr>
              <a:t>you</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with</a:t>
            </a:r>
            <a:r>
              <a:rPr sz="866" spc="-3" dirty="0">
                <a:solidFill>
                  <a:srgbClr val="242424"/>
                </a:solidFill>
                <a:latin typeface="Times New Roman"/>
                <a:cs typeface="Times New Roman"/>
              </a:rPr>
              <a:t> </a:t>
            </a:r>
            <a:r>
              <a:rPr sz="866" spc="38" dirty="0">
                <a:solidFill>
                  <a:srgbClr val="242424"/>
                </a:solidFill>
                <a:latin typeface="Times New Roman"/>
                <a:cs typeface="Times New Roman"/>
              </a:rPr>
              <a:t>even</a:t>
            </a:r>
            <a:r>
              <a:rPr sz="866" dirty="0">
                <a:solidFill>
                  <a:srgbClr val="242424"/>
                </a:solidFill>
                <a:latin typeface="Times New Roman"/>
                <a:cs typeface="Times New Roman"/>
              </a:rPr>
              <a:t> </a:t>
            </a:r>
            <a:r>
              <a:rPr sz="866" spc="61" dirty="0">
                <a:solidFill>
                  <a:srgbClr val="242424"/>
                </a:solidFill>
                <a:latin typeface="Times New Roman"/>
                <a:cs typeface="Times New Roman"/>
              </a:rPr>
              <a:t>more</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resources</a:t>
            </a:r>
            <a:r>
              <a:rPr sz="866" spc="-3"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3" dirty="0">
                <a:solidFill>
                  <a:srgbClr val="242424"/>
                </a:solidFill>
                <a:latin typeface="Times New Roman"/>
                <a:cs typeface="Times New Roman"/>
              </a:rPr>
              <a:t> </a:t>
            </a:r>
            <a:r>
              <a:rPr sz="866" spc="45" dirty="0">
                <a:solidFill>
                  <a:srgbClr val="242424"/>
                </a:solidFill>
                <a:latin typeface="Times New Roman"/>
                <a:cs typeface="Times New Roman"/>
              </a:rPr>
              <a:t>help</a:t>
            </a:r>
            <a:r>
              <a:rPr sz="866" spc="-3" dirty="0">
                <a:solidFill>
                  <a:srgbClr val="242424"/>
                </a:solidFill>
                <a:latin typeface="Times New Roman"/>
                <a:cs typeface="Times New Roman"/>
              </a:rPr>
              <a:t> </a:t>
            </a:r>
            <a:r>
              <a:rPr sz="866" spc="-16" dirty="0">
                <a:solidFill>
                  <a:srgbClr val="242424"/>
                </a:solidFill>
                <a:latin typeface="Times New Roman"/>
                <a:cs typeface="Times New Roman"/>
              </a:rPr>
              <a:t>you </a:t>
            </a:r>
            <a:r>
              <a:rPr sz="866" spc="58" dirty="0">
                <a:solidFill>
                  <a:srgbClr val="242424"/>
                </a:solidFill>
                <a:latin typeface="Times New Roman"/>
                <a:cs typeface="Times New Roman"/>
              </a:rPr>
              <a:t>push</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your</a:t>
            </a:r>
            <a:r>
              <a:rPr sz="866" spc="-16" dirty="0">
                <a:solidFill>
                  <a:srgbClr val="242424"/>
                </a:solidFill>
                <a:latin typeface="Times New Roman"/>
                <a:cs typeface="Times New Roman"/>
              </a:rPr>
              <a:t> </a:t>
            </a:r>
            <a:r>
              <a:rPr sz="866" spc="45" dirty="0">
                <a:solidFill>
                  <a:srgbClr val="242424"/>
                </a:solidFill>
                <a:latin typeface="Times New Roman"/>
                <a:cs typeface="Times New Roman"/>
              </a:rPr>
              <a:t>business</a:t>
            </a:r>
            <a:r>
              <a:rPr sz="866" spc="-16" dirty="0">
                <a:solidFill>
                  <a:srgbClr val="242424"/>
                </a:solidFill>
                <a:latin typeface="Times New Roman"/>
                <a:cs typeface="Times New Roman"/>
              </a:rPr>
              <a:t> </a:t>
            </a:r>
            <a:r>
              <a:rPr sz="866" spc="35" dirty="0">
                <a:solidFill>
                  <a:srgbClr val="242424"/>
                </a:solidFill>
                <a:latin typeface="Times New Roman"/>
                <a:cs typeface="Times New Roman"/>
              </a:rPr>
              <a:t>to</a:t>
            </a:r>
            <a:r>
              <a:rPr sz="866" spc="-13" dirty="0">
                <a:solidFill>
                  <a:srgbClr val="242424"/>
                </a:solidFill>
                <a:latin typeface="Times New Roman"/>
                <a:cs typeface="Times New Roman"/>
              </a:rPr>
              <a:t> </a:t>
            </a:r>
            <a:r>
              <a:rPr sz="866" spc="58" dirty="0">
                <a:solidFill>
                  <a:srgbClr val="242424"/>
                </a:solidFill>
                <a:latin typeface="Times New Roman"/>
                <a:cs typeface="Times New Roman"/>
              </a:rPr>
              <a:t>the</a:t>
            </a:r>
            <a:r>
              <a:rPr sz="866" spc="-16" dirty="0">
                <a:solidFill>
                  <a:srgbClr val="242424"/>
                </a:solidFill>
                <a:latin typeface="Times New Roman"/>
                <a:cs typeface="Times New Roman"/>
              </a:rPr>
              <a:t> </a:t>
            </a:r>
            <a:r>
              <a:rPr sz="866" spc="48" dirty="0">
                <a:solidFill>
                  <a:srgbClr val="242424"/>
                </a:solidFill>
                <a:latin typeface="Times New Roman"/>
                <a:cs typeface="Times New Roman"/>
              </a:rPr>
              <a:t>next</a:t>
            </a:r>
            <a:r>
              <a:rPr sz="866" spc="-16" dirty="0">
                <a:solidFill>
                  <a:srgbClr val="242424"/>
                </a:solidFill>
                <a:latin typeface="Times New Roman"/>
                <a:cs typeface="Times New Roman"/>
              </a:rPr>
              <a:t> </a:t>
            </a:r>
            <a:r>
              <a:rPr sz="866" spc="-6" dirty="0">
                <a:solidFill>
                  <a:srgbClr val="242424"/>
                </a:solidFill>
                <a:latin typeface="Times New Roman"/>
                <a:cs typeface="Times New Roman"/>
              </a:rPr>
              <a:t>level.</a:t>
            </a:r>
            <a:endParaRPr sz="866">
              <a:latin typeface="Times New Roman"/>
              <a:cs typeface="Times New Roman"/>
            </a:endParaRPr>
          </a:p>
        </p:txBody>
      </p:sp>
      <p:pic>
        <p:nvPicPr>
          <p:cNvPr id="4" name="object 4"/>
          <p:cNvPicPr/>
          <p:nvPr/>
        </p:nvPicPr>
        <p:blipFill>
          <a:blip r:embed="rId3" cstate="print"/>
          <a:stretch>
            <a:fillRect/>
          </a:stretch>
        </p:blipFill>
        <p:spPr>
          <a:xfrm>
            <a:off x="4045523" y="2119708"/>
            <a:ext cx="4098917" cy="2730575"/>
          </a:xfrm>
          <a:prstGeom prst="rect">
            <a:avLst/>
          </a:prstGeom>
        </p:spPr>
      </p:pic>
      <p:sp>
        <p:nvSpPr>
          <p:cNvPr id="5" name="object 5"/>
          <p:cNvSpPr txBox="1"/>
          <p:nvPr/>
        </p:nvSpPr>
        <p:spPr>
          <a:xfrm>
            <a:off x="3872539" y="6664659"/>
            <a:ext cx="3139856" cy="80577"/>
          </a:xfrm>
          <a:prstGeom prst="rect">
            <a:avLst/>
          </a:prstGeom>
        </p:spPr>
        <p:txBody>
          <a:bodyPr vert="horz" wrap="square" lIns="0" tIns="1629" rIns="0" bIns="0" rtlCol="0">
            <a:spAutoFit/>
          </a:bodyPr>
          <a:lstStyle/>
          <a:p>
            <a:pPr marL="8145">
              <a:spcBef>
                <a:spcPts val="13"/>
              </a:spcBef>
            </a:pPr>
            <a:r>
              <a:rPr sz="513" spc="-6" dirty="0">
                <a:latin typeface="Arial MT"/>
                <a:cs typeface="Arial MT"/>
                <a:hlinkClick r:id="rId4"/>
              </a:rPr>
              <a:t>https://medium.com/@SoftwareDevelopmentCommunity/what-</a:t>
            </a:r>
            <a:r>
              <a:rPr sz="513" dirty="0">
                <a:latin typeface="Arial MT"/>
                <a:cs typeface="Arial MT"/>
                <a:hlinkClick r:id="rId4"/>
              </a:rPr>
              <a:t>is-</a:t>
            </a:r>
            <a:r>
              <a:rPr sz="513" spc="-6" dirty="0">
                <a:latin typeface="Arial MT"/>
                <a:cs typeface="Arial MT"/>
                <a:hlinkClick r:id="rId4"/>
              </a:rPr>
              <a:t>service-oriented-architecture-fa894d11a7ec</a:t>
            </a:r>
            <a:endParaRPr sz="513">
              <a:latin typeface="Arial MT"/>
              <a:cs typeface="Arial MT"/>
            </a:endParaRPr>
          </a:p>
        </p:txBody>
      </p:sp>
      <p:sp>
        <p:nvSpPr>
          <p:cNvPr id="6" name="object 6"/>
          <p:cNvSpPr txBox="1">
            <a:spLocks noGrp="1"/>
          </p:cNvSpPr>
          <p:nvPr>
            <p:ph type="sldNum" sz="quarter" idx="7"/>
          </p:nvPr>
        </p:nvSpPr>
        <p:spPr>
          <a:xfrm>
            <a:off x="6942683" y="10391931"/>
            <a:ext cx="305434" cy="139065"/>
          </a:xfrm>
          <a:prstGeom prst="rect">
            <a:avLst/>
          </a:prstGeom>
        </p:spPr>
        <p:txBody>
          <a:bodyPr vert="horz" wrap="square" lIns="0" tIns="0" rIns="0" bIns="0" rtlCol="0">
            <a:spAutoFit/>
          </a:bodyPr>
          <a:lstStyle>
            <a:defPPr>
              <a:defRPr kern="0"/>
            </a:defPPr>
            <a:lvl1pPr>
              <a:defRPr sz="800" b="0" i="0">
                <a:solidFill>
                  <a:schemeClr val="tx1"/>
                </a:solidFill>
                <a:latin typeface="Arial MT"/>
                <a:cs typeface="Arial MT"/>
              </a:defRPr>
            </a:lvl1pPr>
          </a:lstStyle>
          <a:p>
            <a:pPr marL="24434">
              <a:spcBef>
                <a:spcPts val="13"/>
              </a:spcBef>
            </a:pPr>
            <a:fld id="{81D60167-4931-47E6-BA6A-407CBD079E47}" type="slidenum">
              <a:rPr lang="en-IN" spc="-20" smtClean="0"/>
              <a:pPr marL="93980">
                <a:spcBef>
                  <a:spcPts val="20"/>
                </a:spcBef>
              </a:pPr>
              <a:t>44</a:t>
            </a:fld>
            <a:r>
              <a:rPr lang="en-IN" spc="-20"/>
              <a:t>/18</a:t>
            </a:r>
            <a:endParaRPr spc="-6"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AF733-0051-C381-14E6-13EC77AB607F}"/>
              </a:ext>
            </a:extLst>
          </p:cNvPr>
          <p:cNvSpPr txBox="1"/>
          <p:nvPr/>
        </p:nvSpPr>
        <p:spPr>
          <a:xfrm>
            <a:off x="174662" y="155495"/>
            <a:ext cx="11517330" cy="5632311"/>
          </a:xfrm>
          <a:prstGeom prst="rect">
            <a:avLst/>
          </a:prstGeom>
          <a:noFill/>
        </p:spPr>
        <p:txBody>
          <a:bodyPr wrap="square">
            <a:spAutoFit/>
          </a:bodyPr>
          <a:lstStyle/>
          <a:p>
            <a:pPr algn="l"/>
            <a:r>
              <a:rPr lang="en-US" b="1" i="0" dirty="0">
                <a:solidFill>
                  <a:srgbClr val="FBFBFB"/>
                </a:solidFill>
                <a:effectLst/>
                <a:highlight>
                  <a:srgbClr val="515151"/>
                </a:highlight>
                <a:latin typeface="Mulish"/>
              </a:rPr>
              <a:t>KISS (Keep It Simple, Stupid)</a:t>
            </a:r>
          </a:p>
          <a:p>
            <a:pPr algn="just"/>
            <a:r>
              <a:rPr lang="en-US" b="0" i="0" dirty="0">
                <a:solidFill>
                  <a:srgbClr val="FBFBFB"/>
                </a:solidFill>
                <a:effectLst/>
                <a:highlight>
                  <a:srgbClr val="515151"/>
                </a:highlight>
                <a:latin typeface="Mulish"/>
              </a:rPr>
              <a:t>The KISS (Keep It Simple, Stupid) principle emphasizes simplicity in code design and implementation. According to this principle, it’s better to maintain simple solutions rather than making them complex. Simplicity promotes understanding, maintenance, and problem-solving.</a:t>
            </a:r>
          </a:p>
          <a:p>
            <a:pPr algn="just"/>
            <a:r>
              <a:rPr lang="en-US" b="0" i="0" dirty="0">
                <a:solidFill>
                  <a:srgbClr val="FBFBFB"/>
                </a:solidFill>
                <a:effectLst/>
                <a:highlight>
                  <a:srgbClr val="515151"/>
                </a:highlight>
                <a:latin typeface="Mulish"/>
              </a:rPr>
              <a:t>Applying the KISS principle brings several advantages:</a:t>
            </a:r>
          </a:p>
          <a:p>
            <a:pPr algn="just">
              <a:buFont typeface="Arial" panose="020B0604020202020204" pitchFamily="34" charset="0"/>
              <a:buChar char="•"/>
            </a:pPr>
            <a:r>
              <a:rPr lang="en-US" b="0" i="0" dirty="0">
                <a:solidFill>
                  <a:srgbClr val="FBFBFB"/>
                </a:solidFill>
                <a:effectLst/>
                <a:highlight>
                  <a:srgbClr val="515151"/>
                </a:highlight>
                <a:latin typeface="Mulish"/>
              </a:rPr>
              <a:t>Better Code Understanding:</a:t>
            </a:r>
          </a:p>
          <a:p>
            <a:pPr algn="just"/>
            <a:r>
              <a:rPr lang="en-US" b="0" i="0" dirty="0">
                <a:solidFill>
                  <a:srgbClr val="FBFBFB"/>
                </a:solidFill>
                <a:effectLst/>
                <a:highlight>
                  <a:srgbClr val="515151"/>
                </a:highlight>
                <a:latin typeface="Mulish"/>
              </a:rPr>
              <a:t>It facilitates code understanding for developers as simple solutions are clearer and more intuitive.</a:t>
            </a:r>
          </a:p>
          <a:p>
            <a:pPr algn="just">
              <a:buFont typeface="Arial" panose="020B0604020202020204" pitchFamily="34" charset="0"/>
              <a:buChar char="•"/>
            </a:pPr>
            <a:r>
              <a:rPr lang="en-US" b="0" i="0" dirty="0">
                <a:solidFill>
                  <a:srgbClr val="FBFBFB"/>
                </a:solidFill>
                <a:effectLst/>
                <a:highlight>
                  <a:srgbClr val="515151"/>
                </a:highlight>
                <a:latin typeface="Mulish"/>
              </a:rPr>
              <a:t>Reduced Errors:</a:t>
            </a:r>
          </a:p>
          <a:p>
            <a:pPr algn="just"/>
            <a:r>
              <a:rPr lang="en-US" b="0" i="0" dirty="0">
                <a:solidFill>
                  <a:srgbClr val="FBFBFB"/>
                </a:solidFill>
                <a:effectLst/>
                <a:highlight>
                  <a:srgbClr val="515151"/>
                </a:highlight>
                <a:latin typeface="Mulish"/>
              </a:rPr>
              <a:t>It also reduces the risk of errors and bugs since simple solutions are easier to test and verify.</a:t>
            </a:r>
          </a:p>
          <a:p>
            <a:pPr algn="just">
              <a:buFont typeface="Arial" panose="020B0604020202020204" pitchFamily="34" charset="0"/>
              <a:buChar char="•"/>
            </a:pPr>
            <a:r>
              <a:rPr lang="en-US" b="0" i="0" dirty="0">
                <a:solidFill>
                  <a:srgbClr val="FBFBFB"/>
                </a:solidFill>
                <a:effectLst/>
                <a:highlight>
                  <a:srgbClr val="515151"/>
                </a:highlight>
                <a:latin typeface="Mulish"/>
              </a:rPr>
              <a:t>More Scalable Code:</a:t>
            </a:r>
          </a:p>
          <a:p>
            <a:pPr algn="just"/>
            <a:r>
              <a:rPr lang="en-US" b="0" i="0" dirty="0">
                <a:solidFill>
                  <a:srgbClr val="FBFBFB"/>
                </a:solidFill>
                <a:effectLst/>
                <a:highlight>
                  <a:srgbClr val="515151"/>
                </a:highlight>
                <a:latin typeface="Mulish"/>
              </a:rPr>
              <a:t>Simplicity makes code more flexible and scalable as it’s easier to make modifications or add new features to simple code rather than complex code.</a:t>
            </a:r>
          </a:p>
          <a:p>
            <a:pPr algn="l"/>
            <a:r>
              <a:rPr lang="en-US" b="1" i="0" dirty="0">
                <a:solidFill>
                  <a:srgbClr val="FBFBFB"/>
                </a:solidFill>
                <a:effectLst/>
                <a:highlight>
                  <a:srgbClr val="515151"/>
                </a:highlight>
                <a:latin typeface="Mulish"/>
              </a:rPr>
              <a:t>Tips</a:t>
            </a:r>
          </a:p>
          <a:p>
            <a:pPr algn="just"/>
            <a:r>
              <a:rPr lang="en-US" b="0" i="0" dirty="0">
                <a:solidFill>
                  <a:srgbClr val="FBFBFB"/>
                </a:solidFill>
                <a:effectLst/>
                <a:highlight>
                  <a:srgbClr val="515151"/>
                </a:highlight>
                <a:latin typeface="Mulish"/>
              </a:rPr>
              <a:t>To maintain simplicity in code, it’s important to follow some practical tips.</a:t>
            </a:r>
          </a:p>
          <a:p>
            <a:pPr algn="just"/>
            <a:r>
              <a:rPr lang="en-US" b="0" i="0" dirty="0">
                <a:solidFill>
                  <a:srgbClr val="FBFBFB"/>
                </a:solidFill>
                <a:effectLst/>
                <a:highlight>
                  <a:srgbClr val="515151"/>
                </a:highlight>
                <a:latin typeface="Mulish"/>
              </a:rPr>
              <a:t>Firstly, avoid over-engineering and excessive abstractions. Look for simple and straightforward solutions that meet specific needs without adding unnecessary complexity. Also, avoid code repetition and duplication, in line with the DRY principle. By grouping common functionalities and avoiding redundancies, you keep the code clearer and more concise.</a:t>
            </a:r>
          </a:p>
          <a:p>
            <a:pPr algn="just"/>
            <a:r>
              <a:rPr lang="en-US" b="0" i="0" dirty="0">
                <a:solidFill>
                  <a:srgbClr val="FBFBFB"/>
                </a:solidFill>
                <a:effectLst/>
                <a:highlight>
                  <a:srgbClr val="515151"/>
                </a:highlight>
                <a:latin typeface="Mulish"/>
              </a:rPr>
              <a:t>Additionally, it’s important to keep variable, function, and class names clear and explicit. Well-chosen names facilitate code understanding and reduce the need for additional comments. Also, avoid premature optimizations and unnecessary complex features. Focus on solving specific problems and add additional features only when truly necessary.</a:t>
            </a:r>
          </a:p>
        </p:txBody>
      </p:sp>
    </p:spTree>
    <p:extLst>
      <p:ext uri="{BB962C8B-B14F-4D97-AF65-F5344CB8AC3E}">
        <p14:creationId xmlns:p14="http://schemas.microsoft.com/office/powerpoint/2010/main" val="2530534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74DC5B-472A-19C2-480A-2F109CDA8A83}"/>
              </a:ext>
            </a:extLst>
          </p:cNvPr>
          <p:cNvSpPr txBox="1"/>
          <p:nvPr/>
        </p:nvSpPr>
        <p:spPr>
          <a:xfrm>
            <a:off x="174662" y="474345"/>
            <a:ext cx="11465958" cy="5909310"/>
          </a:xfrm>
          <a:prstGeom prst="rect">
            <a:avLst/>
          </a:prstGeom>
          <a:noFill/>
        </p:spPr>
        <p:txBody>
          <a:bodyPr wrap="square">
            <a:spAutoFit/>
          </a:bodyPr>
          <a:lstStyle/>
          <a:p>
            <a:pPr algn="l"/>
            <a:r>
              <a:rPr lang="en-US" b="1" i="0" dirty="0">
                <a:solidFill>
                  <a:srgbClr val="FBFBFB"/>
                </a:solidFill>
                <a:effectLst/>
                <a:highlight>
                  <a:srgbClr val="515151"/>
                </a:highlight>
                <a:latin typeface="Mulish"/>
              </a:rPr>
              <a:t>DRY (Don’t Repeat Yourself)</a:t>
            </a:r>
          </a:p>
          <a:p>
            <a:pPr algn="just"/>
            <a:r>
              <a:rPr lang="en-US" b="0" i="0" dirty="0">
                <a:solidFill>
                  <a:srgbClr val="FBFBFB"/>
                </a:solidFill>
                <a:effectLst/>
                <a:highlight>
                  <a:srgbClr val="515151"/>
                </a:highlight>
                <a:latin typeface="Mulish"/>
              </a:rPr>
              <a:t>The DRY (Don’t Repeat Yourself) principle emphasizes the elimination of unnecessary code duplication in a software development project. According to this principle, each piece of knowledge or logic should have a single canonical representation within the system.</a:t>
            </a:r>
          </a:p>
          <a:p>
            <a:pPr algn="just"/>
            <a:r>
              <a:rPr lang="en-US" b="0" i="0" dirty="0">
                <a:solidFill>
                  <a:srgbClr val="FBFBFB"/>
                </a:solidFill>
                <a:effectLst/>
                <a:highlight>
                  <a:srgbClr val="515151"/>
                </a:highlight>
                <a:latin typeface="Mulish"/>
              </a:rPr>
              <a:t>Let’s explore the benefits offered by the DRY principle.</a:t>
            </a:r>
          </a:p>
          <a:p>
            <a:pPr algn="l"/>
            <a:r>
              <a:rPr lang="en-US" b="1" i="0" dirty="0">
                <a:solidFill>
                  <a:srgbClr val="FBFBFB"/>
                </a:solidFill>
                <a:effectLst/>
                <a:highlight>
                  <a:srgbClr val="515151"/>
                </a:highlight>
                <a:latin typeface="Mulish"/>
              </a:rPr>
              <a:t>Reduction of Complexity</a:t>
            </a:r>
          </a:p>
          <a:p>
            <a:pPr algn="just"/>
            <a:r>
              <a:rPr lang="en-US" b="0" i="0" dirty="0">
                <a:solidFill>
                  <a:srgbClr val="FBFBFB"/>
                </a:solidFill>
                <a:effectLst/>
                <a:highlight>
                  <a:srgbClr val="515151"/>
                </a:highlight>
                <a:latin typeface="Mulish"/>
              </a:rPr>
              <a:t>First and foremost, it reduces code complexity by avoiding unnecessary repetitions. This makes the code more readable, clear, and easier to understand for developers. Additionally, it simplifies code maintenance, as modifications and fixes only need to be made in one place rather than in multiple parts of the code. Finally, it promotes code reuse, as common functionalities or logics can be encapsulated into functions, classes, or modules that can be used in multiple places within the system.</a:t>
            </a:r>
          </a:p>
          <a:p>
            <a:pPr algn="l"/>
            <a:r>
              <a:rPr lang="en-US" b="1" i="0" dirty="0">
                <a:solidFill>
                  <a:srgbClr val="FBFBFB"/>
                </a:solidFill>
                <a:effectLst/>
                <a:highlight>
                  <a:srgbClr val="515151"/>
                </a:highlight>
                <a:latin typeface="Mulish"/>
              </a:rPr>
              <a:t>Elimination of Duplicate Code</a:t>
            </a:r>
          </a:p>
          <a:p>
            <a:pPr algn="just"/>
            <a:r>
              <a:rPr lang="en-US" b="0" i="0" dirty="0">
                <a:solidFill>
                  <a:srgbClr val="FBFBFB"/>
                </a:solidFill>
                <a:effectLst/>
                <a:highlight>
                  <a:srgbClr val="515151"/>
                </a:highlight>
                <a:latin typeface="Mulish"/>
              </a:rPr>
              <a:t>To avoid code duplication, there are several techniques that developers can apply. Firstly, extracting functions or methods allows grouping similar and repetitive code blocks into a reusable function. This way, the same code can be called in multiple places without needing to rewrite it.</a:t>
            </a:r>
          </a:p>
          <a:p>
            <a:pPr algn="l"/>
            <a:r>
              <a:rPr lang="en-US" b="1" i="0" dirty="0">
                <a:solidFill>
                  <a:srgbClr val="FBFBFB"/>
                </a:solidFill>
                <a:effectLst/>
                <a:highlight>
                  <a:srgbClr val="515151"/>
                </a:highlight>
                <a:latin typeface="Mulish"/>
              </a:rPr>
              <a:t>Grouping by Functionality</a:t>
            </a:r>
          </a:p>
          <a:p>
            <a:pPr algn="just"/>
            <a:r>
              <a:rPr lang="en-US" b="0" i="0" dirty="0">
                <a:solidFill>
                  <a:srgbClr val="FBFBFB"/>
                </a:solidFill>
                <a:effectLst/>
                <a:highlight>
                  <a:srgbClr val="515151"/>
                </a:highlight>
                <a:latin typeface="Mulish"/>
              </a:rPr>
              <a:t>Next, the use of classes and inheritance can help encapsulate common functionalities and reuse them in specific subclasses. This way, common functionalities can be defined once in a parent class and inherited in child classes.</a:t>
            </a:r>
          </a:p>
          <a:p>
            <a:pPr algn="l"/>
            <a:r>
              <a:rPr lang="en-US" b="1" i="0" dirty="0">
                <a:solidFill>
                  <a:srgbClr val="FBFBFB"/>
                </a:solidFill>
                <a:effectLst/>
                <a:highlight>
                  <a:srgbClr val="515151"/>
                </a:highlight>
                <a:latin typeface="Mulish"/>
              </a:rPr>
              <a:t>Code Reusability</a:t>
            </a:r>
          </a:p>
          <a:p>
            <a:pPr algn="just"/>
            <a:r>
              <a:rPr lang="en-US" b="0" i="0" dirty="0">
                <a:solidFill>
                  <a:srgbClr val="FBFBFB"/>
                </a:solidFill>
                <a:effectLst/>
                <a:highlight>
                  <a:srgbClr val="515151"/>
                </a:highlight>
                <a:latin typeface="Mulish"/>
              </a:rPr>
              <a:t>Finally, the use of libraries, modules, or frameworks can aid in reusing code that has already been written and tested by other developers, avoiding the need to reinvent the wheel.</a:t>
            </a:r>
          </a:p>
        </p:txBody>
      </p:sp>
    </p:spTree>
    <p:extLst>
      <p:ext uri="{BB962C8B-B14F-4D97-AF65-F5344CB8AC3E}">
        <p14:creationId xmlns:p14="http://schemas.microsoft.com/office/powerpoint/2010/main" val="278771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7C2EB53E-30E7-D325-0B48-426BFF0A9A51}"/>
              </a:ext>
            </a:extLst>
          </p:cNvPr>
          <p:cNvSpPr>
            <a:spLocks noGrp="1" noChangeArrowheads="1"/>
          </p:cNvSpPr>
          <p:nvPr>
            <p:ph type="title"/>
          </p:nvPr>
        </p:nvSpPr>
        <p:spPr/>
        <p:txBody>
          <a:bodyPr/>
          <a:lstStyle/>
          <a:p>
            <a:r>
              <a:rPr lang="en-US" altLang="en-US"/>
              <a:t>1. The Introduction(3)</a:t>
            </a:r>
          </a:p>
        </p:txBody>
      </p:sp>
      <p:sp>
        <p:nvSpPr>
          <p:cNvPr id="22532" name="Rectangle 3">
            <a:extLst>
              <a:ext uri="{FF2B5EF4-FFF2-40B4-BE49-F238E27FC236}">
                <a16:creationId xmlns:a16="http://schemas.microsoft.com/office/drawing/2014/main" id="{4D8A8374-F55F-7B55-8913-35F966300E45}"/>
              </a:ext>
            </a:extLst>
          </p:cNvPr>
          <p:cNvSpPr>
            <a:spLocks noGrp="1" noChangeArrowheads="1"/>
          </p:cNvSpPr>
          <p:nvPr>
            <p:ph idx="1"/>
          </p:nvPr>
        </p:nvSpPr>
        <p:spPr/>
        <p:txBody>
          <a:bodyPr>
            <a:normAutofit lnSpcReduction="10000"/>
          </a:bodyPr>
          <a:lstStyle/>
          <a:p>
            <a:pPr marL="609600" indent="-609600">
              <a:buFont typeface="Times" panose="02020603050405020304" pitchFamily="18" charset="0"/>
              <a:buChar char="•"/>
            </a:pPr>
            <a:r>
              <a:rPr lang="en-US" altLang="en-US"/>
              <a:t>This is a high level roadmap and maturity model for a staged transition to SOA adoption.</a:t>
            </a:r>
          </a:p>
          <a:p>
            <a:pPr marL="609600" indent="-609600">
              <a:buNone/>
            </a:pPr>
            <a:endParaRPr lang="en-US" altLang="en-US"/>
          </a:p>
          <a:p>
            <a:pPr marL="609600" indent="-609600">
              <a:buFont typeface="Times" panose="02020603050405020304" pitchFamily="18" charset="0"/>
              <a:buChar char="•"/>
            </a:pPr>
            <a:r>
              <a:rPr lang="en-US" altLang="en-US"/>
              <a:t>Intended Readers include:</a:t>
            </a:r>
          </a:p>
          <a:p>
            <a:pPr marL="609600" indent="-609600">
              <a:buNone/>
            </a:pPr>
            <a:r>
              <a:rPr lang="en-US" altLang="en-US"/>
              <a:t>     Executives</a:t>
            </a:r>
          </a:p>
          <a:p>
            <a:pPr marL="609600" indent="-609600">
              <a:buNone/>
            </a:pPr>
            <a:r>
              <a:rPr lang="en-US" altLang="en-US"/>
              <a:t>     IT Architects</a:t>
            </a:r>
          </a:p>
          <a:p>
            <a:pPr marL="609600" indent="-609600">
              <a:buNone/>
            </a:pPr>
            <a:r>
              <a:rPr lang="en-US" altLang="en-US"/>
              <a:t>     Developers</a:t>
            </a:r>
          </a:p>
        </p:txBody>
      </p:sp>
      <p:sp>
        <p:nvSpPr>
          <p:cNvPr id="22529" name="Slide Number Placeholder 3">
            <a:extLst>
              <a:ext uri="{FF2B5EF4-FFF2-40B4-BE49-F238E27FC236}">
                <a16:creationId xmlns:a16="http://schemas.microsoft.com/office/drawing/2014/main" id="{14BB2874-0E10-1495-DDA7-ECF25A94BE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276489A-A8EB-4F9D-84F4-7B6F343E932C}" type="slidenum">
              <a:rPr lang="en-US" altLang="en-US" sz="1800"/>
              <a:pPr/>
              <a:t>5</a:t>
            </a:fld>
            <a:endParaRPr lang="en-US" altLang="en-US" sz="180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450D08B7-D376-39BE-50FC-C429285058E5}"/>
              </a:ext>
            </a:extLst>
          </p:cNvPr>
          <p:cNvSpPr>
            <a:spLocks noGrp="1" noChangeArrowheads="1"/>
          </p:cNvSpPr>
          <p:nvPr>
            <p:ph type="title"/>
          </p:nvPr>
        </p:nvSpPr>
        <p:spPr/>
        <p:txBody>
          <a:bodyPr/>
          <a:lstStyle/>
          <a:p>
            <a:r>
              <a:rPr lang="en-US" altLang="en-US"/>
              <a:t>1. The Introduction(4)</a:t>
            </a:r>
          </a:p>
        </p:txBody>
      </p:sp>
      <p:sp>
        <p:nvSpPr>
          <p:cNvPr id="24580" name="Rectangle 3">
            <a:extLst>
              <a:ext uri="{FF2B5EF4-FFF2-40B4-BE49-F238E27FC236}">
                <a16:creationId xmlns:a16="http://schemas.microsoft.com/office/drawing/2014/main" id="{7A61776A-2193-0041-4931-7BF6E5B3B8FC}"/>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a:t>Scope of Document</a:t>
            </a:r>
          </a:p>
          <a:p>
            <a:pPr marL="609600" indent="-609600">
              <a:buNone/>
            </a:pPr>
            <a:endParaRPr lang="en-US" altLang="en-US"/>
          </a:p>
          <a:p>
            <a:pPr marL="609600" indent="-609600">
              <a:buNone/>
            </a:pPr>
            <a:r>
              <a:rPr lang="en-US" altLang="en-US"/>
              <a:t>     A methodology is described to generate a list of services and iteratively move from business requirements to service identification. </a:t>
            </a:r>
          </a:p>
        </p:txBody>
      </p:sp>
      <p:sp>
        <p:nvSpPr>
          <p:cNvPr id="24577" name="Slide Number Placeholder 3">
            <a:extLst>
              <a:ext uri="{FF2B5EF4-FFF2-40B4-BE49-F238E27FC236}">
                <a16:creationId xmlns:a16="http://schemas.microsoft.com/office/drawing/2014/main" id="{FB90E374-48BC-63DA-51CE-6D5E0A3C24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59C18004-49BB-497E-8166-C2CF0DE5195A}" type="slidenum">
              <a:rPr lang="en-US" altLang="en-US" sz="1800"/>
              <a:pPr/>
              <a:t>6</a:t>
            </a:fld>
            <a:endParaRPr lang="en-US" altLang="en-US" sz="1800">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72786EB3-9592-191A-4F90-A76D56482472}"/>
              </a:ext>
            </a:extLst>
          </p:cNvPr>
          <p:cNvSpPr>
            <a:spLocks noGrp="1" noChangeArrowheads="1"/>
          </p:cNvSpPr>
          <p:nvPr>
            <p:ph type="title"/>
          </p:nvPr>
        </p:nvSpPr>
        <p:spPr/>
        <p:txBody>
          <a:bodyPr/>
          <a:lstStyle/>
          <a:p>
            <a:r>
              <a:rPr lang="en-US" altLang="en-US"/>
              <a:t>1. The Introduction(5)</a:t>
            </a:r>
          </a:p>
        </p:txBody>
      </p:sp>
      <p:sp>
        <p:nvSpPr>
          <p:cNvPr id="26628" name="Rectangle 3">
            <a:extLst>
              <a:ext uri="{FF2B5EF4-FFF2-40B4-BE49-F238E27FC236}">
                <a16:creationId xmlns:a16="http://schemas.microsoft.com/office/drawing/2014/main" id="{04D2D72D-A88C-D9A2-8B86-5072961C4452}"/>
              </a:ext>
            </a:extLst>
          </p:cNvPr>
          <p:cNvSpPr>
            <a:spLocks noGrp="1" noChangeArrowheads="1"/>
          </p:cNvSpPr>
          <p:nvPr>
            <p:ph idx="1"/>
          </p:nvPr>
        </p:nvSpPr>
        <p:spPr/>
        <p:txBody>
          <a:bodyPr/>
          <a:lstStyle/>
          <a:p>
            <a:pPr marL="609600" indent="-609600">
              <a:buFont typeface="Times" panose="02020603050405020304" pitchFamily="18" charset="0"/>
              <a:buChar char="•"/>
            </a:pPr>
            <a:r>
              <a:rPr lang="en-US" altLang="en-US"/>
              <a:t>Usage of Document</a:t>
            </a:r>
          </a:p>
        </p:txBody>
      </p:sp>
      <p:sp>
        <p:nvSpPr>
          <p:cNvPr id="26625" name="Slide Number Placeholder 3">
            <a:extLst>
              <a:ext uri="{FF2B5EF4-FFF2-40B4-BE49-F238E27FC236}">
                <a16:creationId xmlns:a16="http://schemas.microsoft.com/office/drawing/2014/main" id="{1E37F372-1532-09FD-D384-61A401CC7C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E6163F4-F42C-4010-87DF-EE191D4D7458}" type="slidenum">
              <a:rPr lang="en-US" altLang="en-US" sz="1800"/>
              <a:pPr/>
              <a:t>7</a:t>
            </a:fld>
            <a:endParaRPr lang="en-US" altLang="en-US" sz="1800">
              <a:latin typeface="Helvetica" panose="020B0604020202020204" pitchFamily="34" charset="0"/>
            </a:endParaRPr>
          </a:p>
        </p:txBody>
      </p:sp>
      <p:sp>
        <p:nvSpPr>
          <p:cNvPr id="26629" name="Text Box 4">
            <a:extLst>
              <a:ext uri="{FF2B5EF4-FFF2-40B4-BE49-F238E27FC236}">
                <a16:creationId xmlns:a16="http://schemas.microsoft.com/office/drawing/2014/main" id="{95CE6026-B83D-E4C5-3B94-9CE441B4914D}"/>
              </a:ext>
            </a:extLst>
          </p:cNvPr>
          <p:cNvSpPr txBox="1">
            <a:spLocks noChangeArrowheads="1"/>
          </p:cNvSpPr>
          <p:nvPr/>
        </p:nvSpPr>
        <p:spPr bwMode="auto">
          <a:xfrm>
            <a:off x="2270125" y="2622550"/>
            <a:ext cx="719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Governance body               IT Team              Business Team</a:t>
            </a:r>
          </a:p>
          <a:p>
            <a:r>
              <a:rPr lang="en-US" altLang="en-US" sz="1800"/>
              <a:t>or Center of Excellence</a:t>
            </a:r>
          </a:p>
        </p:txBody>
      </p:sp>
      <p:sp>
        <p:nvSpPr>
          <p:cNvPr id="26630" name="Text Box 5">
            <a:extLst>
              <a:ext uri="{FF2B5EF4-FFF2-40B4-BE49-F238E27FC236}">
                <a16:creationId xmlns:a16="http://schemas.microsoft.com/office/drawing/2014/main" id="{789F76CD-51EF-47BA-EF0C-3590749C4D0F}"/>
              </a:ext>
            </a:extLst>
          </p:cNvPr>
          <p:cNvSpPr txBox="1">
            <a:spLocks noChangeArrowheads="1"/>
          </p:cNvSpPr>
          <p:nvPr/>
        </p:nvSpPr>
        <p:spPr bwMode="auto">
          <a:xfrm>
            <a:off x="2270125" y="3460750"/>
            <a:ext cx="813876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If SOA opportunity {</a:t>
            </a:r>
          </a:p>
          <a:p>
            <a:r>
              <a:rPr lang="en-US" altLang="en-US" sz="1800"/>
              <a:t>                                            Understand vision, value proposition</a:t>
            </a:r>
          </a:p>
          <a:p>
            <a:r>
              <a:rPr lang="en-US" altLang="en-US" sz="1800"/>
              <a:t>                                                        and approach                      </a:t>
            </a:r>
          </a:p>
          <a:p>
            <a:r>
              <a:rPr lang="en-US" altLang="en-US" sz="1800"/>
              <a:t>                                    Specific architectural</a:t>
            </a:r>
          </a:p>
          <a:p>
            <a:r>
              <a:rPr lang="en-US" altLang="en-US" sz="1800"/>
              <a:t>                                    decisions</a:t>
            </a:r>
          </a:p>
          <a:p>
            <a:r>
              <a:rPr lang="en-US" altLang="en-US" sz="1800"/>
              <a:t>                                    Design Application</a:t>
            </a:r>
          </a:p>
          <a:p>
            <a:r>
              <a:rPr lang="en-US" altLang="en-US" sz="1800"/>
              <a:t>                                    architecture</a:t>
            </a:r>
          </a:p>
          <a:p>
            <a:r>
              <a:rPr lang="en-US" altLang="en-US" sz="1800"/>
              <a:t>}</a:t>
            </a:r>
          </a:p>
          <a:p>
            <a:r>
              <a:rPr lang="en-US" altLang="en-US" sz="1800"/>
              <a:t>else</a:t>
            </a:r>
          </a:p>
          <a:p>
            <a:r>
              <a:rPr lang="en-US" altLang="en-US" sz="1800"/>
              <a:t>   adopt traditional approach</a:t>
            </a:r>
          </a:p>
        </p:txBody>
      </p:sp>
      <p:sp>
        <p:nvSpPr>
          <p:cNvPr id="26631" name="Line 6">
            <a:extLst>
              <a:ext uri="{FF2B5EF4-FFF2-40B4-BE49-F238E27FC236}">
                <a16:creationId xmlns:a16="http://schemas.microsoft.com/office/drawing/2014/main" id="{CEC07D80-D478-E14F-DB0B-074E753ED05B}"/>
              </a:ext>
            </a:extLst>
          </p:cNvPr>
          <p:cNvSpPr>
            <a:spLocks noChangeShapeType="1"/>
          </p:cNvSpPr>
          <p:nvPr/>
        </p:nvSpPr>
        <p:spPr bwMode="auto">
          <a:xfrm>
            <a:off x="5105400" y="2438400"/>
            <a:ext cx="0" cy="3581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6632" name="Line 7">
            <a:extLst>
              <a:ext uri="{FF2B5EF4-FFF2-40B4-BE49-F238E27FC236}">
                <a16:creationId xmlns:a16="http://schemas.microsoft.com/office/drawing/2014/main" id="{3CFA6A55-718A-3F55-7DCD-834AFB4E4E3F}"/>
              </a:ext>
            </a:extLst>
          </p:cNvPr>
          <p:cNvSpPr>
            <a:spLocks noChangeShapeType="1"/>
          </p:cNvSpPr>
          <p:nvPr/>
        </p:nvSpPr>
        <p:spPr bwMode="auto">
          <a:xfrm>
            <a:off x="7620000" y="2438400"/>
            <a:ext cx="76200" cy="3657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80745FCC-311B-B08E-E383-B03E669A9E24}"/>
              </a:ext>
            </a:extLst>
          </p:cNvPr>
          <p:cNvSpPr>
            <a:spLocks noGrp="1" noChangeArrowheads="1"/>
          </p:cNvSpPr>
          <p:nvPr>
            <p:ph type="title"/>
          </p:nvPr>
        </p:nvSpPr>
        <p:spPr/>
        <p:txBody>
          <a:bodyPr>
            <a:normAutofit/>
          </a:bodyPr>
          <a:lstStyle/>
          <a:p>
            <a:r>
              <a:rPr lang="en-US" altLang="en-US" sz="3900"/>
              <a:t>2. Current IT Environment(1)</a:t>
            </a:r>
            <a:endParaRPr lang="en-US" altLang="en-US"/>
          </a:p>
        </p:txBody>
      </p:sp>
      <p:sp>
        <p:nvSpPr>
          <p:cNvPr id="28676" name="Rectangle 3">
            <a:extLst>
              <a:ext uri="{FF2B5EF4-FFF2-40B4-BE49-F238E27FC236}">
                <a16:creationId xmlns:a16="http://schemas.microsoft.com/office/drawing/2014/main" id="{36580B31-FBA4-52BB-C3B0-915430E0B58E}"/>
              </a:ext>
            </a:extLst>
          </p:cNvPr>
          <p:cNvSpPr>
            <a:spLocks noGrp="1" noChangeArrowheads="1"/>
          </p:cNvSpPr>
          <p:nvPr>
            <p:ph idx="1"/>
          </p:nvPr>
        </p:nvSpPr>
        <p:spPr/>
        <p:txBody>
          <a:bodyPr/>
          <a:lstStyle/>
          <a:p>
            <a:pPr marL="609600" indent="-609600">
              <a:buNone/>
            </a:pPr>
            <a:r>
              <a:rPr lang="en-US" altLang="en-US"/>
              <a:t>Student Information System developed in 1989/1990</a:t>
            </a:r>
          </a:p>
          <a:p>
            <a:pPr marL="609600" indent="-609600">
              <a:buNone/>
            </a:pPr>
            <a:r>
              <a:rPr lang="en-US" altLang="en-US"/>
              <a:t>Provides functionality to perform key student activities such as admissions, enrollments, registration, financial aid and so on.</a:t>
            </a:r>
          </a:p>
          <a:p>
            <a:pPr marL="609600" indent="-609600">
              <a:buNone/>
            </a:pPr>
            <a:r>
              <a:rPr lang="en-US" altLang="en-US"/>
              <a:t>The SIS is the primary application that is within the scope of the S</a:t>
            </a:r>
            <a:r>
              <a:rPr lang="en-US" altLang="en-US" baseline="30000"/>
              <a:t>3 </a:t>
            </a:r>
            <a:r>
              <a:rPr lang="en-US" altLang="en-US"/>
              <a:t>effort.</a:t>
            </a:r>
          </a:p>
          <a:p>
            <a:pPr marL="609600" indent="-609600">
              <a:buNone/>
            </a:pPr>
            <a:endParaRPr lang="en-US" altLang="en-US"/>
          </a:p>
        </p:txBody>
      </p:sp>
      <p:sp>
        <p:nvSpPr>
          <p:cNvPr id="28673" name="Slide Number Placeholder 3">
            <a:extLst>
              <a:ext uri="{FF2B5EF4-FFF2-40B4-BE49-F238E27FC236}">
                <a16:creationId xmlns:a16="http://schemas.microsoft.com/office/drawing/2014/main" id="{7CDF3468-34AC-595F-2B2A-C82D8C4247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C389ACD-A080-40B0-8CFD-643E1E2A3B78}" type="slidenum">
              <a:rPr lang="en-US" altLang="en-US" sz="1800"/>
              <a:pPr/>
              <a:t>8</a:t>
            </a:fld>
            <a:endParaRPr lang="en-US" altLang="en-US" sz="1800">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213806A8-5EFD-B591-C1D3-C381C2A7E9FB}"/>
              </a:ext>
            </a:extLst>
          </p:cNvPr>
          <p:cNvSpPr>
            <a:spLocks noGrp="1" noChangeArrowheads="1"/>
          </p:cNvSpPr>
          <p:nvPr>
            <p:ph type="title"/>
          </p:nvPr>
        </p:nvSpPr>
        <p:spPr/>
        <p:txBody>
          <a:bodyPr>
            <a:normAutofit/>
          </a:bodyPr>
          <a:lstStyle/>
          <a:p>
            <a:r>
              <a:rPr lang="en-US" altLang="en-US" sz="3900"/>
              <a:t>2. Current IT Environment(2)</a:t>
            </a:r>
            <a:endParaRPr lang="en-US" altLang="en-US"/>
          </a:p>
        </p:txBody>
      </p:sp>
      <p:sp>
        <p:nvSpPr>
          <p:cNvPr id="30721" name="Slide Number Placeholder 3">
            <a:extLst>
              <a:ext uri="{FF2B5EF4-FFF2-40B4-BE49-F238E27FC236}">
                <a16:creationId xmlns:a16="http://schemas.microsoft.com/office/drawing/2014/main" id="{544C090C-A27C-B0DF-5AB2-62C62BB29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B6F50E1-3D14-496B-BF6F-E79FA03EE179}" type="slidenum">
              <a:rPr lang="en-US" altLang="en-US" sz="1800"/>
              <a:pPr/>
              <a:t>9</a:t>
            </a:fld>
            <a:endParaRPr lang="en-US" altLang="en-US" sz="1800">
              <a:latin typeface="Helvetica" panose="020B0604020202020204" pitchFamily="34" charset="0"/>
            </a:endParaRPr>
          </a:p>
        </p:txBody>
      </p:sp>
      <p:sp>
        <p:nvSpPr>
          <p:cNvPr id="30724" name="Rectangle 6">
            <a:extLst>
              <a:ext uri="{FF2B5EF4-FFF2-40B4-BE49-F238E27FC236}">
                <a16:creationId xmlns:a16="http://schemas.microsoft.com/office/drawing/2014/main" id="{4CACEE34-F161-6DCD-D228-3B5E9683A25B}"/>
              </a:ext>
            </a:extLst>
          </p:cNvPr>
          <p:cNvSpPr>
            <a:spLocks noChangeArrowheads="1"/>
          </p:cNvSpPr>
          <p:nvPr/>
        </p:nvSpPr>
        <p:spPr bwMode="auto">
          <a:xfrm>
            <a:off x="5943600" y="1905000"/>
            <a:ext cx="1524000" cy="914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25" name="Rectangle 7">
            <a:extLst>
              <a:ext uri="{FF2B5EF4-FFF2-40B4-BE49-F238E27FC236}">
                <a16:creationId xmlns:a16="http://schemas.microsoft.com/office/drawing/2014/main" id="{3D8A9E98-22EC-6F0C-7251-F7051165ADA9}"/>
              </a:ext>
            </a:extLst>
          </p:cNvPr>
          <p:cNvSpPr>
            <a:spLocks noChangeArrowheads="1"/>
          </p:cNvSpPr>
          <p:nvPr/>
        </p:nvSpPr>
        <p:spPr bwMode="auto">
          <a:xfrm>
            <a:off x="7772400" y="1905000"/>
            <a:ext cx="1524000" cy="914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26" name="Rectangle 8">
            <a:extLst>
              <a:ext uri="{FF2B5EF4-FFF2-40B4-BE49-F238E27FC236}">
                <a16:creationId xmlns:a16="http://schemas.microsoft.com/office/drawing/2014/main" id="{5220F9D4-FA77-95A1-9D86-E6DA7564550C}"/>
              </a:ext>
            </a:extLst>
          </p:cNvPr>
          <p:cNvSpPr>
            <a:spLocks noChangeArrowheads="1"/>
          </p:cNvSpPr>
          <p:nvPr/>
        </p:nvSpPr>
        <p:spPr bwMode="auto">
          <a:xfrm>
            <a:off x="3352800" y="3200400"/>
            <a:ext cx="5410200" cy="32766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27" name="Text Box 9">
            <a:extLst>
              <a:ext uri="{FF2B5EF4-FFF2-40B4-BE49-F238E27FC236}">
                <a16:creationId xmlns:a16="http://schemas.microsoft.com/office/drawing/2014/main" id="{8E707B06-B8A8-CC7B-F26E-5D366D635073}"/>
              </a:ext>
            </a:extLst>
          </p:cNvPr>
          <p:cNvSpPr txBox="1">
            <a:spLocks noChangeArrowheads="1"/>
          </p:cNvSpPr>
          <p:nvPr/>
        </p:nvSpPr>
        <p:spPr bwMode="auto">
          <a:xfrm>
            <a:off x="5927725" y="2012950"/>
            <a:ext cx="1354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HTML/CGI</a:t>
            </a:r>
          </a:p>
          <a:p>
            <a:r>
              <a:rPr lang="en-US" altLang="en-US" sz="1800"/>
              <a:t>Scripts</a:t>
            </a:r>
          </a:p>
        </p:txBody>
      </p:sp>
      <p:sp>
        <p:nvSpPr>
          <p:cNvPr id="30728" name="Text Box 10">
            <a:extLst>
              <a:ext uri="{FF2B5EF4-FFF2-40B4-BE49-F238E27FC236}">
                <a16:creationId xmlns:a16="http://schemas.microsoft.com/office/drawing/2014/main" id="{573733B9-B61E-D8D2-0A06-D3010BB4B625}"/>
              </a:ext>
            </a:extLst>
          </p:cNvPr>
          <p:cNvSpPr txBox="1">
            <a:spLocks noChangeArrowheads="1"/>
          </p:cNvSpPr>
          <p:nvPr/>
        </p:nvSpPr>
        <p:spPr bwMode="auto">
          <a:xfrm>
            <a:off x="7832725" y="1936751"/>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JSP/Java</a:t>
            </a:r>
          </a:p>
        </p:txBody>
      </p:sp>
      <p:sp>
        <p:nvSpPr>
          <p:cNvPr id="30729" name="Rectangle 12">
            <a:extLst>
              <a:ext uri="{FF2B5EF4-FFF2-40B4-BE49-F238E27FC236}">
                <a16:creationId xmlns:a16="http://schemas.microsoft.com/office/drawing/2014/main" id="{B43E5AF0-FFE2-51FB-FC2F-AF54497E4C9F}"/>
              </a:ext>
            </a:extLst>
          </p:cNvPr>
          <p:cNvSpPr>
            <a:spLocks noChangeArrowheads="1"/>
          </p:cNvSpPr>
          <p:nvPr/>
        </p:nvSpPr>
        <p:spPr bwMode="auto">
          <a:xfrm>
            <a:off x="3733800" y="3962400"/>
            <a:ext cx="1524000" cy="1981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30" name="AutoShape 13">
            <a:extLst>
              <a:ext uri="{FF2B5EF4-FFF2-40B4-BE49-F238E27FC236}">
                <a16:creationId xmlns:a16="http://schemas.microsoft.com/office/drawing/2014/main" id="{B67B4B67-FA7F-82FD-7234-A96A1C8142E8}"/>
              </a:ext>
            </a:extLst>
          </p:cNvPr>
          <p:cNvSpPr>
            <a:spLocks noChangeArrowheads="1"/>
          </p:cNvSpPr>
          <p:nvPr/>
        </p:nvSpPr>
        <p:spPr bwMode="auto">
          <a:xfrm>
            <a:off x="6096000" y="4495800"/>
            <a:ext cx="914400" cy="1219200"/>
          </a:xfrm>
          <a:prstGeom prst="flowChartMagneticDisk">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31" name="Line 15">
            <a:extLst>
              <a:ext uri="{FF2B5EF4-FFF2-40B4-BE49-F238E27FC236}">
                <a16:creationId xmlns:a16="http://schemas.microsoft.com/office/drawing/2014/main" id="{6B57259E-2266-16A7-D4B4-68239F062B16}"/>
              </a:ext>
            </a:extLst>
          </p:cNvPr>
          <p:cNvSpPr>
            <a:spLocks noChangeShapeType="1"/>
          </p:cNvSpPr>
          <p:nvPr/>
        </p:nvSpPr>
        <p:spPr bwMode="auto">
          <a:xfrm>
            <a:off x="8305800" y="2819400"/>
            <a:ext cx="0" cy="2286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2" name="Line 16">
            <a:extLst>
              <a:ext uri="{FF2B5EF4-FFF2-40B4-BE49-F238E27FC236}">
                <a16:creationId xmlns:a16="http://schemas.microsoft.com/office/drawing/2014/main" id="{F983DD2E-918E-2285-009F-72F7657E3C95}"/>
              </a:ext>
            </a:extLst>
          </p:cNvPr>
          <p:cNvSpPr>
            <a:spLocks noChangeShapeType="1"/>
          </p:cNvSpPr>
          <p:nvPr/>
        </p:nvSpPr>
        <p:spPr bwMode="auto">
          <a:xfrm flipH="1">
            <a:off x="7086600" y="5105400"/>
            <a:ext cx="12192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3" name="Line 17">
            <a:extLst>
              <a:ext uri="{FF2B5EF4-FFF2-40B4-BE49-F238E27FC236}">
                <a16:creationId xmlns:a16="http://schemas.microsoft.com/office/drawing/2014/main" id="{2FABB4D7-1923-FAA7-00F3-7FE97083FF36}"/>
              </a:ext>
            </a:extLst>
          </p:cNvPr>
          <p:cNvSpPr>
            <a:spLocks noChangeShapeType="1"/>
          </p:cNvSpPr>
          <p:nvPr/>
        </p:nvSpPr>
        <p:spPr bwMode="auto">
          <a:xfrm>
            <a:off x="7391400" y="2819400"/>
            <a:ext cx="0" cy="1905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4" name="Line 18">
            <a:extLst>
              <a:ext uri="{FF2B5EF4-FFF2-40B4-BE49-F238E27FC236}">
                <a16:creationId xmlns:a16="http://schemas.microsoft.com/office/drawing/2014/main" id="{7DB044E4-C658-84B5-41C0-C3BC159CF099}"/>
              </a:ext>
            </a:extLst>
          </p:cNvPr>
          <p:cNvSpPr>
            <a:spLocks noChangeShapeType="1"/>
          </p:cNvSpPr>
          <p:nvPr/>
        </p:nvSpPr>
        <p:spPr bwMode="auto">
          <a:xfrm flipH="1">
            <a:off x="7086600" y="47244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5" name="Text Box 19">
            <a:extLst>
              <a:ext uri="{FF2B5EF4-FFF2-40B4-BE49-F238E27FC236}">
                <a16:creationId xmlns:a16="http://schemas.microsoft.com/office/drawing/2014/main" id="{86652BD5-7A3F-DAEC-67C3-CC80DF8607B5}"/>
              </a:ext>
            </a:extLst>
          </p:cNvPr>
          <p:cNvSpPr txBox="1">
            <a:spLocks noChangeArrowheads="1"/>
          </p:cNvSpPr>
          <p:nvPr/>
        </p:nvSpPr>
        <p:spPr bwMode="auto">
          <a:xfrm>
            <a:off x="7908925" y="376555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    JDBC</a:t>
            </a:r>
          </a:p>
        </p:txBody>
      </p:sp>
      <p:sp>
        <p:nvSpPr>
          <p:cNvPr id="30736" name="Text Box 20">
            <a:extLst>
              <a:ext uri="{FF2B5EF4-FFF2-40B4-BE49-F238E27FC236}">
                <a16:creationId xmlns:a16="http://schemas.microsoft.com/office/drawing/2014/main" id="{7CC6D0BE-D965-56EF-3C74-B0A76471E30B}"/>
              </a:ext>
            </a:extLst>
          </p:cNvPr>
          <p:cNvSpPr txBox="1">
            <a:spLocks noChangeArrowheads="1"/>
          </p:cNvSpPr>
          <p:nvPr/>
        </p:nvSpPr>
        <p:spPr bwMode="auto">
          <a:xfrm>
            <a:off x="6613525" y="3460750"/>
            <a:ext cx="1574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CGI(Faucet</a:t>
            </a:r>
          </a:p>
          <a:p>
            <a:r>
              <a:rPr lang="en-US" altLang="en-US" sz="1800"/>
              <a:t>BSD Shell</a:t>
            </a:r>
          </a:p>
          <a:p>
            <a:r>
              <a:rPr lang="en-US" altLang="en-US" sz="1800"/>
              <a:t>Commands)</a:t>
            </a:r>
          </a:p>
        </p:txBody>
      </p:sp>
      <p:sp>
        <p:nvSpPr>
          <p:cNvPr id="30737" name="Text Box 21">
            <a:extLst>
              <a:ext uri="{FF2B5EF4-FFF2-40B4-BE49-F238E27FC236}">
                <a16:creationId xmlns:a16="http://schemas.microsoft.com/office/drawing/2014/main" id="{21B5C404-3238-9FE6-FEA2-EEFBF84AA9B2}"/>
              </a:ext>
            </a:extLst>
          </p:cNvPr>
          <p:cNvSpPr txBox="1">
            <a:spLocks noChangeArrowheads="1"/>
          </p:cNvSpPr>
          <p:nvPr/>
        </p:nvSpPr>
        <p:spPr bwMode="auto">
          <a:xfrm>
            <a:off x="3717926" y="5899150"/>
            <a:ext cx="492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                          SIS Database (Ingres)</a:t>
            </a:r>
          </a:p>
        </p:txBody>
      </p:sp>
      <p:sp>
        <p:nvSpPr>
          <p:cNvPr id="30738" name="Text Box 22">
            <a:extLst>
              <a:ext uri="{FF2B5EF4-FFF2-40B4-BE49-F238E27FC236}">
                <a16:creationId xmlns:a16="http://schemas.microsoft.com/office/drawing/2014/main" id="{29A142C7-7649-2E99-5D37-E17280D3B84F}"/>
              </a:ext>
            </a:extLst>
          </p:cNvPr>
          <p:cNvSpPr txBox="1">
            <a:spLocks noChangeArrowheads="1"/>
          </p:cNvSpPr>
          <p:nvPr/>
        </p:nvSpPr>
        <p:spPr bwMode="auto">
          <a:xfrm>
            <a:off x="3794125" y="4070351"/>
            <a:ext cx="1658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Ingres forms</a:t>
            </a:r>
          </a:p>
        </p:txBody>
      </p:sp>
      <p:sp>
        <p:nvSpPr>
          <p:cNvPr id="30739" name="Line 24">
            <a:extLst>
              <a:ext uri="{FF2B5EF4-FFF2-40B4-BE49-F238E27FC236}">
                <a16:creationId xmlns:a16="http://schemas.microsoft.com/office/drawing/2014/main" id="{C9EF41E3-3C77-E8CF-17A3-2C87D720C83A}"/>
              </a:ext>
            </a:extLst>
          </p:cNvPr>
          <p:cNvSpPr>
            <a:spLocks noChangeShapeType="1"/>
          </p:cNvSpPr>
          <p:nvPr/>
        </p:nvSpPr>
        <p:spPr bwMode="auto">
          <a:xfrm>
            <a:off x="3733800" y="48006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0" name="Text Box 25">
            <a:extLst>
              <a:ext uri="{FF2B5EF4-FFF2-40B4-BE49-F238E27FC236}">
                <a16:creationId xmlns:a16="http://schemas.microsoft.com/office/drawing/2014/main" id="{DC31ED98-F7E1-CD88-BC58-537BBC907642}"/>
              </a:ext>
            </a:extLst>
          </p:cNvPr>
          <p:cNvSpPr txBox="1">
            <a:spLocks noChangeArrowheads="1"/>
          </p:cNvSpPr>
          <p:nvPr/>
        </p:nvSpPr>
        <p:spPr bwMode="auto">
          <a:xfrm>
            <a:off x="3794125" y="4984750"/>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C</a:t>
            </a:r>
          </a:p>
          <a:p>
            <a:r>
              <a:rPr lang="en-US" altLang="en-US" sz="1800"/>
              <a:t>Procedures</a:t>
            </a:r>
          </a:p>
        </p:txBody>
      </p:sp>
      <p:sp>
        <p:nvSpPr>
          <p:cNvPr id="30741" name="Line 26">
            <a:extLst>
              <a:ext uri="{FF2B5EF4-FFF2-40B4-BE49-F238E27FC236}">
                <a16:creationId xmlns:a16="http://schemas.microsoft.com/office/drawing/2014/main" id="{843E16C1-C3EC-BE27-C7C0-5CA60C7981DC}"/>
              </a:ext>
            </a:extLst>
          </p:cNvPr>
          <p:cNvSpPr>
            <a:spLocks noChangeShapeType="1"/>
          </p:cNvSpPr>
          <p:nvPr/>
        </p:nvSpPr>
        <p:spPr bwMode="auto">
          <a:xfrm>
            <a:off x="5257800" y="5029200"/>
            <a:ext cx="762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2" name="Rectangle 27">
            <a:extLst>
              <a:ext uri="{FF2B5EF4-FFF2-40B4-BE49-F238E27FC236}">
                <a16:creationId xmlns:a16="http://schemas.microsoft.com/office/drawing/2014/main" id="{5FA536D3-5E6B-F218-3996-D87E1A69B6E6}"/>
              </a:ext>
            </a:extLst>
          </p:cNvPr>
          <p:cNvSpPr>
            <a:spLocks noChangeArrowheads="1"/>
          </p:cNvSpPr>
          <p:nvPr/>
        </p:nvSpPr>
        <p:spPr bwMode="auto">
          <a:xfrm>
            <a:off x="7467600" y="5334000"/>
            <a:ext cx="11430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endParaRPr lang="en-US" altLang="en-US" sz="1800"/>
          </a:p>
        </p:txBody>
      </p:sp>
      <p:sp>
        <p:nvSpPr>
          <p:cNvPr id="30743" name="Text Box 28">
            <a:extLst>
              <a:ext uri="{FF2B5EF4-FFF2-40B4-BE49-F238E27FC236}">
                <a16:creationId xmlns:a16="http://schemas.microsoft.com/office/drawing/2014/main" id="{A8EA6908-A9F3-6B2F-F09C-213C639CB6B7}"/>
              </a:ext>
            </a:extLst>
          </p:cNvPr>
          <p:cNvSpPr txBox="1">
            <a:spLocks noChangeArrowheads="1"/>
          </p:cNvSpPr>
          <p:nvPr/>
        </p:nvSpPr>
        <p:spPr bwMode="auto">
          <a:xfrm>
            <a:off x="7451725" y="5289550"/>
            <a:ext cx="935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Batch</a:t>
            </a:r>
          </a:p>
          <a:p>
            <a:r>
              <a:rPr lang="en-US" altLang="en-US" sz="1800"/>
              <a:t>scripts</a:t>
            </a:r>
          </a:p>
        </p:txBody>
      </p:sp>
      <p:sp>
        <p:nvSpPr>
          <p:cNvPr id="30744" name="Line 29">
            <a:extLst>
              <a:ext uri="{FF2B5EF4-FFF2-40B4-BE49-F238E27FC236}">
                <a16:creationId xmlns:a16="http://schemas.microsoft.com/office/drawing/2014/main" id="{7F31A969-D6E2-1EAB-5581-B1846FD6522E}"/>
              </a:ext>
            </a:extLst>
          </p:cNvPr>
          <p:cNvSpPr>
            <a:spLocks noChangeShapeType="1"/>
          </p:cNvSpPr>
          <p:nvPr/>
        </p:nvSpPr>
        <p:spPr bwMode="auto">
          <a:xfrm>
            <a:off x="8610600" y="5410200"/>
            <a:ext cx="838200" cy="0"/>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5" name="Line 30">
            <a:extLst>
              <a:ext uri="{FF2B5EF4-FFF2-40B4-BE49-F238E27FC236}">
                <a16:creationId xmlns:a16="http://schemas.microsoft.com/office/drawing/2014/main" id="{CED6CBDC-85CB-AE46-42E7-BA688C982A0D}"/>
              </a:ext>
            </a:extLst>
          </p:cNvPr>
          <p:cNvSpPr>
            <a:spLocks noChangeShapeType="1"/>
          </p:cNvSpPr>
          <p:nvPr/>
        </p:nvSpPr>
        <p:spPr bwMode="auto">
          <a:xfrm>
            <a:off x="8610600" y="5562600"/>
            <a:ext cx="838200" cy="0"/>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6" name="Line 31">
            <a:extLst>
              <a:ext uri="{FF2B5EF4-FFF2-40B4-BE49-F238E27FC236}">
                <a16:creationId xmlns:a16="http://schemas.microsoft.com/office/drawing/2014/main" id="{5D822AC8-A54E-B575-453E-D1D9937FEA98}"/>
              </a:ext>
            </a:extLst>
          </p:cNvPr>
          <p:cNvSpPr>
            <a:spLocks noChangeShapeType="1"/>
          </p:cNvSpPr>
          <p:nvPr/>
        </p:nvSpPr>
        <p:spPr bwMode="auto">
          <a:xfrm>
            <a:off x="8610600" y="5715000"/>
            <a:ext cx="838200" cy="0"/>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7" name="Text Box 32">
            <a:extLst>
              <a:ext uri="{FF2B5EF4-FFF2-40B4-BE49-F238E27FC236}">
                <a16:creationId xmlns:a16="http://schemas.microsoft.com/office/drawing/2014/main" id="{AD75F112-FEEB-DF82-58F5-624177570A32}"/>
              </a:ext>
            </a:extLst>
          </p:cNvPr>
          <p:cNvSpPr txBox="1">
            <a:spLocks noChangeArrowheads="1"/>
          </p:cNvSpPr>
          <p:nvPr/>
        </p:nvSpPr>
        <p:spPr bwMode="auto">
          <a:xfrm>
            <a:off x="9432925" y="5213351"/>
            <a:ext cx="7603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SCP</a:t>
            </a:r>
          </a:p>
          <a:p>
            <a:r>
              <a:rPr lang="en-US" altLang="en-US" sz="1800"/>
              <a:t>SFTP</a:t>
            </a:r>
          </a:p>
        </p:txBody>
      </p:sp>
      <p:sp>
        <p:nvSpPr>
          <p:cNvPr id="30748" name="Text Box 33">
            <a:extLst>
              <a:ext uri="{FF2B5EF4-FFF2-40B4-BE49-F238E27FC236}">
                <a16:creationId xmlns:a16="http://schemas.microsoft.com/office/drawing/2014/main" id="{2343597D-8F86-2278-A6FB-1EE86CCCB7BA}"/>
              </a:ext>
            </a:extLst>
          </p:cNvPr>
          <p:cNvSpPr txBox="1">
            <a:spLocks noChangeArrowheads="1"/>
          </p:cNvSpPr>
          <p:nvPr/>
        </p:nvSpPr>
        <p:spPr bwMode="auto">
          <a:xfrm>
            <a:off x="10134600" y="2667001"/>
            <a:ext cx="376238"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O</a:t>
            </a:r>
          </a:p>
          <a:p>
            <a:r>
              <a:rPr lang="en-US" altLang="en-US" sz="1800"/>
              <a:t>T</a:t>
            </a:r>
          </a:p>
          <a:p>
            <a:r>
              <a:rPr lang="en-US" altLang="en-US" sz="1800"/>
              <a:t>H</a:t>
            </a:r>
          </a:p>
          <a:p>
            <a:r>
              <a:rPr lang="en-US" altLang="en-US" sz="1800"/>
              <a:t>E</a:t>
            </a:r>
          </a:p>
          <a:p>
            <a:r>
              <a:rPr lang="en-US" altLang="en-US" sz="1800"/>
              <a:t>R</a:t>
            </a:r>
          </a:p>
          <a:p>
            <a:endParaRPr lang="en-US" altLang="en-US" sz="1800"/>
          </a:p>
          <a:p>
            <a:r>
              <a:rPr lang="en-US" altLang="en-US" sz="1800"/>
              <a:t>S</a:t>
            </a:r>
          </a:p>
          <a:p>
            <a:r>
              <a:rPr lang="en-US" altLang="en-US" sz="1800"/>
              <a:t>Y</a:t>
            </a:r>
          </a:p>
          <a:p>
            <a:r>
              <a:rPr lang="en-US" altLang="en-US" sz="1800"/>
              <a:t>S</a:t>
            </a:r>
          </a:p>
          <a:p>
            <a:r>
              <a:rPr lang="en-US" altLang="en-US" sz="1800"/>
              <a:t>T</a:t>
            </a:r>
          </a:p>
          <a:p>
            <a:r>
              <a:rPr lang="en-US" altLang="en-US" sz="1800"/>
              <a:t>E</a:t>
            </a:r>
          </a:p>
          <a:p>
            <a:r>
              <a:rPr lang="en-US" altLang="en-US" sz="1800"/>
              <a:t>M</a:t>
            </a:r>
          </a:p>
          <a:p>
            <a:r>
              <a:rPr lang="en-US" altLang="en-US" sz="1800"/>
              <a:t>S</a:t>
            </a:r>
          </a:p>
        </p:txBody>
      </p:sp>
      <p:sp>
        <p:nvSpPr>
          <p:cNvPr id="30749" name="Text Box 34">
            <a:extLst>
              <a:ext uri="{FF2B5EF4-FFF2-40B4-BE49-F238E27FC236}">
                <a16:creationId xmlns:a16="http://schemas.microsoft.com/office/drawing/2014/main" id="{209888A4-DDDD-EA74-2901-44A858DFF79A}"/>
              </a:ext>
            </a:extLst>
          </p:cNvPr>
          <p:cNvSpPr txBox="1">
            <a:spLocks noChangeArrowheads="1"/>
          </p:cNvSpPr>
          <p:nvPr/>
        </p:nvSpPr>
        <p:spPr bwMode="auto">
          <a:xfrm>
            <a:off x="2346325" y="1860551"/>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800"/>
              <a:t>Current 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138</TotalTime>
  <Words>4305</Words>
  <Application>Microsoft Office PowerPoint</Application>
  <PresentationFormat>Widescreen</PresentationFormat>
  <Paragraphs>552</Paragraphs>
  <Slides>46</Slides>
  <Notes>34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Arial MT</vt:lpstr>
      <vt:lpstr>Calibri</vt:lpstr>
      <vt:lpstr>Georgia</vt:lpstr>
      <vt:lpstr>Helvetica</vt:lpstr>
      <vt:lpstr>Mulish</vt:lpstr>
      <vt:lpstr>Times</vt:lpstr>
      <vt:lpstr>Times New Roman</vt:lpstr>
      <vt:lpstr>Tw Cen MT</vt:lpstr>
      <vt:lpstr>Verdana</vt:lpstr>
      <vt:lpstr>Wingdings</vt:lpstr>
      <vt:lpstr>Circuit</vt:lpstr>
      <vt:lpstr>Microsoft Word Document</vt:lpstr>
      <vt:lpstr>Service Oriented Architecture</vt:lpstr>
      <vt:lpstr>High Level SOA Reference Architecture</vt:lpstr>
      <vt:lpstr>1. The Introduction(1)</vt:lpstr>
      <vt:lpstr>1. The Introduction(2)</vt:lpstr>
      <vt:lpstr>1. The Introduction(3)</vt:lpstr>
      <vt:lpstr>1. The Introduction(4)</vt:lpstr>
      <vt:lpstr>1. The Introduction(5)</vt:lpstr>
      <vt:lpstr>2. Current IT Environment(1)</vt:lpstr>
      <vt:lpstr>2. Current IT Environment(2)</vt:lpstr>
      <vt:lpstr>Ingres Forms</vt:lpstr>
      <vt:lpstr>2. Current IT Environment(3)</vt:lpstr>
      <vt:lpstr>Enterprise Integration Patterns</vt:lpstr>
      <vt:lpstr>2. Current IT Environment(4)</vt:lpstr>
      <vt:lpstr>2. Current IT Environment(5)</vt:lpstr>
      <vt:lpstr>2. Current I.T. Environment (6)</vt:lpstr>
      <vt:lpstr>2. Current I.T. Environment (7)</vt:lpstr>
      <vt:lpstr>2. Current I.T. Environment (8)</vt:lpstr>
      <vt:lpstr>2. Current I.T. Environment (9) </vt:lpstr>
      <vt:lpstr>3. SOA Reference Architecture Requirements</vt:lpstr>
      <vt:lpstr>3. SOA Reference Architecture Specific Requirements</vt:lpstr>
      <vt:lpstr>4. The Architecture(1) </vt:lpstr>
      <vt:lpstr>4. The Architecture(2) </vt:lpstr>
      <vt:lpstr>4. The Architecture(3) </vt:lpstr>
      <vt:lpstr>4. The Architecture(4) </vt:lpstr>
      <vt:lpstr>4. The Architecture(5) </vt:lpstr>
      <vt:lpstr>4. The Architecture(6) </vt:lpstr>
      <vt:lpstr>4. The Architecture(7) </vt:lpstr>
      <vt:lpstr>4. The Architecture(8) </vt:lpstr>
      <vt:lpstr>4. The Architecture(9) </vt:lpstr>
      <vt:lpstr>4. The Architecture(10) </vt:lpstr>
      <vt:lpstr>4. The Architecture(11) </vt:lpstr>
      <vt:lpstr>4. The Architecture(12) </vt:lpstr>
      <vt:lpstr>4. The Architecture(13) </vt:lpstr>
      <vt:lpstr>4. The Architecture(14) </vt:lpstr>
      <vt:lpstr>4. The Architecture(15) </vt:lpstr>
      <vt:lpstr>Next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Udupa</dc:creator>
  <cp:lastModifiedBy>Bhavana Udupa</cp:lastModifiedBy>
  <cp:revision>6</cp:revision>
  <dcterms:created xsi:type="dcterms:W3CDTF">2024-06-05T09:38:49Z</dcterms:created>
  <dcterms:modified xsi:type="dcterms:W3CDTF">2024-06-05T11:57:23Z</dcterms:modified>
</cp:coreProperties>
</file>