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Bad Script"/>
      <p:regular r:id="rId25"/>
    </p:embeddedFont>
    <p:embeddedFont>
      <p:font typeface="Rosarivo"/>
      <p:regular r:id="rId26"/>
      <p:italic r:id="rId27"/>
    </p:embeddedFon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r8KsgbsdXb7f3rht8HWcAcCRP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98D8A3-2ED6-40DC-8CB8-AB183F35D73E}">
  <a:tblStyle styleId="{3498D8A3-2ED6-40DC-8CB8-AB183F35D7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sarivo-regular.fntdata"/><Relationship Id="rId25" Type="http://schemas.openxmlformats.org/officeDocument/2006/relationships/font" Target="fonts/BadScript-regular.fntdata"/><Relationship Id="rId28" Type="http://schemas.openxmlformats.org/officeDocument/2006/relationships/font" Target="fonts/Tahoma-regular.fntdata"/><Relationship Id="rId27" Type="http://schemas.openxmlformats.org/officeDocument/2006/relationships/font" Target="fonts/Rosariv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Tahom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5" name="Google Shape;25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ulim"/>
                <a:ea typeface="Gulim"/>
                <a:cs typeface="Gulim"/>
                <a:sym typeface="Gulim"/>
              </a:rPr>
              <a:t>IEEE 1394 – high bandwidth, high cost – This refers to accommodating low cost/ low performance peripherals (mouse, keyboard)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17" name="Google Shape;1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0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685330" y="2367093"/>
            <a:ext cx="777287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81" name="Google Shape;8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9"/>
          <p:cNvSpPr txBox="1"/>
          <p:nvPr>
            <p:ph type="title"/>
          </p:nvPr>
        </p:nvSpPr>
        <p:spPr>
          <a:xfrm>
            <a:off x="685332" y="609600"/>
            <a:ext cx="4129618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/>
          <p:nvPr>
            <p:ph idx="2" type="pic"/>
          </p:nvPr>
        </p:nvSpPr>
        <p:spPr>
          <a:xfrm>
            <a:off x="5004270" y="609601"/>
            <a:ext cx="3005851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p29"/>
          <p:cNvSpPr txBox="1"/>
          <p:nvPr>
            <p:ph idx="1" type="body"/>
          </p:nvPr>
        </p:nvSpPr>
        <p:spPr>
          <a:xfrm>
            <a:off x="685346" y="2632853"/>
            <a:ext cx="4129604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9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89" name="Google Shape;8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0"/>
          <p:cNvSpPr txBox="1"/>
          <p:nvPr>
            <p:ph type="title"/>
          </p:nvPr>
        </p:nvSpPr>
        <p:spPr>
          <a:xfrm>
            <a:off x="685346" y="4289374"/>
            <a:ext cx="7773324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/>
          <p:nvPr>
            <p:ph idx="2" type="pic"/>
          </p:nvPr>
        </p:nvSpPr>
        <p:spPr>
          <a:xfrm>
            <a:off x="888558" y="698261"/>
            <a:ext cx="7366899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30"/>
          <p:cNvSpPr txBox="1"/>
          <p:nvPr>
            <p:ph idx="1" type="body"/>
          </p:nvPr>
        </p:nvSpPr>
        <p:spPr>
          <a:xfrm>
            <a:off x="685331" y="5108728"/>
            <a:ext cx="777333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97" name="Google Shape;9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1"/>
          <p:cNvSpPr txBox="1"/>
          <p:nvPr>
            <p:ph type="title"/>
          </p:nvPr>
        </p:nvSpPr>
        <p:spPr>
          <a:xfrm>
            <a:off x="685331" y="609600"/>
            <a:ext cx="7773339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" type="body"/>
          </p:nvPr>
        </p:nvSpPr>
        <p:spPr>
          <a:xfrm>
            <a:off x="685331" y="4204821"/>
            <a:ext cx="7773339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31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104" name="Google Shape;10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2"/>
          <p:cNvSpPr txBox="1"/>
          <p:nvPr>
            <p:ph type="title"/>
          </p:nvPr>
        </p:nvSpPr>
        <p:spPr>
          <a:xfrm>
            <a:off x="1084659" y="872588"/>
            <a:ext cx="6977064" cy="2729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" type="body"/>
          </p:nvPr>
        </p:nvSpPr>
        <p:spPr>
          <a:xfrm>
            <a:off x="1290484" y="3610032"/>
            <a:ext cx="6564224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32"/>
          <p:cNvSpPr txBox="1"/>
          <p:nvPr>
            <p:ph idx="2" type="body"/>
          </p:nvPr>
        </p:nvSpPr>
        <p:spPr>
          <a:xfrm>
            <a:off x="685331" y="4372797"/>
            <a:ext cx="7773339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32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2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12" name="Google Shape;112;p32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114" name="Google Shape;11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3"/>
          <p:cNvSpPr txBox="1"/>
          <p:nvPr>
            <p:ph type="title"/>
          </p:nvPr>
        </p:nvSpPr>
        <p:spPr>
          <a:xfrm>
            <a:off x="685331" y="2138722"/>
            <a:ext cx="7773339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1" type="body"/>
          </p:nvPr>
        </p:nvSpPr>
        <p:spPr>
          <a:xfrm>
            <a:off x="685331" y="4662335"/>
            <a:ext cx="7773339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33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3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121" name="Google Shape;12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4"/>
          <p:cNvSpPr txBox="1"/>
          <p:nvPr>
            <p:ph type="title"/>
          </p:nvPr>
        </p:nvSpPr>
        <p:spPr>
          <a:xfrm>
            <a:off x="685331" y="609600"/>
            <a:ext cx="7773339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" type="body"/>
          </p:nvPr>
        </p:nvSpPr>
        <p:spPr>
          <a:xfrm>
            <a:off x="685331" y="2367093"/>
            <a:ext cx="24742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34"/>
          <p:cNvSpPr txBox="1"/>
          <p:nvPr>
            <p:ph idx="2" type="body"/>
          </p:nvPr>
        </p:nvSpPr>
        <p:spPr>
          <a:xfrm>
            <a:off x="685331" y="2943356"/>
            <a:ext cx="2474232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34"/>
          <p:cNvSpPr txBox="1"/>
          <p:nvPr>
            <p:ph idx="3" type="body"/>
          </p:nvPr>
        </p:nvSpPr>
        <p:spPr>
          <a:xfrm>
            <a:off x="3339292" y="2367093"/>
            <a:ext cx="24686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34"/>
          <p:cNvSpPr txBox="1"/>
          <p:nvPr>
            <p:ph idx="4" type="body"/>
          </p:nvPr>
        </p:nvSpPr>
        <p:spPr>
          <a:xfrm>
            <a:off x="3331012" y="2943356"/>
            <a:ext cx="2477513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34"/>
          <p:cNvSpPr txBox="1"/>
          <p:nvPr>
            <p:ph idx="5" type="body"/>
          </p:nvPr>
        </p:nvSpPr>
        <p:spPr>
          <a:xfrm>
            <a:off x="5979974" y="2367093"/>
            <a:ext cx="24786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34"/>
          <p:cNvSpPr txBox="1"/>
          <p:nvPr>
            <p:ph idx="6" type="body"/>
          </p:nvPr>
        </p:nvSpPr>
        <p:spPr>
          <a:xfrm>
            <a:off x="5979974" y="2943356"/>
            <a:ext cx="247869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34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133" name="Google Shape;13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5"/>
          <p:cNvSpPr txBox="1"/>
          <p:nvPr>
            <p:ph type="title"/>
          </p:nvPr>
        </p:nvSpPr>
        <p:spPr>
          <a:xfrm>
            <a:off x="685331" y="610772"/>
            <a:ext cx="7773339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685331" y="4204820"/>
            <a:ext cx="247230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35"/>
          <p:cNvSpPr/>
          <p:nvPr>
            <p:ph idx="2" type="pic"/>
          </p:nvPr>
        </p:nvSpPr>
        <p:spPr>
          <a:xfrm>
            <a:off x="685331" y="2367093"/>
            <a:ext cx="2472307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35"/>
          <p:cNvSpPr txBox="1"/>
          <p:nvPr>
            <p:ph idx="3" type="body"/>
          </p:nvPr>
        </p:nvSpPr>
        <p:spPr>
          <a:xfrm>
            <a:off x="685331" y="4781082"/>
            <a:ext cx="2472307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35"/>
          <p:cNvSpPr txBox="1"/>
          <p:nvPr>
            <p:ph idx="4" type="body"/>
          </p:nvPr>
        </p:nvSpPr>
        <p:spPr>
          <a:xfrm>
            <a:off x="3332069" y="4204820"/>
            <a:ext cx="247637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35"/>
          <p:cNvSpPr/>
          <p:nvPr>
            <p:ph idx="5" type="pic"/>
          </p:nvPr>
        </p:nvSpPr>
        <p:spPr>
          <a:xfrm>
            <a:off x="3331011" y="2367093"/>
            <a:ext cx="2477514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35"/>
          <p:cNvSpPr txBox="1"/>
          <p:nvPr>
            <p:ph idx="6" type="body"/>
          </p:nvPr>
        </p:nvSpPr>
        <p:spPr>
          <a:xfrm>
            <a:off x="3331011" y="4781081"/>
            <a:ext cx="2477514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p35"/>
          <p:cNvSpPr txBox="1"/>
          <p:nvPr>
            <p:ph idx="7" type="body"/>
          </p:nvPr>
        </p:nvSpPr>
        <p:spPr>
          <a:xfrm>
            <a:off x="5979974" y="4204820"/>
            <a:ext cx="247551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35"/>
          <p:cNvSpPr/>
          <p:nvPr>
            <p:ph idx="8" type="pic"/>
          </p:nvPr>
        </p:nvSpPr>
        <p:spPr>
          <a:xfrm>
            <a:off x="5979974" y="2367093"/>
            <a:ext cx="2478696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35"/>
          <p:cNvSpPr txBox="1"/>
          <p:nvPr>
            <p:ph idx="9" type="body"/>
          </p:nvPr>
        </p:nvSpPr>
        <p:spPr>
          <a:xfrm>
            <a:off x="5979880" y="4781079"/>
            <a:ext cx="2478790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35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148" name="Google Shape;14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6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1" type="body"/>
          </p:nvPr>
        </p:nvSpPr>
        <p:spPr>
          <a:xfrm rot="5400000">
            <a:off x="2859947" y="192478"/>
            <a:ext cx="3424107" cy="7773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155" name="Google Shape;15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7"/>
          <p:cNvSpPr txBox="1"/>
          <p:nvPr>
            <p:ph type="title"/>
          </p:nvPr>
        </p:nvSpPr>
        <p:spPr>
          <a:xfrm rot="5400000">
            <a:off x="4910373" y="2242904"/>
            <a:ext cx="5181599" cy="191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1" type="body"/>
          </p:nvPr>
        </p:nvSpPr>
        <p:spPr>
          <a:xfrm rot="5400000">
            <a:off x="966553" y="328380"/>
            <a:ext cx="5181599" cy="5744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7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7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0" name="Google Shape;3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2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Title-R1d.png" id="35" name="Google Shape;3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3"/>
          <p:cNvSpPr txBox="1"/>
          <p:nvPr>
            <p:ph type="ctrTitle"/>
          </p:nvPr>
        </p:nvSpPr>
        <p:spPr>
          <a:xfrm>
            <a:off x="1313259" y="1300786"/>
            <a:ext cx="6517482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subTitle"/>
          </p:nvPr>
        </p:nvSpPr>
        <p:spPr>
          <a:xfrm>
            <a:off x="1313259" y="3886201"/>
            <a:ext cx="6517482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42" name="Google Shape;4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4"/>
          <p:cNvSpPr txBox="1"/>
          <p:nvPr>
            <p:ph type="title"/>
          </p:nvPr>
        </p:nvSpPr>
        <p:spPr>
          <a:xfrm>
            <a:off x="685331" y="828564"/>
            <a:ext cx="7763814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685331" y="3657458"/>
            <a:ext cx="7763814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49" name="Google Shape;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5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685330" y="2367093"/>
            <a:ext cx="382952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4629150" y="2367093"/>
            <a:ext cx="382905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57" name="Google Shape;5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" type="body"/>
          </p:nvPr>
        </p:nvSpPr>
        <p:spPr>
          <a:xfrm>
            <a:off x="859746" y="2371018"/>
            <a:ext cx="3655106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6"/>
          <p:cNvSpPr txBox="1"/>
          <p:nvPr>
            <p:ph idx="2" type="body"/>
          </p:nvPr>
        </p:nvSpPr>
        <p:spPr>
          <a:xfrm>
            <a:off x="685331" y="3051013"/>
            <a:ext cx="3829520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3" type="body"/>
          </p:nvPr>
        </p:nvSpPr>
        <p:spPr>
          <a:xfrm>
            <a:off x="4797317" y="2371018"/>
            <a:ext cx="3661353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6"/>
          <p:cNvSpPr txBox="1"/>
          <p:nvPr>
            <p:ph idx="4" type="body"/>
          </p:nvPr>
        </p:nvSpPr>
        <p:spPr>
          <a:xfrm>
            <a:off x="4629150" y="3051013"/>
            <a:ext cx="382905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67" name="Google Shape;6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7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73" name="Google Shape;7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8"/>
          <p:cNvSpPr txBox="1"/>
          <p:nvPr>
            <p:ph type="title"/>
          </p:nvPr>
        </p:nvSpPr>
        <p:spPr>
          <a:xfrm>
            <a:off x="685331" y="609600"/>
            <a:ext cx="2951766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3808547" y="609601"/>
            <a:ext cx="4650122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2" type="body"/>
          </p:nvPr>
        </p:nvSpPr>
        <p:spPr>
          <a:xfrm>
            <a:off x="685331" y="2632852"/>
            <a:ext cx="2951767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6.png"/><Relationship Id="rId6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>
            <p:ph type="title"/>
          </p:nvPr>
        </p:nvSpPr>
        <p:spPr>
          <a:xfrm>
            <a:off x="1207294" y="1877617"/>
            <a:ext cx="5830491" cy="897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38"/>
              <a:buFont typeface="Rosarivo"/>
              <a:buNone/>
            </a:pPr>
            <a:r>
              <a:rPr lang="en-US" sz="3038">
                <a:latin typeface="Rosarivo"/>
                <a:ea typeface="Rosarivo"/>
                <a:cs typeface="Rosarivo"/>
                <a:sym typeface="Rosarivo"/>
              </a:rPr>
              <a:t>LINUX DEVICE DRIVER</a:t>
            </a:r>
            <a:endParaRPr sz="3038"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167" name="Google Shape;167;p1"/>
          <p:cNvSpPr txBox="1"/>
          <p:nvPr>
            <p:ph idx="1" type="body"/>
          </p:nvPr>
        </p:nvSpPr>
        <p:spPr>
          <a:xfrm>
            <a:off x="1252538" y="3152775"/>
            <a:ext cx="58293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375"/>
              <a:buNone/>
            </a:pPr>
            <a:r>
              <a:rPr lang="en-US" sz="3375"/>
              <a:t>DAY 42 PPT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25"/>
              <a:buNone/>
            </a:pPr>
            <a:r>
              <a:rPr lang="en-US" sz="2025"/>
              <a:t>                        -SUBITHRA S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25"/>
              <a:buNone/>
            </a:pPr>
            <a:r>
              <a:rPr lang="en-US" sz="2025"/>
              <a:t>    </a:t>
            </a:r>
            <a:endParaRPr sz="202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en-US"/>
              <a:t>USB </a:t>
            </a:r>
            <a:endParaRPr/>
          </a:p>
        </p:txBody>
      </p:sp>
      <p:sp>
        <p:nvSpPr>
          <p:cNvPr id="227" name="Google Shape;227;p10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FAST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BI-DIRECTIONAL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ISOCHRONOUS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LOW-COST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DYNAMICALLY ATTACHABLE SERIAL INTERFACE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CONSISTENT WITH THE REQUIREMENTS OF THE PC PLATFORM OF TODAY AND TOMORROW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en-US"/>
              <a:t>USB </a:t>
            </a:r>
            <a:endParaRPr/>
          </a:p>
        </p:txBody>
      </p:sp>
      <p:sp>
        <p:nvSpPr>
          <p:cNvPr id="233" name="Google Shape;233;p11"/>
          <p:cNvSpPr txBox="1"/>
          <p:nvPr>
            <p:ph idx="1" type="body"/>
          </p:nvPr>
        </p:nvSpPr>
        <p:spPr>
          <a:xfrm>
            <a:off x="152400" y="609600"/>
            <a:ext cx="8534400" cy="551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FOUR WIRES (+5V, RETURN, DATA TWISTED PAIR)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UP TO 5 M (16.4 FT)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 LONGER CONNECTIONS USE HUBS OR ACTIVE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EXTENSIONS</a:t>
            </a:r>
            <a:endParaRPr sz="1800"/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7875" y="1752600"/>
            <a:ext cx="583882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en-US"/>
              <a:t>FEATURES OF USB </a:t>
            </a:r>
            <a:endParaRPr/>
          </a:p>
        </p:txBody>
      </p:sp>
      <p:sp>
        <p:nvSpPr>
          <p:cNvPr id="240" name="Google Shape;240;p12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EASY TO USE FOR END USER</a:t>
            </a:r>
            <a:endParaRPr sz="18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SINGLE MODEL FOR CABLING AND CONNECTORS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ELECTRICAL DETAILS ISOLATED FROM END USER (E.G., BUS TERMINATIONS)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SELF-IDENTIFYING PERIPHERALS, AUTOMATIC MAPPING OF FUNCTION TO DRIVER, AND CONFIGURATION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DYNAMICALLY ATTACHABLE AND RE-CONFIGURABLE PERIPHERALS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WIDE RANGE OF WORKLOADS AND APPLICATIONS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SUITABLE FOR DEVICE BANDWIDTHS RANGING FROM A FEW KB/S TO SEVERAL MB/S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SUPPORTS ISOCHRONOUS AS WELL AS ASYNCHRONOUS TRANSFER TYPES OVER THE SAME SET OF WIRES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SUPPORTS CONCURRENT OPERATION OF MANY DEVICES (MULTIPLE CONNECTIONS)</a:t>
            </a:r>
            <a:endParaRPr sz="14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SUPPORTS TRANSFER OF MULTIPLE DATA AND MESSAGE STREAMS BETWEEN THE HOST AND DEVICES</a:t>
            </a:r>
            <a:endParaRPr sz="1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LOW-COST IMPLEMENTATION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LOW-COST SUB-CHANNEL AT 1.5MB/S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SUITABLE FOR DEVELOPMENT OF LOW-COST PERIPHERALS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LOW-COST CABLES AND CONNECTORS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UPGRADE PATH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ARCHITECTURE UPGRADEABLE TO SUPPORT MULTIPLE USB HOST CONTROLLERS IN A SYSTEM</a:t>
            </a:r>
            <a:endParaRPr/>
          </a:p>
          <a:p>
            <a:pPr indent="-179705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en-US"/>
              <a:t>FEATURES OF USB (CNT..) </a:t>
            </a:r>
            <a:endParaRPr/>
          </a:p>
        </p:txBody>
      </p:sp>
      <p:sp>
        <p:nvSpPr>
          <p:cNvPr id="246" name="Google Shape;246;p13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ISOCHRONOUS BANDWIDTH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GUARANTEED BANDWIDTH AND LOW LATENCIES APPROPRIATE FOR TELEPHONY, AUDIO, ETC.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ISOCHRONOUS WORKLOAD MAY USE ENTIRE BUS BANDWIDTH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FLEXIBILITY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SUPPORTS A WIDE RANGE OF PACKET SIZES, WHICH ALLOWS A RANGE OF DEVICE BUFFERING OPTIONS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ALLOWS A WIDE RANGE OF DEVICE DATA RATES BY ACCOMMODATING PACKET BUFFER SIZE AND LATENCIES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FLOW CONTROL FOR BUFFER HANDLING IS BUILT INTO THE PROTOCOL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ROBUSTNESS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ERROR HANDLING/FAULT RECOVERY MECHANISM IS BUILT INTO THE PROTOCOL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DYNAMIC INSERTION AND REMOVAL OF DEVICES IS IDENTIFIED IN USER-PERCEIVED REAL-TIME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SUPPORTS IDENTIFICATION OF FAULTY DEVICES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/>
          <p:nvPr>
            <p:ph idx="4294967295" type="title"/>
          </p:nvPr>
        </p:nvSpPr>
        <p:spPr>
          <a:xfrm>
            <a:off x="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COMPARISON</a:t>
            </a:r>
            <a:endParaRPr/>
          </a:p>
        </p:txBody>
      </p:sp>
      <p:graphicFrame>
        <p:nvGraphicFramePr>
          <p:cNvPr id="252" name="Google Shape;252;p14"/>
          <p:cNvGraphicFramePr/>
          <p:nvPr/>
        </p:nvGraphicFramePr>
        <p:xfrm>
          <a:off x="3048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{3498D8A3-2ED6-40DC-8CB8-AB183F35D73E}</a:tableStyleId>
              </a:tblPr>
              <a:tblGrid>
                <a:gridCol w="1447800"/>
                <a:gridCol w="1422400"/>
                <a:gridCol w="1397000"/>
                <a:gridCol w="1295400"/>
                <a:gridCol w="1325575"/>
                <a:gridCol w="1722425"/>
              </a:tblGrid>
              <a:tr h="92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Devices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(maximum)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Length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(maximum,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feet)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Speed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(maximum,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bits/sec.)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Typical Use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4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540"/>
                        <a:buFont typeface="Noto Sans Symbols"/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asynchronous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serial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540"/>
                        <a:buFont typeface="Noto Sans Symbols"/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540"/>
                        <a:buFont typeface="Noto Sans Symbols"/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 (or up 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96 ft. with 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hubs)</a:t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1.5M, 12M,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480M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540"/>
                        <a:buFont typeface="Noto Sans Symbols"/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Mouse,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keyboard, disk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drive, modem,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audio</a:t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RS-232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(EIA/TIA-232)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540"/>
                        <a:buFont typeface="Noto Sans Symbols"/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asynchronous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serial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540"/>
                        <a:buFont typeface="Noto Sans Symbols"/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540"/>
                        <a:buFont typeface="Noto Sans Symbols"/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50-100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540"/>
                        <a:buFont typeface="Noto Sans Symbols"/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20k (115k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with some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hardware)</a:t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Modem, mouse,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instrumentation</a:t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Parallel Printer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Port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540"/>
                        <a:buFont typeface="Noto Sans Symbols"/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parallel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540"/>
                        <a:buFont typeface="Noto Sans Symbols"/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 (8 with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daisy-chain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support)</a:t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10–30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540"/>
                        <a:buFont typeface="Noto Sans Symbols"/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540"/>
                        <a:buFont typeface="Noto Sans Symbols"/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Printers,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scanners, disk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26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drives</a:t>
                      </a:r>
                      <a:endParaRPr b="0" i="0" sz="6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en-US"/>
              <a:t>BENEFITS FOR USERS</a:t>
            </a:r>
            <a:endParaRPr/>
          </a:p>
        </p:txBody>
      </p:sp>
      <p:sp>
        <p:nvSpPr>
          <p:cNvPr id="259" name="Google Shape;259;p15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1600"/>
              <a:t>EASE OF USE</a:t>
            </a:r>
            <a:br>
              <a:rPr b="1" lang="en-US" sz="1600"/>
            </a:br>
            <a:r>
              <a:rPr lang="en-US" sz="1600"/>
              <a:t>EASE OF USE WAS A MAJOR DESIGN GOAL FOR USB, AND THE RESULT IS AN INTERFACE THAT’S A PLEASURE TO USE FOR MANY REASONS:</a:t>
            </a:r>
            <a:br>
              <a:rPr lang="en-US" sz="1600"/>
            </a:br>
            <a:endParaRPr sz="16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600"/>
              <a:t>ONE INTERFACE FOR MANY DEVICES. </a:t>
            </a:r>
            <a:br>
              <a:rPr b="1" lang="en-US" sz="1600"/>
            </a:br>
            <a:r>
              <a:rPr lang="en-US" sz="1600"/>
              <a:t>USB IS VERSATILE ENOUGH TO BE USABLE WITH MANY KINDS OF PERIPHERALS. INSTEAD OF HAVING A DIFFERENT CONNECTOR TYPE AND SUPPORTING HARDWARE FOR EACH PERIPHERAL, ONE INTERFACE SERVES MANY.</a:t>
            </a:r>
            <a:br>
              <a:rPr lang="en-US" sz="1600"/>
            </a:br>
            <a:endParaRPr sz="16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600"/>
              <a:t>AUTOMATIC CONFIGURATION. </a:t>
            </a:r>
            <a:br>
              <a:rPr b="1" lang="en-US" sz="1600"/>
            </a:br>
            <a:r>
              <a:rPr lang="en-US" sz="1600"/>
              <a:t>WHEN A USER CONNECTS A USB PERIPHERAL TO A COMPUTER, ITS OS AUTOMATICALLY DETECTS THE PERIPHERAL AND LOADS THE APPROPRIATE SOFTWARE DRIVER. </a:t>
            </a:r>
            <a:endParaRPr/>
          </a:p>
          <a:p>
            <a:pPr indent="-14986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600"/>
              <a:t>HOT PLUGGABLE</a:t>
            </a:r>
            <a:r>
              <a:rPr lang="en-US" sz="1600"/>
              <a:t> </a:t>
            </a:r>
            <a:br>
              <a:rPr lang="en-US" sz="1600"/>
            </a:br>
            <a:r>
              <a:rPr lang="en-US" sz="1600"/>
              <a:t>WE CAN CONNECT AND DISCONNECT A PERIPHERAL WHENEVER YOU WANT, WHETHER OR NOT THE SYSTEM AND PERIPHERAL ARE POWERED, WITHOUT DAMAGING THE PC OR PERIPHERAL. THE OPERATING SYSTEM DETECTS WHEN A DEVICE IS ATTACHED AND READIES IT FOR USE.</a:t>
            </a:r>
            <a:endParaRPr/>
          </a:p>
          <a:p>
            <a:pPr indent="-14986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1600"/>
              <a:t>NO POWER SUPPLY REQUIRED</a:t>
            </a:r>
            <a:r>
              <a:rPr lang="en-US" sz="1600"/>
              <a:t> (SOMETIMES). </a:t>
            </a:r>
            <a:br>
              <a:rPr lang="en-US" sz="1600"/>
            </a:br>
            <a:r>
              <a:rPr lang="en-US" sz="1600"/>
              <a:t>A PERIPHERAL THAT REQUIRES UP TO 500 MILLIAMPERES CAN DRAW ALL OF ITS POWER FROM THE BUS INSTEAD OF HAVING ITS OWN SUPPLY..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br>
              <a:rPr lang="en-US" sz="1600"/>
            </a:b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>
            <p:ph type="title"/>
          </p:nvPr>
        </p:nvSpPr>
        <p:spPr>
          <a:xfrm>
            <a:off x="195263" y="228600"/>
            <a:ext cx="58245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USB</a:t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8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USB 1.0 specification introduced in 1994</a:t>
            </a:r>
            <a:endParaRPr/>
          </a:p>
          <a:p>
            <a:pPr indent="-342900" lvl="0" marL="342900" marR="0" rtl="0" algn="l"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248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USB 2.0 specification finalized in 2001</a:t>
            </a:r>
            <a:endParaRPr/>
          </a:p>
          <a:p>
            <a:pPr indent="-342900" lvl="0" marL="342900" marR="0" rtl="0" algn="l"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248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Became popular due to cost/benefit advantage</a:t>
            </a:r>
            <a:endParaRPr/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Eg. IEEE 1394 – high bandwidth, high cost</a:t>
            </a:r>
            <a:endParaRPr/>
          </a:p>
          <a:p>
            <a:pPr indent="-342900" lvl="0" marL="342900" marR="0" rtl="0" algn="l">
              <a:spcBef>
                <a:spcPts val="620"/>
              </a:spcBef>
              <a:spcAft>
                <a:spcPts val="0"/>
              </a:spcAft>
              <a:buClr>
                <a:schemeClr val="hlink"/>
              </a:buClr>
              <a:buSzPts val="2480"/>
              <a:buFont typeface="Noto Sans Symbol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generations of USB</a:t>
            </a:r>
            <a:endParaRPr/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USB 1.0</a:t>
            </a:r>
            <a:endParaRPr/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USB 2.0</a:t>
            </a:r>
            <a:endParaRPr/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USB 3.0 and WUSB</a:t>
            </a:r>
            <a:endParaRPr/>
          </a:p>
          <a:p>
            <a:pPr indent="-21082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3810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PHYSICAL APPEARANCES</a:t>
            </a:r>
            <a:endParaRPr/>
          </a:p>
        </p:txBody>
      </p:sp>
      <p:sp>
        <p:nvSpPr>
          <p:cNvPr id="272" name="Google Shape;272;p17"/>
          <p:cNvSpPr txBox="1"/>
          <p:nvPr>
            <p:ph idx="1" type="body"/>
          </p:nvPr>
        </p:nvSpPr>
        <p:spPr>
          <a:xfrm>
            <a:off x="304800" y="55626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TYPE A CONNECTORS ON HOST DEVICES THAT SUPPLY POWER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TYPE B CONNECTORS ON TARGET DEVICES THAT RECEIVE POWER. </a:t>
            </a:r>
            <a:endParaRPr/>
          </a:p>
        </p:txBody>
      </p:sp>
      <p:pic>
        <p:nvPicPr>
          <p:cNvPr descr="File:Types-usb th1.svg" id="273" name="Google Shape;2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676400"/>
            <a:ext cx="3657600" cy="384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idx="1" type="body"/>
          </p:nvPr>
        </p:nvSpPr>
        <p:spPr>
          <a:xfrm>
            <a:off x="1197769" y="2892030"/>
            <a:ext cx="5829300" cy="192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50"/>
              <a:buNone/>
            </a:pPr>
            <a:r>
              <a:rPr lang="en-US" sz="4050">
                <a:latin typeface="Bad Script"/>
                <a:ea typeface="Bad Script"/>
                <a:cs typeface="Bad Script"/>
                <a:sym typeface="Bad Script"/>
              </a:rPr>
              <a:t>THANK YOU</a:t>
            </a:r>
            <a:endParaRPr sz="4050">
              <a:latin typeface="Bad Script"/>
              <a:ea typeface="Bad Script"/>
              <a:cs typeface="Bad Script"/>
              <a:sym typeface="Bad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WHY IS DMA?</a:t>
            </a:r>
            <a:endParaRPr/>
          </a:p>
        </p:txBody>
      </p:sp>
      <p:sp>
        <p:nvSpPr>
          <p:cNvPr id="173" name="Google Shape;173;p2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IT IS WASTEFUL TO FEED DATA INTO A CONTROLLER REGISTER 1 BYTES AT A TIME. (PIO)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DMA UNIT IS WORD.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 THE HIGH LOADING ENVIRONMENT, A SYSTEM WITH DMA HAS BETTER IMPROVEMENT.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DMA TRANSFER</a:t>
            </a:r>
            <a:endParaRPr/>
          </a:p>
        </p:txBody>
      </p:sp>
      <p:graphicFrame>
        <p:nvGraphicFramePr>
          <p:cNvPr id="179" name="Google Shape;179;p3"/>
          <p:cNvGraphicFramePr/>
          <p:nvPr/>
        </p:nvGraphicFramePr>
        <p:xfrm>
          <a:off x="765175" y="2366963"/>
          <a:ext cx="7612063" cy="3424237"/>
        </p:xfrm>
        <a:graphic>
          <a:graphicData uri="http://schemas.openxmlformats.org/presentationml/2006/ole">
            <mc:AlternateContent>
              <mc:Choice Requires="v">
                <p:oleObj r:id="rId4" imgH="3424237" imgW="7612063" progId="Visio.Drawing.6" spid="_x0000_s1">
                  <p:embed/>
                </p:oleObj>
              </mc:Choice>
              <mc:Fallback>
                <p:oleObj r:id="rId5" imgH="3424237" imgW="7612063" progId="Visio.Drawing.6">
                  <p:embed/>
                  <p:pic>
                    <p:nvPicPr>
                      <p:cNvPr id="179" name="Google Shape;179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5175" y="2366963"/>
                        <a:ext cx="7612063" cy="342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DMA PROGRESS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 INITIATE A DMA TRANSFER, THE HOST WRITES A DMA COMMAND INTO MEMORY: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POINTER TO THE SOURCE OF A TRANSFER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COUNT OF THE NUMBER OF BYTES TO BE TRANSFERRED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……..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CPU WRITES THE ADDRESS OF THE DMA COMMAND BLOCK TO THE DMA CONTROLLER.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DMA PROGRESS (CONT.)</a:t>
            </a:r>
            <a:endParaRPr/>
          </a:p>
        </p:txBody>
      </p:sp>
      <p:sp>
        <p:nvSpPr>
          <p:cNvPr id="191" name="Google Shape;191;p5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DMA CONTROLLER PROCEEDS TO OPERATE THE MEMORY BUS DIRECTLY WITHOUT CPU HELP.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HANDSHAKING EXISTS BETWEEN DMA CONTROLLER AND DEVICE CONTROLLER.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WHEN THE ENTIRE TRANSFER IS FINISHED, THE DMA CONTROLLER WILL INTERRUPTS THE CPU.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HANDSHAKING </a:t>
            </a:r>
            <a:endParaRPr/>
          </a:p>
        </p:txBody>
      </p:sp>
      <p:sp>
        <p:nvSpPr>
          <p:cNvPr id="197" name="Google Shape;197;p6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DMA-REQUEST AND DMA_ACKNOWLEDGE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A WORD OF DATA IS AVAILABLE, THE DEVICE CONTROLLER PLACES A SIGNAL ON THE </a:t>
            </a:r>
            <a:r>
              <a:rPr i="1" lang="en-US"/>
              <a:t>DMA-REQUEST</a:t>
            </a:r>
            <a:r>
              <a:rPr lang="en-US"/>
              <a:t> WIRE.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SIGNAL CAUSES THE DMA CONTROLLER TO SEIZE THE MEMORY BUS,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TO PLACE THE DESIRED ADDRESS ON THE MEMORY-ADDRESS WIRE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TO PLACE A SIGNAL ON THE DMA-ACKNOWLEDGE WIRE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HANDSHAKING (CONT.)</a:t>
            </a:r>
            <a:endParaRPr/>
          </a:p>
        </p:txBody>
      </p:sp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WHEN THE DEVICE CONTROLLER RECEIVES THE DMA-ACKNOWLEDGE SIGNAL,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TRANSFER THE WORD OF DATA TO MEMORY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AND REMOVE THE DMA_REQUEST SIGNAL.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UNIVERSAL SERIAL BUS</a:t>
            </a:r>
            <a:endParaRPr/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A REPRESENTATIVE PERIPHERAL INTERFACE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UNIVERSAL SERIAL BUS</a:t>
            </a:r>
            <a:r>
              <a:rPr lang="en-US" sz="2000"/>
              <a:t> (</a:t>
            </a:r>
            <a:r>
              <a:rPr b="1" lang="en-US" sz="2000"/>
              <a:t>USB</a:t>
            </a:r>
            <a:r>
              <a:rPr lang="en-US" sz="2000"/>
              <a:t>) PROVIDES A SERIAL BUS STANDARD FOR CONNECTING DEVICES, USUALLY TO A COMPUTER, BUT IT ALSO IS IN USE ON OTHER DEVICES SUCH AS SET-TOP BOXES, GAME CONSOLES AND PDAS. (WIKIPEDIA.ORG)</a:t>
            </a:r>
            <a:endParaRPr/>
          </a:p>
        </p:txBody>
      </p:sp>
      <p:pic>
        <p:nvPicPr>
          <p:cNvPr descr="250px-Type_A_USB_connector" id="211" name="Google Shape;2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4114800"/>
            <a:ext cx="31750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en-US"/>
              <a:t>WHAT USB CAN DO</a:t>
            </a:r>
            <a:endParaRPr/>
          </a:p>
        </p:txBody>
      </p: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USB IS A LIKELY SOLUTION ANY TIME YOU WANT TO USE A COMPUTER TO COMMUNICATE WITH DEVICES OUTSIDE THE COMPUTER.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INTERFACE IS SUITABLE FOR ONE-OF-KIND AND SMALL-SCALE DESIGNS AS WELL AS MASS-PRODUCED, STANDARD PERIPHERAL TYPES.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250px-Type_A_USB_connector" id="218" name="Google Shape;2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4267200"/>
            <a:ext cx="15240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view" id="219" name="Google Shape;2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3733800"/>
            <a:ext cx="23622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45" id="220" name="Google Shape;22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48768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B_hub" id="221" name="Google Shape;22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5600" y="5105400"/>
            <a:ext cx="2133600" cy="159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2001-05-23T05:38:59Z</dcterms:created>
  <dc:creator>kcf</dc:creator>
</cp:coreProperties>
</file>