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318" r:id="rId2"/>
    <p:sldId id="300" r:id="rId3"/>
    <p:sldId id="301" r:id="rId4"/>
    <p:sldId id="268" r:id="rId5"/>
    <p:sldId id="270" r:id="rId6"/>
    <p:sldId id="298" r:id="rId7"/>
    <p:sldId id="271" r:id="rId8"/>
    <p:sldId id="272" r:id="rId9"/>
    <p:sldId id="273" r:id="rId10"/>
    <p:sldId id="284" r:id="rId11"/>
    <p:sldId id="299" r:id="rId12"/>
    <p:sldId id="260" r:id="rId13"/>
    <p:sldId id="274" r:id="rId14"/>
    <p:sldId id="261" r:id="rId15"/>
    <p:sldId id="294" r:id="rId16"/>
    <p:sldId id="275" r:id="rId17"/>
    <p:sldId id="262" r:id="rId18"/>
    <p:sldId id="281" r:id="rId19"/>
    <p:sldId id="304" r:id="rId20"/>
    <p:sldId id="263" r:id="rId21"/>
    <p:sldId id="276" r:id="rId22"/>
    <p:sldId id="307" r:id="rId23"/>
    <p:sldId id="277" r:id="rId24"/>
    <p:sldId id="312" r:id="rId25"/>
    <p:sldId id="313" r:id="rId26"/>
    <p:sldId id="314" r:id="rId27"/>
    <p:sldId id="315" r:id="rId28"/>
    <p:sldId id="316" r:id="rId29"/>
    <p:sldId id="317" r:id="rId30"/>
    <p:sldId id="278" r:id="rId31"/>
    <p:sldId id="308" r:id="rId32"/>
    <p:sldId id="309" r:id="rId33"/>
    <p:sldId id="279" r:id="rId34"/>
    <p:sldId id="311" r:id="rId35"/>
    <p:sldId id="31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2" autoAdjust="0"/>
    <p:restoredTop sz="94617" autoAdjust="0"/>
  </p:normalViewPr>
  <p:slideViewPr>
    <p:cSldViewPr>
      <p:cViewPr varScale="1">
        <p:scale>
          <a:sx n="49" d="100"/>
          <a:sy n="49" d="100"/>
        </p:scale>
        <p:origin x="112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137A408-9F26-4ABE-A7A9-BEE2207FE7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F353C72-62EB-4C0F-BDB1-BA9CE727FD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F582CEF0-BF2C-429F-8792-D7FAA15424A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8C162B03-A53B-4604-B1DD-9D54FADAF7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F26FC0CF-C9FC-4987-A2B8-0945A7B6C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43D64117-AF70-4912-BFD7-A8DF56E79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0993DD-B819-4270-8556-D53EA75B57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D962-7BDC-46DC-AC16-C5202DE1B1E5}" type="slidenum">
              <a:rPr lang="en-US" altLang="en-US" smtClean="0"/>
              <a:pPr/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1151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B8A-0063-4F40-8F63-FE425D4B4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8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9297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5757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66718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51891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46176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499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1495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30232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FE36-C35C-4A2B-A1E4-F2A43D13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A3A9-DEEB-4CA7-BE96-CFB7B8BE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C71AA-1E48-4191-B30A-55923506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4BC9-08C1-4DEA-8F38-BD2EF1EF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9861-AA3F-4E09-A015-C124FB6C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BC3C2-B558-4EB8-B064-FFC1B0B0EF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0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868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E373-7DB5-4827-9C0C-A7B1EE5EED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13685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1358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17F-7762-4967-A09D-93E904E9C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62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7E4-07EC-45C8-BAA5-3C5B13FE51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8188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C9E-6597-4266-8422-66120179CB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23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EECB7A-9985-4BDD-8BB4-396BBD7F7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99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B7AF-B4E4-4B3A-8575-332606A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4" y="1877617"/>
            <a:ext cx="5830491" cy="897731"/>
          </a:xfrm>
        </p:spPr>
        <p:txBody>
          <a:bodyPr/>
          <a:lstStyle/>
          <a:p>
            <a:pPr>
              <a:defRPr/>
            </a:pPr>
            <a:r>
              <a:rPr lang="en-US" sz="3038" dirty="0">
                <a:latin typeface="Centaur" panose="02030504050205020304" pitchFamily="18" charset="0"/>
              </a:rPr>
              <a:t>Linux device driver</a:t>
            </a:r>
            <a:endParaRPr lang="en-IN" sz="3038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E3C-80A9-4C4A-A31A-B1C3D2B67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2538" y="3152775"/>
            <a:ext cx="5829300" cy="16097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sz="3375" dirty="0"/>
              <a:t>Day 43 PPT</a:t>
            </a:r>
          </a:p>
          <a:p>
            <a:pPr marL="0" indent="0" algn="ctr">
              <a:buNone/>
              <a:defRPr/>
            </a:pPr>
            <a:r>
              <a:rPr lang="en-US" sz="2025" dirty="0"/>
              <a:t>                        -SUBITHRA s</a:t>
            </a:r>
          </a:p>
          <a:p>
            <a:pPr marL="0" indent="0" algn="ctr">
              <a:buNone/>
              <a:defRPr/>
            </a:pPr>
            <a:r>
              <a:rPr lang="en-US" sz="2025" dirty="0"/>
              <a:t>    </a:t>
            </a:r>
            <a:endParaRPr lang="en-IN" sz="20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AE7D577-DBA7-40CE-89BD-1C91A27A0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en-US"/>
              <a:t>Example of Top-Down: Stepwise Refinement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F1612776-03C8-4234-BF13-3BD435B7C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8229600" cy="51816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400220-2872-456F-B092-C4183DF5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0A2BE2-89E6-476A-ABA5-68DBA640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667-5DFB-49F7-9A33-20759F336470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D35F3BD-9EB0-4669-85B1-E883E55ED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Object-Oriented: Class Diagram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B299D0F0-BEC1-4E41-97D8-D695D9ADE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9144000" cy="2895600"/>
          </a:xfrm>
          <a:noFill/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BF67ED-1FCB-4F6A-A75B-EE04AD8D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648989-0C1C-4F04-8C62-F011C073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FDF7-6310-40CB-86F6-ACF8AD3471C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F1A6E2-FC78-45C3-A765-41E3D7061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Abstraction to Manage Complexity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B65D326-5500-454B-9992-2CFCA3DC8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b="1" i="1"/>
              <a:t>abstraction</a:t>
            </a:r>
            <a:r>
              <a:rPr lang="en-US" altLang="en-US"/>
              <a:t> is a </a:t>
            </a:r>
            <a:r>
              <a:rPr lang="en-US" altLang="en-US" u="sng"/>
              <a:t>model</a:t>
            </a:r>
            <a:r>
              <a:rPr lang="en-US" altLang="en-US"/>
              <a:t> of a physical entity or activity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Models include </a:t>
            </a:r>
            <a:r>
              <a:rPr lang="en-US" altLang="en-US" u="sng"/>
              <a:t>relevant</a:t>
            </a:r>
            <a:r>
              <a:rPr lang="en-US" altLang="en-US"/>
              <a:t> facts and details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Models </a:t>
            </a:r>
            <a:r>
              <a:rPr lang="en-US" altLang="en-US" u="sng"/>
              <a:t>exclude</a:t>
            </a:r>
            <a:r>
              <a:rPr lang="en-US" altLang="en-US"/>
              <a:t> matters irrelevant to system/task</a:t>
            </a:r>
          </a:p>
          <a:p>
            <a:pPr algn="l">
              <a:lnSpc>
                <a:spcPct val="90000"/>
              </a:lnSpc>
            </a:pPr>
            <a:r>
              <a:rPr lang="en-US" altLang="en-US"/>
              <a:t>Abstraction helps programmers: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Complex issues handled in manageable pieces</a:t>
            </a:r>
          </a:p>
          <a:p>
            <a:pPr algn="l">
              <a:lnSpc>
                <a:spcPct val="90000"/>
              </a:lnSpc>
            </a:pPr>
            <a:r>
              <a:rPr lang="en-US" altLang="en-US" b="1"/>
              <a:t>Procedural abstraction:</a:t>
            </a:r>
            <a:r>
              <a:rPr lang="en-US" altLang="en-US"/>
              <a:t> distinguishes ...</a:t>
            </a:r>
          </a:p>
          <a:p>
            <a:pPr lvl="1">
              <a:lnSpc>
                <a:spcPct val="90000"/>
              </a:lnSpc>
            </a:pPr>
            <a:r>
              <a:rPr lang="en-US" altLang="en-US" i="1" u="sng"/>
              <a:t>What</a:t>
            </a:r>
            <a:r>
              <a:rPr lang="en-US" altLang="en-US"/>
              <a:t> to achieve (by a procedure) ...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From </a:t>
            </a:r>
            <a:r>
              <a:rPr lang="en-US" altLang="en-US" i="1" u="sng"/>
              <a:t>how</a:t>
            </a:r>
            <a:r>
              <a:rPr lang="en-US" altLang="en-US"/>
              <a:t> to achieve it (implementation)</a:t>
            </a:r>
          </a:p>
          <a:p>
            <a:pPr algn="l">
              <a:lnSpc>
                <a:spcPct val="90000"/>
              </a:lnSpc>
            </a:pPr>
            <a:r>
              <a:rPr lang="en-US" altLang="en-US" b="1"/>
              <a:t>Data abstraction:</a:t>
            </a:r>
            <a:r>
              <a:rPr lang="en-US" altLang="en-US"/>
              <a:t> distinguishes ...</a:t>
            </a:r>
          </a:p>
          <a:p>
            <a:pPr lvl="1">
              <a:lnSpc>
                <a:spcPct val="90000"/>
              </a:lnSpc>
            </a:pPr>
            <a:r>
              <a:rPr lang="en-US" altLang="en-US" i="1" u="sng"/>
              <a:t>Data objects</a:t>
            </a:r>
            <a:r>
              <a:rPr lang="en-US" altLang="en-US"/>
              <a:t> for a problem and their operations ...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From </a:t>
            </a:r>
            <a:r>
              <a:rPr lang="en-US" altLang="en-US" i="1" u="sng"/>
              <a:t>their representation</a:t>
            </a:r>
            <a:r>
              <a:rPr lang="en-US" altLang="en-US"/>
              <a:t> in memory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0EDD54-348D-4112-AB85-806673EC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D564EA-980B-4422-8846-D1BF451A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435F-03F4-42E0-B530-A41C34B14497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1C53D2A-EDA3-4DE9-A5FA-249285D25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Abstraction to Manage Complexity 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141EDB1-EB8F-4B6D-B4A6-DC6C6747B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/>
              <a:t>If another class uses an object </a:t>
            </a:r>
            <a:r>
              <a:rPr lang="en-US" altLang="en-US" i="1" u="sng"/>
              <a:t>only through its methods</a:t>
            </a:r>
            <a:r>
              <a:rPr lang="en-US" altLang="en-US"/>
              <a:t>, the other class will not be affected if the data representation changes</a:t>
            </a:r>
          </a:p>
          <a:p>
            <a:pPr algn="l"/>
            <a:r>
              <a:rPr lang="en-US" altLang="en-US" b="1"/>
              <a:t>Information hiding:</a:t>
            </a:r>
            <a:r>
              <a:rPr lang="en-US" altLang="en-US"/>
              <a:t> Concealing the details of a class implementation from users of the class</a:t>
            </a:r>
          </a:p>
          <a:p>
            <a:pPr lvl="1"/>
            <a:r>
              <a:rPr lang="en-US" altLang="en-US"/>
              <a:t>Enforces the discipline of data abstraction</a:t>
            </a:r>
          </a:p>
          <a:p>
            <a:pPr algn="l"/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6F5CDE-14E7-4738-8B2B-05A359B1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946F6C-EDBE-4525-A973-E9D14806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4E6B-7583-470A-BE36-1B4699794D4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C6232A-4185-4855-8CB2-B2B5DD8A4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Types, Interfaces, and</a:t>
            </a:r>
            <a:br>
              <a:rPr lang="en-US" altLang="en-US"/>
            </a:br>
            <a:r>
              <a:rPr lang="en-US" altLang="en-US"/>
              <a:t>Pre- and Post-conditions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4F6C6E6-1C35-44AD-85DA-D7C1425C7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214695"/>
            <a:ext cx="8382000" cy="4525963"/>
          </a:xfrm>
        </p:spPr>
        <p:txBody>
          <a:bodyPr/>
          <a:lstStyle/>
          <a:p>
            <a:pPr algn="l"/>
            <a:r>
              <a:rPr lang="en-US" altLang="en-US" dirty="0"/>
              <a:t>A major goal of software engineering: </a:t>
            </a:r>
            <a:r>
              <a:rPr lang="en-US" altLang="en-US" i="1" u="sng" dirty="0"/>
              <a:t>write reusable code</a:t>
            </a:r>
          </a:p>
          <a:p>
            <a:pPr algn="l"/>
            <a:r>
              <a:rPr lang="en-US" altLang="en-US" b="1" dirty="0"/>
              <a:t>Abstract data type</a:t>
            </a:r>
            <a:r>
              <a:rPr lang="en-US" altLang="en-US" dirty="0"/>
              <a:t> (ADT): data + methods</a:t>
            </a:r>
          </a:p>
          <a:p>
            <a:pPr algn="l"/>
            <a:r>
              <a:rPr lang="en-US" altLang="en-US" dirty="0"/>
              <a:t>A </a:t>
            </a:r>
            <a:r>
              <a:rPr lang="en-US" altLang="en-US" b="1" dirty="0"/>
              <a:t>Java interface</a:t>
            </a:r>
            <a:r>
              <a:rPr lang="en-US" altLang="en-US" dirty="0"/>
              <a:t> is a way to specify an ADT</a:t>
            </a:r>
          </a:p>
          <a:p>
            <a:pPr lvl="1"/>
            <a:r>
              <a:rPr lang="en-US" altLang="en-US" dirty="0"/>
              <a:t>Names, parameters, return types of methods</a:t>
            </a:r>
          </a:p>
          <a:p>
            <a:pPr lvl="1"/>
            <a:r>
              <a:rPr lang="en-US" altLang="en-US" dirty="0"/>
              <a:t>No indication of </a:t>
            </a:r>
            <a:r>
              <a:rPr lang="en-US" altLang="en-US" i="1" u="sng" dirty="0"/>
              <a:t>how</a:t>
            </a:r>
            <a:r>
              <a:rPr lang="en-US" altLang="en-US" dirty="0"/>
              <a:t> achieved (procedural abstraction)</a:t>
            </a:r>
          </a:p>
          <a:p>
            <a:pPr lvl="1"/>
            <a:r>
              <a:rPr lang="en-US" altLang="en-US" dirty="0"/>
              <a:t>No representation (data abstraction)</a:t>
            </a:r>
          </a:p>
          <a:p>
            <a:pPr algn="l"/>
            <a:r>
              <a:rPr lang="en-US" altLang="en-US" dirty="0"/>
              <a:t>A class may </a:t>
            </a:r>
            <a:r>
              <a:rPr lang="en-US" altLang="en-US" b="1" i="1" dirty="0"/>
              <a:t>implement</a:t>
            </a:r>
            <a:r>
              <a:rPr lang="en-US" altLang="en-US" dirty="0"/>
              <a:t> an interface</a:t>
            </a:r>
          </a:p>
          <a:p>
            <a:pPr lvl="1"/>
            <a:r>
              <a:rPr lang="en-US" altLang="en-US" dirty="0"/>
              <a:t>Must provide bodies for all methods of the interface</a:t>
            </a:r>
          </a:p>
          <a:p>
            <a:pPr algn="l"/>
            <a:endParaRPr lang="en-US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DB7DE0-710E-4D82-B867-72784348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BC9B-F3F4-46B8-B53A-3A5953FF0B41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D3653FB-8CFE-4B0B-8A09-AA9EEAE17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Types, Interfaces, and</a:t>
            </a:r>
            <a:br>
              <a:rPr lang="en-US" altLang="en-US"/>
            </a:br>
            <a:r>
              <a:rPr lang="en-US" altLang="en-US"/>
              <a:t>Pre- and Postconditions (2)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37485596-797F-4B0D-AF56-61F4301D4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295400"/>
            <a:ext cx="3505200" cy="49530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56FE371-4679-4F7F-AE9B-16565E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4F75A1-D4CD-4784-9ABA-8B911CE1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DEA0-3333-4F88-9546-8FEE81389CB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9584B2F-261D-4719-9D64-A9D396FDF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Types, Interfaces, and Pre- and Postconditions (continued)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79EDF60-F6B6-49AE-9611-176FBF7F3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altLang="en-US"/>
              <a:t>You cannot </a:t>
            </a:r>
            <a:r>
              <a:rPr lang="en-US" altLang="en-US" i="1"/>
              <a:t>instantiate</a:t>
            </a:r>
            <a:r>
              <a:rPr lang="en-US" altLang="en-US"/>
              <a:t> (</a:t>
            </a:r>
            <a:r>
              <a:rPr lang="en-US" altLang="en-US" b="1">
                <a:latin typeface="Courier New" panose="02070309020205020404" pitchFamily="49" charset="0"/>
              </a:rPr>
              <a:t>new</a:t>
            </a:r>
            <a:r>
              <a:rPr lang="en-US" altLang="en-US"/>
              <a:t>) an interface</a:t>
            </a:r>
          </a:p>
          <a:p>
            <a:pPr algn="l">
              <a:lnSpc>
                <a:spcPct val="90000"/>
              </a:lnSpc>
            </a:pPr>
            <a:r>
              <a:rPr lang="en-US" altLang="en-US"/>
              <a:t>But you </a:t>
            </a:r>
            <a:r>
              <a:rPr lang="en-US" altLang="en-US" i="1"/>
              <a:t>can: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Declare a variable that has an interface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it to reference an actual object, whose class implements the interface</a:t>
            </a:r>
          </a:p>
          <a:p>
            <a:pPr algn="l">
              <a:lnSpc>
                <a:spcPct val="90000"/>
              </a:lnSpc>
            </a:pPr>
            <a:r>
              <a:rPr lang="en-US" altLang="en-US"/>
              <a:t>A Java interface is a </a:t>
            </a:r>
            <a:r>
              <a:rPr lang="en-US" altLang="en-US" i="1" u="sng"/>
              <a:t>contract</a:t>
            </a:r>
            <a:r>
              <a:rPr lang="en-US" altLang="en-US"/>
              <a:t> between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interface designer and ...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coder of a class that implements the interface</a:t>
            </a:r>
          </a:p>
          <a:p>
            <a:pPr algn="l">
              <a:lnSpc>
                <a:spcPct val="90000"/>
              </a:lnSpc>
            </a:pPr>
            <a:r>
              <a:rPr lang="en-US" altLang="en-US" b="1"/>
              <a:t>Precondition:</a:t>
            </a:r>
            <a:r>
              <a:rPr lang="en-US" altLang="en-US"/>
              <a:t> any assumption/constraint on the method data before the method begins execution</a:t>
            </a:r>
          </a:p>
          <a:p>
            <a:pPr algn="l">
              <a:lnSpc>
                <a:spcPct val="90000"/>
              </a:lnSpc>
            </a:pPr>
            <a:r>
              <a:rPr lang="en-US" altLang="en-US" b="1"/>
              <a:t>Postcondition:</a:t>
            </a:r>
            <a:r>
              <a:rPr lang="en-US" altLang="en-US"/>
              <a:t> describes result of executing the method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20A331-DD60-407E-AE30-189BB5A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18F8D2-0A3B-427B-9F5C-6C54083A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0EA2-CE27-4A65-955D-062CAEC9C38D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41B299-7C55-4390-8158-8E66448B9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Analysis:</a:t>
            </a:r>
            <a:br>
              <a:rPr lang="en-US" altLang="en-US"/>
            </a:br>
            <a:r>
              <a:rPr lang="en-US" altLang="en-US"/>
              <a:t>Use Cases, and Sequence Diagrams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D2696C5-598A-467C-AFF9-FD0205488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/>
              <a:t>Analysis first step: study </a:t>
            </a:r>
            <a:r>
              <a:rPr lang="en-US" altLang="en-US" u="sng"/>
              <a:t>input and output requirements</a:t>
            </a:r>
            <a:r>
              <a:rPr lang="en-US" alt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 sure they are understood and make sense</a:t>
            </a:r>
          </a:p>
          <a:p>
            <a:pPr algn="l">
              <a:lnSpc>
                <a:spcPct val="90000"/>
              </a:lnSpc>
            </a:pPr>
            <a:r>
              <a:rPr lang="en-US" altLang="en-US" b="1"/>
              <a:t>Use case: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User actions and system responses for a sub-problem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the order that they are likely to occur</a:t>
            </a:r>
          </a:p>
          <a:p>
            <a:pPr algn="l">
              <a:lnSpc>
                <a:spcPct val="90000"/>
              </a:lnSpc>
            </a:pPr>
            <a:r>
              <a:rPr lang="en-US" altLang="en-US" b="1"/>
              <a:t>Sequence diagram: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Shows objects involved across the horizontal axis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Shows time along the vertical axis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See page 26 for an example; shows: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User, PDApplication, PhoneDirectory, BufferedReader, PDUserInterface object + a number of method calls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B794D5-03C1-4151-BC68-E914D6F0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C53C5-DE3D-418D-A2A5-EA9F6A04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2190-DF4D-40DA-8627-45A294BC8EE8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4DA04C-3964-4F16-BE98-8F5104FEF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an Array-Based Phone Directory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DBE3E1A-5B73-4245-BE5F-1E1549A20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u="sng"/>
              <a:t>Case study</a:t>
            </a:r>
            <a:r>
              <a:rPr lang="en-US" altLang="en-US"/>
              <a:t> shows:</a:t>
            </a:r>
          </a:p>
          <a:p>
            <a:pPr lvl="1"/>
            <a:r>
              <a:rPr lang="en-US" altLang="en-US"/>
              <a:t>Design</a:t>
            </a:r>
          </a:p>
          <a:p>
            <a:pPr lvl="1"/>
            <a:r>
              <a:rPr lang="en-US" altLang="en-US"/>
              <a:t>Implementation</a:t>
            </a:r>
          </a:p>
          <a:p>
            <a:pPr lvl="1"/>
            <a:r>
              <a:rPr lang="en-US" altLang="en-US"/>
              <a:t>Testing of a software-based phone directory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In UML class diagrams: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+</a:t>
            </a:r>
            <a:r>
              <a:rPr lang="en-US" altLang="en-US"/>
              <a:t> sign next to a method/attribute means it is </a:t>
            </a:r>
            <a:r>
              <a:rPr lang="en-US" altLang="en-US" b="1">
                <a:latin typeface="Courier New" panose="02070309020205020404" pitchFamily="49" charset="0"/>
              </a:rPr>
              <a:t>public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-</a:t>
            </a:r>
            <a:r>
              <a:rPr lang="en-US" altLang="en-US"/>
              <a:t> sign next to a method/attribute means it is </a:t>
            </a:r>
            <a:r>
              <a:rPr lang="en-US" altLang="en-US" b="1">
                <a:latin typeface="Courier New" panose="02070309020205020404" pitchFamily="49" charset="0"/>
              </a:rPr>
              <a:t>private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78E7B7-1486-44FE-ADE0-F0E8DC9D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64EA04-6774-4D71-9D5A-C4091F51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9258-0892-477B-B166-AEA4127596B5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D4A87DF-E38D-4CE9-888D-A0BD4FC12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Array-Based Phone Directory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317A67E-039A-4D12-92C5-969B6EEC0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en-US"/>
              <a:t>Classes/interfaces to design include:</a:t>
            </a:r>
          </a:p>
          <a:p>
            <a:pPr lvl="1"/>
            <a:endParaRPr lang="en-US" altLang="en-US" b="1" i="1" u="sng">
              <a:latin typeface="Courier New" panose="02070309020205020404" pitchFamily="49" charset="0"/>
            </a:endParaRPr>
          </a:p>
          <a:p>
            <a:pPr lvl="1"/>
            <a:r>
              <a:rPr lang="en-US" altLang="en-US" b="1" i="1" u="sng">
                <a:latin typeface="Courier New" panose="02070309020205020404" pitchFamily="49" charset="0"/>
              </a:rPr>
              <a:t>PDUserInterface</a:t>
            </a:r>
            <a:r>
              <a:rPr lang="en-US" altLang="en-US"/>
              <a:t>: interface; later we consider:</a:t>
            </a:r>
          </a:p>
          <a:p>
            <a:pPr lvl="2"/>
            <a:r>
              <a:rPr lang="en-US" altLang="en-US"/>
              <a:t>Console (command line) UI class</a:t>
            </a:r>
          </a:p>
          <a:p>
            <a:pPr lvl="2"/>
            <a:r>
              <a:rPr lang="en-US" altLang="en-US"/>
              <a:t>Graphical (</a:t>
            </a:r>
            <a:r>
              <a:rPr lang="en-US" altLang="en-US" b="1">
                <a:latin typeface="Courier New" panose="02070309020205020404" pitchFamily="49" charset="0"/>
              </a:rPr>
              <a:t>JOptionPane</a:t>
            </a:r>
            <a:r>
              <a:rPr lang="en-US" altLang="en-US"/>
              <a:t>) UI class</a:t>
            </a:r>
          </a:p>
          <a:p>
            <a:pPr lvl="1"/>
            <a:r>
              <a:rPr lang="en-US" altLang="en-US" b="1" u="sng">
                <a:latin typeface="Courier New" panose="02070309020205020404" pitchFamily="49" charset="0"/>
              </a:rPr>
              <a:t>PDApplication</a:t>
            </a:r>
            <a:r>
              <a:rPr lang="en-US" altLang="en-US"/>
              <a:t>: main / driving class</a:t>
            </a:r>
          </a:p>
          <a:p>
            <a:pPr lvl="1"/>
            <a:r>
              <a:rPr lang="en-US" altLang="en-US" b="1" i="1" u="sng">
                <a:latin typeface="Courier New" panose="02070309020205020404" pitchFamily="49" charset="0"/>
              </a:rPr>
              <a:t>PhoneDirectory</a:t>
            </a:r>
            <a:r>
              <a:rPr lang="en-US" altLang="en-US"/>
              <a:t>: interface</a:t>
            </a:r>
          </a:p>
          <a:p>
            <a:pPr lvl="1"/>
            <a:r>
              <a:rPr lang="en-US" altLang="en-US" b="1" u="sng">
                <a:latin typeface="Courier New" panose="02070309020205020404" pitchFamily="49" charset="0"/>
              </a:rPr>
              <a:t>ArrayBasedPD</a:t>
            </a:r>
            <a:r>
              <a:rPr lang="en-US" altLang="en-US"/>
              <a:t>: class implementing </a:t>
            </a:r>
            <a:r>
              <a:rPr lang="en-US" altLang="en-US" b="1">
                <a:latin typeface="Courier New" panose="02070309020205020404" pitchFamily="49" charset="0"/>
              </a:rPr>
              <a:t>PhoneDirectory</a:t>
            </a:r>
          </a:p>
          <a:p>
            <a:pPr lvl="1"/>
            <a:r>
              <a:rPr lang="en-US" altLang="en-US" b="1" u="sng">
                <a:latin typeface="Courier New" panose="02070309020205020404" pitchFamily="49" charset="0"/>
              </a:rPr>
              <a:t>DirectoryEntry</a:t>
            </a:r>
            <a:r>
              <a:rPr lang="en-US" altLang="en-US"/>
              <a:t>: class, for one item in the directory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29499C-CE5F-4D34-B644-3940211D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F6BF61-D44A-4DC7-9C56-60B078BB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A044-58F2-4DB6-9BF0-ADC8DF301DAA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19B49E6-051A-489A-9822-203737BC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Model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EDDC3CB9-F494-45FB-AB3A-173005B55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028700"/>
            <a:ext cx="8915400" cy="4914900"/>
          </a:xfrm>
          <a:noFill/>
          <a:ln/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54700D-E5D2-4AAA-B54F-D9920E92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239877-8033-43DD-B6C2-8857BC98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4744-C7C3-4CCE-A109-EF3E11A000E7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E59FA3-0FF9-489D-B14A-14A2E96D5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Array-Based Phone Directory (2)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238D6332-B667-47F9-ADD5-030F9D9B3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371600"/>
            <a:ext cx="6172200" cy="48768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0F94FE-1DAA-4CB5-86E5-230C586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4E4259-D505-421E-BF55-67F741DB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B9E5-0E70-483F-BD67-20272CE8BC02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D5F79B3-97EE-4FC9-9DB7-0226A2930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Array-Based Phone Directory (3)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740E9816-2AF8-4F58-B117-9C25F8163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19200"/>
            <a:ext cx="9144000" cy="4525963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E8203C-D688-4DAD-9628-BB6D0EAF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B2F886-8F3E-4AED-90F8-37F5E0B9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AE09-5513-4DD7-974A-F3FE1AA98D5A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0484D4A-A82A-4302-B157-D7F38291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</a:t>
            </a:r>
            <a:r>
              <a:rPr lang="en-US" altLang="en-US" b="1">
                <a:latin typeface="Courier New" panose="02070309020205020404" pitchFamily="49" charset="0"/>
              </a:rPr>
              <a:t>DirectoryEntry</a:t>
            </a:r>
            <a:endParaRPr lang="en-US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00932C8-10FD-425C-8708-69BC1B40D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Simple class, similar to </a:t>
            </a:r>
            <a:r>
              <a:rPr lang="en-US" altLang="en-US" b="1">
                <a:latin typeface="Courier New" panose="02070309020205020404" pitchFamily="49" charset="0"/>
              </a:rPr>
              <a:t>Person</a:t>
            </a:r>
            <a:r>
              <a:rPr lang="en-US" altLang="en-US"/>
              <a:t> in Java review:</a:t>
            </a:r>
          </a:p>
          <a:p>
            <a:pPr lvl="1"/>
            <a:r>
              <a:rPr lang="en-US" altLang="en-US"/>
              <a:t>Two private fields, for name and number</a:t>
            </a:r>
          </a:p>
          <a:p>
            <a:pPr lvl="1"/>
            <a:r>
              <a:rPr lang="en-US" altLang="en-US"/>
              <a:t>Two-argument constructor</a:t>
            </a:r>
          </a:p>
          <a:p>
            <a:pPr lvl="1"/>
            <a:r>
              <a:rPr lang="en-US" altLang="en-US"/>
              <a:t>Get methods for both fields</a:t>
            </a:r>
          </a:p>
          <a:p>
            <a:pPr lvl="1"/>
            <a:r>
              <a:rPr lang="en-US" altLang="en-US"/>
              <a:t>Set method for number (only)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037ED8C-3664-4029-BD20-CFC41817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FD782B2-1B6E-4217-A13C-63DB1A1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18DC-C6E1-4285-B91F-CFF964E21D74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277A13D-25F4-401D-9B96-C4292BE39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Array-Based Phone Directory (4)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8BB7AE34-D05E-47C8-A177-7AE26FEA9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19200"/>
            <a:ext cx="9144000" cy="4525963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F9C54B6-C000-49B5-9554-E1C88B6B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DC038-6E55-4120-B82D-F004F949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39E8-6AFF-4802-8D77-B19A66832964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5A14917-94F1-4837-BB3B-360202A93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PhoneDirectory</a:t>
            </a:r>
            <a:r>
              <a:rPr lang="en-US" altLang="en-US"/>
              <a:t> Interface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E56399B-3207-48E1-A986-A6BD28585F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/**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The interface for the telephone directory.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@author Koffman &amp; Wolfgang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*/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public interface PhoneDirectory {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...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endParaRPr lang="en-US" altLang="en-US"/>
          </a:p>
          <a:p>
            <a:pPr algn="l">
              <a:lnSpc>
                <a:spcPct val="80000"/>
              </a:lnSpc>
            </a:pPr>
            <a:r>
              <a:rPr lang="en-US" altLang="en-US"/>
              <a:t>Shows syntax of an </a:t>
            </a:r>
            <a:r>
              <a:rPr lang="en-US" altLang="en-US" b="1">
                <a:latin typeface="Courier New" panose="02070309020205020404" pitchFamily="49" charset="0"/>
              </a:rPr>
              <a:t>interface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Shows a javadoc comment and the </a:t>
            </a:r>
            <a:r>
              <a:rPr lang="en-US" altLang="en-US" b="1">
                <a:latin typeface="Courier New" panose="02070309020205020404" pitchFamily="49" charset="0"/>
              </a:rPr>
              <a:t>@author</a:t>
            </a:r>
            <a:r>
              <a:rPr lang="en-US" altLang="en-US"/>
              <a:t> tag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6223F5-05B1-4C8C-B9F9-A4DE4FD3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9639BC-4D98-4ABA-BBC6-6A3CAC15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883D-CB91-480E-A145-F1B37EE3795C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B14CA73-958C-42CC-BA2B-84474528F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PhoneDirectory.loadData</a:t>
            </a:r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FAC5A37-7C4F-4C02-8610-3772CF351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800"/>
              <a:t> </a:t>
            </a:r>
            <a:r>
              <a:rPr lang="en-US" altLang="en-US" b="1">
                <a:latin typeface="Courier New" panose="02070309020205020404" pitchFamily="49" charset="0"/>
              </a:rPr>
              <a:t>/** Load the data file containing the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directory, or establish a connection with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the data source.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@param sourceName The name of the file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(data source) with the phone directory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entries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void loadData (String sourceName);</a:t>
            </a:r>
          </a:p>
          <a:p>
            <a:pPr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Shows syntax of method in an </a:t>
            </a:r>
            <a:r>
              <a:rPr lang="en-US" altLang="en-US" b="1">
                <a:latin typeface="Courier New" panose="02070309020205020404" pitchFamily="49" charset="0"/>
              </a:rPr>
              <a:t>interface</a:t>
            </a:r>
            <a:r>
              <a:rPr lang="en-US" altLang="en-US"/>
              <a:t> (note 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  <a:r>
              <a:rPr lang="en-US" altLang="en-US"/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en-US"/>
              <a:t>Shows a javadoc comment with the </a:t>
            </a:r>
            <a:r>
              <a:rPr lang="en-US" altLang="en-US" b="1">
                <a:latin typeface="Courier New" panose="02070309020205020404" pitchFamily="49" charset="0"/>
              </a:rPr>
              <a:t>@param</a:t>
            </a:r>
            <a:r>
              <a:rPr lang="en-US" altLang="en-US"/>
              <a:t> tag</a:t>
            </a:r>
          </a:p>
          <a:p>
            <a:pPr algn="l">
              <a:lnSpc>
                <a:spcPct val="90000"/>
              </a:lnSpc>
            </a:pPr>
            <a:r>
              <a:rPr lang="en-US" altLang="en-US"/>
              <a:t>Since returns </a:t>
            </a:r>
            <a:r>
              <a:rPr lang="en-US" altLang="en-US" b="1">
                <a:latin typeface="Courier New" panose="02070309020205020404" pitchFamily="49" charset="0"/>
              </a:rPr>
              <a:t>void</a:t>
            </a:r>
            <a:r>
              <a:rPr lang="en-US" altLang="en-US"/>
              <a:t>, no </a:t>
            </a:r>
            <a:r>
              <a:rPr lang="en-US" altLang="en-US" b="1">
                <a:latin typeface="Courier New" panose="02070309020205020404" pitchFamily="49" charset="0"/>
              </a:rPr>
              <a:t>@return</a:t>
            </a:r>
            <a:r>
              <a:rPr lang="en-US" altLang="en-US"/>
              <a:t> tag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C4CAC0-7FDE-4221-8E3D-EAE08995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60728C-C9F4-4DA9-95DF-C77D4B3C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6BF-702F-4A45-A33E-C929F77F8402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383E8F8-9112-4109-AEB4-2FBBECE0D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PhoneDirectory.lookupEntry</a:t>
            </a:r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6E92D87-EFF8-4E81-8AAA-AB8DAA64E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/** Look up an entry.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@param name The name of the person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to look up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@return The number, or null if name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is not in the directory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*/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String lookupEntry (String name);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/>
              <a:t>Shows a javadoc comment with the </a:t>
            </a:r>
            <a:r>
              <a:rPr lang="en-US" altLang="en-US" b="1">
                <a:latin typeface="Courier New" panose="02070309020205020404" pitchFamily="49" charset="0"/>
              </a:rPr>
              <a:t>@return</a:t>
            </a:r>
            <a:r>
              <a:rPr lang="en-US" altLang="en-US"/>
              <a:t> tag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I prefer a space before the ( in a declaration (not a call)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93EE38-B135-40D3-9EEF-B6DA89FC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FA8EAD-EBA8-430F-9559-B727C258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CAA-73BE-44E5-8ABD-F397FD7ACBBB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7767C0D-2CDF-4CC6-83DE-62CBA1099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PhoneDirectory.addOrChangeEntry</a:t>
            </a:r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15AF179-3273-4809-B724-2FABE6193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/** Add an entry or change an existing entry.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@param name The name of the person being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added or changed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@param number The new number to be assigned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@return The old number or, if a new entry,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null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*/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String addOrChangeEntry (String name,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            String number);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/>
              <a:t>Shows a javadoc comment with two </a:t>
            </a:r>
            <a:r>
              <a:rPr lang="en-US" altLang="en-US" b="1">
                <a:latin typeface="Courier New" panose="02070309020205020404" pitchFamily="49" charset="0"/>
              </a:rPr>
              <a:t>@param</a:t>
            </a:r>
            <a:r>
              <a:rPr lang="en-US" altLang="en-US"/>
              <a:t> tags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4FAD90F-BACB-4794-9F0E-80A3A9C4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59577C-AB6B-45E3-9D62-5EC811E9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BD0A-4056-4FF3-99BD-A8B4254931CC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6918C38-6EA7-4810-9BB3-C33D35453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PhoneDirectory.removeEntry</a:t>
            </a:r>
            <a:endParaRPr lang="en-US" alt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128C698-FF41-43A7-9D44-E6A0A548B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/** Remove an entry from the directory.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@param name The name of the person to be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removed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@return The current number. If not in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 directory, return null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*/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String removeEntry (String name);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63A8B5-F998-46D3-B002-8723EFE2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B93E77-884F-43F1-8E5E-395926F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ABBF-AAC2-4E09-8316-3573E4FA8522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682DC44-B4F3-458D-BA3A-DFE8EF67C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PhoneDirectory.save</a:t>
            </a:r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F317042-3492-4A7B-952A-1F258A82B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/** Method to save the directory.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pre:  The directory is loaded with data.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post: Contents of directory written back to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the file in the form of name-number pairs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on adjacent lines;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   modified is reset to false.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void save ();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/>
              <a:t>Illustrates pre/post conditions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AC2D3A-50AE-4F61-85C5-4BCEBD46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011ACA-85A9-410A-9FE7-79349FF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81BE-2709-4402-8580-CE25331730D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CAC37EA-0498-4F7B-86B2-B7CEDDA09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Model (2)</a:t>
            </a: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29D80051-2A05-4E54-9520-AF17B1AE8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081088"/>
            <a:ext cx="8610600" cy="4557712"/>
          </a:xfrm>
          <a:noFill/>
          <a:ln/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E0987B-65A9-4D4D-9CD5-6DAFCAA3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EB565A-325A-4291-847E-6D85F94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664D-D072-41C0-BCCD-C6591AB2DBC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6DB22C-9C8F-4F29-9925-E2CCC8F9E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Array-Based Phone Directory (5)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DA431D74-F3B0-4121-97DD-CBFA5396EB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6" y="2509706"/>
            <a:ext cx="9144000" cy="4267200"/>
          </a:xfr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859BA3-9A82-4174-BD06-7CD18839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6E8D-0FB2-4BDB-8AF7-E69CA9A51B1A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A7DA077-D005-4BB0-8896-A841A38F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</a:t>
            </a:r>
            <a:r>
              <a:rPr lang="en-US" altLang="en-US" b="1">
                <a:latin typeface="Courier New" panose="02070309020205020404" pitchFamily="49" charset="0"/>
              </a:rPr>
              <a:t>ArrayBasedPD.loadData</a:t>
            </a:r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4CA6DF2-13A4-41DC-9578-21A5F1881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None/>
            </a:pPr>
            <a:r>
              <a:rPr lang="en-US" altLang="en-US"/>
              <a:t>Input: a file name; Effect: read initial directory from the file</a:t>
            </a:r>
          </a:p>
          <a:p>
            <a:pPr marL="457200" indent="-457200">
              <a:buFontTx/>
              <a:buNone/>
            </a:pPr>
            <a:endParaRPr lang="en-US" altLang="en-US"/>
          </a:p>
          <a:p>
            <a:pPr marL="457200" indent="-457200">
              <a:buFontTx/>
              <a:buAutoNum type="arabicPeriod"/>
            </a:pPr>
            <a:r>
              <a:rPr lang="en-US" altLang="en-US"/>
              <a:t>Create a </a:t>
            </a:r>
            <a:r>
              <a:rPr lang="en-US" altLang="en-US" b="1">
                <a:latin typeface="Courier New" panose="02070309020205020404" pitchFamily="49" charset="0"/>
              </a:rPr>
              <a:t>BufferedReader</a:t>
            </a:r>
            <a:r>
              <a:rPr lang="en-US" altLang="en-US"/>
              <a:t> for the input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Read the first name</a:t>
            </a:r>
          </a:p>
          <a:p>
            <a:pPr marL="457200" indent="-457200">
              <a:buFontTx/>
              <a:buAutoNum type="arabicPeriod"/>
            </a:pPr>
            <a:r>
              <a:rPr lang="en-US" altLang="en-US" b="1">
                <a:latin typeface="Courier New" panose="02070309020205020404" pitchFamily="49" charset="0"/>
              </a:rPr>
              <a:t>while</a:t>
            </a:r>
            <a:r>
              <a:rPr lang="en-US" altLang="en-US"/>
              <a:t> the name is not </a:t>
            </a:r>
            <a:r>
              <a:rPr lang="en-US" altLang="en-US" b="1">
                <a:latin typeface="Courier New" panose="02070309020205020404" pitchFamily="49" charset="0"/>
              </a:rPr>
              <a:t>null</a:t>
            </a:r>
            <a:endParaRPr lang="en-US" altLang="en-US"/>
          </a:p>
          <a:p>
            <a:pPr marL="457200" indent="-457200">
              <a:buFontTx/>
              <a:buAutoNum type="arabicPeriod"/>
            </a:pPr>
            <a:r>
              <a:rPr lang="en-US" altLang="en-US"/>
              <a:t>        Read the number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        Add a new entry using method </a:t>
            </a:r>
            <a:r>
              <a:rPr lang="en-US" altLang="en-US" b="1">
                <a:latin typeface="Courier New" panose="02070309020205020404" pitchFamily="49" charset="0"/>
              </a:rPr>
              <a:t>add</a:t>
            </a:r>
            <a:endParaRPr lang="en-US" altLang="en-US"/>
          </a:p>
          <a:p>
            <a:pPr marL="457200" indent="-457200">
              <a:buFontTx/>
              <a:buAutoNum type="arabicPeriod"/>
            </a:pPr>
            <a:r>
              <a:rPr lang="en-US" altLang="en-US"/>
              <a:t>        Read the next name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43C64D-31CD-40F8-ACED-5AE6681B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EED0A0-329B-485F-B754-E4D409E9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7A65-583B-42FD-AD3F-598934F4DA9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B297DBA-7D09-44A4-B292-EEACD79A3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</a:t>
            </a:r>
            <a:r>
              <a:rPr lang="en-US" altLang="en-US" b="1">
                <a:latin typeface="Courier New" panose="02070309020205020404" pitchFamily="49" charset="0"/>
              </a:rPr>
              <a:t>ArrayBasedPD.addOrChangeEntry</a:t>
            </a: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014E2F1-8C77-4987-ABB9-AAC4FCDD3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6812"/>
            <a:ext cx="8534400" cy="452596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None/>
            </a:pPr>
            <a:r>
              <a:rPr lang="en-US" altLang="en-US" dirty="0"/>
              <a:t>Input: name and number; Effect: change number of existing entry, or make new entry if there was none</a:t>
            </a:r>
          </a:p>
          <a:p>
            <a:pPr marL="457200" indent="-457200" algn="l">
              <a:buFontTx/>
              <a:buNone/>
            </a:pPr>
            <a:endParaRPr lang="en-US" altLang="en-US" dirty="0"/>
          </a:p>
          <a:p>
            <a:pPr marL="457200" indent="-457200" algn="l">
              <a:buFontTx/>
              <a:buAutoNum type="arabicPeriod"/>
            </a:pPr>
            <a:r>
              <a:rPr lang="en-US" altLang="en-US" dirty="0"/>
              <a:t>Call method </a:t>
            </a:r>
            <a:r>
              <a:rPr lang="en-US" altLang="en-US" b="1" dirty="0">
                <a:latin typeface="Courier New" panose="02070309020205020404" pitchFamily="49" charset="0"/>
              </a:rPr>
              <a:t>find</a:t>
            </a:r>
            <a:r>
              <a:rPr lang="en-US" altLang="en-US" dirty="0"/>
              <a:t> to see if the name is in the directory</a:t>
            </a:r>
          </a:p>
          <a:p>
            <a:pPr marL="457200" indent="-457200" algn="l"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the name is in the directory</a:t>
            </a:r>
          </a:p>
          <a:p>
            <a:pPr marL="457200" indent="-457200" algn="l">
              <a:buFontTx/>
              <a:buAutoNum type="arabicPeriod"/>
            </a:pPr>
            <a:r>
              <a:rPr lang="en-US" altLang="en-US" dirty="0"/>
              <a:t>        change number with </a:t>
            </a:r>
            <a:r>
              <a:rPr lang="en-US" altLang="en-US" b="1" dirty="0" err="1">
                <a:latin typeface="Courier New" panose="02070309020205020404" pitchFamily="49" charset="0"/>
              </a:rPr>
              <a:t>DirectoryEntry.setNumber</a:t>
            </a:r>
            <a:endParaRPr lang="en-US" altLang="en-US" dirty="0"/>
          </a:p>
          <a:p>
            <a:pPr marL="457200" indent="-457200" algn="l">
              <a:buFontTx/>
              <a:buAutoNum type="arabicPeriod"/>
            </a:pPr>
            <a:r>
              <a:rPr lang="en-US" altLang="en-US" dirty="0"/>
              <a:t>        Return the previous value of the number</a:t>
            </a:r>
          </a:p>
          <a:p>
            <a:pPr marL="457200" indent="-457200" algn="l">
              <a:buFontTx/>
              <a:buNone/>
            </a:pPr>
            <a:r>
              <a:rPr lang="en-US" altLang="en-US" dirty="0"/>
              <a:t> 	 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endParaRPr lang="en-US" altLang="en-US" dirty="0"/>
          </a:p>
          <a:p>
            <a:pPr marL="457200" indent="-457200" algn="l">
              <a:buFontTx/>
              <a:buAutoNum type="arabicPeriod" startAt="5"/>
            </a:pPr>
            <a:r>
              <a:rPr lang="en-US" altLang="en-US" dirty="0"/>
              <a:t>        Add a new entry using method </a:t>
            </a:r>
            <a:r>
              <a:rPr lang="en-US" altLang="en-US" b="1" dirty="0">
                <a:latin typeface="Courier New" panose="02070309020205020404" pitchFamily="49" charset="0"/>
              </a:rPr>
              <a:t>add</a:t>
            </a:r>
            <a:endParaRPr lang="en-US" altLang="en-US" dirty="0"/>
          </a:p>
          <a:p>
            <a:pPr marL="457200" indent="-457200" algn="l">
              <a:buFontTx/>
              <a:buAutoNum type="arabicPeriod" startAt="5"/>
            </a:pPr>
            <a:r>
              <a:rPr lang="en-US" altLang="en-US" dirty="0"/>
              <a:t>        Return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01C944-F043-4A23-B64F-EA45DD0D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778B-0833-4912-8423-50DBAAB0DDA2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2A2615E-8B70-4E8A-A0EE-829793ADB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of Array-Based Phone Directory (6)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DD28988-DD18-4F67-A8E5-36FF78B6F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/>
              <a:t>Remaining method designs proceed along the same lines</a:t>
            </a:r>
          </a:p>
          <a:p>
            <a:pPr algn="l"/>
            <a:r>
              <a:rPr lang="en-US" altLang="en-US"/>
              <a:t>The class diagram changes, showing private fields and methods added ....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147074A-BD36-4F03-900F-0556130C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AEC-B2D5-4CA0-821A-116B5933C80A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D2B589B-C612-43DC-8EB0-B62DEE7FB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189310"/>
            <a:ext cx="7773338" cy="1596177"/>
          </a:xfrm>
        </p:spPr>
        <p:txBody>
          <a:bodyPr/>
          <a:lstStyle/>
          <a:p>
            <a:r>
              <a:rPr lang="en-US" altLang="en-US" dirty="0"/>
              <a:t>Design of Array-Based Phone Directory (7)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3373FA5F-57A8-41A2-841B-68BCEC686F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13365"/>
            <a:ext cx="5867400" cy="5181600"/>
          </a:xfr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2189D1-D42C-49F8-A2BD-3801477B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C568-7E16-474E-8B6F-577BCD4870C0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62D4-5E1A-42AA-B09F-189667BEC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7769" y="2892030"/>
            <a:ext cx="5829300" cy="192524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4050" dirty="0">
                <a:latin typeface="Freestyle Script" panose="030804020302050B0404" pitchFamily="66" charset="0"/>
              </a:rPr>
              <a:t>THANK YOU</a:t>
            </a:r>
            <a:endParaRPr lang="en-IN" sz="405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060E95B-9540-4106-A1C5-7BDF820B5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Software Life Cycle Models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8B8DC8D-8014-4BF5-B5D7-ED21CDA1A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en-US"/>
              <a:t>Common theme among models: </a:t>
            </a:r>
            <a:r>
              <a:rPr lang="en-US" altLang="en-US" i="1" u="sng"/>
              <a:t>stages</a:t>
            </a:r>
            <a:r>
              <a:rPr lang="en-US" altLang="en-US"/>
              <a:t> or </a:t>
            </a:r>
            <a:r>
              <a:rPr lang="en-US" altLang="en-US" i="1" u="sng"/>
              <a:t>cycles</a:t>
            </a:r>
          </a:p>
          <a:p>
            <a:pPr algn="l"/>
            <a:r>
              <a:rPr lang="en-US" altLang="en-US" u="sng"/>
              <a:t>Unified Model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Cycles are called </a:t>
            </a:r>
            <a:r>
              <a:rPr lang="en-US" altLang="en-US" u="sng"/>
              <a:t>phases</a:t>
            </a:r>
            <a:r>
              <a:rPr lang="en-US" altLang="en-US"/>
              <a:t> and </a:t>
            </a:r>
            <a:r>
              <a:rPr lang="en-US" altLang="en-US" u="sng"/>
              <a:t>iterations</a:t>
            </a:r>
          </a:p>
          <a:p>
            <a:pPr lvl="1"/>
            <a:r>
              <a:rPr lang="en-US" altLang="en-US"/>
              <a:t>Activities are called </a:t>
            </a:r>
            <a:r>
              <a:rPr lang="en-US" altLang="en-US" u="sng"/>
              <a:t>workflows</a:t>
            </a:r>
          </a:p>
          <a:p>
            <a:pPr algn="l"/>
            <a:r>
              <a:rPr lang="en-US" altLang="en-US"/>
              <a:t>The four phases of the Unified Model:</a:t>
            </a:r>
          </a:p>
          <a:p>
            <a:pPr lvl="1"/>
            <a:r>
              <a:rPr lang="en-US" altLang="en-US"/>
              <a:t>Inception</a:t>
            </a:r>
          </a:p>
          <a:p>
            <a:pPr lvl="1"/>
            <a:r>
              <a:rPr lang="en-US" altLang="en-US"/>
              <a:t>Elaboration</a:t>
            </a:r>
          </a:p>
          <a:p>
            <a:pPr lvl="1"/>
            <a:r>
              <a:rPr lang="en-US" altLang="en-US"/>
              <a:t>Construction</a:t>
            </a:r>
          </a:p>
          <a:p>
            <a:pPr lvl="1"/>
            <a:r>
              <a:rPr lang="en-US" altLang="en-US"/>
              <a:t>Transition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3A0D56-3F3E-491B-B183-00AD64DD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F03F7F-2249-4EDB-A25B-0F6FC7A7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DAB-4E31-4AA1-8C22-F9A289C6E6AC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AADB99E-D45E-4237-9262-AF1CBBDF7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Software Life Cycle Models (2)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908B7D0C-27EA-434B-B4FF-B35094C9FD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066800"/>
            <a:ext cx="8229600" cy="51054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040DC39-B5F9-4BA6-B664-D579DBFB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C06BD1-A2EE-4742-877A-A0A1859B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110-B2CE-4B61-AD49-7DF1E661D6BB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50577D1-EDFD-451F-A720-5905405F0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Life Cycle </a:t>
            </a:r>
            <a:r>
              <a:rPr lang="en-US" altLang="en-US" u="sng"/>
              <a:t>Activities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B76B935-79DD-47B7-9045-B97ABED6A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Tx/>
              <a:buNone/>
            </a:pPr>
            <a:r>
              <a:rPr lang="en-US" altLang="en-US" sz="2800"/>
              <a:t>Activities essential for successful development:</a:t>
            </a:r>
          </a:p>
          <a:p>
            <a:pPr lvl="1"/>
            <a:r>
              <a:rPr lang="en-US" altLang="en-US" sz="2800"/>
              <a:t>Requirements </a:t>
            </a:r>
            <a:r>
              <a:rPr lang="en-US" altLang="en-US" sz="2800" u="sng"/>
              <a:t>specification</a:t>
            </a:r>
          </a:p>
          <a:p>
            <a:pPr lvl="1"/>
            <a:r>
              <a:rPr lang="en-US" altLang="en-US" sz="2800"/>
              <a:t>Architectural, component, &amp; detailed </a:t>
            </a:r>
            <a:r>
              <a:rPr lang="en-US" altLang="en-US" sz="2800" u="sng"/>
              <a:t>designs</a:t>
            </a:r>
          </a:p>
          <a:p>
            <a:pPr lvl="1"/>
            <a:r>
              <a:rPr lang="en-US" altLang="en-US" sz="2800" u="sng"/>
              <a:t>Implementation</a:t>
            </a:r>
          </a:p>
          <a:p>
            <a:pPr lvl="1"/>
            <a:r>
              <a:rPr lang="en-US" altLang="en-US" sz="2800"/>
              <a:t>Unit, integration, and acceptance </a:t>
            </a:r>
            <a:r>
              <a:rPr lang="en-US" altLang="en-US" sz="2800" u="sng"/>
              <a:t>testing</a:t>
            </a:r>
          </a:p>
          <a:p>
            <a:pPr lvl="1"/>
            <a:r>
              <a:rPr lang="en-US" altLang="en-US" sz="2800"/>
              <a:t>Installation and </a:t>
            </a:r>
            <a:r>
              <a:rPr lang="en-US" altLang="en-US" sz="2800" u="sng"/>
              <a:t>maintenance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C1D970-5479-4BF2-BC55-A390A9B0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7B4ACD-D5E4-4698-B178-14A200CA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C84B-E338-4627-BBFE-B6F48821BECA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6B3D9B-640C-4A8E-A622-84B066289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Life Cycle Activities Defined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92AD67-4989-4FBA-A10C-685211CC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5B008A-051C-4462-A0BE-3BBB198B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5C6B-BCD9-473C-B427-0109ADB34090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13413827-1F84-4435-AAE5-BD5A1BE5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71600"/>
            <a:ext cx="7510462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B83AD2B-FFB1-4364-BBC5-086E2E1D1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Life Cycle Activities (more)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2744B4D-F8C6-4425-B5BA-F499A564D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Requirements Specification</a:t>
            </a:r>
          </a:p>
          <a:p>
            <a:pPr lvl="1"/>
            <a:r>
              <a:rPr lang="en-US" altLang="en-US"/>
              <a:t>System analyst works with users to </a:t>
            </a:r>
            <a:r>
              <a:rPr lang="en-US" altLang="en-US" u="sng"/>
              <a:t>clarify the detailed system requirements</a:t>
            </a:r>
          </a:p>
          <a:p>
            <a:pPr lvl="1"/>
            <a:r>
              <a:rPr lang="en-US" altLang="en-US" u="sng"/>
              <a:t>Questions</a:t>
            </a:r>
            <a:r>
              <a:rPr lang="en-US" altLang="en-US"/>
              <a:t> include format of input data, desired form of any output screens, and data validation</a:t>
            </a:r>
          </a:p>
          <a:p>
            <a:r>
              <a:rPr lang="en-US" altLang="en-US" sz="2800"/>
              <a:t>Analysis</a:t>
            </a:r>
          </a:p>
          <a:p>
            <a:pPr lvl="1"/>
            <a:r>
              <a:rPr lang="en-US" altLang="en-US"/>
              <a:t>Make sure you completely </a:t>
            </a:r>
            <a:r>
              <a:rPr lang="en-US" altLang="en-US" u="sng"/>
              <a:t>understand the problem</a:t>
            </a:r>
            <a:r>
              <a:rPr lang="en-US" altLang="en-US"/>
              <a:t> before starting the design or program a solution</a:t>
            </a:r>
          </a:p>
          <a:p>
            <a:pPr lvl="1"/>
            <a:r>
              <a:rPr lang="en-US" altLang="en-US" u="sng"/>
              <a:t>Evaluate different approaches</a:t>
            </a:r>
            <a:r>
              <a:rPr lang="en-US" altLang="en-US"/>
              <a:t> to the design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61255A-9141-4FDC-B207-8308D19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A9B0AB-CEF6-4195-8DA7-F49510E4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D978-C520-4CD7-A018-F9208E2B8ED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9467A08-CBAE-47EF-A2F8-1F643F90F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Life Cycle Activities (continued)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438AC47-AC84-4F81-824B-B8602E213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Design</a:t>
            </a:r>
          </a:p>
          <a:p>
            <a:pPr lvl="1"/>
            <a:r>
              <a:rPr lang="en-US" altLang="en-US" u="sng"/>
              <a:t>Top-down</a:t>
            </a:r>
            <a:r>
              <a:rPr lang="en-US" altLang="en-US"/>
              <a:t>: break system into smaller subsystems</a:t>
            </a:r>
          </a:p>
          <a:p>
            <a:pPr lvl="1"/>
            <a:r>
              <a:rPr lang="en-US" altLang="en-US" u="sng"/>
              <a:t>Object-oriented</a:t>
            </a:r>
            <a:r>
              <a:rPr lang="en-US" altLang="en-US"/>
              <a:t>: identify objects and their interactions</a:t>
            </a:r>
          </a:p>
          <a:p>
            <a:pPr lvl="1"/>
            <a:r>
              <a:rPr lang="en-US" altLang="en-US" u="sng"/>
              <a:t>UML diagrams:</a:t>
            </a:r>
            <a:r>
              <a:rPr lang="en-US" altLang="en-US"/>
              <a:t> tool to show interactions between:</a:t>
            </a:r>
          </a:p>
          <a:p>
            <a:pPr lvl="2"/>
            <a:r>
              <a:rPr lang="en-US" altLang="en-US" sz="2400"/>
              <a:t>Classes (inside the system)</a:t>
            </a:r>
          </a:p>
          <a:p>
            <a:pPr lvl="2"/>
            <a:r>
              <a:rPr lang="en-US" altLang="en-US" sz="2400"/>
              <a:t>Classes and external entities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7A0B93-E210-4AD4-86ED-4CEB8814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1: Introduction to Software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39AB0F-EFB8-4774-8DAB-18F970FE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59B8-9471-4DE8-8332-A2E060E9717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1205</TotalTime>
  <Words>1578</Words>
  <Application>Microsoft Office PowerPoint</Application>
  <PresentationFormat>On-screen Show (4:3)</PresentationFormat>
  <Paragraphs>270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Courier New</vt:lpstr>
      <vt:lpstr>Droplet</vt:lpstr>
      <vt:lpstr>Linux device driver</vt:lpstr>
      <vt:lpstr>Waterfall Model</vt:lpstr>
      <vt:lpstr>Waterfall Model (2)</vt:lpstr>
      <vt:lpstr>Other Software Life Cycle Models</vt:lpstr>
      <vt:lpstr>Other Software Life Cycle Models (2)</vt:lpstr>
      <vt:lpstr>Software Life Cycle Activities</vt:lpstr>
      <vt:lpstr>Software Life Cycle Activities Defined</vt:lpstr>
      <vt:lpstr>Software Life Cycle Activities (more)</vt:lpstr>
      <vt:lpstr>Software Life Cycle Activities (continued)</vt:lpstr>
      <vt:lpstr>Example of Top-Down: Stepwise Refinement</vt:lpstr>
      <vt:lpstr>Example of Object-Oriented: Class Diagram</vt:lpstr>
      <vt:lpstr>Using Abstraction to Manage Complexity</vt:lpstr>
      <vt:lpstr>Using Abstraction to Manage Complexity (2)</vt:lpstr>
      <vt:lpstr>Abstract Data Types, Interfaces, and Pre- and Post-conditions</vt:lpstr>
      <vt:lpstr>Abstract Data Types, Interfaces, and Pre- and Postconditions (2)</vt:lpstr>
      <vt:lpstr>Abstract Data Types, Interfaces, and Pre- and Postconditions (continued)</vt:lpstr>
      <vt:lpstr>Requirements Analysis: Use Cases, and Sequence Diagrams</vt:lpstr>
      <vt:lpstr>Design of an Array-Based Phone Directory</vt:lpstr>
      <vt:lpstr>Design of Array-Based Phone Directory</vt:lpstr>
      <vt:lpstr>Design of Array-Based Phone Directory (2)</vt:lpstr>
      <vt:lpstr>Design of Array-Based Phone Directory (3)</vt:lpstr>
      <vt:lpstr>Design of DirectoryEntry</vt:lpstr>
      <vt:lpstr>Design of Array-Based Phone Directory (4)</vt:lpstr>
      <vt:lpstr>The PhoneDirectory Interface</vt:lpstr>
      <vt:lpstr>PhoneDirectory.loadData</vt:lpstr>
      <vt:lpstr>PhoneDirectory.lookupEntry</vt:lpstr>
      <vt:lpstr>PhoneDirectory.addOrChangeEntry</vt:lpstr>
      <vt:lpstr>PhoneDirectory.removeEntry</vt:lpstr>
      <vt:lpstr>PhoneDirectory.save</vt:lpstr>
      <vt:lpstr>Design of Array-Based Phone Directory (5)</vt:lpstr>
      <vt:lpstr>Design of ArrayBasedPD.loadData</vt:lpstr>
      <vt:lpstr>Design of ArrayBasedPD.addOrChangeEntry</vt:lpstr>
      <vt:lpstr>Design of Array-Based Phone Directory (6)</vt:lpstr>
      <vt:lpstr>Design of Array-Based Phone Directory (7)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Design</dc:title>
  <dc:creator>Philip King</dc:creator>
  <cp:lastModifiedBy>subithra s</cp:lastModifiedBy>
  <cp:revision>128</cp:revision>
  <dcterms:created xsi:type="dcterms:W3CDTF">2004-06-14T03:21:29Z</dcterms:created>
  <dcterms:modified xsi:type="dcterms:W3CDTF">2024-06-03T12:33:14Z</dcterms:modified>
</cp:coreProperties>
</file>