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7"/>
  </p:notesMasterIdLst>
  <p:sldIdLst>
    <p:sldId id="293" r:id="rId2"/>
    <p:sldId id="285" r:id="rId3"/>
    <p:sldId id="258" r:id="rId4"/>
    <p:sldId id="271" r:id="rId5"/>
    <p:sldId id="279" r:id="rId6"/>
    <p:sldId id="272" r:id="rId7"/>
    <p:sldId id="276" r:id="rId8"/>
    <p:sldId id="283" r:id="rId9"/>
    <p:sldId id="284" r:id="rId10"/>
    <p:sldId id="277" r:id="rId11"/>
    <p:sldId id="273" r:id="rId12"/>
    <p:sldId id="274" r:id="rId13"/>
    <p:sldId id="282" r:id="rId14"/>
    <p:sldId id="257" r:id="rId15"/>
    <p:sldId id="286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7" r:id="rId24"/>
    <p:sldId id="268" r:id="rId25"/>
    <p:sldId id="269" r:id="rId26"/>
    <p:sldId id="270" r:id="rId27"/>
    <p:sldId id="287" r:id="rId28"/>
    <p:sldId id="288" r:id="rId29"/>
    <p:sldId id="289" r:id="rId30"/>
    <p:sldId id="290" r:id="rId31"/>
    <p:sldId id="275" r:id="rId32"/>
    <p:sldId id="291" r:id="rId33"/>
    <p:sldId id="292" r:id="rId34"/>
    <p:sldId id="278" r:id="rId35"/>
    <p:sldId id="29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1" d="100"/>
          <a:sy n="81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D167EE5-8956-40E1-BC98-A793ACDE23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81D2530-A9C4-4048-9718-914F97DE02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760919F9-DE92-47C1-8F5B-0734CB25CAF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FFAB4C2-204A-4CEC-84F8-B7D77FDF7E3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00162D93-4C00-4F95-9BE4-CAC4BA8A47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386A5A1F-0C98-4BDE-BDAE-040C4A8CB3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930067-22DD-4FB1-AD04-DA3BDC43ECE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503020000020004" pitchFamily="34" charset="-127"/>
        <a:ea typeface="굴림" panose="020B0503020000020004" pitchFamily="34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503020000020004" pitchFamily="34" charset="-127"/>
        <a:ea typeface="굴림" panose="020B0503020000020004" pitchFamily="34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503020000020004" pitchFamily="34" charset="-127"/>
        <a:ea typeface="굴림" panose="020B0503020000020004" pitchFamily="34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503020000020004" pitchFamily="34" charset="-127"/>
        <a:ea typeface="굴림" panose="020B0503020000020004" pitchFamily="34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503020000020004" pitchFamily="34" charset="-127"/>
        <a:ea typeface="굴림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D962-7BDC-46DC-AC16-C5202DE1B1E5}" type="slidenum">
              <a:rPr lang="en-US" altLang="en-US" smtClean="0"/>
              <a:pPr/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31151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7C13DC-A566-48A3-8A5E-AAFE538C89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E141A-5D11-4A3C-BC8D-28CA7EFA6788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2E80AB6-DFAB-49A6-8283-84C1293CA5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C2F65C2-1D5D-4D4F-AE6E-D47B9172F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541C5E-59EB-432F-BCE1-196FD09CB9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1232A-38BE-443E-A848-8F4669C9B43F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830C3C34-B95F-42CA-9725-41AC8E8B0C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751C25B-3DB0-4868-84B1-F94EFDF9C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09E52F-EE27-4F27-A3C5-1EDA864D2A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4908D-518C-4C33-942F-93270D699C69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82E043BE-0A12-417F-A4B6-5C9F52E627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FE7F4B0-F7BD-4499-8147-2119836EC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3C9E54-C90D-4216-9D5E-108119C73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ECAE8-50A1-4D12-B916-37474490F0E3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5BFCC115-9B7A-48C9-9C33-75BB8FA2EB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4E9F256-C2D2-4423-BC0A-B8005C973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F62B5F-F2BC-480D-BD5B-06D977932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096AF-31C3-436C-B0A0-E3373941F11E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60150C1-8DEB-4D11-9498-969FC5457A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34E374B-149D-4B68-87B1-922CB4E2D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A0D948-CAC0-4000-BAA1-C2E7CDD10E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C593E-E617-473F-B666-66F09D5320C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108DC12-31A5-4E8A-AFEC-B309B98CDC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4509264-442F-439E-A953-F562EFA99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CB22BC-4352-43E1-B129-D987BACCE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F72FD-7045-4B52-8DAA-CB89E779FF68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F7792993-7D0B-4B68-A026-1720108840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797C9CC-B4EA-425F-AA07-9861894C5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28C45F-8856-4129-89C3-E41D69CDC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85156-B2BF-493F-B092-2D22DF1F8970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F9A50AC-332A-4C70-AB70-7B84EE4E4B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064ADC8-896D-43FF-BD52-F591AEF9A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F038D10-B22E-4209-B45E-4AC3E8960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EB1D0-3B0B-43DE-8B2D-F971BC6EC475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0F95CC9-C6C9-404D-89C9-6A0740B3FC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AD1FA9E-C53D-4E4B-AE43-73D73CE84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1142C0-387D-463D-BA5F-511EBC82E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DC0A8-4145-4B03-831F-D1B316AB5DD0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8C3CA55-975A-4B09-A462-85E770B7C8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53E7FFB-4F90-4A86-8244-601D9E87D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690307-571F-4B8E-B568-6935B4D40D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A18737-9576-4121-86EF-7B456E9C7D84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33E8769D-F95D-43C2-8ABA-BF1EEC49C2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60A03A3-C92D-4AEF-B4E5-BB2C98360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A74A6A-A545-4A98-B049-6B29A1A62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8D0C16-75E7-4D02-9AA7-A6E51E8D9BAE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793DCC41-77A4-4796-A12E-F68C5E6CFE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27C0769-DA92-44A8-B037-6F288AB58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5670-2A61-4EBB-B81C-9C844C1C1F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79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4740-DB20-4AE1-8ADA-872704963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18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4740-DB20-4AE1-8ADA-872704963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241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4740-DB20-4AE1-8ADA-87270496304A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5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4740-DB20-4AE1-8ADA-872704963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0660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4740-DB20-4AE1-8ADA-872704963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37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4740-DB20-4AE1-8ADA-872704963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822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4740-DB20-4AE1-8ADA-872704963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736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4740-DB20-4AE1-8ADA-872704963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8609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2D91-BCF5-4A82-A419-E7D0CBDD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6FD7-2D7D-420C-B4BE-B6B8F09B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4F31-2ABD-4F4C-93D4-554E8B10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A0D8E-64E3-424F-AF9F-F9DB9AE207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52A92-85C4-4C91-AA4D-193CC8BFEB5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236FF-C80F-46BF-B4AE-11371128E5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648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4740-DB20-4AE1-8ADA-872704963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27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0592-95A5-4A08-88B4-7B22566CE8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569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4740-DB20-4AE1-8ADA-872704963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040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4740-DB20-4AE1-8ADA-872704963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1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71D6-ED9A-48FE-91A0-78AEFB98F4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574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E9A5-ABE9-4E59-B315-40E7E8A226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31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4740-DB20-4AE1-8ADA-872704963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788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AFC5-5DB1-42A0-9A03-F3FD0F8877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77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BD4740-DB20-4AE1-8ADA-872704963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984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B7AF-B4E4-4B3A-8575-332606A3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360488"/>
            <a:ext cx="7773988" cy="1196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50" dirty="0">
                <a:latin typeface="Centaur" panose="02030504050205020304" pitchFamily="18" charset="0"/>
              </a:rPr>
              <a:t>Linux device driver</a:t>
            </a:r>
            <a:endParaRPr lang="en-IN" sz="405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9E3C-80A9-4C4A-A31A-B1C3D2B679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050" y="3060700"/>
            <a:ext cx="7772400" cy="2146300"/>
          </a:xfrm>
        </p:spPr>
        <p:txBody>
          <a:bodyPr/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500" dirty="0"/>
              <a:t>Day 31 PPT</a:t>
            </a: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dirty="0"/>
              <a:t>                        -SUBITHRA s</a:t>
            </a: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dirty="0"/>
              <a:t>    </a:t>
            </a:r>
            <a:endParaRPr lang="en-IN" sz="2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E6E6CA1-F8D3-449D-9AC4-5AE8FBB210C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Paging</a:t>
            </a:r>
            <a:r>
              <a:rPr lang="en-US" altLang="ko-KR">
                <a:latin typeface="Arial" panose="020B0604020202020204" pitchFamily="34" charset="0"/>
              </a:rPr>
              <a:t>……</a:t>
            </a:r>
            <a:r>
              <a:rPr lang="en-US" altLang="ko-KR"/>
              <a:t>(cont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d)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56605A1-479E-4788-A803-A08160CE3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800" cap="none" dirty="0"/>
              <a:t>A technique used by virtual memory operating systems to help ensure that the data you need is available as quickly as possible.</a:t>
            </a:r>
          </a:p>
          <a:p>
            <a:pPr>
              <a:lnSpc>
                <a:spcPct val="90000"/>
              </a:lnSpc>
            </a:pPr>
            <a:r>
              <a:rPr lang="en-US" altLang="ko-KR" sz="2800" cap="none" dirty="0"/>
              <a:t>The operating system copies a certain number of pages from your storage device to main memory.</a:t>
            </a:r>
          </a:p>
          <a:p>
            <a:pPr>
              <a:lnSpc>
                <a:spcPct val="90000"/>
              </a:lnSpc>
            </a:pPr>
            <a:r>
              <a:rPr lang="en-US" altLang="ko-KR" sz="2800" cap="none" dirty="0"/>
              <a:t>When a program needs a page that is not in maim memory, the operating system copies the required page into memory and copies another page back to the disk.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>
            <a:extLst>
              <a:ext uri="{FF2B5EF4-FFF2-40B4-BE49-F238E27FC236}">
                <a16:creationId xmlns:a16="http://schemas.microsoft.com/office/drawing/2014/main" id="{06C855B6-C247-4974-AB89-9649A8A1B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/>
              <a:t>Virtual Memory (Paging)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1CD137A9-B49A-49CA-8918-8D024ABBF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057400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57F4A760-BB34-499A-9425-DB443F824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BD6FF90B-09A3-44A3-953E-0EE9B08C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667000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68" name="Rectangle 8">
            <a:extLst>
              <a:ext uri="{FF2B5EF4-FFF2-40B4-BE49-F238E27FC236}">
                <a16:creationId xmlns:a16="http://schemas.microsoft.com/office/drawing/2014/main" id="{37B101F6-2BD9-4C18-BD6C-6907DBA76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971800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2418DBAC-95BF-45E5-A538-5EEBB64E8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0" name="Rectangle 10">
            <a:extLst>
              <a:ext uri="{FF2B5EF4-FFF2-40B4-BE49-F238E27FC236}">
                <a16:creationId xmlns:a16="http://schemas.microsoft.com/office/drawing/2014/main" id="{C2B20BB6-69A7-4F0D-AD4E-5FC92FD39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81400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1" name="Text Box 11">
            <a:extLst>
              <a:ext uri="{FF2B5EF4-FFF2-40B4-BE49-F238E27FC236}">
                <a16:creationId xmlns:a16="http://schemas.microsoft.com/office/drawing/2014/main" id="{96677BDB-A80D-4CDA-8981-8DC45D636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76400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Page table</a:t>
            </a:r>
          </a:p>
        </p:txBody>
      </p:sp>
      <p:sp>
        <p:nvSpPr>
          <p:cNvPr id="66572" name="Text Box 12">
            <a:extLst>
              <a:ext uri="{FF2B5EF4-FFF2-40B4-BE49-F238E27FC236}">
                <a16:creationId xmlns:a16="http://schemas.microsoft.com/office/drawing/2014/main" id="{CFA64EDC-9BA2-4A7E-B88C-5A8411B8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4038600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Address Space</a:t>
            </a:r>
          </a:p>
        </p:txBody>
      </p:sp>
      <p:sp>
        <p:nvSpPr>
          <p:cNvPr id="66573" name="Rectangle 13">
            <a:extLst>
              <a:ext uri="{FF2B5EF4-FFF2-40B4-BE49-F238E27FC236}">
                <a16:creationId xmlns:a16="http://schemas.microsoft.com/office/drawing/2014/main" id="{4560C61C-7447-4730-9B69-7A22F41F8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0574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4" name="Rectangle 14">
            <a:extLst>
              <a:ext uri="{FF2B5EF4-FFF2-40B4-BE49-F238E27FC236}">
                <a16:creationId xmlns:a16="http://schemas.microsoft.com/office/drawing/2014/main" id="{E47DA144-99A5-4394-ACE7-3FAAC5C3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622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5" name="Rectangle 15">
            <a:extLst>
              <a:ext uri="{FF2B5EF4-FFF2-40B4-BE49-F238E27FC236}">
                <a16:creationId xmlns:a16="http://schemas.microsoft.com/office/drawing/2014/main" id="{0E59703C-CE3E-4F73-99B8-1D15F414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670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6" name="Rectangle 16">
            <a:extLst>
              <a:ext uri="{FF2B5EF4-FFF2-40B4-BE49-F238E27FC236}">
                <a16:creationId xmlns:a16="http://schemas.microsoft.com/office/drawing/2014/main" id="{7A91F44E-3892-48F2-B57A-18E8DB288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718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7" name="Rectangle 17">
            <a:extLst>
              <a:ext uri="{FF2B5EF4-FFF2-40B4-BE49-F238E27FC236}">
                <a16:creationId xmlns:a16="http://schemas.microsoft.com/office/drawing/2014/main" id="{BC683F60-2AAE-4404-8896-2B6DCB831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766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8" name="Rectangle 18">
            <a:extLst>
              <a:ext uri="{FF2B5EF4-FFF2-40B4-BE49-F238E27FC236}">
                <a16:creationId xmlns:a16="http://schemas.microsoft.com/office/drawing/2014/main" id="{58F3FEC5-9C2E-4257-ABCB-8B0CCCBC9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814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9" name="Text Box 19">
            <a:extLst>
              <a:ext uri="{FF2B5EF4-FFF2-40B4-BE49-F238E27FC236}">
                <a16:creationId xmlns:a16="http://schemas.microsoft.com/office/drawing/2014/main" id="{FF14A37C-2BAA-4268-B665-01AA2805C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76400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Page table</a:t>
            </a:r>
          </a:p>
        </p:txBody>
      </p:sp>
      <p:sp>
        <p:nvSpPr>
          <p:cNvPr id="66580" name="Text Box 20">
            <a:extLst>
              <a:ext uri="{FF2B5EF4-FFF2-40B4-BE49-F238E27FC236}">
                <a16:creationId xmlns:a16="http://schemas.microsoft.com/office/drawing/2014/main" id="{E17F8A2C-6071-4B7A-BF85-981B9325C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4038600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Address Space</a:t>
            </a:r>
          </a:p>
        </p:txBody>
      </p:sp>
      <p:sp>
        <p:nvSpPr>
          <p:cNvPr id="66581" name="Rectangle 21">
            <a:extLst>
              <a:ext uri="{FF2B5EF4-FFF2-40B4-BE49-F238E27FC236}">
                <a16:creationId xmlns:a16="http://schemas.microsoft.com/office/drawing/2014/main" id="{FAA96B4F-A1BA-4804-BF4B-67DB7B13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953000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2" name="Rectangle 22">
            <a:extLst>
              <a:ext uri="{FF2B5EF4-FFF2-40B4-BE49-F238E27FC236}">
                <a16:creationId xmlns:a16="http://schemas.microsoft.com/office/drawing/2014/main" id="{E6921326-0342-43C2-8A7E-A8D794A9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53000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3" name="Rectangle 23">
            <a:extLst>
              <a:ext uri="{FF2B5EF4-FFF2-40B4-BE49-F238E27FC236}">
                <a16:creationId xmlns:a16="http://schemas.microsoft.com/office/drawing/2014/main" id="{61CB9F57-60CC-49B6-B716-F7D47C950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953000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4" name="Rectangle 24">
            <a:extLst>
              <a:ext uri="{FF2B5EF4-FFF2-40B4-BE49-F238E27FC236}">
                <a16:creationId xmlns:a16="http://schemas.microsoft.com/office/drawing/2014/main" id="{6517463B-1B6B-4FBF-9EB6-C9A152E92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953000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5" name="Rectangle 25">
            <a:extLst>
              <a:ext uri="{FF2B5EF4-FFF2-40B4-BE49-F238E27FC236}">
                <a16:creationId xmlns:a16="http://schemas.microsoft.com/office/drawing/2014/main" id="{285AF8E5-2437-4E6C-832E-EF7CB694B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6" name="Rectangle 26">
            <a:extLst>
              <a:ext uri="{FF2B5EF4-FFF2-40B4-BE49-F238E27FC236}">
                <a16:creationId xmlns:a16="http://schemas.microsoft.com/office/drawing/2014/main" id="{252D6072-881E-4C7C-B9C0-4485992DB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53000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7" name="Rectangle 27">
            <a:extLst>
              <a:ext uri="{FF2B5EF4-FFF2-40B4-BE49-F238E27FC236}">
                <a16:creationId xmlns:a16="http://schemas.microsoft.com/office/drawing/2014/main" id="{790E2D7B-CE83-415C-BAF9-93CE548E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953000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8" name="Rectangle 28">
            <a:extLst>
              <a:ext uri="{FF2B5EF4-FFF2-40B4-BE49-F238E27FC236}">
                <a16:creationId xmlns:a16="http://schemas.microsoft.com/office/drawing/2014/main" id="{5945EAD2-F2F3-472B-81FA-E0DDF90DC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9" name="Rectangle 29">
            <a:extLst>
              <a:ext uri="{FF2B5EF4-FFF2-40B4-BE49-F238E27FC236}">
                <a16:creationId xmlns:a16="http://schemas.microsoft.com/office/drawing/2014/main" id="{FFFF5310-2C34-42B5-B19B-BC599C52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90" name="Rectangle 30">
            <a:extLst>
              <a:ext uri="{FF2B5EF4-FFF2-40B4-BE49-F238E27FC236}">
                <a16:creationId xmlns:a16="http://schemas.microsoft.com/office/drawing/2014/main" id="{0EB10AA1-63EB-40E8-BC9A-2CACACC13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91" name="Rectangle 31">
            <a:extLst>
              <a:ext uri="{FF2B5EF4-FFF2-40B4-BE49-F238E27FC236}">
                <a16:creationId xmlns:a16="http://schemas.microsoft.com/office/drawing/2014/main" id="{1D4CB11F-ECFB-43D3-A502-3A775F8FF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53000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92" name="Rectangle 32">
            <a:extLst>
              <a:ext uri="{FF2B5EF4-FFF2-40B4-BE49-F238E27FC236}">
                <a16:creationId xmlns:a16="http://schemas.microsoft.com/office/drawing/2014/main" id="{29C5FF2C-8B37-4483-A354-E5B3869A4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953000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93" name="Text Box 33">
            <a:extLst>
              <a:ext uri="{FF2B5EF4-FFF2-40B4-BE49-F238E27FC236}">
                <a16:creationId xmlns:a16="http://schemas.microsoft.com/office/drawing/2014/main" id="{5D2FC430-FB2F-45CB-8F3A-921AA6D98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5105400"/>
            <a:ext cx="102235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Physical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Memory</a:t>
            </a:r>
          </a:p>
        </p:txBody>
      </p:sp>
      <p:cxnSp>
        <p:nvCxnSpPr>
          <p:cNvPr id="66594" name="AutoShape 34">
            <a:extLst>
              <a:ext uri="{FF2B5EF4-FFF2-40B4-BE49-F238E27FC236}">
                <a16:creationId xmlns:a16="http://schemas.microsoft.com/office/drawing/2014/main" id="{4CB1C28A-4E42-429C-A73D-2654270DE5E1}"/>
              </a:ext>
            </a:extLst>
          </p:cNvPr>
          <p:cNvCxnSpPr>
            <a:cxnSpLocks noChangeShapeType="1"/>
            <a:stCxn id="66578" idx="3"/>
            <a:endCxn id="66582" idx="0"/>
          </p:cNvCxnSpPr>
          <p:nvPr/>
        </p:nvCxnSpPr>
        <p:spPr bwMode="auto">
          <a:xfrm>
            <a:off x="1828800" y="3733800"/>
            <a:ext cx="838200" cy="1219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5" name="AutoShape 35">
            <a:extLst>
              <a:ext uri="{FF2B5EF4-FFF2-40B4-BE49-F238E27FC236}">
                <a16:creationId xmlns:a16="http://schemas.microsoft.com/office/drawing/2014/main" id="{7EC2DAF8-DE1A-4D32-9ABF-45892E93CB67}"/>
              </a:ext>
            </a:extLst>
          </p:cNvPr>
          <p:cNvCxnSpPr>
            <a:cxnSpLocks noChangeShapeType="1"/>
            <a:stCxn id="66577" idx="3"/>
            <a:endCxn id="66584" idx="0"/>
          </p:cNvCxnSpPr>
          <p:nvPr/>
        </p:nvCxnSpPr>
        <p:spPr bwMode="auto">
          <a:xfrm>
            <a:off x="1828800" y="3429000"/>
            <a:ext cx="17526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6" name="AutoShape 36">
            <a:extLst>
              <a:ext uri="{FF2B5EF4-FFF2-40B4-BE49-F238E27FC236}">
                <a16:creationId xmlns:a16="http://schemas.microsoft.com/office/drawing/2014/main" id="{E34E80DC-4D6F-4B35-B487-A2B91CE095B9}"/>
              </a:ext>
            </a:extLst>
          </p:cNvPr>
          <p:cNvCxnSpPr>
            <a:cxnSpLocks noChangeShapeType="1"/>
            <a:stCxn id="66576" idx="3"/>
            <a:endCxn id="66581" idx="0"/>
          </p:cNvCxnSpPr>
          <p:nvPr/>
        </p:nvCxnSpPr>
        <p:spPr bwMode="auto">
          <a:xfrm>
            <a:off x="1828800" y="3124200"/>
            <a:ext cx="381000" cy="1828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7" name="AutoShape 37">
            <a:extLst>
              <a:ext uri="{FF2B5EF4-FFF2-40B4-BE49-F238E27FC236}">
                <a16:creationId xmlns:a16="http://schemas.microsoft.com/office/drawing/2014/main" id="{7745E5AE-53EF-4BF5-B7DE-B3957D90A870}"/>
              </a:ext>
            </a:extLst>
          </p:cNvPr>
          <p:cNvCxnSpPr>
            <a:cxnSpLocks noChangeShapeType="1"/>
            <a:stCxn id="66575" idx="3"/>
            <a:endCxn id="66590" idx="0"/>
          </p:cNvCxnSpPr>
          <p:nvPr/>
        </p:nvCxnSpPr>
        <p:spPr bwMode="auto">
          <a:xfrm>
            <a:off x="1828800" y="2819400"/>
            <a:ext cx="4495800" cy="2133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8" name="AutoShape 38">
            <a:extLst>
              <a:ext uri="{FF2B5EF4-FFF2-40B4-BE49-F238E27FC236}">
                <a16:creationId xmlns:a16="http://schemas.microsoft.com/office/drawing/2014/main" id="{89274CB2-AA2D-4290-AA4A-614CE5F469B4}"/>
              </a:ext>
            </a:extLst>
          </p:cNvPr>
          <p:cNvCxnSpPr>
            <a:cxnSpLocks noChangeShapeType="1"/>
            <a:stCxn id="66574" idx="3"/>
            <a:endCxn id="66591" idx="0"/>
          </p:cNvCxnSpPr>
          <p:nvPr/>
        </p:nvCxnSpPr>
        <p:spPr bwMode="auto">
          <a:xfrm>
            <a:off x="1828800" y="2514600"/>
            <a:ext cx="4953000" cy="2438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9" name="AutoShape 39">
            <a:extLst>
              <a:ext uri="{FF2B5EF4-FFF2-40B4-BE49-F238E27FC236}">
                <a16:creationId xmlns:a16="http://schemas.microsoft.com/office/drawing/2014/main" id="{D36B42BF-822C-4603-9803-6B645603840B}"/>
              </a:ext>
            </a:extLst>
          </p:cNvPr>
          <p:cNvCxnSpPr>
            <a:cxnSpLocks noChangeShapeType="1"/>
            <a:stCxn id="66573" idx="3"/>
            <a:endCxn id="66586" idx="0"/>
          </p:cNvCxnSpPr>
          <p:nvPr/>
        </p:nvCxnSpPr>
        <p:spPr bwMode="auto">
          <a:xfrm>
            <a:off x="1828800" y="2209800"/>
            <a:ext cx="2667000" cy="2743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600" name="AutoShape 40">
            <a:extLst>
              <a:ext uri="{FF2B5EF4-FFF2-40B4-BE49-F238E27FC236}">
                <a16:creationId xmlns:a16="http://schemas.microsoft.com/office/drawing/2014/main" id="{9C736664-43DF-4F6F-AA22-6B273D60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14478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cxnSp>
        <p:nvCxnSpPr>
          <p:cNvPr id="66601" name="AutoShape 41">
            <a:extLst>
              <a:ext uri="{FF2B5EF4-FFF2-40B4-BE49-F238E27FC236}">
                <a16:creationId xmlns:a16="http://schemas.microsoft.com/office/drawing/2014/main" id="{A42C2930-7499-49C3-84AF-B625632AF67F}"/>
              </a:ext>
            </a:extLst>
          </p:cNvPr>
          <p:cNvCxnSpPr>
            <a:cxnSpLocks noChangeShapeType="1"/>
            <a:stCxn id="66570" idx="1"/>
            <a:endCxn id="66592" idx="0"/>
          </p:cNvCxnSpPr>
          <p:nvPr/>
        </p:nvCxnSpPr>
        <p:spPr bwMode="auto">
          <a:xfrm rot="10800000" flipV="1">
            <a:off x="7239000" y="3733800"/>
            <a:ext cx="228600" cy="1219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2" name="AutoShape 42">
            <a:extLst>
              <a:ext uri="{FF2B5EF4-FFF2-40B4-BE49-F238E27FC236}">
                <a16:creationId xmlns:a16="http://schemas.microsoft.com/office/drawing/2014/main" id="{89572C0E-F470-41E1-B4AD-65BF29E81973}"/>
              </a:ext>
            </a:extLst>
          </p:cNvPr>
          <p:cNvCxnSpPr>
            <a:cxnSpLocks noChangeShapeType="1"/>
            <a:stCxn id="66569" idx="1"/>
            <a:endCxn id="66588" idx="0"/>
          </p:cNvCxnSpPr>
          <p:nvPr/>
        </p:nvCxnSpPr>
        <p:spPr bwMode="auto">
          <a:xfrm rot="10800000" flipV="1">
            <a:off x="5410200" y="3429000"/>
            <a:ext cx="20574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3" name="AutoShape 43">
            <a:extLst>
              <a:ext uri="{FF2B5EF4-FFF2-40B4-BE49-F238E27FC236}">
                <a16:creationId xmlns:a16="http://schemas.microsoft.com/office/drawing/2014/main" id="{714C4731-87EA-467B-B9D7-03EFC9B11095}"/>
              </a:ext>
            </a:extLst>
          </p:cNvPr>
          <p:cNvCxnSpPr>
            <a:cxnSpLocks noChangeShapeType="1"/>
            <a:stCxn id="66568" idx="1"/>
            <a:endCxn id="66583" idx="0"/>
          </p:cNvCxnSpPr>
          <p:nvPr/>
        </p:nvCxnSpPr>
        <p:spPr bwMode="auto">
          <a:xfrm rot="10800000" flipV="1">
            <a:off x="3124200" y="3124200"/>
            <a:ext cx="4343400" cy="1828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4" name="AutoShape 44">
            <a:extLst>
              <a:ext uri="{FF2B5EF4-FFF2-40B4-BE49-F238E27FC236}">
                <a16:creationId xmlns:a16="http://schemas.microsoft.com/office/drawing/2014/main" id="{19D1221D-564C-4D65-8FE5-2ACA09FF7718}"/>
              </a:ext>
            </a:extLst>
          </p:cNvPr>
          <p:cNvCxnSpPr>
            <a:cxnSpLocks noChangeShapeType="1"/>
            <a:stCxn id="66567" idx="1"/>
            <a:endCxn id="66589" idx="0"/>
          </p:cNvCxnSpPr>
          <p:nvPr/>
        </p:nvCxnSpPr>
        <p:spPr bwMode="auto">
          <a:xfrm rot="10800000" flipV="1">
            <a:off x="5867400" y="2819400"/>
            <a:ext cx="1600200" cy="2133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5" name="AutoShape 45">
            <a:extLst>
              <a:ext uri="{FF2B5EF4-FFF2-40B4-BE49-F238E27FC236}">
                <a16:creationId xmlns:a16="http://schemas.microsoft.com/office/drawing/2014/main" id="{31B287E0-583A-4EBA-AE32-B3C591742AB7}"/>
              </a:ext>
            </a:extLst>
          </p:cNvPr>
          <p:cNvCxnSpPr>
            <a:cxnSpLocks noChangeShapeType="1"/>
            <a:stCxn id="66566" idx="1"/>
            <a:endCxn id="66587" idx="0"/>
          </p:cNvCxnSpPr>
          <p:nvPr/>
        </p:nvCxnSpPr>
        <p:spPr bwMode="auto">
          <a:xfrm rot="10800000" flipV="1">
            <a:off x="4953000" y="2514600"/>
            <a:ext cx="2514600" cy="2438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6" name="AutoShape 46">
            <a:extLst>
              <a:ext uri="{FF2B5EF4-FFF2-40B4-BE49-F238E27FC236}">
                <a16:creationId xmlns:a16="http://schemas.microsoft.com/office/drawing/2014/main" id="{1B119A01-EBDE-45AD-B30C-3CEDAD303F27}"/>
              </a:ext>
            </a:extLst>
          </p:cNvPr>
          <p:cNvCxnSpPr>
            <a:cxnSpLocks noChangeShapeType="1"/>
            <a:stCxn id="66565" idx="1"/>
            <a:endCxn id="66585" idx="0"/>
          </p:cNvCxnSpPr>
          <p:nvPr/>
        </p:nvCxnSpPr>
        <p:spPr bwMode="auto">
          <a:xfrm rot="10800000" flipV="1">
            <a:off x="4038600" y="2209800"/>
            <a:ext cx="3429000" cy="2743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607" name="AutoShape 47">
            <a:extLst>
              <a:ext uri="{FF2B5EF4-FFF2-40B4-BE49-F238E27FC236}">
                <a16:creationId xmlns:a16="http://schemas.microsoft.com/office/drawing/2014/main" id="{6BDB33D0-6C65-4FD8-B2CE-06F792E00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14478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6A6A5BF-D1D9-4A68-8683-BD15A5E87BC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F3FAD5E-E325-4679-AAE3-2230B2B8F9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800" cap="none" dirty="0"/>
              <a:t>An interrupt to the software raised by the hardware when a program accesses a page that is not mapped in physical memory.</a:t>
            </a:r>
          </a:p>
          <a:p>
            <a:pPr>
              <a:lnSpc>
                <a:spcPct val="80000"/>
              </a:lnSpc>
            </a:pPr>
            <a:endParaRPr lang="en-US" altLang="ko-KR" sz="2800" cap="none" dirty="0"/>
          </a:p>
          <a:p>
            <a:pPr>
              <a:lnSpc>
                <a:spcPct val="80000"/>
              </a:lnSpc>
            </a:pPr>
            <a:r>
              <a:rPr lang="en-US" altLang="ko-KR" sz="2800" cap="none" dirty="0"/>
              <a:t>When a program accesses a memory location in its memory and the page corresponding to that memory is not loaded</a:t>
            </a:r>
          </a:p>
          <a:p>
            <a:pPr>
              <a:lnSpc>
                <a:spcPct val="80000"/>
              </a:lnSpc>
            </a:pPr>
            <a:r>
              <a:rPr lang="en-US" altLang="ko-KR" sz="2800" cap="none" dirty="0"/>
              <a:t>When a program accesses a memory location in its memory and the program does not have privileges to access the page corresponding to that memory.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800" cap="non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3B573AF-FD62-46E2-AC07-DEDFBA179AF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Paging replacement algorithms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82568F3-AB69-49EB-A650-C02AE00E2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331" y="2060848"/>
            <a:ext cx="7773339" cy="342410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800" cap="none" dirty="0"/>
              <a:t>OPT(MIN) : eliminate the page that be not expected to be used.</a:t>
            </a:r>
          </a:p>
          <a:p>
            <a:r>
              <a:rPr lang="en-US" altLang="ko-KR" sz="2800" cap="none" dirty="0" err="1"/>
              <a:t>Fifo</a:t>
            </a:r>
            <a:r>
              <a:rPr lang="en-US" altLang="ko-KR" sz="2800" cap="none" dirty="0"/>
              <a:t>(first input/first  output) : rather than choosing the victim page at random, the oldest page is the first to be removed.</a:t>
            </a:r>
          </a:p>
          <a:p>
            <a:r>
              <a:rPr lang="en-US" altLang="ko-KR" sz="2800" cap="none" dirty="0" err="1"/>
              <a:t>Lru</a:t>
            </a:r>
            <a:r>
              <a:rPr lang="en-US" altLang="ko-KR" sz="2800" cap="none" dirty="0"/>
              <a:t>(least recently used) : move out the page that is the least rarely used. </a:t>
            </a:r>
          </a:p>
          <a:p>
            <a:r>
              <a:rPr lang="en-US" altLang="ko-KR" sz="2800" cap="none" dirty="0" err="1"/>
              <a:t>Lfu</a:t>
            </a:r>
            <a:r>
              <a:rPr lang="en-US" altLang="ko-KR" sz="2800" cap="none" dirty="0"/>
              <a:t>(least frequently used) : move out the page that is not used often in the past.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76820"/>
            <a:ext cx="8867179" cy="65811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76820"/>
            <a:ext cx="8858250" cy="65811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85750"/>
            <a:ext cx="8867179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85750"/>
            <a:ext cx="8867179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85750"/>
            <a:ext cx="885825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85750"/>
            <a:ext cx="8867179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>
            <a:extLst>
              <a:ext uri="{FF2B5EF4-FFF2-40B4-BE49-F238E27FC236}">
                <a16:creationId xmlns:a16="http://schemas.microsoft.com/office/drawing/2014/main" id="{76A28A1C-446A-47B5-995A-BA6FFBE2C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1pPr>
            <a:lvl2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2pPr>
            <a:lvl3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3pPr>
            <a:lvl4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4pPr>
            <a:lvl5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5pPr>
            <a:lvl6pPr marL="457200" algn="ctr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6pPr>
            <a:lvl7pPr marL="914400" algn="ctr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7pPr>
            <a:lvl8pPr marL="1371600" algn="ctr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8pPr>
            <a:lvl9pPr marL="1828800" algn="ctr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9pPr>
          </a:lstStyle>
          <a:p>
            <a:r>
              <a:rPr lang="en-US" altLang="ko-KR"/>
              <a:t>Memory</a:t>
            </a:r>
          </a:p>
        </p:txBody>
      </p:sp>
      <p:grpSp>
        <p:nvGrpSpPr>
          <p:cNvPr id="92166" name="Group 6">
            <a:extLst>
              <a:ext uri="{FF2B5EF4-FFF2-40B4-BE49-F238E27FC236}">
                <a16:creationId xmlns:a16="http://schemas.microsoft.com/office/drawing/2014/main" id="{D5AC99D8-6107-492D-8067-381A46575EF9}"/>
              </a:ext>
            </a:extLst>
          </p:cNvPr>
          <p:cNvGrpSpPr>
            <a:grpSpLocks/>
          </p:cNvGrpSpPr>
          <p:nvPr/>
        </p:nvGrpSpPr>
        <p:grpSpPr bwMode="auto">
          <a:xfrm>
            <a:off x="3279775" y="1447800"/>
            <a:ext cx="990600" cy="381000"/>
            <a:chOff x="2066" y="912"/>
            <a:chExt cx="624" cy="240"/>
          </a:xfrm>
        </p:grpSpPr>
        <p:sp>
          <p:nvSpPr>
            <p:cNvPr id="92167" name="Rectangle 7">
              <a:extLst>
                <a:ext uri="{FF2B5EF4-FFF2-40B4-BE49-F238E27FC236}">
                  <a16:creationId xmlns:a16="http://schemas.microsoft.com/office/drawing/2014/main" id="{EC1D5802-4595-4E2F-8BFB-7F383B381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" y="91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IN"/>
            </a:p>
          </p:txBody>
        </p:sp>
        <p:sp>
          <p:nvSpPr>
            <p:cNvPr id="92168" name="Text Box 8">
              <a:extLst>
                <a:ext uri="{FF2B5EF4-FFF2-40B4-BE49-F238E27FC236}">
                  <a16:creationId xmlns:a16="http://schemas.microsoft.com/office/drawing/2014/main" id="{0469DEE1-E37F-4181-86FA-A078B3BA7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" y="912"/>
              <a:ext cx="6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ko-KR"/>
                <a:t>register</a:t>
              </a:r>
            </a:p>
          </p:txBody>
        </p:sp>
      </p:grpSp>
      <p:sp>
        <p:nvSpPr>
          <p:cNvPr id="92169" name="Rectangle 9">
            <a:extLst>
              <a:ext uri="{FF2B5EF4-FFF2-40B4-BE49-F238E27FC236}">
                <a16:creationId xmlns:a16="http://schemas.microsoft.com/office/drawing/2014/main" id="{6B8D18B2-D755-4763-A128-9C5EE000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2209800"/>
            <a:ext cx="144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751730F4-610A-42EA-8085-E26C1B9F4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2209800"/>
            <a:ext cx="1381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/>
              <a:t>CPU cache</a:t>
            </a:r>
          </a:p>
        </p:txBody>
      </p:sp>
      <p:sp>
        <p:nvSpPr>
          <p:cNvPr id="92171" name="Rectangle 11">
            <a:extLst>
              <a:ext uri="{FF2B5EF4-FFF2-40B4-BE49-F238E27FC236}">
                <a16:creationId xmlns:a16="http://schemas.microsoft.com/office/drawing/2014/main" id="{EA166049-318A-495F-AB92-D72A14AF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3048000"/>
            <a:ext cx="2463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72" name="Text Box 12">
            <a:extLst>
              <a:ext uri="{FF2B5EF4-FFF2-40B4-BE49-F238E27FC236}">
                <a16:creationId xmlns:a16="http://schemas.microsoft.com/office/drawing/2014/main" id="{5320F7FD-C8A6-4700-9EE0-63C472405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5" y="3048000"/>
            <a:ext cx="1604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/>
              <a:t>Main Memory</a:t>
            </a:r>
          </a:p>
        </p:txBody>
      </p:sp>
      <p:sp>
        <p:nvSpPr>
          <p:cNvPr id="92173" name="Rectangle 13">
            <a:extLst>
              <a:ext uri="{FF2B5EF4-FFF2-40B4-BE49-F238E27FC236}">
                <a16:creationId xmlns:a16="http://schemas.microsoft.com/office/drawing/2014/main" id="{6B316116-72E4-40CA-A122-D1A1CDD9C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3886200"/>
            <a:ext cx="3810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8A0DC5C4-919E-47BD-98B0-DDF64993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886200"/>
            <a:ext cx="222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/>
              <a:t>Secondary Storage</a:t>
            </a:r>
          </a:p>
        </p:txBody>
      </p:sp>
      <p:sp>
        <p:nvSpPr>
          <p:cNvPr id="92175" name="AutoShape 15">
            <a:extLst>
              <a:ext uri="{FF2B5EF4-FFF2-40B4-BE49-F238E27FC236}">
                <a16:creationId xmlns:a16="http://schemas.microsoft.com/office/drawing/2014/main" id="{975E109B-6879-40AD-8086-087E805F1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800600"/>
            <a:ext cx="48768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76" name="Text Box 16">
            <a:extLst>
              <a:ext uri="{FF2B5EF4-FFF2-40B4-BE49-F238E27FC236}">
                <a16:creationId xmlns:a16="http://schemas.microsoft.com/office/drawing/2014/main" id="{2EE49EA7-7DD3-45F5-B8D3-291573A26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876800"/>
            <a:ext cx="2481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/>
              <a:t>Server (or INTERNET)</a:t>
            </a:r>
          </a:p>
        </p:txBody>
      </p:sp>
      <p:sp>
        <p:nvSpPr>
          <p:cNvPr id="92177" name="AutoShape 17">
            <a:extLst>
              <a:ext uri="{FF2B5EF4-FFF2-40B4-BE49-F238E27FC236}">
                <a16:creationId xmlns:a16="http://schemas.microsoft.com/office/drawing/2014/main" id="{B6753B27-F45B-4F4F-9F71-4F2BC8300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1879600"/>
            <a:ext cx="3048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78" name="AutoShape 18">
            <a:extLst>
              <a:ext uri="{FF2B5EF4-FFF2-40B4-BE49-F238E27FC236}">
                <a16:creationId xmlns:a16="http://schemas.microsoft.com/office/drawing/2014/main" id="{FC67136D-0576-41E7-9062-B81EA50D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343400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79" name="AutoShape 19">
            <a:extLst>
              <a:ext uri="{FF2B5EF4-FFF2-40B4-BE49-F238E27FC236}">
                <a16:creationId xmlns:a16="http://schemas.microsoft.com/office/drawing/2014/main" id="{2687A523-99D4-45FC-86E8-097ED2BA7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3467100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80" name="AutoShape 20">
            <a:extLst>
              <a:ext uri="{FF2B5EF4-FFF2-40B4-BE49-F238E27FC236}">
                <a16:creationId xmlns:a16="http://schemas.microsoft.com/office/drawing/2014/main" id="{399303C2-D020-49B0-A4FD-1F48A0AD0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2628900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81" name="Line 21">
            <a:extLst>
              <a:ext uri="{FF2B5EF4-FFF2-40B4-BE49-F238E27FC236}">
                <a16:creationId xmlns:a16="http://schemas.microsoft.com/office/drawing/2014/main" id="{2C6C5C91-AE79-444C-A2A2-6CACAD7EA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5575" y="1447800"/>
            <a:ext cx="0" cy="396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82" name="Text Box 22">
            <a:extLst>
              <a:ext uri="{FF2B5EF4-FFF2-40B4-BE49-F238E27FC236}">
                <a16:creationId xmlns:a16="http://schemas.microsoft.com/office/drawing/2014/main" id="{9F3FD746-9A32-4919-A5E8-C5A663F1B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2743200"/>
            <a:ext cx="1914525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ko-KR"/>
              <a:t> larger capacity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ko-KR"/>
              <a:t> lower speed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ko-KR"/>
              <a:t> lower cost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85750"/>
            <a:ext cx="885825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76820"/>
            <a:ext cx="8867179" cy="658117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6820"/>
            <a:ext cx="9001125" cy="65811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610B-9995-431D-8DB2-222EFB87ADD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What is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68D2E42-F17A-42C0-9922-A13194D9D4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cap="none" dirty="0"/>
              <a:t>Virtual memory as an alternate set of memory addresses. </a:t>
            </a:r>
          </a:p>
          <a:p>
            <a:r>
              <a:rPr lang="en-US" altLang="ko-KR" cap="none" dirty="0"/>
              <a:t>Programs use these virtual addresses rather than real addresses to store instructions and data.</a:t>
            </a:r>
          </a:p>
          <a:p>
            <a:r>
              <a:rPr lang="en-US" altLang="ko-KR" cap="none" dirty="0"/>
              <a:t>When the program is actually executed, the virtual addresses are converted into real memory addresses.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7890"/>
            <a:ext cx="9001125" cy="659010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7890"/>
            <a:ext cx="9001125" cy="659010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875"/>
            <a:ext cx="9018984" cy="67151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14400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14400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62D4-5E1A-42AA-B09F-189667BEC0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025" y="2713038"/>
            <a:ext cx="7772400" cy="2566987"/>
          </a:xfrm>
        </p:spPr>
        <p:txBody>
          <a:bodyPr/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400" dirty="0">
                <a:latin typeface="Freestyle Script" panose="030804020302050B0404" pitchFamily="66" charset="0"/>
              </a:rPr>
              <a:t>THANK YOU</a:t>
            </a:r>
            <a:endParaRPr lang="en-IN" sz="5400" dirty="0"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19DF4EF-6A74-4436-BB58-B1D20EE9308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Why is it needed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.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2250E1F-D9EF-41C9-8234-FE5B51CAE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800" cap="none" dirty="0"/>
              <a:t>Before the development of the virtual memory technique, programmers in the 1940s and 1950s had to manage directly two-level storage such as main memory or ram and secondary memory in the form of hard disks or earlier, magnetic drums.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800" cap="none" dirty="0"/>
          </a:p>
          <a:p>
            <a:pPr>
              <a:lnSpc>
                <a:spcPct val="80000"/>
              </a:lnSpc>
            </a:pPr>
            <a:r>
              <a:rPr lang="en-US" altLang="ko-KR" sz="2800" cap="none" dirty="0"/>
              <a:t>Enlarge the address space, the set of addresses a program can utilize.</a:t>
            </a:r>
          </a:p>
          <a:p>
            <a:pPr>
              <a:lnSpc>
                <a:spcPct val="80000"/>
              </a:lnSpc>
            </a:pPr>
            <a:r>
              <a:rPr lang="en-US" altLang="ko-KR" sz="2800" cap="none" dirty="0"/>
              <a:t>Virtual memory might contain twice as many addresses as main memory.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58111E2-CE6B-4609-84D8-B6F939B7AB5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Object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E69B269-072F-4892-BD7E-EAE37AD72C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331" y="2381157"/>
            <a:ext cx="7773339" cy="34241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ko-KR" sz="2800" cap="none" dirty="0"/>
              <a:t>When a computer is executing many programs at the same time, virtual memory make the computer to share memory efficiently.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800" cap="none" dirty="0"/>
          </a:p>
          <a:p>
            <a:pPr>
              <a:lnSpc>
                <a:spcPct val="80000"/>
              </a:lnSpc>
            </a:pPr>
            <a:r>
              <a:rPr lang="en-US" altLang="ko-KR" sz="2800" cap="none" dirty="0"/>
              <a:t>Eliminate a restriction that a computer works in memory which is small and be limited. </a:t>
            </a:r>
            <a:br>
              <a:rPr lang="en-US" altLang="ko-KR" sz="2800" cap="none" dirty="0"/>
            </a:br>
            <a:endParaRPr lang="en-US" altLang="ko-KR" sz="2800" cap="none" dirty="0"/>
          </a:p>
          <a:p>
            <a:pPr>
              <a:lnSpc>
                <a:spcPct val="80000"/>
              </a:lnSpc>
            </a:pPr>
            <a:r>
              <a:rPr lang="en-US" altLang="ko-KR" sz="2800" cap="none" dirty="0"/>
              <a:t>When many programs is running at the same time, by distributing each suitable memory area to each program, </a:t>
            </a:r>
            <a:r>
              <a:rPr lang="en-US" altLang="ko-KR" sz="2800" cap="none" dirty="0" err="1"/>
              <a:t>vm</a:t>
            </a:r>
            <a:r>
              <a:rPr lang="en-US" altLang="ko-KR" sz="2800" cap="none" dirty="0"/>
              <a:t> protect programs to interfere each other in each memory area.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8482ABD-ADEB-490F-9F8F-EFF547F2C0F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How does it work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6AAB915-CBF6-4194-80D5-4AB52EFB2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cap="none" dirty="0"/>
              <a:t>To facilitate copying virtual memory into real memory, the operating system divides virtual memory into pages, each of which contains a fixed number of addresses.</a:t>
            </a:r>
          </a:p>
          <a:p>
            <a:pPr>
              <a:lnSpc>
                <a:spcPct val="90000"/>
              </a:lnSpc>
            </a:pPr>
            <a:r>
              <a:rPr lang="en-US" altLang="ko-KR" sz="2800" cap="none" dirty="0"/>
              <a:t>Each page is stored on a disk until it is needed.</a:t>
            </a:r>
          </a:p>
          <a:p>
            <a:pPr>
              <a:lnSpc>
                <a:spcPct val="90000"/>
              </a:lnSpc>
            </a:pPr>
            <a:r>
              <a:rPr lang="en-US" altLang="ko-KR" sz="2800" cap="none" dirty="0"/>
              <a:t>When the page is needed, the operating system copies it from disk to main memory, translating the virtual addresses into real addresses.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4C8B824-88E5-4EB8-A5B7-4BA94E7BAA3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4000"/>
              <a:t>MMU (Memory Management Unit)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57CD507-C1FA-48C9-8696-6A4404FE57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ko-KR" sz="2400" cap="none" dirty="0"/>
              <a:t>The hardware base that makes a virtual memory system possible.</a:t>
            </a:r>
          </a:p>
          <a:p>
            <a:pPr>
              <a:lnSpc>
                <a:spcPct val="90000"/>
              </a:lnSpc>
            </a:pPr>
            <a:r>
              <a:rPr lang="en-US" altLang="ko-KR" sz="2400" cap="none" dirty="0"/>
              <a:t>Allows software to reference physical memory by virtual addresses, quite often more than one.</a:t>
            </a:r>
          </a:p>
          <a:p>
            <a:pPr>
              <a:lnSpc>
                <a:spcPct val="90000"/>
              </a:lnSpc>
            </a:pPr>
            <a:r>
              <a:rPr lang="en-US" altLang="ko-KR" sz="2400" cap="none" dirty="0"/>
              <a:t>It accomplishes this through the use of page and page tables.</a:t>
            </a:r>
          </a:p>
          <a:p>
            <a:pPr>
              <a:lnSpc>
                <a:spcPct val="90000"/>
              </a:lnSpc>
            </a:pPr>
            <a:r>
              <a:rPr lang="en-US" altLang="ko-KR" sz="2400" cap="none" dirty="0"/>
              <a:t>Use a section of memory to translate virtual addresses into physical addresses via a series of table lookups.</a:t>
            </a:r>
          </a:p>
          <a:p>
            <a:pPr>
              <a:lnSpc>
                <a:spcPct val="90000"/>
              </a:lnSpc>
            </a:pPr>
            <a:r>
              <a:rPr lang="en-US" altLang="ko-KR" sz="2400" cap="none" dirty="0"/>
              <a:t>The software that handles the page fault is generally part of an operating system and the hardware that detects this situation.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DA9F4764-E111-4C54-A048-F031CE620B7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Segmentation</a:t>
            </a:r>
            <a:r>
              <a:rPr lang="en-US" altLang="ko-KR" dirty="0">
                <a:latin typeface="Arial" panose="020B0604020202020204" pitchFamily="34" charset="0"/>
              </a:rPr>
              <a:t>……</a:t>
            </a:r>
            <a:endParaRPr lang="en-US" altLang="ko-KR" dirty="0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51B0D41-0898-4E5F-9E12-A3B3BE895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cap="none" dirty="0"/>
              <a:t>Segmentation involves the relocation of variable sized segments into the physical address space. </a:t>
            </a:r>
          </a:p>
          <a:p>
            <a:pPr>
              <a:lnSpc>
                <a:spcPct val="80000"/>
              </a:lnSpc>
            </a:pPr>
            <a:r>
              <a:rPr lang="en-US" altLang="ko-KR" sz="2400" cap="none" dirty="0"/>
              <a:t>Generally these segments are contiguous units, and are referred to in programs by their segment number and an offset to the requested data. </a:t>
            </a:r>
          </a:p>
          <a:p>
            <a:pPr>
              <a:lnSpc>
                <a:spcPct val="80000"/>
              </a:lnSpc>
            </a:pPr>
            <a:r>
              <a:rPr lang="en-US" altLang="ko-KR" sz="2400" cap="none" dirty="0"/>
              <a:t>Efficient segmentation relies on programs that are very thoughtfully written for their target system. </a:t>
            </a:r>
          </a:p>
          <a:p>
            <a:pPr>
              <a:lnSpc>
                <a:spcPct val="80000"/>
              </a:lnSpc>
            </a:pPr>
            <a:r>
              <a:rPr lang="en-US" altLang="ko-KR" sz="2400" cap="none" dirty="0"/>
              <a:t>Since segmentation relies on memory that is located in single large blocks, it is very possible that enough free space is available to load a new module, but can not be utilized.</a:t>
            </a:r>
          </a:p>
          <a:p>
            <a:pPr>
              <a:lnSpc>
                <a:spcPct val="80000"/>
              </a:lnSpc>
            </a:pPr>
            <a:r>
              <a:rPr lang="en-US" altLang="ko-KR" sz="2400" cap="none" dirty="0"/>
              <a:t>Segmentation may also suffer from internal fragmentation if segments are not variable-sized, where memory above the segment is not used by the program but is still </a:t>
            </a:r>
            <a:r>
              <a:rPr lang="en-US" altLang="ko-KR" sz="2400" cap="none" dirty="0">
                <a:latin typeface="Arial" panose="020B0604020202020204" pitchFamily="34" charset="0"/>
              </a:rPr>
              <a:t>“</a:t>
            </a:r>
            <a:r>
              <a:rPr lang="en-US" altLang="ko-KR" sz="2400" cap="none" dirty="0"/>
              <a:t>reserved</a:t>
            </a:r>
            <a:r>
              <a:rPr lang="en-US" altLang="ko-KR" sz="2400" cap="none" dirty="0">
                <a:latin typeface="Arial" panose="020B0604020202020204" pitchFamily="34" charset="0"/>
              </a:rPr>
              <a:t>”</a:t>
            </a:r>
            <a:r>
              <a:rPr lang="en-US" altLang="ko-KR" sz="2400" cap="none" dirty="0"/>
              <a:t> for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1C284F1-EF80-43A2-A921-4949A452F19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Paging</a:t>
            </a:r>
            <a:r>
              <a:rPr lang="en-US" altLang="ko-KR">
                <a:latin typeface="Arial" panose="020B0604020202020204" pitchFamily="34" charset="0"/>
              </a:rPr>
              <a:t>……</a:t>
            </a:r>
            <a:endParaRPr lang="en-US" altLang="ko-KR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CF8D90F5-6648-474D-9E2B-89E46003C8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667548"/>
            <a:ext cx="8229600" cy="51831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cap="none" dirty="0"/>
              <a:t>Paging provides a somewhat easier interface for programs, in that its operation tends to be more automatic and thus transparent. </a:t>
            </a:r>
          </a:p>
          <a:p>
            <a:pPr>
              <a:lnSpc>
                <a:spcPct val="80000"/>
              </a:lnSpc>
            </a:pPr>
            <a:r>
              <a:rPr lang="en-US" altLang="ko-KR" sz="2400" cap="none" dirty="0"/>
              <a:t>Each unit of transfer, referred to as a page, is of a fixed size and swapped by the virtual memory manager outside of the program</a:t>
            </a:r>
            <a:r>
              <a:rPr lang="en-US" altLang="ko-KR" sz="2400" cap="none" dirty="0">
                <a:latin typeface="Arial" panose="020B0604020202020204" pitchFamily="34" charset="0"/>
              </a:rPr>
              <a:t>’</a:t>
            </a:r>
            <a:r>
              <a:rPr lang="en-US" altLang="ko-KR" sz="2400" cap="none" dirty="0"/>
              <a:t>s control. </a:t>
            </a:r>
          </a:p>
          <a:p>
            <a:pPr>
              <a:lnSpc>
                <a:spcPct val="80000"/>
              </a:lnSpc>
            </a:pPr>
            <a:r>
              <a:rPr lang="en-US" altLang="ko-KR" sz="2400" cap="none" dirty="0"/>
              <a:t>Instead of utilizing a segment/offset addressing approach, as seen in segmentation, paging uses a linear sequence of virtual addresses which are mapped to physical memory as necessary. </a:t>
            </a:r>
          </a:p>
          <a:p>
            <a:pPr>
              <a:lnSpc>
                <a:spcPct val="80000"/>
              </a:lnSpc>
            </a:pPr>
            <a:r>
              <a:rPr lang="en-US" altLang="ko-KR" sz="2400" cap="none" dirty="0"/>
              <a:t>Due to this addressing approach, a single program may refer to series of many non-contiguous segments. </a:t>
            </a:r>
          </a:p>
          <a:p>
            <a:pPr>
              <a:lnSpc>
                <a:spcPct val="80000"/>
              </a:lnSpc>
            </a:pPr>
            <a:r>
              <a:rPr lang="en-US" altLang="ko-KR" sz="2400" cap="none" dirty="0"/>
              <a:t>Although some internal fragmentation may still exist due to the fixed size of the pages, the approach virtually eliminates external fragmentation.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1114</TotalTime>
  <Words>891</Words>
  <Application>Microsoft Office PowerPoint</Application>
  <PresentationFormat>On-screen Show (4:3)</PresentationFormat>
  <Paragraphs>84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굴림</vt:lpstr>
      <vt:lpstr>Arial</vt:lpstr>
      <vt:lpstr>Times New Roman</vt:lpstr>
      <vt:lpstr>Wingdings</vt:lpstr>
      <vt:lpstr>HY견고딕</vt:lpstr>
      <vt:lpstr>돋움체</vt:lpstr>
      <vt:lpstr>Droplet</vt:lpstr>
      <vt:lpstr>Linux device driver</vt:lpstr>
      <vt:lpstr>PowerPoint Presentation</vt:lpstr>
      <vt:lpstr>What is…</vt:lpstr>
      <vt:lpstr>Why is it needed….</vt:lpstr>
      <vt:lpstr>Object…</vt:lpstr>
      <vt:lpstr>How does it work…</vt:lpstr>
      <vt:lpstr>MMU (Memory Management Unit)</vt:lpstr>
      <vt:lpstr>Segmentation……</vt:lpstr>
      <vt:lpstr>Paging……</vt:lpstr>
      <vt:lpstr>Paging……(cont’d)</vt:lpstr>
      <vt:lpstr>Virtual Memory (Paging)</vt:lpstr>
      <vt:lpstr>Page fault</vt:lpstr>
      <vt:lpstr>Paging replacement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danielmoon</dc:creator>
  <cp:lastModifiedBy>subithra s</cp:lastModifiedBy>
  <cp:revision>19</cp:revision>
  <dcterms:created xsi:type="dcterms:W3CDTF">2006-11-09T00:03:39Z</dcterms:created>
  <dcterms:modified xsi:type="dcterms:W3CDTF">2024-05-16T13:36:54Z</dcterms:modified>
</cp:coreProperties>
</file>