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6"/>
  </p:notesMasterIdLst>
  <p:sldIdLst>
    <p:sldId id="256" r:id="rId2"/>
    <p:sldId id="285" r:id="rId3"/>
    <p:sldId id="286" r:id="rId4"/>
    <p:sldId id="320" r:id="rId5"/>
    <p:sldId id="287" r:id="rId6"/>
    <p:sldId id="312" r:id="rId7"/>
    <p:sldId id="288" r:id="rId8"/>
    <p:sldId id="289" r:id="rId9"/>
    <p:sldId id="311" r:id="rId10"/>
    <p:sldId id="313" r:id="rId11"/>
    <p:sldId id="290" r:id="rId12"/>
    <p:sldId id="291" r:id="rId13"/>
    <p:sldId id="292" r:id="rId14"/>
    <p:sldId id="293" r:id="rId15"/>
    <p:sldId id="294" r:id="rId16"/>
    <p:sldId id="295" r:id="rId17"/>
    <p:sldId id="314" r:id="rId18"/>
    <p:sldId id="296" r:id="rId19"/>
    <p:sldId id="297" r:id="rId20"/>
    <p:sldId id="315" r:id="rId21"/>
    <p:sldId id="316" r:id="rId22"/>
    <p:sldId id="317" r:id="rId23"/>
    <p:sldId id="318" r:id="rId24"/>
    <p:sldId id="299" r:id="rId25"/>
    <p:sldId id="301" r:id="rId26"/>
    <p:sldId id="300" r:id="rId27"/>
    <p:sldId id="302" r:id="rId28"/>
    <p:sldId id="319" r:id="rId29"/>
    <p:sldId id="305" r:id="rId30"/>
    <p:sldId id="306" r:id="rId31"/>
    <p:sldId id="307" r:id="rId32"/>
    <p:sldId id="308" r:id="rId33"/>
    <p:sldId id="309" r:id="rId34"/>
    <p:sldId id="310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C0B7D35-E1B8-A43A-B083-B8E577F0EC5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1EC99AC-B7AC-406F-CDBC-7D10DF8B564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6BA10B52-2AA5-4376-8AE8-447C65945997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5588E3C1-DBDE-0ED9-F4AA-3211A5B58B4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47C96CD4-0AE9-65F1-FAAC-7770C976EFC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44E6025E-353B-79C2-FAE3-E16C837200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7FDD712-0B00-4504-B213-52C3BAEA606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DB2C1F3D-222E-2BF3-7ADD-7A98A43E7C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62E7FEB-1253-45E7-8412-37C9D8CE3631}" type="slidenum">
              <a:rPr lang="en-US" altLang="zh-TW"/>
              <a:pPr eaLnBrk="1" hangingPunct="1"/>
              <a:t>1</a:t>
            </a:fld>
            <a:endParaRPr lang="en-US" altLang="zh-TW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1C5B9FF9-C44E-86C2-ED1B-7070BB0DA65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FAC40C07-459D-4069-057A-F1E4B4FF39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E629A3EE-1D34-0507-F4FB-3CBE754D77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A35BDF8-1F01-47A0-9A92-767F1525D716}" type="slidenum">
              <a:rPr lang="en-US" altLang="zh-TW"/>
              <a:pPr eaLnBrk="1" hangingPunct="1"/>
              <a:t>11</a:t>
            </a:fld>
            <a:endParaRPr lang="en-US" altLang="zh-TW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E8C01B05-094C-53B8-8F78-3C1F307DAE1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EC859B15-40AD-E434-0B3A-D2FB5E4617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575B276C-1B59-62AF-B350-D55FE0F6DC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5573735-A3BA-4165-B01D-FB99CDC6CBF8}" type="slidenum">
              <a:rPr lang="en-US" altLang="zh-TW"/>
              <a:pPr eaLnBrk="1" hangingPunct="1"/>
              <a:t>12</a:t>
            </a:fld>
            <a:endParaRPr lang="en-US" altLang="zh-TW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E1B3DDFF-7FC0-82B8-CF1B-C951FFD3745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98140C6F-AF5C-5D06-E992-762CE8CEEB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4D7F5572-E7EA-32B6-BE2A-FDD83520D8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EB738C1-9208-4C46-83AA-11BBA09A784F}" type="slidenum">
              <a:rPr lang="en-US" altLang="zh-TW"/>
              <a:pPr eaLnBrk="1" hangingPunct="1"/>
              <a:t>13</a:t>
            </a:fld>
            <a:endParaRPr lang="en-US" altLang="zh-TW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6629BBCD-CD67-C28B-32CB-5CE175F9D03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9E819CCC-DF95-E2A2-4D04-2D18E44603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3BC02E6C-3DF2-12A4-7B96-71ED01C90E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2F49F91-34EB-40B7-82D6-82A5C3E64EFD}" type="slidenum">
              <a:rPr lang="en-US" altLang="zh-TW"/>
              <a:pPr eaLnBrk="1" hangingPunct="1"/>
              <a:t>14</a:t>
            </a:fld>
            <a:endParaRPr lang="en-US" altLang="zh-TW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A5422AFC-F290-6B0A-1FBF-3D7D0EAB01A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4BD46FBC-2734-BC50-9B88-1F97DE074B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6AAF360C-A2FB-0DC9-8DFA-1C539FEFA2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ABC5B06-6F32-4F64-8FDA-E757C9DA2746}" type="slidenum">
              <a:rPr lang="en-US" altLang="zh-TW"/>
              <a:pPr eaLnBrk="1" hangingPunct="1"/>
              <a:t>15</a:t>
            </a:fld>
            <a:endParaRPr lang="en-US" altLang="zh-TW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4BD5F902-35B3-F678-BA6D-21913E29782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B2BA0C0B-79F0-FC41-86E7-24BD807CA5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81BF95EB-8B12-3F79-2BEE-878616D303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A36219E-3FAE-45C4-AFE4-8547159BF01F}" type="slidenum">
              <a:rPr lang="en-US" altLang="zh-TW"/>
              <a:pPr eaLnBrk="1" hangingPunct="1"/>
              <a:t>16</a:t>
            </a:fld>
            <a:endParaRPr lang="en-US" altLang="zh-TW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20BC295C-5905-F4D0-C6BF-23D6096AA31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C1BF9B74-4C6A-94C4-3254-9A13AD6B84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7B578941-0DED-8F2C-2108-96FB6DAB51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04012AB-F89A-4DE4-8206-D13A85871D76}" type="slidenum">
              <a:rPr lang="en-US" altLang="zh-TW"/>
              <a:pPr eaLnBrk="1" hangingPunct="1"/>
              <a:t>17</a:t>
            </a:fld>
            <a:endParaRPr lang="en-US" altLang="zh-TW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7CFB5CCA-4FF2-BF87-B12C-8BF3B8C3197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50B2A8D5-2D87-DF18-FF88-9C2F46AC8D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0116E68F-C546-5F23-BEE3-7AB82A0394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FADA1F7-AD91-49D7-8214-B3EE1E9B48E5}" type="slidenum">
              <a:rPr lang="en-US" altLang="zh-TW"/>
              <a:pPr eaLnBrk="1" hangingPunct="1"/>
              <a:t>18</a:t>
            </a:fld>
            <a:endParaRPr lang="en-US" altLang="zh-TW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6E9DA315-0AAC-1BF7-DE50-E8258A33D59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AF5DB5DD-457C-A1F7-2177-CD3FA50B99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ACB1AB82-A84F-0CF1-B03C-F15FEAE37F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2F3DD2D-00CC-44B4-A1CB-B192022E2992}" type="slidenum">
              <a:rPr lang="en-US" altLang="zh-TW"/>
              <a:pPr eaLnBrk="1" hangingPunct="1"/>
              <a:t>19</a:t>
            </a:fld>
            <a:endParaRPr lang="en-US" altLang="zh-TW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01A21EF0-E9FB-FD35-EC74-10FBE2259FB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CD4E0A50-9908-BF8A-7A5C-0CC9CE846B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CD377106-E1C8-5DBE-56D9-301B9E98DB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EA4D967-A4AB-4DF4-A18D-C6BF16877C2D}" type="slidenum">
              <a:rPr lang="en-US" altLang="zh-TW"/>
              <a:pPr eaLnBrk="1" hangingPunct="1"/>
              <a:t>20</a:t>
            </a:fld>
            <a:endParaRPr lang="en-US" altLang="zh-TW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693EA6E9-5660-05DF-C01A-C13184F6365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57514399-A9AC-2A6F-7B15-A2AC312B64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F28B261D-584B-2A8B-28C6-C22DC827A9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AF7F193-7D13-42BA-870B-9F55324B3FAF}" type="slidenum">
              <a:rPr lang="en-US" altLang="zh-TW"/>
              <a:pPr eaLnBrk="1" hangingPunct="1"/>
              <a:t>2</a:t>
            </a:fld>
            <a:endParaRPr lang="en-US" altLang="zh-TW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5ED1FBF8-371F-6D1A-E859-D1B549406F8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2DE6555F-B998-AD92-52D8-CCA2108781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F869C066-5ED8-1C67-046D-ABFE03ED02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824535A-27D6-4F89-AFF3-A7CD2B2FD4B3}" type="slidenum">
              <a:rPr lang="en-US" altLang="zh-TW"/>
              <a:pPr eaLnBrk="1" hangingPunct="1"/>
              <a:t>21</a:t>
            </a:fld>
            <a:endParaRPr lang="en-US" altLang="zh-TW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90781803-1EA0-BD31-892E-B07633567AC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1AF61B10-52FE-4BCD-6AD2-2AF8AA497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F1156A3C-41E7-CFED-908D-A968511EC5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0F1C3AB-5BD8-4E80-BB71-04CDB36F1D07}" type="slidenum">
              <a:rPr lang="en-US" altLang="zh-TW"/>
              <a:pPr eaLnBrk="1" hangingPunct="1"/>
              <a:t>22</a:t>
            </a:fld>
            <a:endParaRPr lang="en-US" altLang="zh-TW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CFD8B6B6-DD87-FB55-191A-A45DDC2B6B5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554EA707-9044-70AB-A241-3B636911F8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3E5B5EA9-7756-9F9E-D717-7683CCE174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B42C0BA-3CEA-4C69-B988-48C0FEECD848}" type="slidenum">
              <a:rPr lang="en-US" altLang="zh-TW"/>
              <a:pPr eaLnBrk="1" hangingPunct="1"/>
              <a:t>23</a:t>
            </a:fld>
            <a:endParaRPr lang="en-US" altLang="zh-TW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92E7E3D7-EF66-5544-E5C4-F5C511D57EE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EAF7A402-0354-903E-4D63-F25FDB6198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1631E1EA-E0FA-F9CB-90A8-9E3B863A39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D0C2727-75EE-4450-BBD6-7C9CC82F12A7}" type="slidenum">
              <a:rPr lang="en-US" altLang="zh-TW"/>
              <a:pPr eaLnBrk="1" hangingPunct="1"/>
              <a:t>24</a:t>
            </a:fld>
            <a:endParaRPr lang="en-US" altLang="zh-TW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8D317CC1-B99D-8B63-2062-2A6FBF1A8D6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C739F352-389F-3F8F-5EC2-276305B63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B4251527-8C78-2703-37CE-E5941E5A06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71D5F4C-A136-470A-A697-814D31A0C967}" type="slidenum">
              <a:rPr lang="en-US" altLang="zh-TW"/>
              <a:pPr eaLnBrk="1" hangingPunct="1"/>
              <a:t>25</a:t>
            </a:fld>
            <a:endParaRPr lang="en-US" altLang="zh-TW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C827739B-148C-2A19-007F-428BBA35258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EDBB877C-452E-4B45-0767-3DC39ADF80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44895E29-210C-88C6-379D-CB2BC63D1B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34D90C9-F69F-4ACA-A100-D09452B22D59}" type="slidenum">
              <a:rPr lang="en-US" altLang="zh-TW"/>
              <a:pPr eaLnBrk="1" hangingPunct="1"/>
              <a:t>26</a:t>
            </a:fld>
            <a:endParaRPr lang="en-US" altLang="zh-TW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B67650EA-4103-8BD6-C14C-02D6FD77D7B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398239D8-D1E8-7688-1161-7AA0130D1B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7FA35399-C8BA-79EA-CCE6-63A27C06F4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10A70FD-0F53-4299-A835-413DBB43A65B}" type="slidenum">
              <a:rPr lang="en-US" altLang="zh-TW"/>
              <a:pPr eaLnBrk="1" hangingPunct="1"/>
              <a:t>27</a:t>
            </a:fld>
            <a:endParaRPr lang="en-US" altLang="zh-TW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14E8BBFC-66E5-4FA4-6763-D7F815EB6D9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FBD12535-3A25-E582-8A2F-6A1576798B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11E925E6-3EE4-B6DE-7782-354DC08E6D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10C0F92-DA4C-4AAC-84EF-EE06A2F8D50B}" type="slidenum">
              <a:rPr lang="en-US" altLang="zh-TW"/>
              <a:pPr eaLnBrk="1" hangingPunct="1"/>
              <a:t>28</a:t>
            </a:fld>
            <a:endParaRPr lang="en-US" altLang="zh-TW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5448381F-F3BA-F4BC-661F-8827806647D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1A746817-BA6C-7B08-01A2-F52311F390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421A4F9A-A7ED-503B-8E21-47F71861FA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E1ED060-1E3D-440F-B15D-4AB23A4C1DBB}" type="slidenum">
              <a:rPr lang="en-US" altLang="zh-TW"/>
              <a:pPr eaLnBrk="1" hangingPunct="1"/>
              <a:t>29</a:t>
            </a:fld>
            <a:endParaRPr lang="en-US" altLang="zh-TW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F4CFD9FC-BEEE-E091-8B10-2679C24DAF8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075CA1AF-A9D1-F35B-6ACB-2251D2C827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BFF01E3C-B0C6-2E4E-3AD8-5AF9330C4B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73EA4FA-835D-496F-BED2-D3BE8A95C973}" type="slidenum">
              <a:rPr lang="en-US" altLang="zh-TW"/>
              <a:pPr eaLnBrk="1" hangingPunct="1"/>
              <a:t>30</a:t>
            </a:fld>
            <a:endParaRPr lang="en-US" altLang="zh-TW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2CCDDFB0-18DA-A563-8B59-63CE30960AE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890BA05F-FC8F-007D-5B5B-A67DBBF344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2B983479-19AB-AFFE-FE2D-EB94824D06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F49EC6C-1D41-4D68-B6FA-780DAA965566}" type="slidenum">
              <a:rPr lang="en-US" altLang="zh-TW"/>
              <a:pPr eaLnBrk="1" hangingPunct="1"/>
              <a:t>3</a:t>
            </a:fld>
            <a:endParaRPr lang="en-US" altLang="zh-TW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9D899FA5-2AA2-8B1E-3EB7-E34CAEFEF2C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4943F3F2-3206-BFF6-B6E3-C8C83AFE26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0CEC5130-4621-7305-3FAD-53030E8319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764A121-33BE-42C5-B75F-37F1665865E7}" type="slidenum">
              <a:rPr lang="en-US" altLang="zh-TW"/>
              <a:pPr eaLnBrk="1" hangingPunct="1"/>
              <a:t>31</a:t>
            </a:fld>
            <a:endParaRPr lang="en-US" altLang="zh-TW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1A5D8DDB-D4CC-472A-A893-6F040B742CF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23E6AC74-BA68-F27C-DA14-86C03F9641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A9682212-96F8-42A5-E89D-24B926F9E2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C8CA05C-D31C-48AB-8DCD-99A5CAD85176}" type="slidenum">
              <a:rPr lang="en-US" altLang="zh-TW"/>
              <a:pPr eaLnBrk="1" hangingPunct="1"/>
              <a:t>32</a:t>
            </a:fld>
            <a:endParaRPr lang="en-US" altLang="zh-TW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FDB7493C-719B-7EA6-E2F7-D533ADAC3B1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BE8C0B95-CDF3-5408-C647-D593BF3BEF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54DE936B-B1CB-6F31-4637-E1EAC92615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B8B3046-EED2-4465-8F40-F84AB143C076}" type="slidenum">
              <a:rPr lang="en-US" altLang="zh-TW"/>
              <a:pPr eaLnBrk="1" hangingPunct="1"/>
              <a:t>33</a:t>
            </a:fld>
            <a:endParaRPr lang="en-US" altLang="zh-TW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0AFB241F-1D7A-1A62-A34F-2D0ECB6C675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53E3A784-D3D1-9305-FAE9-BC49BBA4D6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8F356775-1AE7-128F-5D41-6B70E9854C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10DCBCE-17BF-4272-97F2-E7EA3D332464}" type="slidenum">
              <a:rPr lang="en-US" altLang="zh-TW"/>
              <a:pPr eaLnBrk="1" hangingPunct="1"/>
              <a:t>34</a:t>
            </a:fld>
            <a:endParaRPr lang="en-US" altLang="zh-TW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CDCAF59D-F46B-B124-25C5-22210139AF9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9877943A-AE71-BF7B-4C32-7A1C75725B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3C4BCED4-F37C-FC93-19C4-29C37D386D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7235653-63B5-4C19-8AE9-E246AD252135}" type="slidenum">
              <a:rPr lang="en-US" altLang="zh-TW"/>
              <a:pPr eaLnBrk="1" hangingPunct="1"/>
              <a:t>5</a:t>
            </a:fld>
            <a:endParaRPr lang="en-US" altLang="zh-TW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E2D8E170-316D-0229-96F5-A4E726A2DE1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98A02057-6DAA-F485-9DE9-8B3FE96B97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EB66F833-A7EC-10BC-08C3-467E0BC8FE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90932B9-0B01-4278-A9C3-109615715869}" type="slidenum">
              <a:rPr lang="en-US" altLang="zh-TW"/>
              <a:pPr eaLnBrk="1" hangingPunct="1"/>
              <a:t>6</a:t>
            </a:fld>
            <a:endParaRPr lang="en-US" altLang="zh-TW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7AC7238A-862D-8E78-9D09-A0FE6AA67B8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12BBD7E4-2B1E-4284-A795-F518BBCE24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0DD7262F-59DD-43E4-6212-BF1A4F51D5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2DE3AF1-4547-4A6B-B4E0-A437FB93DB92}" type="slidenum">
              <a:rPr lang="en-US" altLang="zh-TW"/>
              <a:pPr eaLnBrk="1" hangingPunct="1"/>
              <a:t>7</a:t>
            </a:fld>
            <a:endParaRPr lang="en-US" altLang="zh-TW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E34A47DD-33BE-C7F3-7F5D-B28FF2899B8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92B63339-0388-E3BD-D162-7842AB3477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3904DEB5-81A7-8C6C-E24D-2DCBE0A7EE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D649329-DD0D-4F97-AB93-545ECC46A2C2}" type="slidenum">
              <a:rPr lang="en-US" altLang="zh-TW"/>
              <a:pPr eaLnBrk="1" hangingPunct="1"/>
              <a:t>8</a:t>
            </a:fld>
            <a:endParaRPr lang="en-US" altLang="zh-TW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5CF330B9-63E4-C9F5-B050-03DA98A976B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CF05B045-9BFE-7479-2412-26F5F09718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F34E24F2-5D7E-ACB3-BD90-0ED582BC62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13E71AD-9468-4C48-81B0-3147D9AA591B}" type="slidenum">
              <a:rPr lang="en-US" altLang="zh-TW"/>
              <a:pPr eaLnBrk="1" hangingPunct="1"/>
              <a:t>9</a:t>
            </a:fld>
            <a:endParaRPr lang="en-US" altLang="zh-TW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CA6C2A78-6615-7721-DABE-5535F6831F7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86CBB8C3-1028-FFD4-1C88-53691F2485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CCA73461-B7C2-AE67-5B0E-73F3BC72AF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BF47F6E-946D-4F8A-8D26-C434B9DAF125}" type="slidenum">
              <a:rPr lang="en-US" altLang="zh-TW"/>
              <a:pPr eaLnBrk="1" hangingPunct="1"/>
              <a:t>10</a:t>
            </a:fld>
            <a:endParaRPr lang="en-US" altLang="zh-TW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C0250B57-C14F-7D81-A420-60C9185C01E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FFAE9E05-AAE2-8585-A936-436A025ECF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D98E5CD-B4CB-4015-BD19-9A1A87346B52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408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E5CD-B4CB-4015-BD19-9A1A87346B5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33064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E5CD-B4CB-4015-BD19-9A1A87346B5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42425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B2EE0FE-71B3-50DB-1100-5E7D571657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8E8531-1657-7825-5DBC-6998D9330F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2A3B57A-853B-472D-E911-C29C29145B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EA794D-F3DD-470F-9368-24A30B477CE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6225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E5CD-B4CB-4015-BD19-9A1A87346B5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577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E5CD-B4CB-4015-BD19-9A1A87346B52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91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E5CD-B4CB-4015-BD19-9A1A87346B5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666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E5CD-B4CB-4015-BD19-9A1A87346B5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8252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E5CD-B4CB-4015-BD19-9A1A87346B5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0107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E5CD-B4CB-4015-BD19-9A1A87346B5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670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E5CD-B4CB-4015-BD19-9A1A87346B5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0484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E5CD-B4CB-4015-BD19-9A1A87346B5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6329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0D98E5CD-B4CB-4015-BD19-9A1A87346B5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008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5755F74-A929-4F81-9E58-347079A337C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>
                <a:ea typeface="新細明體" panose="02020500000000000000" pitchFamily="18" charset="-120"/>
              </a:rPr>
              <a:t>Kernel Synchronization in Linux</a:t>
            </a:r>
            <a:br>
              <a:rPr lang="en-US" altLang="zh-TW" sz="4000" dirty="0">
                <a:ea typeface="新細明體" panose="02020500000000000000" pitchFamily="18" charset="-120"/>
              </a:rPr>
            </a:br>
            <a:endParaRPr lang="en-US" altLang="zh-TW" sz="4000" dirty="0">
              <a:ea typeface="新細明體" panose="02020500000000000000" pitchFamily="18" charset="-120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B5086BA-CFB9-814C-6038-EDEA98C5E9D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114800" y="40386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BHAVANA</a:t>
            </a:r>
          </a:p>
          <a:p>
            <a:pPr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DAY 28 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13/05/2024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06F82CF-069E-EB5B-736F-6D1CEDA040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Functions and Macros for the Per-CPU Variables </a:t>
            </a:r>
          </a:p>
        </p:txBody>
      </p:sp>
      <p:graphicFrame>
        <p:nvGraphicFramePr>
          <p:cNvPr id="159851" name="Group 107">
            <a:extLst>
              <a:ext uri="{FF2B5EF4-FFF2-40B4-BE49-F238E27FC236}">
                <a16:creationId xmlns:a16="http://schemas.microsoft.com/office/drawing/2014/main" id="{9EFA252F-EEAA-A076-4B0A-A6006C21CF42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381000" y="1447800"/>
          <a:ext cx="8229600" cy="4878507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3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Macro/ function name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11" marB="45711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Description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0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Book Antiqua" pitchFamily="18" charset="0"/>
                          <a:ea typeface="Andale Mono"/>
                          <a:cs typeface="Andale Mono"/>
                        </a:rPr>
                        <a:t>DEFINE_PER_CPU(type, name)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marT="45711" marB="45711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Statically allocates a per-CPU array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0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Book Antiqua" pitchFamily="18" charset="0"/>
                          <a:ea typeface="Andale Mono"/>
                          <a:cs typeface="Andale Mono"/>
                        </a:rPr>
                        <a:t>per_cpu(name, cpu)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marT="45711" marB="45711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Selects the element for CPU 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Verdana" pitchFamily="34" charset="0"/>
                          <a:ea typeface="Andale Mono"/>
                          <a:cs typeface="Andale Mono"/>
                        </a:rPr>
                        <a:t>of the per-CPU array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3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Book Antiqua" pitchFamily="18" charset="0"/>
                          <a:ea typeface="Andale Mono"/>
                          <a:cs typeface="Andale Mono"/>
                        </a:rPr>
                        <a:t>__get_cpu_var(name)</a:t>
                      </a:r>
                    </a:p>
                  </a:txBody>
                  <a:tcPr marT="45711" marB="45711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Selects the local CPU's element of the per-CPU array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202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Book Antiqua" pitchFamily="18" charset="0"/>
                          <a:ea typeface="Andale Mono"/>
                          <a:cs typeface="Andale Mono"/>
                        </a:rPr>
                        <a:t>get_cpu_var(name)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Disables kernel preemption, then selects the local CPU's element of the per-CPU array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0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Book Antiqua" pitchFamily="18" charset="0"/>
                          <a:ea typeface="Andale Mono"/>
                          <a:cs typeface="Andale Mono"/>
                        </a:rPr>
                        <a:t>put_cpu_var(name)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marT="45711" marB="45711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Enables kernel preemption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54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Book Antiqua" pitchFamily="18" charset="0"/>
                          <a:ea typeface="Andale Mono"/>
                          <a:cs typeface="Andale Mono"/>
                        </a:rPr>
                        <a:t>alloc_percpu(type)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marT="45711" marB="45711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Dynamically allocates a per-CPU array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05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Book Antiqua" pitchFamily="18" charset="0"/>
                          <a:ea typeface="Andale Mono"/>
                          <a:cs typeface="Andale Mono"/>
                        </a:rPr>
                        <a:t>free_percpu(pointer)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marT="45711" marB="45711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Releases a dynamically allocated per-CPU array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003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Book Antiqua" pitchFamily="18" charset="0"/>
                          <a:ea typeface="Andale Mono"/>
                          <a:cs typeface="Andale Mono"/>
                        </a:rPr>
                        <a:t>per_cpu_ptr(pointer, cpu)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Returns the address of the element for CPU of the per-CPU array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DB67A59-6EE7-9E8A-EEFB-CE7543EA01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Atomic Operations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9B153A2-6BDD-8B00-905E-E3F89D730C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Atomic 80x86 instructions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Instructions that make zero or one aligned memory access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Read-modify-write instructions (inc or dec)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Read-modify-write instructions whose opcode is prefixed by the lock byte (0xf0)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Assembly instructions whose opcode is prefixed by a rep byte (0xf2, 0xf3) are 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not </a:t>
            </a:r>
            <a:r>
              <a:rPr lang="en-US" altLang="zh-TW">
                <a:ea typeface="新細明體" panose="02020500000000000000" pitchFamily="18" charset="-120"/>
              </a:rPr>
              <a:t>atmoic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E357965-CA56-D27B-C88D-DD0359A95C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zh-TW">
              <a:ea typeface="新細明體" panose="02020500000000000000" pitchFamily="18" charset="-120"/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3958618-7F0C-2D3E-E94D-342209CDB8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Atomic_t type: 24-bit atomic counter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Atomic operations in Linux:</a:t>
            </a:r>
          </a:p>
        </p:txBody>
      </p:sp>
      <p:graphicFrame>
        <p:nvGraphicFramePr>
          <p:cNvPr id="112710" name="Group 70">
            <a:extLst>
              <a:ext uri="{FF2B5EF4-FFF2-40B4-BE49-F238E27FC236}">
                <a16:creationId xmlns:a16="http://schemas.microsoft.com/office/drawing/2014/main" id="{DEAADEFE-49D6-3971-12F4-74A4ADDE88B9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2895600"/>
          <a:ext cx="8610600" cy="3535648"/>
        </p:xfrm>
        <a:graphic>
          <a:graphicData uri="http://schemas.openxmlformats.org/drawingml/2006/table">
            <a:tbl>
              <a:tblPr/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Function 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Description 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9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atomic_read(v)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atomic_set(v,i)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atomic_add(i,v)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atomic_sub(i,v)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atomic_sub_and_test(i,v)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atomic_inc(v)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atomic_dec(v)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atomic_dec_and_test(v)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atomic_inc_and_test(v)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atomic_add_negative(i,v)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Return *v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set *v to i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add i to *v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subtract i from *v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subtract i from *v and return 1 if result is 0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add 1 to *v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subtract 1 from *v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subtract 1 from *v and return 1 if result is 0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add 1 to *v and return 1 if result is 0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add i to *v and return 1 if result is negative 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936F7BB-D83F-8A81-2127-E788763643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Atomic Bit Handling Functions</a:t>
            </a:r>
          </a:p>
        </p:txBody>
      </p:sp>
      <p:graphicFrame>
        <p:nvGraphicFramePr>
          <p:cNvPr id="114723" name="Group 35">
            <a:extLst>
              <a:ext uri="{FF2B5EF4-FFF2-40B4-BE49-F238E27FC236}">
                <a16:creationId xmlns:a16="http://schemas.microsoft.com/office/drawing/2014/main" id="{2BCFD4C3-2F51-A560-860C-AFBBC5ABF932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1752600"/>
          <a:ext cx="8610600" cy="2926040"/>
        </p:xfrm>
        <a:graphic>
          <a:graphicData uri="http://schemas.openxmlformats.org/drawingml/2006/table">
            <a:tbl>
              <a:tblPr/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Function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Description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test_bit(nr, addr)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set_bit(nr, addr)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clear_bit(nr, addr)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change_bit(nr, addr)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test_and_set_bit(nr, addr)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test_and_clear_bit(nr, addr)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test_and_change_bit(nr, addr)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atomic_clear_mask(mask, addr)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atomic_set_mask(mask, addr)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return the nrth bit of *addr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set the nrth bit of *addr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clear the nrth bit of *addr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invert the nrth bit of *addr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set nrth bit of *addr and return old value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clear nrth bit of *addr and return old value 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invert nrth bit of *addr and return old value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clear all bits of addr specified by mask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set all bits of addr specified by mask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B0BFFA4-CD7D-22D0-E2C4-90547A9D90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Memory Barriers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D9EBDC8-FCC0-B717-CFF3-0B126255DC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When dealing with synchronization, instruction reordering must be avoided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A memory barrier primitive ensures that the operations before the primitive are finished before starting the operations after the primitive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All instructions that operate on I/O ports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All instructions prefixed by lock byte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All instructions that write into control registers, system registers, or debug registers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A few special instructions, e.g. iret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solidFill>
                  <a:srgbClr val="0000FF"/>
                </a:solidFill>
                <a:ea typeface="新細明體" panose="02020500000000000000" pitchFamily="18" charset="-120"/>
              </a:rPr>
              <a:t>lfence</a:t>
            </a:r>
            <a:r>
              <a:rPr lang="en-US" altLang="zh-TW" sz="2400">
                <a:ea typeface="新細明體" panose="02020500000000000000" pitchFamily="18" charset="-120"/>
              </a:rPr>
              <a:t>, </a:t>
            </a:r>
            <a:r>
              <a:rPr lang="en-US" altLang="zh-TW" sz="2400">
                <a:solidFill>
                  <a:srgbClr val="0000FF"/>
                </a:solidFill>
                <a:ea typeface="新細明體" panose="02020500000000000000" pitchFamily="18" charset="-120"/>
              </a:rPr>
              <a:t>sfence</a:t>
            </a:r>
            <a:r>
              <a:rPr lang="en-US" altLang="zh-TW" sz="2400">
                <a:ea typeface="新細明體" panose="02020500000000000000" pitchFamily="18" charset="-120"/>
              </a:rPr>
              <a:t>, and</a:t>
            </a:r>
            <a:r>
              <a:rPr lang="en-US" altLang="zh-TW" sz="2400">
                <a:solidFill>
                  <a:srgbClr val="0000FF"/>
                </a:solidFill>
                <a:ea typeface="新細明體" panose="02020500000000000000" pitchFamily="18" charset="-120"/>
              </a:rPr>
              <a:t> mfence</a:t>
            </a:r>
            <a:r>
              <a:rPr lang="en-US" altLang="zh-TW" sz="2400">
                <a:ea typeface="新細明體" panose="02020500000000000000" pitchFamily="18" charset="-120"/>
              </a:rPr>
              <a:t> instructions for Pentium 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A6AC17E-F7C2-15B2-B2F9-E8FF185161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Memory Barriers in Linux</a:t>
            </a:r>
          </a:p>
        </p:txBody>
      </p:sp>
      <p:graphicFrame>
        <p:nvGraphicFramePr>
          <p:cNvPr id="118803" name="Group 19">
            <a:extLst>
              <a:ext uri="{FF2B5EF4-FFF2-40B4-BE49-F238E27FC236}">
                <a16:creationId xmlns:a16="http://schemas.microsoft.com/office/drawing/2014/main" id="{B96E9B78-C49B-617A-F977-5896A08DF9C7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1676400"/>
          <a:ext cx="8001000" cy="3170238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2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Macro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Description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0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mb()</a:t>
                      </a:r>
                      <a:b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rmb()</a:t>
                      </a:r>
                      <a:b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wmb()</a:t>
                      </a:r>
                      <a:b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smp_mb()</a:t>
                      </a:r>
                      <a:b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smp_rmb()</a:t>
                      </a:r>
                      <a:b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smp_wmb()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Memory barrier for MP and UP</a:t>
                      </a:r>
                      <a:b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Read memory barrier for MP, UP</a:t>
                      </a:r>
                      <a:b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Write memory barrier for MP, UP</a:t>
                      </a:r>
                      <a:b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Memory barrier for MP only</a:t>
                      </a:r>
                      <a:b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Read memory barrier for MP only</a:t>
                      </a:r>
                      <a:b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Write memory barrier for MP only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CA483B4-C709-9D5A-1DED-65FCD19917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Spin Locks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22F74B4-803D-6712-3C17-738921FD24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Spin locks are a special kind of lock designed to work in a multiprocessor environment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Busy waiting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Very convenient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Represented by spinlock_t structure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slock: 1 – unlocked, &lt;=0 - locked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break_lock: flag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3B0F9B4-E5A9-BDB2-5E06-0122554770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Protecting Critical Regions with Several Locks</a:t>
            </a:r>
          </a:p>
        </p:txBody>
      </p:sp>
      <p:pic>
        <p:nvPicPr>
          <p:cNvPr id="18435" name="Picture 142" descr="understandlk_0501">
            <a:extLst>
              <a:ext uri="{FF2B5EF4-FFF2-40B4-BE49-F238E27FC236}">
                <a16:creationId xmlns:a16="http://schemas.microsoft.com/office/drawing/2014/main" id="{5F108015-D72B-F013-97AC-DA4A60E35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2081213"/>
            <a:ext cx="523875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B7E25D4-C632-5276-4B07-7EF95F3B3D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Spin Lock Macros</a:t>
            </a:r>
          </a:p>
        </p:txBody>
      </p:sp>
      <p:graphicFrame>
        <p:nvGraphicFramePr>
          <p:cNvPr id="122908" name="Group 28">
            <a:extLst>
              <a:ext uri="{FF2B5EF4-FFF2-40B4-BE49-F238E27FC236}">
                <a16:creationId xmlns:a16="http://schemas.microsoft.com/office/drawing/2014/main" id="{5D110ADF-7194-2811-8C76-6B11F412A7DE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397000"/>
          <a:ext cx="8229600" cy="2657475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9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Macro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Description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spin_lock_init()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spin_lock()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spin_unlock()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spin_unlock_wait()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spin_is_locked()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spin_trylock()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set the spinlock to 1 (unlocked)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cycle until spin lock becomes 1, then set to 0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set the spin lock to 1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wait until the spin lock becomes 1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return 0 if the spin lock is set to 1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set the spin lock to 0 (locked), and return 1 if the lock is obtained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14FE046-7114-7E21-2B0A-FAA92EFCFC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Read/Write Spin Locks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2991248-655E-396C-7E9A-5C516ACD2C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To increase the amount of concurrency in the kernel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Multiple reads, one write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rwlock_t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lock field: 32-bit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24-bit counter: (bit 0-23) # of kernel control paths currently reading the protected data (in two’s complement)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An unlock flag: (bit 24)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Macros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read_lock()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read_unlock()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write_lock()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write_unlock()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0ECB920-0FF6-23A8-BEDF-CCCE99A72A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Outline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3D3ACC5-EAC3-055F-3148-52F514F50F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Kernel Control Paths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When Synchronization is not Necessary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Synchronization Primitives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Synchronizing Accesses to Kernel Data Structures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Examples of Race Condition Prevention </a:t>
            </a:r>
          </a:p>
          <a:p>
            <a:pPr eaLnBrk="1" hangingPunct="1"/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94B2B51F-9659-F9E3-5CAA-B763BA9DD7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Read/Write Spin Locks</a:t>
            </a:r>
          </a:p>
        </p:txBody>
      </p:sp>
      <p:pic>
        <p:nvPicPr>
          <p:cNvPr id="21507" name="Picture 4" descr="understandlk_0502">
            <a:extLst>
              <a:ext uri="{FF2B5EF4-FFF2-40B4-BE49-F238E27FC236}">
                <a16:creationId xmlns:a16="http://schemas.microsoft.com/office/drawing/2014/main" id="{5291DBCE-5973-8C25-43AA-D41C69BA5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8" y="2571750"/>
            <a:ext cx="52292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7801D57-4B1F-CF14-ADE5-1EDC8CE4B0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Seqlock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52DD3E34-E4D1-FE5F-804E-AAFD95E220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i="1">
                <a:ea typeface="新細明體" panose="02020500000000000000" pitchFamily="18" charset="-120"/>
              </a:rPr>
              <a:t>Seqlocks</a:t>
            </a:r>
            <a:r>
              <a:rPr lang="en-US" altLang="zh-TW">
                <a:ea typeface="新細明體" panose="02020500000000000000" pitchFamily="18" charset="-120"/>
              </a:rPr>
              <a:t> introduced in Linux 2.6 are similar to read/write spin locks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except that they give a much higher priority to writers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a writer is allowed to proceed even when readers are active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DD3FBDA0-F567-80BD-D021-E373E07742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Read-Copy Update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96F1544B-3393-FFEC-3447-6ADAECCDA6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TW" sz="2800" i="1">
                <a:ea typeface="新細明體" panose="02020500000000000000" pitchFamily="18" charset="-120"/>
              </a:rPr>
              <a:t>Read-copy update</a:t>
            </a:r>
            <a:r>
              <a:rPr lang="en-US" altLang="zh-TW" sz="2800">
                <a:ea typeface="新細明體" panose="02020500000000000000" pitchFamily="18" charset="-120"/>
              </a:rPr>
              <a:t> (</a:t>
            </a:r>
            <a:r>
              <a:rPr lang="en-US" altLang="zh-TW" sz="2800" i="1">
                <a:ea typeface="新細明體" panose="02020500000000000000" pitchFamily="18" charset="-120"/>
              </a:rPr>
              <a:t>RCU</a:t>
            </a:r>
            <a:r>
              <a:rPr lang="en-US" altLang="zh-TW" sz="2800">
                <a:ea typeface="新細明體" panose="02020500000000000000" pitchFamily="18" charset="-120"/>
              </a:rPr>
              <a:t>): another synchronization technique designed to protect data structures that are mostly accessed for reading by several CPUs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RCU allows many readers and many writers to proceed concurrently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RCU is lock-free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Key ideas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Only data structures that are </a:t>
            </a:r>
            <a:r>
              <a:rPr lang="en-US" altLang="zh-TW" sz="2400">
                <a:solidFill>
                  <a:srgbClr val="0000FF"/>
                </a:solidFill>
                <a:ea typeface="新細明體" panose="02020500000000000000" pitchFamily="18" charset="-120"/>
              </a:rPr>
              <a:t>dynamically</a:t>
            </a:r>
            <a:r>
              <a:rPr lang="en-US" altLang="zh-TW" sz="2400">
                <a:ea typeface="新細明體" panose="02020500000000000000" pitchFamily="18" charset="-120"/>
              </a:rPr>
              <a:t> allocated and referenced via pointers can be protected by RCU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No kernel control path can sleep inside a critical section protected by RCU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47F30FE-9B20-7A19-C845-EEC40CB92C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zh-TW">
              <a:ea typeface="新細明體" panose="02020500000000000000" pitchFamily="18" charset="-120"/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4094E53A-A612-F0AF-8A22-640060D3DC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Macros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rcu_read_lock()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rcu_read_unlock()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call_rcu()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RCU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New in Linux 2.6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Used in networking layer and VFS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2B9F93B-0CE8-9982-1BF1-1C4048928F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Semaphores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DAD5A23E-BDB0-05B4-0D1F-61FE5C3704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800">
                <a:ea typeface="新細明體" panose="02020500000000000000" pitchFamily="18" charset="-120"/>
              </a:rPr>
              <a:t>Two kinds of semaphores</a:t>
            </a:r>
          </a:p>
          <a:p>
            <a:pPr lvl="1" eaLnBrk="1" hangingPunct="1"/>
            <a:r>
              <a:rPr lang="en-US" altLang="zh-TW" sz="2400">
                <a:ea typeface="新細明體" panose="02020500000000000000" pitchFamily="18" charset="-120"/>
              </a:rPr>
              <a:t>Kernel semaphores: by kernel control paths</a:t>
            </a:r>
          </a:p>
          <a:p>
            <a:pPr lvl="1" eaLnBrk="1" hangingPunct="1"/>
            <a:r>
              <a:rPr lang="en-US" altLang="zh-TW" sz="2400">
                <a:ea typeface="新細明體" panose="02020500000000000000" pitchFamily="18" charset="-120"/>
              </a:rPr>
              <a:t>System V IPC semaphores: by user processes</a:t>
            </a:r>
          </a:p>
          <a:p>
            <a:pPr eaLnBrk="1" hangingPunct="1"/>
            <a:r>
              <a:rPr lang="en-US" altLang="zh-TW" sz="2800">
                <a:ea typeface="新細明體" panose="02020500000000000000" pitchFamily="18" charset="-120"/>
              </a:rPr>
              <a:t>Kernel semaphores</a:t>
            </a:r>
          </a:p>
          <a:p>
            <a:pPr lvl="1" eaLnBrk="1" hangingPunct="1"/>
            <a:r>
              <a:rPr lang="en-US" altLang="zh-TW" sz="2400">
                <a:ea typeface="新細明體" panose="02020500000000000000" pitchFamily="18" charset="-120"/>
              </a:rPr>
              <a:t>struct semaphore</a:t>
            </a:r>
          </a:p>
          <a:p>
            <a:pPr lvl="2" eaLnBrk="1" hangingPunct="1"/>
            <a:r>
              <a:rPr lang="en-US" altLang="zh-TW" sz="2000">
                <a:ea typeface="新細明體" panose="02020500000000000000" pitchFamily="18" charset="-120"/>
              </a:rPr>
              <a:t>count</a:t>
            </a:r>
          </a:p>
          <a:p>
            <a:pPr lvl="2" eaLnBrk="1" hangingPunct="1"/>
            <a:r>
              <a:rPr lang="en-US" altLang="zh-TW" sz="2000">
                <a:ea typeface="新細明體" panose="02020500000000000000" pitchFamily="18" charset="-120"/>
              </a:rPr>
              <a:t>wait</a:t>
            </a:r>
          </a:p>
          <a:p>
            <a:pPr lvl="2" eaLnBrk="1" hangingPunct="1"/>
            <a:r>
              <a:rPr lang="en-US" altLang="zh-TW" sz="2000">
                <a:ea typeface="新細明體" panose="02020500000000000000" pitchFamily="18" charset="-120"/>
              </a:rPr>
              <a:t>sleepers</a:t>
            </a:r>
          </a:p>
          <a:p>
            <a:pPr lvl="1" eaLnBrk="1" hangingPunct="1"/>
            <a:r>
              <a:rPr lang="en-US" altLang="zh-TW" sz="2400">
                <a:ea typeface="新細明體" panose="02020500000000000000" pitchFamily="18" charset="-120"/>
              </a:rPr>
              <a:t>up(): to acquire a kernel semaphore (similar to signal)</a:t>
            </a:r>
          </a:p>
          <a:p>
            <a:pPr lvl="1" eaLnBrk="1" hangingPunct="1"/>
            <a:r>
              <a:rPr lang="en-US" altLang="zh-TW" sz="2400">
                <a:ea typeface="新細明體" panose="02020500000000000000" pitchFamily="18" charset="-120"/>
              </a:rPr>
              <a:t>down(): to release kernel semaphore (similar to wait)</a:t>
            </a:r>
          </a:p>
          <a:p>
            <a:pPr lvl="1" eaLnBrk="1" hangingPunct="1"/>
            <a:endParaRPr lang="en-US" altLang="zh-TW" sz="240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DF321526-DA61-0DDF-34D1-70662BD121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Read/Write Semaphores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61EF9FF9-8AF0-52EA-9B99-31EAF5B016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Similar to read/write spin locks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except that waiting processes are suspended instand of spinning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struct rw_semaphore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count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wait_list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wait_lock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init_rwsem()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down_read(), down_write(): acquire a read/write semaphore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up_read(), up_write(): release a read/write semaphore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41712BF-1ACF-5E67-3B60-58BB442446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Completions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EDB638E-2CD3-F480-0C76-13306C6789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To solve a subtle race condition in mutliprocessor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Similar to semaphores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struct completion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done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wait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complete(): corresponding to up()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wait_for_completion(): corresponding to down()</a:t>
            </a:r>
          </a:p>
          <a:p>
            <a:pPr eaLnBrk="1" hangingPunct="1">
              <a:lnSpc>
                <a:spcPct val="90000"/>
              </a:lnSpc>
            </a:pPr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F2A1A289-54F3-6CED-9A11-79D95D9CC7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Local Interrupt Disabling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5D585CF-CE2D-EFB1-BF61-4804728D2C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Interrupts can be disabled on a CPU with cli instruction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local_irq_disable() macro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Interrupts can be enabled by sti instruction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local_irq_enable() macro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F096DB5E-96D1-F3DA-CFBB-A716456A2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Disabling/Enabling Deferrable Functions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7019C3B-7625-6290-395C-50BFC79514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“softirq”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The kernel sometimes needs to disable deferrable functions without disabling interrupts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local_bh_disable() macro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local_bh_enable() macro</a:t>
            </a:r>
          </a:p>
          <a:p>
            <a:pPr lvl="1" eaLnBrk="1" hangingPunct="1"/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AF814EE7-5F36-E7ED-7FE9-C03862962D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Synchronizing Accesses to Kernel Data Structures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F2AA79EC-1B0D-54FB-71BC-5925EE2E18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Rule of thumb for kernel developers: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Always keep the concurrency level as high as possible in the system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Two factors: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The number of I/O devices that operate concurrently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The number of CPUs that do productive work</a:t>
            </a:r>
          </a:p>
          <a:p>
            <a:pPr lvl="2" eaLnBrk="1" hangingPunct="1"/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279CEB4-1AD1-E345-82E1-9EA83A5D96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Kernel Control Paths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AEBB088-CCA0-8475-E7DF-88CEA420A0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Linux kernel: like a server that answers requests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Parts of the kernel are run in interleaved way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A </a:t>
            </a:r>
            <a:r>
              <a:rPr lang="en-US" altLang="zh-TW" i="1">
                <a:ea typeface="新細明體" panose="02020500000000000000" pitchFamily="18" charset="-120"/>
              </a:rPr>
              <a:t>kernel control path</a:t>
            </a:r>
            <a:r>
              <a:rPr lang="en-US" altLang="zh-TW">
                <a:ea typeface="新細明體" panose="02020500000000000000" pitchFamily="18" charset="-120"/>
              </a:rPr>
              <a:t>: a sequence of instructions executed in kernel mode on behalf of current process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Interrupts or exceptions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Lighter than a process (less context)</a:t>
            </a:r>
          </a:p>
          <a:p>
            <a:pPr eaLnBrk="1" hangingPunct="1"/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59E1257E-2C0B-446E-F42A-362F9DE7E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zh-TW">
              <a:ea typeface="新細明體" panose="02020500000000000000" pitchFamily="18" charset="-120"/>
            </a:endParaRP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88851E9-70EB-5B33-8074-B338E204EB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A shared data structure consisting of a single integer value can be updated by declaring it as an atomic_t type and by using atomic operations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Inserting an element into a shared linked list is never atomic since it consists of at least two pointer assignments</a:t>
            </a:r>
          </a:p>
          <a:p>
            <a:pPr eaLnBrk="1" hangingPunct="1"/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23242EFE-5B6C-1478-C967-9F54ADC320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Choosing among Spin Locks, Semaphores, and Interrupt Disabling</a:t>
            </a:r>
          </a:p>
        </p:txBody>
      </p:sp>
      <p:graphicFrame>
        <p:nvGraphicFramePr>
          <p:cNvPr id="145438" name="Group 30">
            <a:extLst>
              <a:ext uri="{FF2B5EF4-FFF2-40B4-BE49-F238E27FC236}">
                <a16:creationId xmlns:a16="http://schemas.microsoft.com/office/drawing/2014/main" id="{D2E65794-51D5-1EE9-EBE7-D5F5BC8BCF30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752600"/>
          <a:ext cx="8229600" cy="2941638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Kernel control paths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UP protection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MP further protection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05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Exceptions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interrupts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deferrable functions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exceptions+interrupts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exceptions+deferrable 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interrupts+deferrable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exceptions+interrupts+deferrable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Semaphore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local interrupt disabling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none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local interrupt disabling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local softirq disabling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local interrupt disabling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local interrupt disabling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None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spin lock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none or spin lock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spin lock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spin lock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spin lock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spin lock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FE2CF42F-4F51-47BF-6AD3-AA2F630180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Interrupt-aware Spin Lock Macros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FD8FDF5F-C1F9-AA97-0A86-E16540AF40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spin_lock_irq(l), spin_unlcok_irq(l)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>
                <a:solidFill>
                  <a:srgbClr val="0000FF"/>
                </a:solidFill>
                <a:ea typeface="新細明體" panose="02020500000000000000" pitchFamily="18" charset="-120"/>
              </a:rPr>
              <a:t>spin_lock_bh(l), spin_unlock_bh(l)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spin_lock_irqsave(l,f), spin_unlock_irqrestore(l,f)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read_lock_irq(l), read_unlock_irq(l)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>
                <a:solidFill>
                  <a:srgbClr val="0000FF"/>
                </a:solidFill>
                <a:ea typeface="新細明體" panose="02020500000000000000" pitchFamily="18" charset="-120"/>
              </a:rPr>
              <a:t>read_lock_bh(l), read_unlock_bh(l)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write_lock_irq(l), write_unlock_irq(l)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>
                <a:solidFill>
                  <a:srgbClr val="0000FF"/>
                </a:solidFill>
                <a:ea typeface="新細明體" panose="02020500000000000000" pitchFamily="18" charset="-120"/>
              </a:rPr>
              <a:t>write_lock_bh(l), write_unlock_bh(l)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read_lock_irqsave(l,f), read_unlock_irqrestore(l,f)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write_lock_irqsave(l,f), write_unlock_irqrestore(l,f)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>
                <a:solidFill>
                  <a:srgbClr val="0000FF"/>
                </a:solidFill>
                <a:ea typeface="新細明體" panose="02020500000000000000" pitchFamily="18" charset="-120"/>
              </a:rPr>
              <a:t>read_seqbegin_irqsave(l,f), read_seqretry_irqrestore(l,f),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>
                <a:solidFill>
                  <a:srgbClr val="0000FF"/>
                </a:solidFill>
                <a:ea typeface="新細明體" panose="02020500000000000000" pitchFamily="18" charset="-120"/>
              </a:rPr>
              <a:t>write_seqlock_irqsave(l,f), write_sequnlock_irqrestore(l,f)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>
                <a:solidFill>
                  <a:srgbClr val="0000FF"/>
                </a:solidFill>
                <a:ea typeface="新細明體" panose="02020500000000000000" pitchFamily="18" charset="-120"/>
              </a:rPr>
              <a:t>write_seqlock_irq(l), write_sequnlock_irq(l)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>
                <a:solidFill>
                  <a:srgbClr val="0000FF"/>
                </a:solidFill>
                <a:ea typeface="新細明體" panose="02020500000000000000" pitchFamily="18" charset="-120"/>
              </a:rPr>
              <a:t>write_seqlock_bh(l), write_sequnlock_bh(l)</a:t>
            </a:r>
            <a:endParaRPr lang="en-US" altLang="zh-TW" sz="200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270A8CF-6B70-E06F-1370-1CF7EEC963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Examples of Race Condition Prevention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11CF1E2C-61E1-6BE0-AB7F-4939AE66ED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Reference counters: an atomic_t counter associated with a specific resource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The global kernel lock (a.k.a big kernel lock, or BKL)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Lock_kernel(), unlock_kernel()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Mostly used in early versions, used in Linux 2.6  to protect old code (related to VFS, and several file systems)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Memory descriptor read/write semaphore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mmap_sem field in mm_struct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Slab cache list semaphore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cache_chain_sem semaphore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Inode semaphore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i_sem field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00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6CC44B37-8905-BECB-D8C6-098CBBF420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zh-TW">
              <a:ea typeface="新細明體" panose="02020500000000000000" pitchFamily="18" charset="-120"/>
            </a:endParaRP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1DF4C0DF-5295-37EA-DB95-D57C713F11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When a program uses two or more semaphores, the potential for deadlock is present because two different paths could wait for each other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Linux has few problems with deadlocks on semaphore requests since each path usually acquire just one semaphore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In cases such as rmdir() and rename() system calls, two semaphore requests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To avoid such deadlocks, semaphore requests are performed in address order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Semaphore request are performed in predefined address order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>
            <a:extLst>
              <a:ext uri="{FF2B5EF4-FFF2-40B4-BE49-F238E27FC236}">
                <a16:creationId xmlns:a16="http://schemas.microsoft.com/office/drawing/2014/main" id="{A4576036-3415-F04A-07F9-71B7A3E34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Example Kernel Control Paths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123" name="內容版面配置區 5">
            <a:extLst>
              <a:ext uri="{FF2B5EF4-FFF2-40B4-BE49-F238E27FC236}">
                <a16:creationId xmlns:a16="http://schemas.microsoft.com/office/drawing/2014/main" id="{63CDCA18-94A9-B2A3-41AC-04C590DE8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Three CPU states are considered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Running a process in User Mode (User)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Running an exception or a system call handler (Excp)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Running an interrupt handler (Intr)</a:t>
            </a:r>
          </a:p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pic>
        <p:nvPicPr>
          <p:cNvPr id="5124" name="內容版面配置區 3">
            <a:extLst>
              <a:ext uri="{FF2B5EF4-FFF2-40B4-BE49-F238E27FC236}">
                <a16:creationId xmlns:a16="http://schemas.microsoft.com/office/drawing/2014/main" id="{A78C97F4-2412-F7CC-81E9-DC772DF99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267200"/>
            <a:ext cx="523875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E44849A-BFC5-3680-79DE-24DA17D2D9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Kernel Preemption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E7E5BDE-86A7-353E-50AE-AB616CD85E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i="1">
                <a:ea typeface="新細明體" panose="02020500000000000000" pitchFamily="18" charset="-120"/>
              </a:rPr>
              <a:t>Preemptive kernel</a:t>
            </a:r>
            <a:r>
              <a:rPr lang="en-US" altLang="zh-TW" sz="2800">
                <a:ea typeface="新細明體" panose="02020500000000000000" pitchFamily="18" charset="-120"/>
              </a:rPr>
              <a:t>: a process running in kernel mode can be replaced by another process while in the middle of a kernel function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The main motivation for making a kernel preemptive is to reduce the </a:t>
            </a:r>
            <a:r>
              <a:rPr lang="en-US" altLang="zh-TW" sz="2800" i="1">
                <a:ea typeface="新細明體" panose="02020500000000000000" pitchFamily="18" charset="-120"/>
              </a:rPr>
              <a:t>dispatch latency</a:t>
            </a:r>
            <a:r>
              <a:rPr lang="en-US" altLang="zh-TW" sz="2800">
                <a:ea typeface="新細明體" panose="02020500000000000000" pitchFamily="18" charset="-120"/>
              </a:rPr>
              <a:t> of the user mode processes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Delay between the time they become runnable and the time they actually begin running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The kernel can be preempted only when it is executing an exception handler (in particular a system call) and the kernel preemption has not been explicitly disabled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39C5940-170D-12C8-6606-3BB0C0448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When Synchronization in Necessary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DD72E91-4D65-072D-6EA8-DC1AADAEC3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A </a:t>
            </a:r>
            <a:r>
              <a:rPr lang="en-US" altLang="zh-TW" sz="2400" i="1">
                <a:ea typeface="新細明體" panose="02020500000000000000" pitchFamily="18" charset="-120"/>
              </a:rPr>
              <a:t>race condition</a:t>
            </a:r>
            <a:r>
              <a:rPr lang="en-US" altLang="zh-TW" sz="2400">
                <a:ea typeface="新細明體" panose="02020500000000000000" pitchFamily="18" charset="-120"/>
              </a:rPr>
              <a:t> can occur when the outcome of a computation depends on how two or more interleaved kernel control paths are nested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To identify and protect the </a:t>
            </a:r>
            <a:r>
              <a:rPr lang="en-US" altLang="zh-TW" sz="2400" i="1">
                <a:ea typeface="新細明體" panose="02020500000000000000" pitchFamily="18" charset="-120"/>
              </a:rPr>
              <a:t>critical regions</a:t>
            </a:r>
            <a:r>
              <a:rPr lang="en-US" altLang="zh-TW" sz="2400">
                <a:ea typeface="新細明體" panose="02020500000000000000" pitchFamily="18" charset="-120"/>
              </a:rPr>
              <a:t> in exception handlers, interrupt handlers, deferrable functions, and kernel threads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On single CPU, critical region can be implemented by </a:t>
            </a:r>
            <a:r>
              <a:rPr lang="en-US" altLang="zh-TW" sz="2000">
                <a:solidFill>
                  <a:srgbClr val="0000FF"/>
                </a:solidFill>
                <a:ea typeface="新細明體" panose="02020500000000000000" pitchFamily="18" charset="-120"/>
              </a:rPr>
              <a:t>disabling interrupts</a:t>
            </a:r>
            <a:r>
              <a:rPr lang="en-US" altLang="zh-TW" sz="2000">
                <a:ea typeface="新細明體" panose="02020500000000000000" pitchFamily="18" charset="-120"/>
              </a:rPr>
              <a:t> while accessing shared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If the same data is shared only by the service routines of system calls, critical region can be implemented by </a:t>
            </a:r>
            <a:r>
              <a:rPr lang="en-US" altLang="zh-TW" sz="2000">
                <a:solidFill>
                  <a:srgbClr val="0000FF"/>
                </a:solidFill>
                <a:ea typeface="新細明體" panose="02020500000000000000" pitchFamily="18" charset="-120"/>
              </a:rPr>
              <a:t>disabling kernel preemption</a:t>
            </a:r>
            <a:r>
              <a:rPr lang="en-US" altLang="zh-TW" sz="2000">
                <a:ea typeface="新細明體" panose="02020500000000000000" pitchFamily="18" charset="-120"/>
              </a:rPr>
              <a:t> while accessing shared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Things are more complicated on multiprocessor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Different synchronization techniques are necessary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A4BDA53-2DB6-F43B-EFA4-9899CE732E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When Synchronization is not Necessary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C67CB69-D6B4-4010-16FB-7950416D58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800">
                <a:ea typeface="新細明體" panose="02020500000000000000" pitchFamily="18" charset="-120"/>
              </a:rPr>
              <a:t>The same interrupt cannot occur until the handler terminates</a:t>
            </a:r>
          </a:p>
          <a:p>
            <a:pPr eaLnBrk="1" hangingPunct="1"/>
            <a:r>
              <a:rPr lang="en-US" altLang="zh-TW" sz="2800">
                <a:ea typeface="新細明體" panose="02020500000000000000" pitchFamily="18" charset="-120"/>
              </a:rPr>
              <a:t>Interrupt handlers and softirqs are non-preemptable, non-blocking</a:t>
            </a:r>
          </a:p>
          <a:p>
            <a:pPr eaLnBrk="1" hangingPunct="1"/>
            <a:r>
              <a:rPr lang="en-US" altLang="zh-TW" sz="2800">
                <a:ea typeface="新細明體" panose="02020500000000000000" pitchFamily="18" charset="-120"/>
              </a:rPr>
              <a:t>A kernel control path performing interrupt handling cannot be interrupted by a kernel control path executing a deferrable function or a system call service routine</a:t>
            </a:r>
          </a:p>
          <a:p>
            <a:pPr eaLnBrk="1" hangingPunct="1"/>
            <a:r>
              <a:rPr lang="en-US" altLang="zh-TW" sz="2800">
                <a:ea typeface="新細明體" panose="02020500000000000000" pitchFamily="18" charset="-120"/>
              </a:rPr>
              <a:t>Softirqs cannot be interleaved</a:t>
            </a:r>
          </a:p>
          <a:p>
            <a:pPr eaLnBrk="1" hangingPunct="1"/>
            <a:endParaRPr lang="en-US" altLang="zh-TW" sz="280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6FE8A6F-C100-334B-34DE-99AC4485D7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Synchronization Primitives</a:t>
            </a:r>
          </a:p>
        </p:txBody>
      </p:sp>
      <p:graphicFrame>
        <p:nvGraphicFramePr>
          <p:cNvPr id="108618" name="Group 74">
            <a:extLst>
              <a:ext uri="{FF2B5EF4-FFF2-40B4-BE49-F238E27FC236}">
                <a16:creationId xmlns:a16="http://schemas.microsoft.com/office/drawing/2014/main" id="{EF1E83DA-8019-FA25-2085-32B2C680F5B8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1447800"/>
          <a:ext cx="6934200" cy="50292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Technique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Scope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Per-CPU variables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Duplicate a data structure among CPUs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All CPUs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Atomic operation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Atomic read-modify-write instruction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Memory barrier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Avoid instruction re-ordering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Local CPU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Spin lock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Lock with busy wait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Semaphore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Lock with blocking wait (sleep)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All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Seqlocks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Lock based on access counter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All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Local interrupt disabling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Forbid interrupt on a single CPU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Local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Local softirq disabling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Forbid deferrable function on a single CPU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Local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Read-copy-update (RCU)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Lock-free access to shared data through pointers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D528B17-3C84-A9D5-7525-BBACAF7C5A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Per-CPU Variables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1E07A48-CDFF-D638-77DC-3614884441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The simplest and most efficient synchronization technique consists of declaring kernel variables as </a:t>
            </a:r>
            <a:r>
              <a:rPr lang="en-US" altLang="zh-TW" sz="2400" i="1">
                <a:ea typeface="新細明體" panose="02020500000000000000" pitchFamily="18" charset="-120"/>
              </a:rPr>
              <a:t>per-CPU variables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an array of data structures, one element per each CPU in the system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A CPU should not access the elements of the array corresponding to the other CPUs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While per-CPU variables provide protection against concurrent accesses from several CPUs, they do not provide protection against accesses from asynchronous functions (interrupt handlers and deferrable functions)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Per-CPU variables are prone to race conditions caused by kernel preemption, both in uniprocessor and multiprocessor systems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979</TotalTime>
  <Words>2449</Words>
  <Application>Microsoft Office PowerPoint</Application>
  <PresentationFormat>On-screen Show (4:3)</PresentationFormat>
  <Paragraphs>286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Book Antiqua</vt:lpstr>
      <vt:lpstr>新細明體</vt:lpstr>
      <vt:lpstr>Verdana</vt:lpstr>
      <vt:lpstr>Andale Mono</vt:lpstr>
      <vt:lpstr>Basis</vt:lpstr>
      <vt:lpstr>Kernel Synchronization in Linux </vt:lpstr>
      <vt:lpstr>Outline</vt:lpstr>
      <vt:lpstr>Kernel Control Paths</vt:lpstr>
      <vt:lpstr>Example Kernel Control Paths</vt:lpstr>
      <vt:lpstr>Kernel Preemption</vt:lpstr>
      <vt:lpstr>When Synchronization in Necessary</vt:lpstr>
      <vt:lpstr>When Synchronization is not Necessary</vt:lpstr>
      <vt:lpstr>Synchronization Primitives</vt:lpstr>
      <vt:lpstr>Per-CPU Variables</vt:lpstr>
      <vt:lpstr>Functions and Macros for the Per-CPU Variables </vt:lpstr>
      <vt:lpstr>Atomic Operations</vt:lpstr>
      <vt:lpstr>PowerPoint Presentation</vt:lpstr>
      <vt:lpstr>Atomic Bit Handling Functions</vt:lpstr>
      <vt:lpstr>Memory Barriers</vt:lpstr>
      <vt:lpstr>Memory Barriers in Linux</vt:lpstr>
      <vt:lpstr>Spin Locks</vt:lpstr>
      <vt:lpstr>Protecting Critical Regions with Several Locks</vt:lpstr>
      <vt:lpstr>Spin Lock Macros</vt:lpstr>
      <vt:lpstr>Read/Write Spin Locks</vt:lpstr>
      <vt:lpstr>Read/Write Spin Locks</vt:lpstr>
      <vt:lpstr>Seqlock</vt:lpstr>
      <vt:lpstr>Read-Copy Update</vt:lpstr>
      <vt:lpstr>PowerPoint Presentation</vt:lpstr>
      <vt:lpstr>Semaphores</vt:lpstr>
      <vt:lpstr>Read/Write Semaphores</vt:lpstr>
      <vt:lpstr>Completions</vt:lpstr>
      <vt:lpstr>Local Interrupt Disabling</vt:lpstr>
      <vt:lpstr>Disabling/Enabling Deferrable Functions</vt:lpstr>
      <vt:lpstr>Synchronizing Accesses to Kernel Data Structures</vt:lpstr>
      <vt:lpstr>PowerPoint Presentation</vt:lpstr>
      <vt:lpstr>Choosing among Spin Locks, Semaphores, and Interrupt Disabling</vt:lpstr>
      <vt:lpstr>Interrupt-aware Spin Lock Macros</vt:lpstr>
      <vt:lpstr>Examples of Race Condition Prevention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Bhavana udupa</dc:creator>
  <cp:lastModifiedBy>Bhavana Udupa</cp:lastModifiedBy>
  <cp:revision>40</cp:revision>
  <cp:lastPrinted>1601-01-01T00:00:00Z</cp:lastPrinted>
  <dcterms:created xsi:type="dcterms:W3CDTF">1601-01-01T00:00:00Z</dcterms:created>
  <dcterms:modified xsi:type="dcterms:W3CDTF">2024-05-13T07:15:02Z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