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47"/>
  </p:handoutMasterIdLst>
  <p:sldIdLst>
    <p:sldId id="256" r:id="rId2"/>
    <p:sldId id="313" r:id="rId3"/>
    <p:sldId id="258" r:id="rId4"/>
    <p:sldId id="259" r:id="rId5"/>
    <p:sldId id="260" r:id="rId6"/>
    <p:sldId id="261" r:id="rId7"/>
    <p:sldId id="264" r:id="rId8"/>
    <p:sldId id="265" r:id="rId9"/>
    <p:sldId id="266" r:id="rId10"/>
    <p:sldId id="268" r:id="rId11"/>
    <p:sldId id="267" r:id="rId12"/>
    <p:sldId id="306" r:id="rId13"/>
    <p:sldId id="292" r:id="rId14"/>
    <p:sldId id="307" r:id="rId15"/>
    <p:sldId id="262" r:id="rId16"/>
    <p:sldId id="263" r:id="rId17"/>
    <p:sldId id="282" r:id="rId18"/>
    <p:sldId id="281" r:id="rId19"/>
    <p:sldId id="278" r:id="rId20"/>
    <p:sldId id="279" r:id="rId21"/>
    <p:sldId id="285" r:id="rId22"/>
    <p:sldId id="286" r:id="rId23"/>
    <p:sldId id="287" r:id="rId24"/>
    <p:sldId id="288" r:id="rId25"/>
    <p:sldId id="289" r:id="rId26"/>
    <p:sldId id="290" r:id="rId27"/>
    <p:sldId id="308" r:id="rId28"/>
    <p:sldId id="291" r:id="rId29"/>
    <p:sldId id="293" r:id="rId30"/>
    <p:sldId id="294" r:id="rId31"/>
    <p:sldId id="314" r:id="rId32"/>
    <p:sldId id="315" r:id="rId33"/>
    <p:sldId id="295" r:id="rId34"/>
    <p:sldId id="296" r:id="rId35"/>
    <p:sldId id="297" r:id="rId36"/>
    <p:sldId id="298" r:id="rId37"/>
    <p:sldId id="310" r:id="rId38"/>
    <p:sldId id="311" r:id="rId39"/>
    <p:sldId id="301" r:id="rId40"/>
    <p:sldId id="302" r:id="rId41"/>
    <p:sldId id="303" r:id="rId42"/>
    <p:sldId id="304" r:id="rId43"/>
    <p:sldId id="309" r:id="rId44"/>
    <p:sldId id="305" r:id="rId45"/>
    <p:sldId id="312"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6D023632-FDD1-1125-CC12-B08D11A8E2C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54275" name="Rectangle 3">
            <a:extLst>
              <a:ext uri="{FF2B5EF4-FFF2-40B4-BE49-F238E27FC236}">
                <a16:creationId xmlns:a16="http://schemas.microsoft.com/office/drawing/2014/main" id="{0DCFFCCE-9485-636B-2FC2-AC744ED6C122}"/>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54276" name="Rectangle 4">
            <a:extLst>
              <a:ext uri="{FF2B5EF4-FFF2-40B4-BE49-F238E27FC236}">
                <a16:creationId xmlns:a16="http://schemas.microsoft.com/office/drawing/2014/main" id="{B119CF06-72BA-9BDE-8A01-DB6867DAC981}"/>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4277" name="Rectangle 5">
            <a:extLst>
              <a:ext uri="{FF2B5EF4-FFF2-40B4-BE49-F238E27FC236}">
                <a16:creationId xmlns:a16="http://schemas.microsoft.com/office/drawing/2014/main" id="{DD653413-D2C9-F536-321C-A4F6E9DF85C2}"/>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10CC3C7-C7CC-4244-BBAC-949CD9A48E65}"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endParaRPr lang="en-US" altLang="en-US"/>
          </a:p>
        </p:txBody>
      </p:sp>
      <p:sp>
        <p:nvSpPr>
          <p:cNvPr id="5" name="Footer Placeholder 4"/>
          <p:cNvSpPr>
            <a:spLocks noGrp="1"/>
          </p:cNvSpPr>
          <p:nvPr>
            <p:ph type="ftr" sz="quarter" idx="11"/>
          </p:nvPr>
        </p:nvSpPr>
        <p:spPr>
          <a:xfrm>
            <a:off x="533401" y="5936189"/>
            <a:ext cx="4021666" cy="365125"/>
          </a:xfrm>
        </p:spPr>
        <p:txBody>
          <a:bodyPr/>
          <a:lstStyle/>
          <a:p>
            <a:endParaRPr lang="en-US" altLang="en-US"/>
          </a:p>
        </p:txBody>
      </p:sp>
      <p:sp>
        <p:nvSpPr>
          <p:cNvPr id="6" name="Slide Number Placeholder 5"/>
          <p:cNvSpPr>
            <a:spLocks noGrp="1"/>
          </p:cNvSpPr>
          <p:nvPr>
            <p:ph type="sldNum" sz="quarter" idx="12"/>
          </p:nvPr>
        </p:nvSpPr>
        <p:spPr>
          <a:xfrm>
            <a:off x="7010399" y="2750337"/>
            <a:ext cx="1370293" cy="1356442"/>
          </a:xfrm>
        </p:spPr>
        <p:txBody>
          <a:bodyPr/>
          <a:lstStyle/>
          <a:p>
            <a:fld id="{6D7E425F-4003-4670-9C65-258B5F03B403}" type="slidenum">
              <a:rPr lang="en-US" altLang="en-US" smtClean="0"/>
              <a:pPr/>
              <a:t>‹#›</a:t>
            </a:fld>
            <a:endParaRPr lang="en-US" altLang="en-US"/>
          </a:p>
        </p:txBody>
      </p:sp>
    </p:spTree>
    <p:extLst>
      <p:ext uri="{BB962C8B-B14F-4D97-AF65-F5344CB8AC3E}">
        <p14:creationId xmlns:p14="http://schemas.microsoft.com/office/powerpoint/2010/main" val="112374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a:xfrm>
            <a:off x="7856438" y="4711310"/>
            <a:ext cx="1149836" cy="1090789"/>
          </a:xfrm>
        </p:spPr>
        <p:txBody>
          <a:bodyPr/>
          <a:lstStyle/>
          <a:p>
            <a:fld id="{8574C721-595E-44A4-BE49-3A31A66DC935}" type="slidenum">
              <a:rPr lang="en-US" altLang="en-US" smtClean="0"/>
              <a:pPr/>
              <a:t>‹#›</a:t>
            </a:fld>
            <a:endParaRPr lang="en-US" altLang="en-US"/>
          </a:p>
        </p:txBody>
      </p:sp>
    </p:spTree>
    <p:extLst>
      <p:ext uri="{BB962C8B-B14F-4D97-AF65-F5344CB8AC3E}">
        <p14:creationId xmlns:p14="http://schemas.microsoft.com/office/powerpoint/2010/main" val="313940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a:xfrm>
            <a:off x="7856438" y="4711616"/>
            <a:ext cx="1149836" cy="1090789"/>
          </a:xfrm>
        </p:spPr>
        <p:txBody>
          <a:bodyPr/>
          <a:lstStyle/>
          <a:p>
            <a:fld id="{8574C721-595E-44A4-BE49-3A31A66DC935}" type="slidenum">
              <a:rPr lang="en-US" altLang="en-US" smtClean="0"/>
              <a:pPr/>
              <a:t>‹#›</a:t>
            </a:fld>
            <a:endParaRPr lang="en-US" altLang="en-US"/>
          </a:p>
        </p:txBody>
      </p:sp>
    </p:spTree>
    <p:extLst>
      <p:ext uri="{BB962C8B-B14F-4D97-AF65-F5344CB8AC3E}">
        <p14:creationId xmlns:p14="http://schemas.microsoft.com/office/powerpoint/2010/main" val="2196270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a:xfrm>
            <a:off x="7856438" y="4709926"/>
            <a:ext cx="1149836" cy="1090789"/>
          </a:xfrm>
        </p:spPr>
        <p:txBody>
          <a:bodyPr/>
          <a:lstStyle/>
          <a:p>
            <a:fld id="{8574C721-595E-44A4-BE49-3A31A66DC935}" type="slidenum">
              <a:rPr lang="en-US" altLang="en-US" smtClean="0"/>
              <a:pPr/>
              <a:t>‹#›</a:t>
            </a:fld>
            <a:endParaRPr lang="en-US" alt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136143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a:xfrm>
            <a:off x="7856438" y="4709926"/>
            <a:ext cx="1149836" cy="1090789"/>
          </a:xfrm>
        </p:spPr>
        <p:txBody>
          <a:bodyPr/>
          <a:lstStyle/>
          <a:p>
            <a:fld id="{8574C721-595E-44A4-BE49-3A31A66DC935}" type="slidenum">
              <a:rPr lang="en-US" altLang="en-US" smtClean="0"/>
              <a:pPr/>
              <a:t>‹#›</a:t>
            </a:fld>
            <a:endParaRPr lang="en-US" altLang="en-US"/>
          </a:p>
        </p:txBody>
      </p:sp>
    </p:spTree>
    <p:extLst>
      <p:ext uri="{BB962C8B-B14F-4D97-AF65-F5344CB8AC3E}">
        <p14:creationId xmlns:p14="http://schemas.microsoft.com/office/powerpoint/2010/main" val="2953787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8574C721-595E-44A4-BE49-3A31A66DC935}" type="slidenum">
              <a:rPr lang="en-US" altLang="en-US" smtClean="0"/>
              <a:pPr/>
              <a:t>‹#›</a:t>
            </a:fld>
            <a:endParaRPr lang="en-US" altLang="en-US"/>
          </a:p>
        </p:txBody>
      </p:sp>
    </p:spTree>
    <p:extLst>
      <p:ext uri="{BB962C8B-B14F-4D97-AF65-F5344CB8AC3E}">
        <p14:creationId xmlns:p14="http://schemas.microsoft.com/office/powerpoint/2010/main" val="2652313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8574C721-595E-44A4-BE49-3A31A66DC935}" type="slidenum">
              <a:rPr lang="en-US" altLang="en-US" smtClean="0"/>
              <a:pPr/>
              <a:t>‹#›</a:t>
            </a:fld>
            <a:endParaRPr lang="en-US" altLang="en-US"/>
          </a:p>
        </p:txBody>
      </p:sp>
    </p:spTree>
    <p:extLst>
      <p:ext uri="{BB962C8B-B14F-4D97-AF65-F5344CB8AC3E}">
        <p14:creationId xmlns:p14="http://schemas.microsoft.com/office/powerpoint/2010/main" val="2039384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23D0FB45-A99B-4F2E-A557-87F5EBCD2708}" type="slidenum">
              <a:rPr lang="en-US" altLang="en-US" smtClean="0"/>
              <a:pPr/>
              <a:t>‹#›</a:t>
            </a:fld>
            <a:endParaRPr lang="en-US" altLang="en-US"/>
          </a:p>
        </p:txBody>
      </p:sp>
    </p:spTree>
    <p:extLst>
      <p:ext uri="{BB962C8B-B14F-4D97-AF65-F5344CB8AC3E}">
        <p14:creationId xmlns:p14="http://schemas.microsoft.com/office/powerpoint/2010/main" val="1480688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endParaRPr lang="en-US" altLang="en-US"/>
          </a:p>
        </p:txBody>
      </p:sp>
      <p:sp>
        <p:nvSpPr>
          <p:cNvPr id="5" name="Footer Placeholder 4"/>
          <p:cNvSpPr>
            <a:spLocks noGrp="1"/>
          </p:cNvSpPr>
          <p:nvPr>
            <p:ph type="ftr" sz="quarter" idx="11"/>
          </p:nvPr>
        </p:nvSpPr>
        <p:spPr>
          <a:xfrm>
            <a:off x="510241" y="5936189"/>
            <a:ext cx="4518959" cy="365125"/>
          </a:xfrm>
        </p:spPr>
        <p:txBody>
          <a:bodyPr/>
          <a:lstStyle/>
          <a:p>
            <a:endParaRPr lang="en-US" alt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3B21B20D-67D9-4454-B577-AA8E2BAA293F}" type="slidenum">
              <a:rPr lang="en-US" altLang="en-US" smtClean="0"/>
              <a:pPr/>
              <a:t>‹#›</a:t>
            </a:fld>
            <a:endParaRPr lang="en-US" altLang="en-US"/>
          </a:p>
        </p:txBody>
      </p:sp>
    </p:spTree>
    <p:extLst>
      <p:ext uri="{BB962C8B-B14F-4D97-AF65-F5344CB8AC3E}">
        <p14:creationId xmlns:p14="http://schemas.microsoft.com/office/powerpoint/2010/main" val="3137788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439732E-A315-4FAC-B15F-9F5C513C80F3}" type="slidenum">
              <a:rPr lang="en-US" altLang="en-US" smtClean="0"/>
              <a:pPr/>
              <a:t>‹#›</a:t>
            </a:fld>
            <a:endParaRPr lang="en-US" altLang="en-US"/>
          </a:p>
        </p:txBody>
      </p:sp>
    </p:spTree>
    <p:extLst>
      <p:ext uri="{BB962C8B-B14F-4D97-AF65-F5344CB8AC3E}">
        <p14:creationId xmlns:p14="http://schemas.microsoft.com/office/powerpoint/2010/main" val="102748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endParaRPr lang="en-US" altLang="en-US"/>
          </a:p>
        </p:txBody>
      </p:sp>
      <p:sp>
        <p:nvSpPr>
          <p:cNvPr id="5" name="Footer Placeholder 4"/>
          <p:cNvSpPr>
            <a:spLocks noGrp="1"/>
          </p:cNvSpPr>
          <p:nvPr>
            <p:ph type="ftr" sz="quarter" idx="11"/>
          </p:nvPr>
        </p:nvSpPr>
        <p:spPr>
          <a:xfrm>
            <a:off x="533400" y="5936189"/>
            <a:ext cx="4834673" cy="365125"/>
          </a:xfrm>
        </p:spPr>
        <p:txBody>
          <a:bodyPr/>
          <a:lstStyle/>
          <a:p>
            <a:endParaRPr lang="en-US" altLang="en-US"/>
          </a:p>
        </p:txBody>
      </p:sp>
      <p:sp>
        <p:nvSpPr>
          <p:cNvPr id="6" name="Slide Number Placeholder 5"/>
          <p:cNvSpPr>
            <a:spLocks noGrp="1"/>
          </p:cNvSpPr>
          <p:nvPr>
            <p:ph type="sldNum" sz="quarter" idx="12"/>
          </p:nvPr>
        </p:nvSpPr>
        <p:spPr>
          <a:xfrm>
            <a:off x="7856438" y="2869896"/>
            <a:ext cx="1149836" cy="1090789"/>
          </a:xfrm>
        </p:spPr>
        <p:txBody>
          <a:bodyPr/>
          <a:lstStyle/>
          <a:p>
            <a:fld id="{849B8B81-01F7-46AB-AA8A-5A1E55E71B84}" type="slidenum">
              <a:rPr lang="en-US" altLang="en-US" smtClean="0"/>
              <a:pPr/>
              <a:t>‹#›</a:t>
            </a:fld>
            <a:endParaRPr lang="en-US" altLang="en-US"/>
          </a:p>
        </p:txBody>
      </p:sp>
    </p:spTree>
    <p:extLst>
      <p:ext uri="{BB962C8B-B14F-4D97-AF65-F5344CB8AC3E}">
        <p14:creationId xmlns:p14="http://schemas.microsoft.com/office/powerpoint/2010/main" val="4131938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DF13888E-A3AB-4707-81F7-23DC3BD57051}" type="slidenum">
              <a:rPr lang="en-US" altLang="en-US" smtClean="0"/>
              <a:pPr/>
              <a:t>‹#›</a:t>
            </a:fld>
            <a:endParaRPr lang="en-US" altLang="en-US"/>
          </a:p>
        </p:txBody>
      </p:sp>
    </p:spTree>
    <p:extLst>
      <p:ext uri="{BB962C8B-B14F-4D97-AF65-F5344CB8AC3E}">
        <p14:creationId xmlns:p14="http://schemas.microsoft.com/office/powerpoint/2010/main" val="699425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230FECD0-1854-49AD-AB66-D01BB3EE8BEB}" type="slidenum">
              <a:rPr lang="en-US" altLang="en-US" smtClean="0"/>
              <a:pPr/>
              <a:t>‹#›</a:t>
            </a:fld>
            <a:endParaRPr lang="en-US" altLang="en-US"/>
          </a:p>
        </p:txBody>
      </p:sp>
    </p:spTree>
    <p:extLst>
      <p:ext uri="{BB962C8B-B14F-4D97-AF65-F5344CB8AC3E}">
        <p14:creationId xmlns:p14="http://schemas.microsoft.com/office/powerpoint/2010/main" val="349928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9026F19F-835D-4EA2-B24C-25A10C12FF99}" type="slidenum">
              <a:rPr lang="en-US" altLang="en-US" smtClean="0"/>
              <a:pPr/>
              <a:t>‹#›</a:t>
            </a:fld>
            <a:endParaRPr lang="en-US" altLang="en-US"/>
          </a:p>
        </p:txBody>
      </p:sp>
    </p:spTree>
    <p:extLst>
      <p:ext uri="{BB962C8B-B14F-4D97-AF65-F5344CB8AC3E}">
        <p14:creationId xmlns:p14="http://schemas.microsoft.com/office/powerpoint/2010/main" val="3227878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DB15BFF2-95B4-4A51-ADB5-E0CAD0DB7B02}" type="slidenum">
              <a:rPr lang="en-US" altLang="en-US" smtClean="0"/>
              <a:pPr/>
              <a:t>‹#›</a:t>
            </a:fld>
            <a:endParaRPr lang="en-US" altLang="en-US"/>
          </a:p>
        </p:txBody>
      </p:sp>
    </p:spTree>
    <p:extLst>
      <p:ext uri="{BB962C8B-B14F-4D97-AF65-F5344CB8AC3E}">
        <p14:creationId xmlns:p14="http://schemas.microsoft.com/office/powerpoint/2010/main" val="1611453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43DBAB2F-3AD9-4BEE-8D57-B6FC469E5533}" type="slidenum">
              <a:rPr lang="en-US" altLang="en-US" smtClean="0"/>
              <a:pPr/>
              <a:t>‹#›</a:t>
            </a:fld>
            <a:endParaRPr lang="en-US" altLang="en-US"/>
          </a:p>
        </p:txBody>
      </p:sp>
    </p:spTree>
    <p:extLst>
      <p:ext uri="{BB962C8B-B14F-4D97-AF65-F5344CB8AC3E}">
        <p14:creationId xmlns:p14="http://schemas.microsoft.com/office/powerpoint/2010/main" val="190304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DAD0BC0B-5AE0-4610-A16A-36A2FB5C005B}" type="slidenum">
              <a:rPr lang="en-US" altLang="en-US" smtClean="0"/>
              <a:pPr/>
              <a:t>‹#›</a:t>
            </a:fld>
            <a:endParaRPr lang="en-US" altLang="en-US"/>
          </a:p>
        </p:txBody>
      </p:sp>
    </p:spTree>
    <p:extLst>
      <p:ext uri="{BB962C8B-B14F-4D97-AF65-F5344CB8AC3E}">
        <p14:creationId xmlns:p14="http://schemas.microsoft.com/office/powerpoint/2010/main" val="108065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574C721-595E-44A4-BE49-3A31A66DC935}" type="slidenum">
              <a:rPr lang="en-US" altLang="en-US" smtClean="0"/>
              <a:pPr/>
              <a:t>‹#›</a:t>
            </a:fld>
            <a:endParaRPr lang="en-US" altLang="en-US"/>
          </a:p>
        </p:txBody>
      </p:sp>
    </p:spTree>
    <p:extLst>
      <p:ext uri="{BB962C8B-B14F-4D97-AF65-F5344CB8AC3E}">
        <p14:creationId xmlns:p14="http://schemas.microsoft.com/office/powerpoint/2010/main" val="41123995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E3F6A7-44E9-A938-C192-4DBFB5016450}"/>
              </a:ext>
            </a:extLst>
          </p:cNvPr>
          <p:cNvSpPr txBox="1"/>
          <p:nvPr/>
        </p:nvSpPr>
        <p:spPr>
          <a:xfrm>
            <a:off x="6963310" y="5347964"/>
            <a:ext cx="3000054" cy="1200329"/>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BHAVANA</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DAY 24</a:t>
            </a:r>
          </a:p>
          <a:p>
            <a:r>
              <a:rPr lang="en-US" dirty="0">
                <a:solidFill>
                  <a:schemeClr val="bg1"/>
                </a:solidFill>
                <a:latin typeface="Times New Roman" panose="02020603050405020304" pitchFamily="18" charset="0"/>
                <a:cs typeface="Times New Roman" panose="02020603050405020304" pitchFamily="18" charset="0"/>
              </a:rPr>
              <a:t>07/05/2024</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36323E7-F9F1-CEC7-8F9E-B3514A253756}"/>
              </a:ext>
            </a:extLst>
          </p:cNvPr>
          <p:cNvSpPr txBox="1"/>
          <p:nvPr/>
        </p:nvSpPr>
        <p:spPr>
          <a:xfrm>
            <a:off x="685800" y="2819400"/>
            <a:ext cx="5383659" cy="769441"/>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LDD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088DD32-B809-B65C-46B7-8F30A58B5768}"/>
              </a:ext>
            </a:extLst>
          </p:cNvPr>
          <p:cNvSpPr>
            <a:spLocks noGrp="1" noChangeArrowheads="1"/>
          </p:cNvSpPr>
          <p:nvPr>
            <p:ph type="title"/>
          </p:nvPr>
        </p:nvSpPr>
        <p:spPr/>
        <p:txBody>
          <a:bodyPr/>
          <a:lstStyle/>
          <a:p>
            <a:r>
              <a:rPr lang="en-US" altLang="en-US"/>
              <a:t>Some designs are ‘open’</a:t>
            </a:r>
          </a:p>
        </p:txBody>
      </p:sp>
      <p:sp>
        <p:nvSpPr>
          <p:cNvPr id="14339" name="Rectangle 3">
            <a:extLst>
              <a:ext uri="{FF2B5EF4-FFF2-40B4-BE49-F238E27FC236}">
                <a16:creationId xmlns:a16="http://schemas.microsoft.com/office/drawing/2014/main" id="{3FCD4EDA-519F-3A18-2D04-F7D211000F88}"/>
              </a:ext>
            </a:extLst>
          </p:cNvPr>
          <p:cNvSpPr>
            <a:spLocks noGrp="1" noChangeArrowheads="1"/>
          </p:cNvSpPr>
          <p:nvPr>
            <p:ph idx="1"/>
          </p:nvPr>
        </p:nvSpPr>
        <p:spPr/>
        <p:txBody>
          <a:bodyPr/>
          <a:lstStyle/>
          <a:p>
            <a:r>
              <a:rPr lang="en-US" altLang="en-US"/>
              <a:t>The IBM-PC designs were published</a:t>
            </a:r>
          </a:p>
          <a:p>
            <a:r>
              <a:rPr lang="en-US" altLang="en-US"/>
              <a:t>Then other companies copied them</a:t>
            </a:r>
          </a:p>
          <a:p>
            <a:r>
              <a:rPr lang="en-US" altLang="en-US"/>
              <a:t>And those companies prospered!</a:t>
            </a:r>
          </a:p>
          <a:p>
            <a:r>
              <a:rPr lang="en-US" altLang="en-US"/>
              <a:t>While IBM lost market-share!</a:t>
            </a:r>
          </a:p>
          <a:p>
            <a:r>
              <a:rPr lang="en-US" altLang="en-US"/>
              <a:t>An unfortunate ‘lesson’ was learned</a:t>
            </a:r>
          </a:p>
          <a:p>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28DBAD2-01BF-9F55-75AD-609EE97102B9}"/>
              </a:ext>
            </a:extLst>
          </p:cNvPr>
          <p:cNvSpPr>
            <a:spLocks noGrp="1" noChangeArrowheads="1"/>
          </p:cNvSpPr>
          <p:nvPr>
            <p:ph type="title"/>
          </p:nvPr>
        </p:nvSpPr>
        <p:spPr/>
        <p:txBody>
          <a:bodyPr/>
          <a:lstStyle/>
          <a:p>
            <a:r>
              <a:rPr lang="en-US" altLang="en-US"/>
              <a:t>Advantage of ‘open’ designs</a:t>
            </a:r>
          </a:p>
        </p:txBody>
      </p:sp>
      <p:sp>
        <p:nvSpPr>
          <p:cNvPr id="13315" name="Rectangle 3">
            <a:extLst>
              <a:ext uri="{FF2B5EF4-FFF2-40B4-BE49-F238E27FC236}">
                <a16:creationId xmlns:a16="http://schemas.microsoft.com/office/drawing/2014/main" id="{73CEBF34-5CC8-CCAF-D8BD-6E897A4C1EB1}"/>
              </a:ext>
            </a:extLst>
          </p:cNvPr>
          <p:cNvSpPr>
            <a:spLocks noGrp="1" noChangeArrowheads="1"/>
          </p:cNvSpPr>
          <p:nvPr>
            <p:ph idx="1"/>
          </p:nvPr>
        </p:nvSpPr>
        <p:spPr/>
        <p:txBody>
          <a:bodyPr/>
          <a:lstStyle/>
          <a:p>
            <a:r>
              <a:rPr lang="en-US" altLang="en-US"/>
              <a:t>Microsoft and Apple used to provide lots</a:t>
            </a:r>
          </a:p>
          <a:p>
            <a:pPr>
              <a:buFontTx/>
              <a:buNone/>
            </a:pPr>
            <a:r>
              <a:rPr lang="en-US" altLang="en-US"/>
              <a:t>	of technical information to programmers</a:t>
            </a:r>
          </a:p>
          <a:p>
            <a:r>
              <a:rPr lang="en-US" altLang="en-US"/>
              <a:t>They wanted to encourage innovations</a:t>
            </a:r>
          </a:p>
          <a:p>
            <a:pPr>
              <a:buFontTx/>
              <a:buNone/>
            </a:pPr>
            <a:r>
              <a:rPr lang="en-US" altLang="en-US"/>
              <a:t>	that made their products more valuable</a:t>
            </a:r>
          </a:p>
          <a:p>
            <a:r>
              <a:rPr lang="en-US" altLang="en-US"/>
              <a:t>Imagine hundreds of unpaid ‘volunteers’ </a:t>
            </a:r>
          </a:p>
          <a:p>
            <a:pPr>
              <a:buFontTx/>
              <a:buNone/>
            </a:pPr>
            <a:r>
              <a:rPr lang="en-US" altLang="en-US"/>
              <a:t>	creating applications for </a:t>
            </a:r>
            <a:r>
              <a:rPr lang="en-US" altLang="en-US" b="1"/>
              <a:t>your</a:t>
            </a:r>
            <a:r>
              <a:rPr lang="en-US" altLang="en-US"/>
              <a:t> platform!</a:t>
            </a:r>
          </a:p>
          <a:p>
            <a:r>
              <a:rPr lang="en-US" altLang="en-US"/>
              <a:t>BUT: Were they ‘giving away the store’?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6E39D45-3201-26EE-50FD-A8526AEF29AB}"/>
              </a:ext>
            </a:extLst>
          </p:cNvPr>
          <p:cNvSpPr>
            <a:spLocks noGrp="1" noChangeArrowheads="1"/>
          </p:cNvSpPr>
          <p:nvPr>
            <p:ph type="title"/>
          </p:nvPr>
        </p:nvSpPr>
        <p:spPr/>
        <p:txBody>
          <a:bodyPr/>
          <a:lstStyle/>
          <a:p>
            <a:r>
              <a:rPr lang="en-US" altLang="en-US"/>
              <a:t>A ‘virtual device’</a:t>
            </a:r>
          </a:p>
        </p:txBody>
      </p:sp>
      <p:sp>
        <p:nvSpPr>
          <p:cNvPr id="57347" name="Rectangle 3">
            <a:extLst>
              <a:ext uri="{FF2B5EF4-FFF2-40B4-BE49-F238E27FC236}">
                <a16:creationId xmlns:a16="http://schemas.microsoft.com/office/drawing/2014/main" id="{0AED15DB-6606-3902-3A37-5A820F197AF4}"/>
              </a:ext>
            </a:extLst>
          </p:cNvPr>
          <p:cNvSpPr>
            <a:spLocks noGrp="1" noChangeArrowheads="1"/>
          </p:cNvSpPr>
          <p:nvPr>
            <p:ph idx="1"/>
          </p:nvPr>
        </p:nvSpPr>
        <p:spPr/>
        <p:txBody>
          <a:bodyPr/>
          <a:lstStyle/>
          <a:p>
            <a:r>
              <a:rPr lang="en-US" altLang="en-US"/>
              <a:t>To avoid NDA hassles, we can work with a ‘pseudo’ device (i.e., no special hardware)</a:t>
            </a:r>
          </a:p>
          <a:p>
            <a:r>
              <a:rPr lang="en-US" altLang="en-US"/>
              <a:t>We can use a portion of physical memory  to hold some data that we ‘read’ or ‘write’</a:t>
            </a:r>
          </a:p>
          <a:p>
            <a:r>
              <a:rPr lang="en-US" altLang="en-US"/>
              <a:t>We refer to our pseudo-device as a ‘stash’ </a:t>
            </a:r>
          </a:p>
          <a:p>
            <a:r>
              <a:rPr lang="en-US" altLang="en-US"/>
              <a:t>This allows us to illustrate the main issues that a simple device-driver will encounter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2B83E71-D6A1-C93E-EC2D-F43E25C4C8C3}"/>
              </a:ext>
            </a:extLst>
          </p:cNvPr>
          <p:cNvSpPr>
            <a:spLocks noGrp="1" noChangeArrowheads="1"/>
          </p:cNvSpPr>
          <p:nvPr>
            <p:ph type="title"/>
          </p:nvPr>
        </p:nvSpPr>
        <p:spPr/>
        <p:txBody>
          <a:bodyPr/>
          <a:lstStyle/>
          <a:p>
            <a:r>
              <a:rPr lang="en-US" altLang="en-US"/>
              <a:t>How system-calls work</a:t>
            </a:r>
          </a:p>
        </p:txBody>
      </p:sp>
      <p:sp>
        <p:nvSpPr>
          <p:cNvPr id="39939" name="_s1032">
            <a:extLst>
              <a:ext uri="{FF2B5EF4-FFF2-40B4-BE49-F238E27FC236}">
                <a16:creationId xmlns:a16="http://schemas.microsoft.com/office/drawing/2014/main" id="{867B6BB3-2158-ACA6-6FC5-888E807F0AF0}"/>
              </a:ext>
            </a:extLst>
          </p:cNvPr>
          <p:cNvSpPr>
            <a:spLocks noChangeArrowheads="1"/>
          </p:cNvSpPr>
          <p:nvPr/>
        </p:nvSpPr>
        <p:spPr bwMode="auto">
          <a:xfrm>
            <a:off x="838200" y="2133600"/>
            <a:ext cx="3352800" cy="1373188"/>
          </a:xfrm>
          <a:prstGeom prst="roundRect">
            <a:avLst>
              <a:gd name="adj" fmla="val 16667"/>
            </a:avLst>
          </a:prstGeom>
          <a:solidFill>
            <a:schemeClr val="accent1"/>
          </a:solidFill>
          <a:ln w="9525">
            <a:solidFill>
              <a:schemeClr val="tx1"/>
            </a:solidFill>
            <a:round/>
            <a:headEnd/>
            <a:tailEnd/>
          </a:ln>
        </p:spPr>
        <p:txBody>
          <a:bodyPr wrap="none" lIns="59546" tIns="29773" rIns="59546" bIns="29773" anchor="ctr"/>
          <a:lstStyle/>
          <a:p>
            <a:pPr algn="ctr"/>
            <a:endParaRPr lang="en-US" altLang="en-US"/>
          </a:p>
        </p:txBody>
      </p:sp>
      <p:sp>
        <p:nvSpPr>
          <p:cNvPr id="39940" name="_s1032">
            <a:extLst>
              <a:ext uri="{FF2B5EF4-FFF2-40B4-BE49-F238E27FC236}">
                <a16:creationId xmlns:a16="http://schemas.microsoft.com/office/drawing/2014/main" id="{DD741149-2BDF-DD45-37CB-A2699DBDF2D7}"/>
              </a:ext>
            </a:extLst>
          </p:cNvPr>
          <p:cNvSpPr>
            <a:spLocks noChangeArrowheads="1"/>
          </p:cNvSpPr>
          <p:nvPr/>
        </p:nvSpPr>
        <p:spPr bwMode="auto">
          <a:xfrm>
            <a:off x="5181600" y="1676400"/>
            <a:ext cx="3581400" cy="2163763"/>
          </a:xfrm>
          <a:prstGeom prst="roundRect">
            <a:avLst>
              <a:gd name="adj" fmla="val 16667"/>
            </a:avLst>
          </a:prstGeom>
          <a:solidFill>
            <a:schemeClr val="accent1"/>
          </a:solidFill>
          <a:ln w="9525">
            <a:solidFill>
              <a:schemeClr val="tx1"/>
            </a:solidFill>
            <a:round/>
            <a:headEnd/>
            <a:tailEnd/>
          </a:ln>
        </p:spPr>
        <p:txBody>
          <a:bodyPr/>
          <a:lstStyle/>
          <a:p>
            <a:endParaRPr lang="en-US" altLang="en-US"/>
          </a:p>
        </p:txBody>
      </p:sp>
      <p:sp>
        <p:nvSpPr>
          <p:cNvPr id="39941" name="Line 5">
            <a:extLst>
              <a:ext uri="{FF2B5EF4-FFF2-40B4-BE49-F238E27FC236}">
                <a16:creationId xmlns:a16="http://schemas.microsoft.com/office/drawing/2014/main" id="{CE1C69F9-2E0C-63DB-A20A-35AE35BEC7FF}"/>
              </a:ext>
            </a:extLst>
          </p:cNvPr>
          <p:cNvSpPr>
            <a:spLocks noChangeShapeType="1"/>
          </p:cNvSpPr>
          <p:nvPr/>
        </p:nvSpPr>
        <p:spPr bwMode="auto">
          <a:xfrm>
            <a:off x="4724400" y="1600200"/>
            <a:ext cx="0" cy="49530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942" name="_s1032">
            <a:extLst>
              <a:ext uri="{FF2B5EF4-FFF2-40B4-BE49-F238E27FC236}">
                <a16:creationId xmlns:a16="http://schemas.microsoft.com/office/drawing/2014/main" id="{60237388-3244-643C-56AB-063E3E67A00D}"/>
              </a:ext>
            </a:extLst>
          </p:cNvPr>
          <p:cNvSpPr>
            <a:spLocks noChangeArrowheads="1"/>
          </p:cNvSpPr>
          <p:nvPr/>
        </p:nvSpPr>
        <p:spPr bwMode="auto">
          <a:xfrm>
            <a:off x="838200" y="4114800"/>
            <a:ext cx="3352800" cy="1477963"/>
          </a:xfrm>
          <a:prstGeom prst="roundRect">
            <a:avLst>
              <a:gd name="adj" fmla="val 16667"/>
            </a:avLst>
          </a:prstGeom>
          <a:solidFill>
            <a:schemeClr val="accent1"/>
          </a:solidFill>
          <a:ln w="9525">
            <a:solidFill>
              <a:schemeClr val="tx1"/>
            </a:solidFill>
            <a:round/>
            <a:headEnd/>
            <a:tailEnd/>
          </a:ln>
        </p:spPr>
        <p:txBody>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fontAlgn="base">
              <a:spcBef>
                <a:spcPct val="20000"/>
              </a:spcBef>
              <a:spcAft>
                <a:spcPct val="0"/>
              </a:spcAft>
              <a:buChar char="»"/>
              <a:defRPr>
                <a:solidFill>
                  <a:schemeClr val="tx1"/>
                </a:solidFill>
                <a:latin typeface="Arial" panose="020B0604020202020204" pitchFamily="34" charset="0"/>
              </a:defRPr>
            </a:lvl6pPr>
            <a:lvl7pPr marL="2971800" indent="-228600" fontAlgn="base">
              <a:spcBef>
                <a:spcPct val="20000"/>
              </a:spcBef>
              <a:spcAft>
                <a:spcPct val="0"/>
              </a:spcAft>
              <a:buChar char="»"/>
              <a:defRPr>
                <a:solidFill>
                  <a:schemeClr val="tx1"/>
                </a:solidFill>
                <a:latin typeface="Arial" panose="020B0604020202020204" pitchFamily="34" charset="0"/>
              </a:defRPr>
            </a:lvl7pPr>
            <a:lvl8pPr marL="3429000" indent="-228600" fontAlgn="base">
              <a:spcBef>
                <a:spcPct val="20000"/>
              </a:spcBef>
              <a:spcAft>
                <a:spcPct val="0"/>
              </a:spcAft>
              <a:buChar char="»"/>
              <a:defRPr>
                <a:solidFill>
                  <a:schemeClr val="tx1"/>
                </a:solidFill>
                <a:latin typeface="Arial" panose="020B0604020202020204" pitchFamily="34" charset="0"/>
              </a:defRPr>
            </a:lvl8pPr>
            <a:lvl9pPr marL="3886200" indent="-228600" fontAlgn="base">
              <a:spcBef>
                <a:spcPct val="20000"/>
              </a:spcBef>
              <a:spcAft>
                <a:spcPct val="0"/>
              </a:spcAft>
              <a:buChar char="»"/>
              <a:defRPr>
                <a:solidFill>
                  <a:schemeClr val="tx1"/>
                </a:solidFill>
                <a:latin typeface="Arial" panose="020B0604020202020204" pitchFamily="34" charset="0"/>
              </a:defRPr>
            </a:lvl9pPr>
          </a:lstStyle>
          <a:p>
            <a:endParaRPr lang="en-US" altLang="en-US"/>
          </a:p>
        </p:txBody>
      </p:sp>
      <p:sp>
        <p:nvSpPr>
          <p:cNvPr id="39943" name="_s1032">
            <a:extLst>
              <a:ext uri="{FF2B5EF4-FFF2-40B4-BE49-F238E27FC236}">
                <a16:creationId xmlns:a16="http://schemas.microsoft.com/office/drawing/2014/main" id="{F877A4B2-A0EC-8320-C235-0ADD01CA14F3}"/>
              </a:ext>
            </a:extLst>
          </p:cNvPr>
          <p:cNvSpPr>
            <a:spLocks noChangeArrowheads="1"/>
          </p:cNvSpPr>
          <p:nvPr/>
        </p:nvSpPr>
        <p:spPr bwMode="auto">
          <a:xfrm>
            <a:off x="5181600" y="4495800"/>
            <a:ext cx="3581400" cy="838200"/>
          </a:xfrm>
          <a:prstGeom prst="roundRect">
            <a:avLst>
              <a:gd name="adj" fmla="val 16667"/>
            </a:avLst>
          </a:prstGeom>
          <a:solidFill>
            <a:schemeClr val="accent1"/>
          </a:solidFill>
          <a:ln w="9525">
            <a:solidFill>
              <a:schemeClr val="tx1"/>
            </a:solidFill>
            <a:round/>
            <a:headEnd/>
            <a:tailEnd/>
          </a:ln>
        </p:spPr>
        <p:txBody>
          <a:bodyPr/>
          <a:lstStyle/>
          <a:p>
            <a:endParaRPr lang="en-US" altLang="en-US"/>
          </a:p>
        </p:txBody>
      </p:sp>
      <p:sp>
        <p:nvSpPr>
          <p:cNvPr id="39944" name="Text Box 8">
            <a:extLst>
              <a:ext uri="{FF2B5EF4-FFF2-40B4-BE49-F238E27FC236}">
                <a16:creationId xmlns:a16="http://schemas.microsoft.com/office/drawing/2014/main" id="{D1E0B108-9E7D-41C1-1F17-B7009A6EEDF9}"/>
              </a:ext>
            </a:extLst>
          </p:cNvPr>
          <p:cNvSpPr txBox="1">
            <a:spLocks noChangeArrowheads="1"/>
          </p:cNvSpPr>
          <p:nvPr/>
        </p:nvSpPr>
        <p:spPr bwMode="auto">
          <a:xfrm>
            <a:off x="1447800" y="4648200"/>
            <a:ext cx="224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Application Program</a:t>
            </a:r>
          </a:p>
        </p:txBody>
      </p:sp>
      <p:sp>
        <p:nvSpPr>
          <p:cNvPr id="39945" name="Text Box 9">
            <a:extLst>
              <a:ext uri="{FF2B5EF4-FFF2-40B4-BE49-F238E27FC236}">
                <a16:creationId xmlns:a16="http://schemas.microsoft.com/office/drawing/2014/main" id="{55ECF370-AA6E-D8A0-C7D1-89E4F1CE7582}"/>
              </a:ext>
            </a:extLst>
          </p:cNvPr>
          <p:cNvSpPr txBox="1">
            <a:spLocks noChangeArrowheads="1"/>
          </p:cNvSpPr>
          <p:nvPr/>
        </p:nvSpPr>
        <p:spPr bwMode="auto">
          <a:xfrm>
            <a:off x="1828800" y="5943600"/>
            <a:ext cx="1352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User-space</a:t>
            </a:r>
          </a:p>
        </p:txBody>
      </p:sp>
      <p:sp>
        <p:nvSpPr>
          <p:cNvPr id="39946" name="Text Box 10">
            <a:extLst>
              <a:ext uri="{FF2B5EF4-FFF2-40B4-BE49-F238E27FC236}">
                <a16:creationId xmlns:a16="http://schemas.microsoft.com/office/drawing/2014/main" id="{ED7C261F-B83F-5E3E-5801-5B8C615B38C4}"/>
              </a:ext>
            </a:extLst>
          </p:cNvPr>
          <p:cNvSpPr txBox="1">
            <a:spLocks noChangeArrowheads="1"/>
          </p:cNvSpPr>
          <p:nvPr/>
        </p:nvSpPr>
        <p:spPr bwMode="auto">
          <a:xfrm>
            <a:off x="6248400" y="5943600"/>
            <a:ext cx="153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Kernel-space</a:t>
            </a:r>
          </a:p>
        </p:txBody>
      </p:sp>
      <p:sp>
        <p:nvSpPr>
          <p:cNvPr id="39947" name="Text Box 11">
            <a:extLst>
              <a:ext uri="{FF2B5EF4-FFF2-40B4-BE49-F238E27FC236}">
                <a16:creationId xmlns:a16="http://schemas.microsoft.com/office/drawing/2014/main" id="{71F23773-4960-266C-3C7B-037C2BAD4842}"/>
              </a:ext>
            </a:extLst>
          </p:cNvPr>
          <p:cNvSpPr txBox="1">
            <a:spLocks noChangeArrowheads="1"/>
          </p:cNvSpPr>
          <p:nvPr/>
        </p:nvSpPr>
        <p:spPr bwMode="auto">
          <a:xfrm>
            <a:off x="1660525" y="2627313"/>
            <a:ext cx="202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 Runtime Library</a:t>
            </a:r>
          </a:p>
        </p:txBody>
      </p:sp>
      <p:sp>
        <p:nvSpPr>
          <p:cNvPr id="39948" name="Text Box 12">
            <a:extLst>
              <a:ext uri="{FF2B5EF4-FFF2-40B4-BE49-F238E27FC236}">
                <a16:creationId xmlns:a16="http://schemas.microsoft.com/office/drawing/2014/main" id="{E479B6F9-3281-C1CF-CAEB-C5A4B4611249}"/>
              </a:ext>
            </a:extLst>
          </p:cNvPr>
          <p:cNvSpPr txBox="1">
            <a:spLocks noChangeArrowheads="1"/>
          </p:cNvSpPr>
          <p:nvPr/>
        </p:nvSpPr>
        <p:spPr bwMode="auto">
          <a:xfrm>
            <a:off x="5943600" y="22860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Operating System </a:t>
            </a:r>
          </a:p>
          <a:p>
            <a:r>
              <a:rPr lang="en-US" altLang="en-US"/>
              <a:t>          Kernel</a:t>
            </a:r>
          </a:p>
        </p:txBody>
      </p:sp>
      <p:sp>
        <p:nvSpPr>
          <p:cNvPr id="39949" name="Text Box 13">
            <a:extLst>
              <a:ext uri="{FF2B5EF4-FFF2-40B4-BE49-F238E27FC236}">
                <a16:creationId xmlns:a16="http://schemas.microsoft.com/office/drawing/2014/main" id="{3D60C4C5-35EA-1CF4-85FB-323D39B19A10}"/>
              </a:ext>
            </a:extLst>
          </p:cNvPr>
          <p:cNvSpPr txBox="1">
            <a:spLocks noChangeArrowheads="1"/>
          </p:cNvSpPr>
          <p:nvPr/>
        </p:nvSpPr>
        <p:spPr bwMode="auto">
          <a:xfrm>
            <a:off x="6172200" y="4724400"/>
            <a:ext cx="155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Device Driver</a:t>
            </a:r>
          </a:p>
        </p:txBody>
      </p:sp>
      <p:sp>
        <p:nvSpPr>
          <p:cNvPr id="39950" name="Line 14">
            <a:extLst>
              <a:ext uri="{FF2B5EF4-FFF2-40B4-BE49-F238E27FC236}">
                <a16:creationId xmlns:a16="http://schemas.microsoft.com/office/drawing/2014/main" id="{C80E92F3-DCD0-E874-444B-F5A50E80BF5B}"/>
              </a:ext>
            </a:extLst>
          </p:cNvPr>
          <p:cNvSpPr>
            <a:spLocks noChangeShapeType="1"/>
          </p:cNvSpPr>
          <p:nvPr/>
        </p:nvSpPr>
        <p:spPr bwMode="auto">
          <a:xfrm flipV="1">
            <a:off x="1752600" y="35052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951" name="Line 15">
            <a:extLst>
              <a:ext uri="{FF2B5EF4-FFF2-40B4-BE49-F238E27FC236}">
                <a16:creationId xmlns:a16="http://schemas.microsoft.com/office/drawing/2014/main" id="{FB33E95F-62D9-F9CD-1BEA-3F90E9A55E7C}"/>
              </a:ext>
            </a:extLst>
          </p:cNvPr>
          <p:cNvSpPr>
            <a:spLocks noChangeShapeType="1"/>
          </p:cNvSpPr>
          <p:nvPr/>
        </p:nvSpPr>
        <p:spPr bwMode="auto">
          <a:xfrm>
            <a:off x="4191000" y="2438400"/>
            <a:ext cx="990600" cy="0"/>
          </a:xfrm>
          <a:prstGeom prst="line">
            <a:avLst/>
          </a:prstGeom>
          <a:noFill/>
          <a:ln w="38100" cmpd="dbl">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952" name="Line 16">
            <a:extLst>
              <a:ext uri="{FF2B5EF4-FFF2-40B4-BE49-F238E27FC236}">
                <a16:creationId xmlns:a16="http://schemas.microsoft.com/office/drawing/2014/main" id="{49448E68-2B5C-42D7-0AF6-B89385872FB8}"/>
              </a:ext>
            </a:extLst>
          </p:cNvPr>
          <p:cNvSpPr>
            <a:spLocks noChangeShapeType="1"/>
          </p:cNvSpPr>
          <p:nvPr/>
        </p:nvSpPr>
        <p:spPr bwMode="auto">
          <a:xfrm>
            <a:off x="5943600" y="38100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953" name="Line 17">
            <a:extLst>
              <a:ext uri="{FF2B5EF4-FFF2-40B4-BE49-F238E27FC236}">
                <a16:creationId xmlns:a16="http://schemas.microsoft.com/office/drawing/2014/main" id="{D500AE72-D442-726F-083D-2A3683B017CC}"/>
              </a:ext>
            </a:extLst>
          </p:cNvPr>
          <p:cNvSpPr>
            <a:spLocks noChangeShapeType="1"/>
          </p:cNvSpPr>
          <p:nvPr/>
        </p:nvSpPr>
        <p:spPr bwMode="auto">
          <a:xfrm flipV="1">
            <a:off x="7848600" y="38100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954" name="Line 18">
            <a:extLst>
              <a:ext uri="{FF2B5EF4-FFF2-40B4-BE49-F238E27FC236}">
                <a16:creationId xmlns:a16="http://schemas.microsoft.com/office/drawing/2014/main" id="{D3CB9160-7298-DA93-FA16-49B76FB27C52}"/>
              </a:ext>
            </a:extLst>
          </p:cNvPr>
          <p:cNvSpPr>
            <a:spLocks noChangeShapeType="1"/>
          </p:cNvSpPr>
          <p:nvPr/>
        </p:nvSpPr>
        <p:spPr bwMode="auto">
          <a:xfrm flipH="1">
            <a:off x="4191000" y="3124200"/>
            <a:ext cx="990600" cy="0"/>
          </a:xfrm>
          <a:prstGeom prst="line">
            <a:avLst/>
          </a:prstGeom>
          <a:noFill/>
          <a:ln w="38100" cap="rnd" cmpd="dbl">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9955" name="Line 19">
            <a:extLst>
              <a:ext uri="{FF2B5EF4-FFF2-40B4-BE49-F238E27FC236}">
                <a16:creationId xmlns:a16="http://schemas.microsoft.com/office/drawing/2014/main" id="{CEEE6754-5756-6901-7D84-F57875C50BD6}"/>
              </a:ext>
            </a:extLst>
          </p:cNvPr>
          <p:cNvSpPr>
            <a:spLocks noChangeShapeType="1"/>
          </p:cNvSpPr>
          <p:nvPr/>
        </p:nvSpPr>
        <p:spPr bwMode="auto">
          <a:xfrm>
            <a:off x="3276600" y="35052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759C06D-33FB-E927-3E9B-5B9D52DDE752}"/>
              </a:ext>
            </a:extLst>
          </p:cNvPr>
          <p:cNvSpPr>
            <a:spLocks noGrp="1" noChangeArrowheads="1"/>
          </p:cNvSpPr>
          <p:nvPr>
            <p:ph type="title"/>
          </p:nvPr>
        </p:nvSpPr>
        <p:spPr/>
        <p:txBody>
          <a:bodyPr/>
          <a:lstStyle/>
          <a:p>
            <a:r>
              <a:rPr lang="en-US" altLang="en-US"/>
              <a:t>How a ring buffer works</a:t>
            </a:r>
          </a:p>
        </p:txBody>
      </p:sp>
      <p:sp>
        <p:nvSpPr>
          <p:cNvPr id="58373" name="Rectangle 5">
            <a:extLst>
              <a:ext uri="{FF2B5EF4-FFF2-40B4-BE49-F238E27FC236}">
                <a16:creationId xmlns:a16="http://schemas.microsoft.com/office/drawing/2014/main" id="{46F6BC5A-18B0-3841-DFF3-224821D3ADBB}"/>
              </a:ext>
            </a:extLst>
          </p:cNvPr>
          <p:cNvSpPr>
            <a:spLocks noChangeArrowheads="1"/>
          </p:cNvSpPr>
          <p:nvPr/>
        </p:nvSpPr>
        <p:spPr bwMode="auto">
          <a:xfrm>
            <a:off x="1905000" y="29718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374" name="Rectangle 6">
            <a:extLst>
              <a:ext uri="{FF2B5EF4-FFF2-40B4-BE49-F238E27FC236}">
                <a16:creationId xmlns:a16="http://schemas.microsoft.com/office/drawing/2014/main" id="{365499F0-D02B-E340-19A5-63ED04425F12}"/>
              </a:ext>
            </a:extLst>
          </p:cNvPr>
          <p:cNvSpPr>
            <a:spLocks noChangeArrowheads="1"/>
          </p:cNvSpPr>
          <p:nvPr/>
        </p:nvSpPr>
        <p:spPr bwMode="auto">
          <a:xfrm>
            <a:off x="2819400" y="29718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375" name="Rectangle 7">
            <a:extLst>
              <a:ext uri="{FF2B5EF4-FFF2-40B4-BE49-F238E27FC236}">
                <a16:creationId xmlns:a16="http://schemas.microsoft.com/office/drawing/2014/main" id="{742EAC11-4346-B1B9-34E5-2F24BB0690F6}"/>
              </a:ext>
            </a:extLst>
          </p:cNvPr>
          <p:cNvSpPr>
            <a:spLocks noChangeArrowheads="1"/>
          </p:cNvSpPr>
          <p:nvPr/>
        </p:nvSpPr>
        <p:spPr bwMode="auto">
          <a:xfrm>
            <a:off x="3733800" y="29718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data</a:t>
            </a:r>
          </a:p>
        </p:txBody>
      </p:sp>
      <p:sp>
        <p:nvSpPr>
          <p:cNvPr id="58376" name="Rectangle 8">
            <a:extLst>
              <a:ext uri="{FF2B5EF4-FFF2-40B4-BE49-F238E27FC236}">
                <a16:creationId xmlns:a16="http://schemas.microsoft.com/office/drawing/2014/main" id="{5F7F7696-0DE5-C846-956B-A52DD4D0487D}"/>
              </a:ext>
            </a:extLst>
          </p:cNvPr>
          <p:cNvSpPr>
            <a:spLocks noChangeArrowheads="1"/>
          </p:cNvSpPr>
          <p:nvPr/>
        </p:nvSpPr>
        <p:spPr bwMode="auto">
          <a:xfrm>
            <a:off x="4648200" y="29718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data</a:t>
            </a:r>
          </a:p>
        </p:txBody>
      </p:sp>
      <p:sp>
        <p:nvSpPr>
          <p:cNvPr id="58377" name="Rectangle 9">
            <a:extLst>
              <a:ext uri="{FF2B5EF4-FFF2-40B4-BE49-F238E27FC236}">
                <a16:creationId xmlns:a16="http://schemas.microsoft.com/office/drawing/2014/main" id="{55C5C112-011D-D32F-CE8D-56EFC8AD3146}"/>
              </a:ext>
            </a:extLst>
          </p:cNvPr>
          <p:cNvSpPr>
            <a:spLocks noChangeArrowheads="1"/>
          </p:cNvSpPr>
          <p:nvPr/>
        </p:nvSpPr>
        <p:spPr bwMode="auto">
          <a:xfrm>
            <a:off x="5562600" y="29718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data</a:t>
            </a:r>
          </a:p>
        </p:txBody>
      </p:sp>
      <p:sp>
        <p:nvSpPr>
          <p:cNvPr id="58378" name="Rectangle 10">
            <a:extLst>
              <a:ext uri="{FF2B5EF4-FFF2-40B4-BE49-F238E27FC236}">
                <a16:creationId xmlns:a16="http://schemas.microsoft.com/office/drawing/2014/main" id="{F414187E-C035-4C0D-BBA3-F6BEEC11AA52}"/>
              </a:ext>
            </a:extLst>
          </p:cNvPr>
          <p:cNvSpPr>
            <a:spLocks noChangeArrowheads="1"/>
          </p:cNvSpPr>
          <p:nvPr/>
        </p:nvSpPr>
        <p:spPr bwMode="auto">
          <a:xfrm>
            <a:off x="6477000" y="29718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379" name="Rectangle 11">
            <a:extLst>
              <a:ext uri="{FF2B5EF4-FFF2-40B4-BE49-F238E27FC236}">
                <a16:creationId xmlns:a16="http://schemas.microsoft.com/office/drawing/2014/main" id="{2EF52C88-04C6-345D-9219-490157EA75B8}"/>
              </a:ext>
            </a:extLst>
          </p:cNvPr>
          <p:cNvSpPr>
            <a:spLocks noChangeArrowheads="1"/>
          </p:cNvSpPr>
          <p:nvPr/>
        </p:nvSpPr>
        <p:spPr bwMode="auto">
          <a:xfrm>
            <a:off x="7391400" y="29718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381" name="Rectangle 13">
            <a:extLst>
              <a:ext uri="{FF2B5EF4-FFF2-40B4-BE49-F238E27FC236}">
                <a16:creationId xmlns:a16="http://schemas.microsoft.com/office/drawing/2014/main" id="{D29A5DC7-39AE-CFE4-DB0D-62A8501537C9}"/>
              </a:ext>
            </a:extLst>
          </p:cNvPr>
          <p:cNvSpPr>
            <a:spLocks noChangeArrowheads="1"/>
          </p:cNvSpPr>
          <p:nvPr/>
        </p:nvSpPr>
        <p:spPr bwMode="auto">
          <a:xfrm>
            <a:off x="533400" y="19812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tail</a:t>
            </a:r>
          </a:p>
        </p:txBody>
      </p:sp>
      <p:sp>
        <p:nvSpPr>
          <p:cNvPr id="58382" name="Rectangle 14">
            <a:extLst>
              <a:ext uri="{FF2B5EF4-FFF2-40B4-BE49-F238E27FC236}">
                <a16:creationId xmlns:a16="http://schemas.microsoft.com/office/drawing/2014/main" id="{103C3051-7678-5D40-C13D-1D9E1665B85F}"/>
              </a:ext>
            </a:extLst>
          </p:cNvPr>
          <p:cNvSpPr>
            <a:spLocks noChangeArrowheads="1"/>
          </p:cNvSpPr>
          <p:nvPr/>
        </p:nvSpPr>
        <p:spPr bwMode="auto">
          <a:xfrm>
            <a:off x="533400" y="44958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head</a:t>
            </a:r>
          </a:p>
        </p:txBody>
      </p:sp>
      <p:sp>
        <p:nvSpPr>
          <p:cNvPr id="58387" name="Line 19">
            <a:extLst>
              <a:ext uri="{FF2B5EF4-FFF2-40B4-BE49-F238E27FC236}">
                <a16:creationId xmlns:a16="http://schemas.microsoft.com/office/drawing/2014/main" id="{4B0F7CDD-BD88-58D1-AA70-C4DEE0B19F04}"/>
              </a:ext>
            </a:extLst>
          </p:cNvPr>
          <p:cNvSpPr>
            <a:spLocks noChangeShapeType="1"/>
          </p:cNvSpPr>
          <p:nvPr/>
        </p:nvSpPr>
        <p:spPr bwMode="auto">
          <a:xfrm flipV="1">
            <a:off x="4038600" y="3886200"/>
            <a:ext cx="0" cy="838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388" name="Line 20">
            <a:extLst>
              <a:ext uri="{FF2B5EF4-FFF2-40B4-BE49-F238E27FC236}">
                <a16:creationId xmlns:a16="http://schemas.microsoft.com/office/drawing/2014/main" id="{AC6701BF-B245-B001-A70A-FE0F80B2A082}"/>
              </a:ext>
            </a:extLst>
          </p:cNvPr>
          <p:cNvSpPr>
            <a:spLocks noChangeShapeType="1"/>
          </p:cNvSpPr>
          <p:nvPr/>
        </p:nvSpPr>
        <p:spPr bwMode="auto">
          <a:xfrm>
            <a:off x="1905000" y="4724400"/>
            <a:ext cx="21336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389" name="Line 21">
            <a:extLst>
              <a:ext uri="{FF2B5EF4-FFF2-40B4-BE49-F238E27FC236}">
                <a16:creationId xmlns:a16="http://schemas.microsoft.com/office/drawing/2014/main" id="{BC495CD6-CC50-EF05-7025-8978A3532E55}"/>
              </a:ext>
            </a:extLst>
          </p:cNvPr>
          <p:cNvSpPr>
            <a:spLocks noChangeShapeType="1"/>
          </p:cNvSpPr>
          <p:nvPr/>
        </p:nvSpPr>
        <p:spPr bwMode="auto">
          <a:xfrm>
            <a:off x="6781800" y="2209800"/>
            <a:ext cx="0" cy="762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390" name="Line 22">
            <a:extLst>
              <a:ext uri="{FF2B5EF4-FFF2-40B4-BE49-F238E27FC236}">
                <a16:creationId xmlns:a16="http://schemas.microsoft.com/office/drawing/2014/main" id="{9528F368-DC07-B6FC-4780-3B248DADAD9A}"/>
              </a:ext>
            </a:extLst>
          </p:cNvPr>
          <p:cNvSpPr>
            <a:spLocks noChangeShapeType="1"/>
          </p:cNvSpPr>
          <p:nvPr/>
        </p:nvSpPr>
        <p:spPr bwMode="auto">
          <a:xfrm>
            <a:off x="1905000" y="2209800"/>
            <a:ext cx="48768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8391" name="Text Box 23">
            <a:extLst>
              <a:ext uri="{FF2B5EF4-FFF2-40B4-BE49-F238E27FC236}">
                <a16:creationId xmlns:a16="http://schemas.microsoft.com/office/drawing/2014/main" id="{CBFDB89D-9821-4BF5-53DA-C84D8F4924CA}"/>
              </a:ext>
            </a:extLst>
          </p:cNvPr>
          <p:cNvSpPr txBox="1">
            <a:spLocks noChangeArrowheads="1"/>
          </p:cNvSpPr>
          <p:nvPr/>
        </p:nvSpPr>
        <p:spPr bwMode="auto">
          <a:xfrm>
            <a:off x="2955925" y="1763713"/>
            <a:ext cx="4144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t>where to </a:t>
            </a:r>
            <a:r>
              <a:rPr lang="en-US" altLang="en-US" sz="2000" b="1" i="1"/>
              <a:t>put</a:t>
            </a:r>
            <a:r>
              <a:rPr lang="en-US" altLang="en-US" sz="2000" i="1"/>
              <a:t> the next data-element</a:t>
            </a:r>
          </a:p>
        </p:txBody>
      </p:sp>
      <p:sp>
        <p:nvSpPr>
          <p:cNvPr id="58392" name="Text Box 24">
            <a:extLst>
              <a:ext uri="{FF2B5EF4-FFF2-40B4-BE49-F238E27FC236}">
                <a16:creationId xmlns:a16="http://schemas.microsoft.com/office/drawing/2014/main" id="{DEAA1C36-C5E7-B9BC-8D72-C836E1542970}"/>
              </a:ext>
            </a:extLst>
          </p:cNvPr>
          <p:cNvSpPr txBox="1">
            <a:spLocks noChangeArrowheads="1"/>
          </p:cNvSpPr>
          <p:nvPr/>
        </p:nvSpPr>
        <p:spPr bwMode="auto">
          <a:xfrm>
            <a:off x="3032125" y="4735513"/>
            <a:ext cx="4130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t>where to </a:t>
            </a:r>
            <a:r>
              <a:rPr lang="en-US" altLang="en-US" sz="2000" b="1" i="1"/>
              <a:t>get</a:t>
            </a:r>
            <a:r>
              <a:rPr lang="en-US" altLang="en-US" sz="2000" i="1"/>
              <a:t> the next data-element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435CEA1-40ED-ABA5-A9FB-A1BE5749F7D1}"/>
              </a:ext>
            </a:extLst>
          </p:cNvPr>
          <p:cNvSpPr>
            <a:spLocks noGrp="1" noChangeArrowheads="1"/>
          </p:cNvSpPr>
          <p:nvPr>
            <p:ph type="title"/>
          </p:nvPr>
        </p:nvSpPr>
        <p:spPr/>
        <p:txBody>
          <a:bodyPr/>
          <a:lstStyle/>
          <a:p>
            <a:r>
              <a:rPr lang="en-US" altLang="en-US"/>
              <a:t>Linux treats devices as files</a:t>
            </a:r>
          </a:p>
        </p:txBody>
      </p:sp>
      <p:sp>
        <p:nvSpPr>
          <p:cNvPr id="8195" name="Rectangle 3">
            <a:extLst>
              <a:ext uri="{FF2B5EF4-FFF2-40B4-BE49-F238E27FC236}">
                <a16:creationId xmlns:a16="http://schemas.microsoft.com/office/drawing/2014/main" id="{73A1F62E-39DA-CE9C-BD17-BAE133CB718F}"/>
              </a:ext>
            </a:extLst>
          </p:cNvPr>
          <p:cNvSpPr>
            <a:spLocks noGrp="1" noChangeArrowheads="1"/>
          </p:cNvSpPr>
          <p:nvPr>
            <p:ph idx="1"/>
          </p:nvPr>
        </p:nvSpPr>
        <p:spPr/>
        <p:txBody>
          <a:bodyPr/>
          <a:lstStyle/>
          <a:p>
            <a:r>
              <a:rPr lang="en-US" altLang="en-US"/>
              <a:t>Programmers accustomed to the file API</a:t>
            </a:r>
          </a:p>
          <a:p>
            <a:pPr>
              <a:buFontTx/>
              <a:buNone/>
            </a:pPr>
            <a:r>
              <a:rPr lang="en-US" altLang="en-US"/>
              <a:t>   	open(), lseek(), read(), write(), close(), ...</a:t>
            </a:r>
          </a:p>
          <a:p>
            <a:pPr>
              <a:buFontTx/>
              <a:buNone/>
            </a:pPr>
            <a:endParaRPr lang="en-US" altLang="en-US"/>
          </a:p>
          <a:p>
            <a:r>
              <a:rPr lang="en-US" altLang="en-US"/>
              <a:t>Requires creating a filename in a directory</a:t>
            </a:r>
          </a:p>
          <a:p>
            <a:pPr>
              <a:buFontTx/>
              <a:buNone/>
            </a:pPr>
            <a:r>
              <a:rPr lang="en-US" altLang="en-US"/>
              <a:t>	   (special ‘/dev’ directory is for devices)</a:t>
            </a:r>
          </a:p>
          <a:p>
            <a:pPr>
              <a:buFontTx/>
              <a:buNone/>
            </a:pP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D256872-F66A-67B1-3380-8644BCB0DA7A}"/>
              </a:ext>
            </a:extLst>
          </p:cNvPr>
          <p:cNvSpPr>
            <a:spLocks noGrp="1" noChangeArrowheads="1"/>
          </p:cNvSpPr>
          <p:nvPr>
            <p:ph type="title"/>
          </p:nvPr>
        </p:nvSpPr>
        <p:spPr/>
        <p:txBody>
          <a:bodyPr/>
          <a:lstStyle/>
          <a:p>
            <a:r>
              <a:rPr lang="en-US" altLang="en-US"/>
              <a:t>Driver Identification</a:t>
            </a:r>
          </a:p>
        </p:txBody>
      </p:sp>
      <p:sp>
        <p:nvSpPr>
          <p:cNvPr id="9219" name="Rectangle 3">
            <a:extLst>
              <a:ext uri="{FF2B5EF4-FFF2-40B4-BE49-F238E27FC236}">
                <a16:creationId xmlns:a16="http://schemas.microsoft.com/office/drawing/2014/main" id="{C1AB47CC-F9BC-F8EA-0C53-5E820A2D8548}"/>
              </a:ext>
            </a:extLst>
          </p:cNvPr>
          <p:cNvSpPr>
            <a:spLocks noGrp="1" noChangeArrowheads="1"/>
          </p:cNvSpPr>
          <p:nvPr>
            <p:ph idx="1"/>
          </p:nvPr>
        </p:nvSpPr>
        <p:spPr/>
        <p:txBody>
          <a:bodyPr>
            <a:normAutofit lnSpcReduction="10000"/>
          </a:bodyPr>
          <a:lstStyle/>
          <a:p>
            <a:pPr>
              <a:lnSpc>
                <a:spcPct val="90000"/>
              </a:lnSpc>
            </a:pPr>
            <a:r>
              <a:rPr lang="en-US" altLang="en-US"/>
              <a:t>Character/Block drivers: </a:t>
            </a:r>
          </a:p>
          <a:p>
            <a:pPr>
              <a:lnSpc>
                <a:spcPct val="90000"/>
              </a:lnSpc>
            </a:pPr>
            <a:r>
              <a:rPr lang="en-US" altLang="en-US"/>
              <a:t>Use ‘major-number’ to identify the driver</a:t>
            </a:r>
          </a:p>
          <a:p>
            <a:pPr>
              <a:lnSpc>
                <a:spcPct val="90000"/>
              </a:lnSpc>
            </a:pPr>
            <a:r>
              <a:rPr lang="en-US" altLang="en-US"/>
              <a:t>Use ‘minor-numbers’ to distinguish among</a:t>
            </a:r>
          </a:p>
          <a:p>
            <a:pPr>
              <a:lnSpc>
                <a:spcPct val="90000"/>
              </a:lnSpc>
              <a:buFontTx/>
              <a:buNone/>
            </a:pPr>
            <a:r>
              <a:rPr lang="en-US" altLang="en-US"/>
              <a:t>     several devices the same driver controls</a:t>
            </a:r>
          </a:p>
          <a:p>
            <a:pPr>
              <a:lnSpc>
                <a:spcPct val="90000"/>
              </a:lnSpc>
            </a:pPr>
            <a:r>
              <a:rPr lang="en-US" altLang="en-US"/>
              <a:t>Kernel also needs a driver-name</a:t>
            </a:r>
          </a:p>
          <a:p>
            <a:pPr>
              <a:lnSpc>
                <a:spcPct val="90000"/>
              </a:lnSpc>
            </a:pPr>
            <a:r>
              <a:rPr lang="en-US" altLang="en-US"/>
              <a:t>Users need a device-node as ‘interface’</a:t>
            </a:r>
          </a:p>
          <a:p>
            <a:pPr>
              <a:lnSpc>
                <a:spcPct val="90000"/>
              </a:lnSpc>
            </a:pPr>
            <a:endParaRPr lang="en-US" altLang="en-US"/>
          </a:p>
          <a:p>
            <a:pPr>
              <a:lnSpc>
                <a:spcPct val="90000"/>
              </a:lnSpc>
              <a:buFontTx/>
              <a:buNone/>
            </a:pPr>
            <a:r>
              <a:rPr lang="en-US" altLang="en-US"/>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B8331C4-206E-FEAE-B20C-F3EA5821C790}"/>
              </a:ext>
            </a:extLst>
          </p:cNvPr>
          <p:cNvSpPr>
            <a:spLocks noGrp="1" noChangeArrowheads="1"/>
          </p:cNvSpPr>
          <p:nvPr>
            <p:ph type="title"/>
          </p:nvPr>
        </p:nvSpPr>
        <p:spPr/>
        <p:txBody>
          <a:bodyPr/>
          <a:lstStyle/>
          <a:p>
            <a:r>
              <a:rPr lang="en-US" altLang="en-US"/>
              <a:t>Our module: ‘stash.c’</a:t>
            </a:r>
          </a:p>
        </p:txBody>
      </p:sp>
      <p:sp>
        <p:nvSpPr>
          <p:cNvPr id="28675" name="Rectangle 3">
            <a:extLst>
              <a:ext uri="{FF2B5EF4-FFF2-40B4-BE49-F238E27FC236}">
                <a16:creationId xmlns:a16="http://schemas.microsoft.com/office/drawing/2014/main" id="{071B92A5-6780-8ADC-0878-4AB63B2762D0}"/>
              </a:ext>
            </a:extLst>
          </p:cNvPr>
          <p:cNvSpPr>
            <a:spLocks noGrp="1" noChangeArrowheads="1"/>
          </p:cNvSpPr>
          <p:nvPr>
            <p:ph idx="1"/>
          </p:nvPr>
        </p:nvSpPr>
        <p:spPr/>
        <p:txBody>
          <a:bodyPr/>
          <a:lstStyle/>
          <a:p>
            <a:r>
              <a:rPr lang="en-US" altLang="en-US"/>
              <a:t>We can create a device-driver module for our ‘virtual’ device (we named it ‘stash’)</a:t>
            </a:r>
          </a:p>
          <a:p>
            <a:r>
              <a:rPr lang="en-US" altLang="en-US"/>
              <a:t>It allows an application to save some data in a kernel-space buffer (a ‘ring’ buffer) by ‘writing’ to the device-file ‘/dev/stash’</a:t>
            </a:r>
          </a:p>
          <a:p>
            <a:r>
              <a:rPr lang="en-US" altLang="en-US"/>
              <a:t>Any application can retrieve this stashed data, by reading from this device-file</a:t>
            </a:r>
          </a:p>
          <a:p>
            <a:r>
              <a:rPr lang="en-US" altLang="en-US"/>
              <a:t>It works like a FIFO (First In, First Out)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52A1668-93DB-D0B2-8AA7-C8753D50AC68}"/>
              </a:ext>
            </a:extLst>
          </p:cNvPr>
          <p:cNvSpPr>
            <a:spLocks noGrp="1" noChangeArrowheads="1"/>
          </p:cNvSpPr>
          <p:nvPr>
            <p:ph type="title"/>
          </p:nvPr>
        </p:nvSpPr>
        <p:spPr/>
        <p:txBody>
          <a:bodyPr/>
          <a:lstStyle/>
          <a:p>
            <a:r>
              <a:rPr lang="en-US" altLang="en-US"/>
              <a:t>Creating our device node</a:t>
            </a:r>
          </a:p>
        </p:txBody>
      </p:sp>
      <p:sp>
        <p:nvSpPr>
          <p:cNvPr id="27651" name="Rectangle 3">
            <a:extLst>
              <a:ext uri="{FF2B5EF4-FFF2-40B4-BE49-F238E27FC236}">
                <a16:creationId xmlns:a16="http://schemas.microsoft.com/office/drawing/2014/main" id="{FF186375-30A9-D7E1-58BC-FCDD8C2A8D06}"/>
              </a:ext>
            </a:extLst>
          </p:cNvPr>
          <p:cNvSpPr>
            <a:spLocks noGrp="1" noChangeArrowheads="1"/>
          </p:cNvSpPr>
          <p:nvPr>
            <p:ph idx="1"/>
          </p:nvPr>
        </p:nvSpPr>
        <p:spPr/>
        <p:txBody>
          <a:bodyPr/>
          <a:lstStyle/>
          <a:p>
            <a:r>
              <a:rPr lang="en-US" altLang="en-US"/>
              <a:t>The ‘mknod’ command creates the node:	      $ mknod  /dev/stash  c  40  0</a:t>
            </a:r>
          </a:p>
          <a:p>
            <a:endParaRPr lang="en-US" altLang="en-US"/>
          </a:p>
          <a:p>
            <a:r>
              <a:rPr lang="en-US" altLang="en-US"/>
              <a:t>The ‘chmod’ command changes the node access-permissions (if that’s needed):			  $ chmod  a+rw  /dev/stash</a:t>
            </a:r>
          </a:p>
          <a:p>
            <a:endParaRPr lang="en-US" altLang="en-US"/>
          </a:p>
          <a:p>
            <a:r>
              <a:rPr lang="en-US" altLang="en-US"/>
              <a:t>Both commands normally are ‘privileged’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B46BA01-AD92-1B00-C35D-47548A3D075C}"/>
              </a:ext>
            </a:extLst>
          </p:cNvPr>
          <p:cNvSpPr>
            <a:spLocks noGrp="1" noChangeArrowheads="1"/>
          </p:cNvSpPr>
          <p:nvPr>
            <p:ph type="title"/>
          </p:nvPr>
        </p:nvSpPr>
        <p:spPr/>
        <p:txBody>
          <a:bodyPr/>
          <a:lstStyle/>
          <a:p>
            <a:r>
              <a:rPr lang="en-US" altLang="en-US"/>
              <a:t>Module ‘Boilerplate’</a:t>
            </a:r>
          </a:p>
        </p:txBody>
      </p:sp>
      <p:sp>
        <p:nvSpPr>
          <p:cNvPr id="24579" name="Rectangle 3">
            <a:extLst>
              <a:ext uri="{FF2B5EF4-FFF2-40B4-BE49-F238E27FC236}">
                <a16:creationId xmlns:a16="http://schemas.microsoft.com/office/drawing/2014/main" id="{9EAC5447-730A-5AEB-60B4-80264E4AA5BA}"/>
              </a:ext>
            </a:extLst>
          </p:cNvPr>
          <p:cNvSpPr>
            <a:spLocks noGrp="1" noChangeArrowheads="1"/>
          </p:cNvSpPr>
          <p:nvPr>
            <p:ph idx="1"/>
          </p:nvPr>
        </p:nvSpPr>
        <p:spPr/>
        <p:txBody>
          <a:bodyPr/>
          <a:lstStyle/>
          <a:p>
            <a:r>
              <a:rPr lang="en-US" altLang="en-US"/>
              <a:t>Must have ‘init_module()’ function</a:t>
            </a:r>
          </a:p>
          <a:p>
            <a:pPr>
              <a:buFontTx/>
              <a:buNone/>
            </a:pPr>
            <a:r>
              <a:rPr lang="en-US" altLang="en-US"/>
              <a:t>	(to ‘register’ service-functions with kernel)</a:t>
            </a:r>
          </a:p>
          <a:p>
            <a:pPr>
              <a:buFontTx/>
              <a:buNone/>
            </a:pPr>
            <a:endParaRPr lang="en-US" altLang="en-US"/>
          </a:p>
          <a:p>
            <a:r>
              <a:rPr lang="en-US" altLang="en-US"/>
              <a:t>Must have ‘cleanup_module()’ function</a:t>
            </a:r>
          </a:p>
          <a:p>
            <a:pPr>
              <a:buFontTx/>
              <a:buNone/>
            </a:pPr>
            <a:r>
              <a:rPr lang="en-US" altLang="en-US"/>
              <a:t>	(to ‘unregister’ our service-functions)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4D81EF-1579-E2B3-78A1-D2A3B959C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39" y="2133600"/>
            <a:ext cx="7618288" cy="4285287"/>
          </a:xfrm>
          <a:prstGeom prst="rect">
            <a:avLst/>
          </a:prstGeom>
        </p:spPr>
      </p:pic>
      <p:sp>
        <p:nvSpPr>
          <p:cNvPr id="4" name="TextBox 3">
            <a:extLst>
              <a:ext uri="{FF2B5EF4-FFF2-40B4-BE49-F238E27FC236}">
                <a16:creationId xmlns:a16="http://schemas.microsoft.com/office/drawing/2014/main" id="{2B8E2A42-4E64-83C7-AC92-7A85CECF9C97}"/>
              </a:ext>
            </a:extLst>
          </p:cNvPr>
          <p:cNvSpPr txBox="1"/>
          <p:nvPr/>
        </p:nvSpPr>
        <p:spPr>
          <a:xfrm>
            <a:off x="767945" y="900701"/>
            <a:ext cx="3980408" cy="400110"/>
          </a:xfrm>
          <a:prstGeom prst="rect">
            <a:avLst/>
          </a:prstGeom>
          <a:noFill/>
        </p:spPr>
        <p:txBody>
          <a:bodyPr wrap="square" rtlCol="0">
            <a:spAutoFit/>
          </a:bodyPr>
          <a:lstStyle/>
          <a:p>
            <a:r>
              <a:rPr lang="en-IN" sz="2000" dirty="0"/>
              <a:t>COMPILING A LDD PROGRAM:</a:t>
            </a:r>
          </a:p>
        </p:txBody>
      </p:sp>
    </p:spTree>
    <p:extLst>
      <p:ext uri="{BB962C8B-B14F-4D97-AF65-F5344CB8AC3E}">
        <p14:creationId xmlns:p14="http://schemas.microsoft.com/office/powerpoint/2010/main" val="3348844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6009A57-2FF2-CDAD-4BC3-B1966394F927}"/>
              </a:ext>
            </a:extLst>
          </p:cNvPr>
          <p:cNvSpPr>
            <a:spLocks noGrp="1" noChangeArrowheads="1"/>
          </p:cNvSpPr>
          <p:nvPr>
            <p:ph type="title"/>
          </p:nvPr>
        </p:nvSpPr>
        <p:spPr/>
        <p:txBody>
          <a:bodyPr/>
          <a:lstStyle/>
          <a:p>
            <a:r>
              <a:rPr lang="en-US" altLang="en-US"/>
              <a:t>More ‘boilerplate’</a:t>
            </a:r>
          </a:p>
        </p:txBody>
      </p:sp>
      <p:sp>
        <p:nvSpPr>
          <p:cNvPr id="25603" name="Rectangle 3">
            <a:extLst>
              <a:ext uri="{FF2B5EF4-FFF2-40B4-BE49-F238E27FC236}">
                <a16:creationId xmlns:a16="http://schemas.microsoft.com/office/drawing/2014/main" id="{24219430-6179-E69E-5652-D1D89EA274BA}"/>
              </a:ext>
            </a:extLst>
          </p:cNvPr>
          <p:cNvSpPr>
            <a:spLocks noGrp="1" noChangeArrowheads="1"/>
          </p:cNvSpPr>
          <p:nvPr>
            <p:ph idx="1"/>
          </p:nvPr>
        </p:nvSpPr>
        <p:spPr/>
        <p:txBody>
          <a:bodyPr>
            <a:normAutofit fontScale="85000" lnSpcReduction="20000"/>
          </a:bodyPr>
          <a:lstStyle/>
          <a:p>
            <a:pPr>
              <a:lnSpc>
                <a:spcPct val="80000"/>
              </a:lnSpc>
            </a:pPr>
            <a:r>
              <a:rPr lang="en-US" altLang="en-US" sz="2800"/>
              <a:t>Must include certain kernel header-files</a:t>
            </a:r>
          </a:p>
          <a:p>
            <a:pPr>
              <a:lnSpc>
                <a:spcPct val="80000"/>
              </a:lnSpc>
              <a:buFontTx/>
              <a:buNone/>
            </a:pPr>
            <a:r>
              <a:rPr lang="en-US" altLang="en-US" sz="2800"/>
              <a:t>	(e.g., #include &lt;linux/module.h&gt;)</a:t>
            </a:r>
          </a:p>
          <a:p>
            <a:pPr>
              <a:lnSpc>
                <a:spcPct val="80000"/>
              </a:lnSpc>
              <a:buFontTx/>
              <a:buNone/>
            </a:pPr>
            <a:endParaRPr lang="en-US" altLang="en-US" sz="2800"/>
          </a:p>
          <a:p>
            <a:pPr>
              <a:lnSpc>
                <a:spcPct val="80000"/>
              </a:lnSpc>
            </a:pPr>
            <a:r>
              <a:rPr lang="en-US" altLang="en-US" sz="2800"/>
              <a:t>Must define certain compiler constants </a:t>
            </a:r>
          </a:p>
          <a:p>
            <a:pPr>
              <a:lnSpc>
                <a:spcPct val="80000"/>
              </a:lnSpc>
              <a:buFontTx/>
              <a:buNone/>
            </a:pPr>
            <a:r>
              <a:rPr lang="en-US" altLang="en-US" sz="2800"/>
              <a:t>	(e.g., #define __KERNEL__, MODULE)</a:t>
            </a:r>
          </a:p>
          <a:p>
            <a:pPr>
              <a:lnSpc>
                <a:spcPct val="80000"/>
              </a:lnSpc>
              <a:buFontTx/>
              <a:buNone/>
            </a:pPr>
            <a:endParaRPr lang="en-US" altLang="en-US" sz="2800"/>
          </a:p>
          <a:p>
            <a:pPr>
              <a:lnSpc>
                <a:spcPct val="80000"/>
              </a:lnSpc>
            </a:pPr>
            <a:r>
              <a:rPr lang="en-US" altLang="en-US" sz="2800"/>
              <a:t>Alternatively these constants may be defined on the compiler’s command-line (using –D switch), and so be conveniently embedded in a Makefile</a:t>
            </a:r>
          </a:p>
          <a:p>
            <a:pPr>
              <a:lnSpc>
                <a:spcPct val="80000"/>
              </a:lnSpc>
              <a:buFontTx/>
              <a:buNone/>
            </a:pPr>
            <a:r>
              <a:rPr lang="en-US" altLang="en-US" sz="280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F5652E2-3F42-51D0-F93A-2CBC1430425A}"/>
              </a:ext>
            </a:extLst>
          </p:cNvPr>
          <p:cNvSpPr>
            <a:spLocks noGrp="1" noChangeArrowheads="1"/>
          </p:cNvSpPr>
          <p:nvPr>
            <p:ph type="title"/>
          </p:nvPr>
        </p:nvSpPr>
        <p:spPr/>
        <p:txBody>
          <a:bodyPr/>
          <a:lstStyle/>
          <a:p>
            <a:r>
              <a:rPr lang="en-US" altLang="en-US"/>
              <a:t>Important File I/O Functions</a:t>
            </a:r>
          </a:p>
        </p:txBody>
      </p:sp>
      <p:sp>
        <p:nvSpPr>
          <p:cNvPr id="32771" name="Rectangle 3">
            <a:extLst>
              <a:ext uri="{FF2B5EF4-FFF2-40B4-BE49-F238E27FC236}">
                <a16:creationId xmlns:a16="http://schemas.microsoft.com/office/drawing/2014/main" id="{95559468-FCC9-ABED-5FDA-67D46643C6E0}"/>
              </a:ext>
            </a:extLst>
          </p:cNvPr>
          <p:cNvSpPr>
            <a:spLocks noGrp="1" noChangeArrowheads="1"/>
          </p:cNvSpPr>
          <p:nvPr>
            <p:ph idx="1"/>
          </p:nvPr>
        </p:nvSpPr>
        <p:spPr/>
        <p:txBody>
          <a:bodyPr/>
          <a:lstStyle/>
          <a:p>
            <a:r>
              <a:rPr lang="en-US" altLang="en-US"/>
              <a:t>int open( char *pathname, int flags ); </a:t>
            </a:r>
          </a:p>
          <a:p>
            <a:r>
              <a:rPr lang="en-US" altLang="en-US"/>
              <a:t>int read( int fd, void *buf, size_t count ); </a:t>
            </a:r>
          </a:p>
          <a:p>
            <a:r>
              <a:rPr lang="en-US" altLang="en-US"/>
              <a:t>int write( int fd, void *buf, size_t count );</a:t>
            </a:r>
          </a:p>
          <a:p>
            <a:r>
              <a:rPr lang="en-US" altLang="en-US"/>
              <a:t>loff_t lseek( int fd, loff_t off, int whence );  </a:t>
            </a:r>
          </a:p>
          <a:p>
            <a:r>
              <a:rPr lang="en-US" altLang="en-US"/>
              <a:t>int close( int fd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37230ED-6D0C-2CE2-DFD8-D5C8FFC7C26C}"/>
              </a:ext>
            </a:extLst>
          </p:cNvPr>
          <p:cNvSpPr>
            <a:spLocks noGrp="1" noChangeArrowheads="1"/>
          </p:cNvSpPr>
          <p:nvPr>
            <p:ph type="title"/>
          </p:nvPr>
        </p:nvSpPr>
        <p:spPr/>
        <p:txBody>
          <a:bodyPr/>
          <a:lstStyle/>
          <a:p>
            <a:r>
              <a:rPr lang="en-US" altLang="en-US"/>
              <a:t>UNIX ‘man’ pages</a:t>
            </a:r>
          </a:p>
        </p:txBody>
      </p:sp>
      <p:sp>
        <p:nvSpPr>
          <p:cNvPr id="33795" name="Rectangle 3">
            <a:extLst>
              <a:ext uri="{FF2B5EF4-FFF2-40B4-BE49-F238E27FC236}">
                <a16:creationId xmlns:a16="http://schemas.microsoft.com/office/drawing/2014/main" id="{2C5A6278-AFE3-5A5B-080E-D9BC04954F17}"/>
              </a:ext>
            </a:extLst>
          </p:cNvPr>
          <p:cNvSpPr>
            <a:spLocks noGrp="1" noChangeArrowheads="1"/>
          </p:cNvSpPr>
          <p:nvPr>
            <p:ph idx="1"/>
          </p:nvPr>
        </p:nvSpPr>
        <p:spPr/>
        <p:txBody>
          <a:bodyPr/>
          <a:lstStyle/>
          <a:p>
            <a:r>
              <a:rPr lang="en-US" altLang="en-US"/>
              <a:t>A convenient online guide to prototypes and semantics of the C Library Functions </a:t>
            </a:r>
          </a:p>
          <a:p>
            <a:r>
              <a:rPr lang="en-US" altLang="en-US"/>
              <a:t>Example of usage:</a:t>
            </a:r>
          </a:p>
          <a:p>
            <a:pPr>
              <a:buFontTx/>
              <a:buNone/>
            </a:pPr>
            <a:endParaRPr lang="en-US" altLang="en-US"/>
          </a:p>
          <a:p>
            <a:pPr lvl="2">
              <a:buFontTx/>
              <a:buNone/>
            </a:pPr>
            <a:r>
              <a:rPr lang="en-US" altLang="en-US"/>
              <a:t>			$ man 2 open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3BA8815-90C5-0BAD-EE8C-69ACDCC8A21B}"/>
              </a:ext>
            </a:extLst>
          </p:cNvPr>
          <p:cNvSpPr>
            <a:spLocks noGrp="1" noChangeArrowheads="1"/>
          </p:cNvSpPr>
          <p:nvPr>
            <p:ph type="title"/>
          </p:nvPr>
        </p:nvSpPr>
        <p:spPr/>
        <p:txBody>
          <a:bodyPr/>
          <a:lstStyle/>
          <a:p>
            <a:r>
              <a:rPr lang="en-US" altLang="en-US"/>
              <a:t>The ‘open’ function</a:t>
            </a:r>
          </a:p>
        </p:txBody>
      </p:sp>
      <p:sp>
        <p:nvSpPr>
          <p:cNvPr id="34819" name="Rectangle 3">
            <a:extLst>
              <a:ext uri="{FF2B5EF4-FFF2-40B4-BE49-F238E27FC236}">
                <a16:creationId xmlns:a16="http://schemas.microsoft.com/office/drawing/2014/main" id="{BAAC8660-282C-C437-29FE-7A3AFA4E41BC}"/>
              </a:ext>
            </a:extLst>
          </p:cNvPr>
          <p:cNvSpPr>
            <a:spLocks noGrp="1" noChangeArrowheads="1"/>
          </p:cNvSpPr>
          <p:nvPr>
            <p:ph idx="1"/>
          </p:nvPr>
        </p:nvSpPr>
        <p:spPr/>
        <p:txBody>
          <a:bodyPr/>
          <a:lstStyle/>
          <a:p>
            <a:r>
              <a:rPr lang="en-US" altLang="en-US"/>
              <a:t>#include &lt;fcntl.h&gt;</a:t>
            </a:r>
          </a:p>
          <a:p>
            <a:r>
              <a:rPr lang="en-US" altLang="en-US"/>
              <a:t>int open( const char *pathname, int flags );</a:t>
            </a:r>
          </a:p>
          <a:p>
            <a:r>
              <a:rPr lang="en-US" altLang="en-US"/>
              <a:t>Converts a pathname to a file-descriptor</a:t>
            </a:r>
          </a:p>
          <a:p>
            <a:r>
              <a:rPr lang="en-US" altLang="en-US"/>
              <a:t>File-descriptor is a nonnegative integer  </a:t>
            </a:r>
          </a:p>
          <a:p>
            <a:r>
              <a:rPr lang="en-US" altLang="en-US"/>
              <a:t>Used as a file-ID in subsequent functions</a:t>
            </a:r>
          </a:p>
          <a:p>
            <a:r>
              <a:rPr lang="en-US" altLang="en-US"/>
              <a:t>‘flags’ is a symbolic constant: </a:t>
            </a:r>
          </a:p>
          <a:p>
            <a:pPr>
              <a:buFontTx/>
              <a:buNone/>
            </a:pPr>
            <a:r>
              <a:rPr lang="en-US" altLang="en-US"/>
              <a:t>		O_RDONLY, O_WRONLY, O_RDWR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4AA5982-F0BD-27D4-FF3E-6CED07D4F01F}"/>
              </a:ext>
            </a:extLst>
          </p:cNvPr>
          <p:cNvSpPr>
            <a:spLocks noGrp="1" noChangeArrowheads="1"/>
          </p:cNvSpPr>
          <p:nvPr>
            <p:ph type="title"/>
          </p:nvPr>
        </p:nvSpPr>
        <p:spPr/>
        <p:txBody>
          <a:bodyPr/>
          <a:lstStyle/>
          <a:p>
            <a:r>
              <a:rPr lang="en-US" altLang="en-US"/>
              <a:t>The ‘close’ function</a:t>
            </a:r>
          </a:p>
        </p:txBody>
      </p:sp>
      <p:sp>
        <p:nvSpPr>
          <p:cNvPr id="35843" name="Rectangle 3">
            <a:extLst>
              <a:ext uri="{FF2B5EF4-FFF2-40B4-BE49-F238E27FC236}">
                <a16:creationId xmlns:a16="http://schemas.microsoft.com/office/drawing/2014/main" id="{3ECDE514-4CD1-4F0D-5A41-A748E194EB13}"/>
              </a:ext>
            </a:extLst>
          </p:cNvPr>
          <p:cNvSpPr>
            <a:spLocks noGrp="1" noChangeArrowheads="1"/>
          </p:cNvSpPr>
          <p:nvPr>
            <p:ph idx="1"/>
          </p:nvPr>
        </p:nvSpPr>
        <p:spPr/>
        <p:txBody>
          <a:bodyPr/>
          <a:lstStyle/>
          <a:p>
            <a:r>
              <a:rPr lang="en-US" altLang="en-US"/>
              <a:t>#include &lt;unistd.h&gt;</a:t>
            </a:r>
          </a:p>
          <a:p>
            <a:r>
              <a:rPr lang="en-US" altLang="en-US"/>
              <a:t>int close( int fd );</a:t>
            </a:r>
          </a:p>
          <a:p>
            <a:r>
              <a:rPr lang="en-US" altLang="en-US"/>
              <a:t>Breaks link between file and file-descriptor</a:t>
            </a:r>
          </a:p>
          <a:p>
            <a:r>
              <a:rPr lang="en-US" altLang="en-US"/>
              <a:t>Returns 0 on success, or -1 if an error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7CC617C-6436-AA7C-F099-D15ED7C9F2AB}"/>
              </a:ext>
            </a:extLst>
          </p:cNvPr>
          <p:cNvSpPr>
            <a:spLocks noGrp="1" noChangeArrowheads="1"/>
          </p:cNvSpPr>
          <p:nvPr>
            <p:ph type="title"/>
          </p:nvPr>
        </p:nvSpPr>
        <p:spPr/>
        <p:txBody>
          <a:bodyPr/>
          <a:lstStyle/>
          <a:p>
            <a:r>
              <a:rPr lang="en-US" altLang="en-US"/>
              <a:t>The ‘read’ function</a:t>
            </a:r>
          </a:p>
        </p:txBody>
      </p:sp>
      <p:sp>
        <p:nvSpPr>
          <p:cNvPr id="36867" name="Rectangle 3">
            <a:extLst>
              <a:ext uri="{FF2B5EF4-FFF2-40B4-BE49-F238E27FC236}">
                <a16:creationId xmlns:a16="http://schemas.microsoft.com/office/drawing/2014/main" id="{A46EC474-640A-193A-F274-758C86C08D1B}"/>
              </a:ext>
            </a:extLst>
          </p:cNvPr>
          <p:cNvSpPr>
            <a:spLocks noGrp="1" noChangeArrowheads="1"/>
          </p:cNvSpPr>
          <p:nvPr>
            <p:ph idx="1"/>
          </p:nvPr>
        </p:nvSpPr>
        <p:spPr>
          <a:xfrm>
            <a:off x="381000" y="1447800"/>
            <a:ext cx="8229600" cy="4525963"/>
          </a:xfrm>
        </p:spPr>
        <p:txBody>
          <a:bodyPr/>
          <a:lstStyle/>
          <a:p>
            <a:r>
              <a:rPr lang="en-US" altLang="en-US"/>
              <a:t>#include &lt;unistd.h&gt;</a:t>
            </a:r>
          </a:p>
          <a:p>
            <a:r>
              <a:rPr lang="en-US" altLang="en-US"/>
              <a:t>int read( int fd, void *buf, size_t count );</a:t>
            </a:r>
          </a:p>
          <a:p>
            <a:r>
              <a:rPr lang="en-US" altLang="en-US"/>
              <a:t>Attempts to read up to ‘count’ bytes</a:t>
            </a:r>
          </a:p>
          <a:p>
            <a:r>
              <a:rPr lang="en-US" altLang="en-US"/>
              <a:t>Bytes are placed in ‘buf’ memory-buffer</a:t>
            </a:r>
          </a:p>
          <a:p>
            <a:r>
              <a:rPr lang="en-US" altLang="en-US"/>
              <a:t>Returns the number of bytes read</a:t>
            </a:r>
          </a:p>
          <a:p>
            <a:r>
              <a:rPr lang="en-US" altLang="en-US"/>
              <a:t>Or returns -1 if some error occurred</a:t>
            </a:r>
          </a:p>
          <a:p>
            <a:r>
              <a:rPr lang="en-US" altLang="en-US"/>
              <a:t>Return-value 0 means ‘end-of-file’</a:t>
            </a:r>
          </a:p>
          <a:p>
            <a:pPr>
              <a:buFontTx/>
              <a:buNone/>
            </a:pP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A6553A9-7BEE-295F-C628-DF40BD4F23EB}"/>
              </a:ext>
            </a:extLst>
          </p:cNvPr>
          <p:cNvSpPr>
            <a:spLocks noGrp="1" noChangeArrowheads="1"/>
          </p:cNvSpPr>
          <p:nvPr>
            <p:ph type="title"/>
          </p:nvPr>
        </p:nvSpPr>
        <p:spPr/>
        <p:txBody>
          <a:bodyPr/>
          <a:lstStyle/>
          <a:p>
            <a:r>
              <a:rPr lang="en-US" altLang="en-US"/>
              <a:t>The ‘write’ function</a:t>
            </a:r>
          </a:p>
        </p:txBody>
      </p:sp>
      <p:sp>
        <p:nvSpPr>
          <p:cNvPr id="37891" name="Rectangle 3">
            <a:extLst>
              <a:ext uri="{FF2B5EF4-FFF2-40B4-BE49-F238E27FC236}">
                <a16:creationId xmlns:a16="http://schemas.microsoft.com/office/drawing/2014/main" id="{4ADE0A16-71B3-EB94-5071-6B90B3BAD90F}"/>
              </a:ext>
            </a:extLst>
          </p:cNvPr>
          <p:cNvSpPr>
            <a:spLocks noGrp="1" noChangeArrowheads="1"/>
          </p:cNvSpPr>
          <p:nvPr>
            <p:ph idx="1"/>
          </p:nvPr>
        </p:nvSpPr>
        <p:spPr/>
        <p:txBody>
          <a:bodyPr/>
          <a:lstStyle/>
          <a:p>
            <a:r>
              <a:rPr lang="en-US" altLang="en-US"/>
              <a:t>#include &lt;unistd.h&gt;</a:t>
            </a:r>
          </a:p>
          <a:p>
            <a:r>
              <a:rPr lang="en-US" altLang="en-US"/>
              <a:t>int write( int fd, void *buf, size_t count );</a:t>
            </a:r>
          </a:p>
          <a:p>
            <a:r>
              <a:rPr lang="en-US" altLang="en-US"/>
              <a:t>Attempts to write up to ‘count’ bytes</a:t>
            </a:r>
          </a:p>
          <a:p>
            <a:r>
              <a:rPr lang="en-US" altLang="en-US"/>
              <a:t>Bytes are taken from ‘buf’ memory-buffer</a:t>
            </a:r>
          </a:p>
          <a:p>
            <a:r>
              <a:rPr lang="en-US" altLang="en-US"/>
              <a:t>Returns the number of bytes written</a:t>
            </a:r>
          </a:p>
          <a:p>
            <a:r>
              <a:rPr lang="en-US" altLang="en-US"/>
              <a:t>Or returns -1 if some error occurred</a:t>
            </a:r>
          </a:p>
          <a:p>
            <a:r>
              <a:rPr lang="en-US" altLang="en-US"/>
              <a:t>Return-value 0 means no data was written</a:t>
            </a:r>
          </a:p>
          <a:p>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9781AE1-69C2-ECDC-EB3A-FB1BA3703190}"/>
              </a:ext>
            </a:extLst>
          </p:cNvPr>
          <p:cNvSpPr>
            <a:spLocks noGrp="1" noChangeArrowheads="1"/>
          </p:cNvSpPr>
          <p:nvPr>
            <p:ph type="title"/>
          </p:nvPr>
        </p:nvSpPr>
        <p:spPr/>
        <p:txBody>
          <a:bodyPr/>
          <a:lstStyle/>
          <a:p>
            <a:r>
              <a:rPr lang="en-US" altLang="en-US"/>
              <a:t>The ‘lseek’ function</a:t>
            </a:r>
          </a:p>
        </p:txBody>
      </p:sp>
      <p:sp>
        <p:nvSpPr>
          <p:cNvPr id="60419" name="Rectangle 3">
            <a:extLst>
              <a:ext uri="{FF2B5EF4-FFF2-40B4-BE49-F238E27FC236}">
                <a16:creationId xmlns:a16="http://schemas.microsoft.com/office/drawing/2014/main" id="{D3EFA613-22B7-310D-D3FC-24A95E13F53D}"/>
              </a:ext>
            </a:extLst>
          </p:cNvPr>
          <p:cNvSpPr>
            <a:spLocks noGrp="1" noChangeArrowheads="1"/>
          </p:cNvSpPr>
          <p:nvPr>
            <p:ph idx="1"/>
          </p:nvPr>
        </p:nvSpPr>
        <p:spPr/>
        <p:txBody>
          <a:bodyPr/>
          <a:lstStyle/>
          <a:p>
            <a:r>
              <a:rPr lang="en-US" altLang="en-US"/>
              <a:t>#include &lt;unistd.h&gt;</a:t>
            </a:r>
          </a:p>
          <a:p>
            <a:r>
              <a:rPr lang="en-US" altLang="en-US"/>
              <a:t>loff_t lseek( int fd, loff_t off, int whence );</a:t>
            </a:r>
          </a:p>
          <a:p>
            <a:r>
              <a:rPr lang="en-US" altLang="en-US"/>
              <a:t>This function moves the file’s pointer</a:t>
            </a:r>
          </a:p>
          <a:p>
            <a:r>
              <a:rPr lang="en-US" altLang="en-US"/>
              <a:t>Three ways to do the move:</a:t>
            </a:r>
          </a:p>
          <a:p>
            <a:pPr lvl="1">
              <a:buFontTx/>
              <a:buNone/>
            </a:pPr>
            <a:r>
              <a:rPr lang="en-US" altLang="en-US"/>
              <a:t>	SEEK_SET:  move from beginning position</a:t>
            </a:r>
          </a:p>
          <a:p>
            <a:pPr lvl="1">
              <a:buFontTx/>
              <a:buNone/>
            </a:pPr>
            <a:r>
              <a:rPr lang="en-US" altLang="en-US"/>
              <a:t>	SEEK_CUR: move from current position </a:t>
            </a:r>
          </a:p>
          <a:p>
            <a:pPr lvl="1">
              <a:buFontTx/>
              <a:buNone/>
            </a:pPr>
            <a:r>
              <a:rPr lang="en-US" altLang="en-US"/>
              <a:t>	SEEK_END: move from ending position</a:t>
            </a:r>
          </a:p>
          <a:p>
            <a:r>
              <a:rPr lang="en-US" altLang="en-US"/>
              <a:t>(Could be used to determine a file’s size)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FCD9BF3-ED1E-8F07-4D4C-E588997E9C2B}"/>
              </a:ext>
            </a:extLst>
          </p:cNvPr>
          <p:cNvSpPr>
            <a:spLocks noGrp="1" noChangeArrowheads="1"/>
          </p:cNvSpPr>
          <p:nvPr>
            <p:ph type="title"/>
          </p:nvPr>
        </p:nvSpPr>
        <p:spPr/>
        <p:txBody>
          <a:bodyPr/>
          <a:lstStyle/>
          <a:p>
            <a:r>
              <a:rPr lang="en-US" altLang="en-US"/>
              <a:t>Default is ‘Blocking’ Mode</a:t>
            </a:r>
          </a:p>
        </p:txBody>
      </p:sp>
      <p:sp>
        <p:nvSpPr>
          <p:cNvPr id="38915" name="Rectangle 3">
            <a:extLst>
              <a:ext uri="{FF2B5EF4-FFF2-40B4-BE49-F238E27FC236}">
                <a16:creationId xmlns:a16="http://schemas.microsoft.com/office/drawing/2014/main" id="{0D94A131-A796-2378-CD90-1B29523980D9}"/>
              </a:ext>
            </a:extLst>
          </p:cNvPr>
          <p:cNvSpPr>
            <a:spLocks noGrp="1" noChangeArrowheads="1"/>
          </p:cNvSpPr>
          <p:nvPr>
            <p:ph idx="1"/>
          </p:nvPr>
        </p:nvSpPr>
        <p:spPr/>
        <p:txBody>
          <a:bodyPr/>
          <a:lstStyle/>
          <a:p>
            <a:pPr>
              <a:lnSpc>
                <a:spcPct val="90000"/>
              </a:lnSpc>
            </a:pPr>
            <a:r>
              <a:rPr lang="en-US" altLang="en-US"/>
              <a:t>The ‘read()’ function normally does not return 0 (unless ‘end-of-file’ is reached)</a:t>
            </a:r>
          </a:p>
          <a:p>
            <a:pPr>
              <a:lnSpc>
                <a:spcPct val="90000"/>
              </a:lnSpc>
            </a:pPr>
            <a:r>
              <a:rPr lang="en-US" altLang="en-US"/>
              <a:t>The ‘write()’ function normally does not return 0 (unless there’s no more space)</a:t>
            </a:r>
          </a:p>
          <a:p>
            <a:pPr>
              <a:lnSpc>
                <a:spcPct val="90000"/>
              </a:lnSpc>
            </a:pPr>
            <a:r>
              <a:rPr lang="en-US" altLang="en-US"/>
              <a:t>Instead, these functions ‘wait’ for data </a:t>
            </a:r>
          </a:p>
          <a:p>
            <a:pPr>
              <a:lnSpc>
                <a:spcPct val="90000"/>
              </a:lnSpc>
            </a:pPr>
            <a:r>
              <a:rPr lang="en-US" altLang="en-US"/>
              <a:t>But ‘busy-waiting’ would waste CPU time, so the kernel will put the task to ‘sleep’ </a:t>
            </a:r>
          </a:p>
          <a:p>
            <a:pPr>
              <a:lnSpc>
                <a:spcPct val="90000"/>
              </a:lnSpc>
            </a:pPr>
            <a:r>
              <a:rPr lang="en-US" altLang="en-US"/>
              <a:t>This means it won’t get scheduled again (until the kernel ‘wakes up’ this task)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E80790A-8931-EFBD-5821-C2CF557A0298}"/>
              </a:ext>
            </a:extLst>
          </p:cNvPr>
          <p:cNvSpPr>
            <a:spLocks noGrp="1" noChangeArrowheads="1"/>
          </p:cNvSpPr>
          <p:nvPr>
            <p:ph type="title"/>
          </p:nvPr>
        </p:nvSpPr>
        <p:spPr/>
        <p:txBody>
          <a:bodyPr/>
          <a:lstStyle/>
          <a:p>
            <a:r>
              <a:rPr lang="en-US" altLang="en-US"/>
              <a:t>How multitasking works</a:t>
            </a:r>
          </a:p>
        </p:txBody>
      </p:sp>
      <p:sp>
        <p:nvSpPr>
          <p:cNvPr id="40963" name="Rectangle 3">
            <a:extLst>
              <a:ext uri="{FF2B5EF4-FFF2-40B4-BE49-F238E27FC236}">
                <a16:creationId xmlns:a16="http://schemas.microsoft.com/office/drawing/2014/main" id="{D9D103FB-4B8B-AE87-2387-40A320831753}"/>
              </a:ext>
            </a:extLst>
          </p:cNvPr>
          <p:cNvSpPr>
            <a:spLocks noGrp="1" noChangeArrowheads="1"/>
          </p:cNvSpPr>
          <p:nvPr>
            <p:ph idx="1"/>
          </p:nvPr>
        </p:nvSpPr>
        <p:spPr/>
        <p:txBody>
          <a:bodyPr/>
          <a:lstStyle/>
          <a:p>
            <a:r>
              <a:rPr lang="en-US" altLang="en-US"/>
              <a:t>Can be ‘cooperative’ or ‘preemptive’</a:t>
            </a:r>
          </a:p>
          <a:p>
            <a:r>
              <a:rPr lang="en-US" altLang="en-US"/>
              <a:t>‘interrupted’ doesn’t mean ‘preempted’</a:t>
            </a:r>
          </a:p>
          <a:p>
            <a:r>
              <a:rPr lang="en-US" altLang="en-US"/>
              <a:t>‘preempted’ implies a task was switched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BFA625D-3DA1-B1A9-1A44-BEF3A096AF4A}"/>
              </a:ext>
            </a:extLst>
          </p:cNvPr>
          <p:cNvSpPr>
            <a:spLocks noGrp="1" noChangeArrowheads="1"/>
          </p:cNvSpPr>
          <p:nvPr>
            <p:ph type="title"/>
          </p:nvPr>
        </p:nvSpPr>
        <p:spPr/>
        <p:txBody>
          <a:bodyPr/>
          <a:lstStyle/>
          <a:p>
            <a:r>
              <a:rPr lang="en-US" altLang="en-US"/>
              <a:t>What’s a ‘device-driver’?</a:t>
            </a:r>
          </a:p>
        </p:txBody>
      </p:sp>
      <p:sp>
        <p:nvSpPr>
          <p:cNvPr id="4099" name="Rectangle 3">
            <a:extLst>
              <a:ext uri="{FF2B5EF4-FFF2-40B4-BE49-F238E27FC236}">
                <a16:creationId xmlns:a16="http://schemas.microsoft.com/office/drawing/2014/main" id="{1CD92537-F429-FAF1-EA03-1582D94E1205}"/>
              </a:ext>
            </a:extLst>
          </p:cNvPr>
          <p:cNvSpPr>
            <a:spLocks noGrp="1" noChangeArrowheads="1"/>
          </p:cNvSpPr>
          <p:nvPr>
            <p:ph idx="1"/>
          </p:nvPr>
        </p:nvSpPr>
        <p:spPr/>
        <p:txBody>
          <a:bodyPr/>
          <a:lstStyle/>
          <a:p>
            <a:r>
              <a:rPr lang="en-US" altLang="en-US"/>
              <a:t>A special kind of computer program</a:t>
            </a:r>
          </a:p>
          <a:p>
            <a:r>
              <a:rPr lang="en-US" altLang="en-US"/>
              <a:t>Intended to control a peripheral device</a:t>
            </a:r>
          </a:p>
          <a:p>
            <a:r>
              <a:rPr lang="en-US" altLang="en-US"/>
              <a:t>Needs to execute ‘privileged’ instructions</a:t>
            </a:r>
          </a:p>
          <a:p>
            <a:r>
              <a:rPr lang="en-US" altLang="en-US"/>
              <a:t>Must be integrated into the OS kernel</a:t>
            </a:r>
          </a:p>
          <a:p>
            <a:r>
              <a:rPr lang="en-US" altLang="en-US"/>
              <a:t>Interfaces both to kernel and to hardware</a:t>
            </a:r>
          </a:p>
          <a:p>
            <a:r>
              <a:rPr lang="en-US" altLang="en-US"/>
              <a:t>Program-format specific to a particular OS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4D0A21D-3A35-5E30-6EAF-F42D7CD977B0}"/>
              </a:ext>
            </a:extLst>
          </p:cNvPr>
          <p:cNvSpPr>
            <a:spLocks noGrp="1" noChangeArrowheads="1"/>
          </p:cNvSpPr>
          <p:nvPr>
            <p:ph type="title"/>
          </p:nvPr>
        </p:nvSpPr>
        <p:spPr/>
        <p:txBody>
          <a:bodyPr/>
          <a:lstStyle/>
          <a:p>
            <a:r>
              <a:rPr lang="en-US" altLang="en-US"/>
              <a:t>Tasks have various ‘states’</a:t>
            </a:r>
          </a:p>
        </p:txBody>
      </p:sp>
      <p:sp>
        <p:nvSpPr>
          <p:cNvPr id="41987" name="Rectangle 3">
            <a:extLst>
              <a:ext uri="{FF2B5EF4-FFF2-40B4-BE49-F238E27FC236}">
                <a16:creationId xmlns:a16="http://schemas.microsoft.com/office/drawing/2014/main" id="{B3E179E1-EDBD-6650-59D2-425D8347CD03}"/>
              </a:ext>
            </a:extLst>
          </p:cNvPr>
          <p:cNvSpPr>
            <a:spLocks noGrp="1" noChangeArrowheads="1"/>
          </p:cNvSpPr>
          <p:nvPr>
            <p:ph idx="1"/>
          </p:nvPr>
        </p:nvSpPr>
        <p:spPr/>
        <p:txBody>
          <a:bodyPr/>
          <a:lstStyle/>
          <a:p>
            <a:r>
              <a:rPr lang="en-US" altLang="en-US"/>
              <a:t>A task may be ‘running’</a:t>
            </a:r>
          </a:p>
          <a:p>
            <a:r>
              <a:rPr lang="en-US" altLang="en-US"/>
              <a:t>A task may be ‘ready-to-run’</a:t>
            </a:r>
          </a:p>
          <a:p>
            <a:r>
              <a:rPr lang="en-US" altLang="en-US"/>
              <a:t>A task may be ‘blocked’ </a:t>
            </a:r>
          </a:p>
          <a:p>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9C24-015F-AE33-AA71-2FEA60FB76B2}"/>
              </a:ext>
            </a:extLst>
          </p:cNvPr>
          <p:cNvSpPr>
            <a:spLocks noGrp="1"/>
          </p:cNvSpPr>
          <p:nvPr>
            <p:ph type="title"/>
          </p:nvPr>
        </p:nvSpPr>
        <p:spPr/>
        <p:txBody>
          <a:bodyPr/>
          <a:lstStyle/>
          <a:p>
            <a:r>
              <a:rPr lang="en-US" dirty="0"/>
              <a:t>INTERACTING WITH KERNAL</a:t>
            </a:r>
            <a:endParaRPr lang="en-IN" dirty="0"/>
          </a:p>
        </p:txBody>
      </p:sp>
      <p:pic>
        <p:nvPicPr>
          <p:cNvPr id="3" name="Picture 2">
            <a:extLst>
              <a:ext uri="{FF2B5EF4-FFF2-40B4-BE49-F238E27FC236}">
                <a16:creationId xmlns:a16="http://schemas.microsoft.com/office/drawing/2014/main" id="{83FC1492-2E4A-D70D-33A8-0DE5DCDD6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362200"/>
            <a:ext cx="6172200" cy="3343621"/>
          </a:xfrm>
          <a:prstGeom prst="rect">
            <a:avLst/>
          </a:prstGeom>
        </p:spPr>
      </p:pic>
    </p:spTree>
    <p:extLst>
      <p:ext uri="{BB962C8B-B14F-4D97-AF65-F5344CB8AC3E}">
        <p14:creationId xmlns:p14="http://schemas.microsoft.com/office/powerpoint/2010/main" val="2506340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5BC06C-54B4-5E67-D244-1835623B0314}"/>
              </a:ext>
            </a:extLst>
          </p:cNvPr>
          <p:cNvSpPr txBox="1"/>
          <p:nvPr/>
        </p:nvSpPr>
        <p:spPr>
          <a:xfrm>
            <a:off x="2291137" y="615413"/>
            <a:ext cx="4582274" cy="4801314"/>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1. The echo command is used to print the specified string to the standard output.2. The &gt; operator redirects the output of the echo command to the specified file, which in this case is /dev/chardev.3. The kernel receives the write request to the /dev/</a:t>
            </a:r>
            <a:r>
              <a:rPr lang="en-IN" dirty="0" err="1">
                <a:latin typeface="Times New Roman" panose="02020603050405020304" pitchFamily="18" charset="0"/>
                <a:cs typeface="Times New Roman" panose="02020603050405020304" pitchFamily="18" charset="0"/>
              </a:rPr>
              <a:t>chardev</a:t>
            </a:r>
            <a:r>
              <a:rPr lang="en-IN" dirty="0">
                <a:latin typeface="Times New Roman" panose="02020603050405020304" pitchFamily="18" charset="0"/>
                <a:cs typeface="Times New Roman" panose="02020603050405020304" pitchFamily="18" charset="0"/>
              </a:rPr>
              <a:t> character device.4. The kernel invokes the </a:t>
            </a:r>
            <a:r>
              <a:rPr lang="en-IN" dirty="0" err="1">
                <a:latin typeface="Times New Roman" panose="02020603050405020304" pitchFamily="18" charset="0"/>
                <a:cs typeface="Times New Roman" panose="02020603050405020304" pitchFamily="18" charset="0"/>
              </a:rPr>
              <a:t>device_write</a:t>
            </a:r>
            <a:r>
              <a:rPr lang="en-IN" dirty="0">
                <a:latin typeface="Times New Roman" panose="02020603050405020304" pitchFamily="18" charset="0"/>
                <a:cs typeface="Times New Roman" panose="02020603050405020304" pitchFamily="18" charset="0"/>
              </a:rPr>
              <a:t> function in the kernel module associated with /dev/chardev.5. The </a:t>
            </a:r>
            <a:r>
              <a:rPr lang="en-IN" dirty="0" err="1">
                <a:latin typeface="Times New Roman" panose="02020603050405020304" pitchFamily="18" charset="0"/>
                <a:cs typeface="Times New Roman" panose="02020603050405020304" pitchFamily="18" charset="0"/>
              </a:rPr>
              <a:t>device_write</a:t>
            </a:r>
            <a:r>
              <a:rPr lang="en-IN" dirty="0">
                <a:latin typeface="Times New Roman" panose="02020603050405020304" pitchFamily="18" charset="0"/>
                <a:cs typeface="Times New Roman" panose="02020603050405020304" pitchFamily="18" charset="0"/>
              </a:rPr>
              <a:t> function copies the string "Hello, device!" from user space to the message buffer (</a:t>
            </a:r>
            <a:r>
              <a:rPr lang="en-IN" dirty="0" err="1">
                <a:latin typeface="Times New Roman" panose="02020603050405020304" pitchFamily="18" charset="0"/>
                <a:cs typeface="Times New Roman" panose="02020603050405020304" pitchFamily="18" charset="0"/>
              </a:rPr>
              <a:t>msg</a:t>
            </a:r>
            <a:r>
              <a:rPr lang="en-IN" dirty="0">
                <a:latin typeface="Times New Roman" panose="02020603050405020304" pitchFamily="18" charset="0"/>
                <a:cs typeface="Times New Roman" panose="02020603050405020304" pitchFamily="18" charset="0"/>
              </a:rPr>
              <a:t>) in kernel space.6. The kernel module then processes the data as per its implementation, which in this case may involve further processing or handling of the message.7. The write operation completes, and if successful, the command finishes execution without any explicit output.</a:t>
            </a:r>
          </a:p>
        </p:txBody>
      </p:sp>
    </p:spTree>
    <p:extLst>
      <p:ext uri="{BB962C8B-B14F-4D97-AF65-F5344CB8AC3E}">
        <p14:creationId xmlns:p14="http://schemas.microsoft.com/office/powerpoint/2010/main" val="2169061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4DF97C8-B03C-3C6D-78BE-31D6D281E2B2}"/>
              </a:ext>
            </a:extLst>
          </p:cNvPr>
          <p:cNvSpPr>
            <a:spLocks noGrp="1" noChangeArrowheads="1"/>
          </p:cNvSpPr>
          <p:nvPr>
            <p:ph type="title"/>
          </p:nvPr>
        </p:nvSpPr>
        <p:spPr/>
        <p:txBody>
          <a:bodyPr/>
          <a:lstStyle/>
          <a:p>
            <a:r>
              <a:rPr lang="en-US" altLang="en-US"/>
              <a:t>Kernel manages tasks</a:t>
            </a:r>
          </a:p>
        </p:txBody>
      </p:sp>
      <p:sp>
        <p:nvSpPr>
          <p:cNvPr id="43011" name="Rectangle 3">
            <a:extLst>
              <a:ext uri="{FF2B5EF4-FFF2-40B4-BE49-F238E27FC236}">
                <a16:creationId xmlns:a16="http://schemas.microsoft.com/office/drawing/2014/main" id="{65C2DF2C-6AE2-D80E-E28E-0EA4B03B0D43}"/>
              </a:ext>
            </a:extLst>
          </p:cNvPr>
          <p:cNvSpPr>
            <a:spLocks noGrp="1" noChangeArrowheads="1"/>
          </p:cNvSpPr>
          <p:nvPr>
            <p:ph idx="1"/>
          </p:nvPr>
        </p:nvSpPr>
        <p:spPr/>
        <p:txBody>
          <a:bodyPr/>
          <a:lstStyle/>
          <a:p>
            <a:r>
              <a:rPr lang="en-US" altLang="en-US"/>
              <a:t>Kernel uses ‘queues’ to manage tasks</a:t>
            </a:r>
          </a:p>
          <a:p>
            <a:r>
              <a:rPr lang="en-US" altLang="en-US"/>
              <a:t>A queue of tasks that are ‘ready-to-run’</a:t>
            </a:r>
          </a:p>
          <a:p>
            <a:r>
              <a:rPr lang="en-US" altLang="en-US"/>
              <a:t>Other queues for tasks that are ‘blocked’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B27FFF4-BBA5-E0BD-A177-2E4CFCAA16D4}"/>
              </a:ext>
            </a:extLst>
          </p:cNvPr>
          <p:cNvSpPr>
            <a:spLocks noGrp="1" noChangeArrowheads="1"/>
          </p:cNvSpPr>
          <p:nvPr>
            <p:ph type="title"/>
          </p:nvPr>
        </p:nvSpPr>
        <p:spPr/>
        <p:txBody>
          <a:bodyPr/>
          <a:lstStyle/>
          <a:p>
            <a:r>
              <a:rPr lang="en-US" altLang="en-US"/>
              <a:t>Special ‘wait’ queues</a:t>
            </a:r>
          </a:p>
        </p:txBody>
      </p:sp>
      <p:sp>
        <p:nvSpPr>
          <p:cNvPr id="44035" name="Rectangle 3">
            <a:extLst>
              <a:ext uri="{FF2B5EF4-FFF2-40B4-BE49-F238E27FC236}">
                <a16:creationId xmlns:a16="http://schemas.microsoft.com/office/drawing/2014/main" id="{26DDA68D-978D-A43F-870F-504C31A06619}"/>
              </a:ext>
            </a:extLst>
          </p:cNvPr>
          <p:cNvSpPr>
            <a:spLocks noGrp="1" noChangeArrowheads="1"/>
          </p:cNvSpPr>
          <p:nvPr>
            <p:ph idx="1"/>
          </p:nvPr>
        </p:nvSpPr>
        <p:spPr/>
        <p:txBody>
          <a:bodyPr/>
          <a:lstStyle/>
          <a:p>
            <a:r>
              <a:rPr lang="en-US" altLang="en-US"/>
              <a:t>Needed to avoid wasteful ‘busy waiting’</a:t>
            </a:r>
          </a:p>
          <a:p>
            <a:r>
              <a:rPr lang="en-US" altLang="en-US"/>
              <a:t>So Device-Drivers can put tasks to sleep</a:t>
            </a:r>
          </a:p>
          <a:p>
            <a:r>
              <a:rPr lang="en-US" altLang="en-US"/>
              <a:t>And Drivers can ‘wake up’ sleeping tasks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CCB0AF6-1D80-992A-A5D2-A4F3BB0009AE}"/>
              </a:ext>
            </a:extLst>
          </p:cNvPr>
          <p:cNvSpPr>
            <a:spLocks noGrp="1" noChangeArrowheads="1"/>
          </p:cNvSpPr>
          <p:nvPr>
            <p:ph type="title"/>
          </p:nvPr>
        </p:nvSpPr>
        <p:spPr/>
        <p:txBody>
          <a:bodyPr/>
          <a:lstStyle/>
          <a:p>
            <a:r>
              <a:rPr lang="en-US" altLang="en-US"/>
              <a:t>How to use Linux wait-queues</a:t>
            </a:r>
          </a:p>
        </p:txBody>
      </p:sp>
      <p:sp>
        <p:nvSpPr>
          <p:cNvPr id="45059" name="Rectangle 3">
            <a:extLst>
              <a:ext uri="{FF2B5EF4-FFF2-40B4-BE49-F238E27FC236}">
                <a16:creationId xmlns:a16="http://schemas.microsoft.com/office/drawing/2014/main" id="{40D029E0-19AD-BDAC-7DC9-24B0C036C694}"/>
              </a:ext>
            </a:extLst>
          </p:cNvPr>
          <p:cNvSpPr>
            <a:spLocks noGrp="1" noChangeArrowheads="1"/>
          </p:cNvSpPr>
          <p:nvPr>
            <p:ph idx="1"/>
          </p:nvPr>
        </p:nvSpPr>
        <p:spPr/>
        <p:txBody>
          <a:bodyPr/>
          <a:lstStyle/>
          <a:p>
            <a:r>
              <a:rPr lang="en-US" altLang="en-US"/>
              <a:t>#include &lt;linux/sched.h&gt;</a:t>
            </a:r>
          </a:p>
          <a:p>
            <a:r>
              <a:rPr lang="en-US" altLang="en-US"/>
              <a:t>wait_queue_head_t	my_queue;</a:t>
            </a:r>
          </a:p>
          <a:p>
            <a:r>
              <a:rPr lang="en-US" altLang="en-US"/>
              <a:t>init_waitqueue_head( &amp;my_queue );</a:t>
            </a:r>
          </a:p>
          <a:p>
            <a:r>
              <a:rPr lang="en-US" altLang="en-US"/>
              <a:t>sleep_on( &amp;my_queue );</a:t>
            </a:r>
          </a:p>
          <a:p>
            <a:r>
              <a:rPr lang="en-US" altLang="en-US"/>
              <a:t>wake_up( &amp;my_queue );</a:t>
            </a:r>
          </a:p>
          <a:p>
            <a:endParaRPr lang="en-US" altLang="en-US"/>
          </a:p>
          <a:p>
            <a:r>
              <a:rPr lang="en-US" altLang="en-US"/>
              <a:t>But can’t unload driver if task stays asleep!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DF6C11B-E023-90A3-FF06-AC0BDCE1DAC8}"/>
              </a:ext>
            </a:extLst>
          </p:cNvPr>
          <p:cNvSpPr>
            <a:spLocks noGrp="1" noChangeArrowheads="1"/>
          </p:cNvSpPr>
          <p:nvPr>
            <p:ph type="title"/>
          </p:nvPr>
        </p:nvSpPr>
        <p:spPr/>
        <p:txBody>
          <a:bodyPr/>
          <a:lstStyle/>
          <a:p>
            <a:r>
              <a:rPr lang="en-US" altLang="en-US"/>
              <a:t>‘interruptible’ wait-queues</a:t>
            </a:r>
          </a:p>
        </p:txBody>
      </p:sp>
      <p:sp>
        <p:nvSpPr>
          <p:cNvPr id="46083" name="Rectangle 3">
            <a:extLst>
              <a:ext uri="{FF2B5EF4-FFF2-40B4-BE49-F238E27FC236}">
                <a16:creationId xmlns:a16="http://schemas.microsoft.com/office/drawing/2014/main" id="{DAA266FA-FF95-90F1-9D5D-466309D70201}"/>
              </a:ext>
            </a:extLst>
          </p:cNvPr>
          <p:cNvSpPr>
            <a:spLocks noGrp="1" noChangeArrowheads="1"/>
          </p:cNvSpPr>
          <p:nvPr>
            <p:ph idx="1"/>
          </p:nvPr>
        </p:nvSpPr>
        <p:spPr/>
        <p:txBody>
          <a:bodyPr/>
          <a:lstStyle/>
          <a:p>
            <a:r>
              <a:rPr lang="en-US" altLang="en-US"/>
              <a:t>Device-driver modules should use:</a:t>
            </a:r>
          </a:p>
          <a:p>
            <a:pPr>
              <a:buFontTx/>
              <a:buNone/>
            </a:pPr>
            <a:r>
              <a:rPr lang="en-US" altLang="en-US"/>
              <a:t>		interruptible_sleep_on( &amp;my_queue );</a:t>
            </a:r>
          </a:p>
          <a:p>
            <a:pPr>
              <a:buFontTx/>
              <a:buNone/>
            </a:pPr>
            <a:r>
              <a:rPr lang="en-US" altLang="en-US"/>
              <a:t>		wake_up_interruptible( &amp;my_queue );</a:t>
            </a:r>
          </a:p>
          <a:p>
            <a:pPr>
              <a:buFontTx/>
              <a:buNone/>
            </a:pPr>
            <a:endParaRPr lang="en-US" altLang="en-US"/>
          </a:p>
          <a:p>
            <a:r>
              <a:rPr lang="en-US" altLang="en-US"/>
              <a:t>Then tasks can be awakened by ‘signals’</a:t>
            </a:r>
          </a:p>
          <a:p>
            <a:pPr>
              <a:buFontTx/>
              <a:buNone/>
            </a:pPr>
            <a:endParaRPr lang="en-US" altLang="en-US"/>
          </a:p>
          <a:p>
            <a:pPr>
              <a:buFontTx/>
              <a:buNone/>
            </a:pPr>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12726366-F3BF-D61D-62C8-185E91FEDBFA}"/>
              </a:ext>
            </a:extLst>
          </p:cNvPr>
          <p:cNvSpPr>
            <a:spLocks noGrp="1" noChangeArrowheads="1"/>
          </p:cNvSpPr>
          <p:nvPr>
            <p:ph type="title"/>
          </p:nvPr>
        </p:nvSpPr>
        <p:spPr/>
        <p:txBody>
          <a:bodyPr/>
          <a:lstStyle/>
          <a:p>
            <a:r>
              <a:rPr lang="en-US" altLang="en-US"/>
              <a:t>How ‘sleep’ works</a:t>
            </a:r>
          </a:p>
        </p:txBody>
      </p:sp>
      <p:sp>
        <p:nvSpPr>
          <p:cNvPr id="63491" name="Rectangle 3">
            <a:extLst>
              <a:ext uri="{FF2B5EF4-FFF2-40B4-BE49-F238E27FC236}">
                <a16:creationId xmlns:a16="http://schemas.microsoft.com/office/drawing/2014/main" id="{4AD22C88-B712-BD66-7A6C-DC9059912637}"/>
              </a:ext>
            </a:extLst>
          </p:cNvPr>
          <p:cNvSpPr>
            <a:spLocks noGrp="1" noChangeArrowheads="1"/>
          </p:cNvSpPr>
          <p:nvPr>
            <p:ph idx="1"/>
          </p:nvPr>
        </p:nvSpPr>
        <p:spPr/>
        <p:txBody>
          <a:bodyPr/>
          <a:lstStyle/>
          <a:p>
            <a:r>
              <a:rPr lang="en-US" altLang="en-US"/>
              <a:t>Our driver defines an instance of a kernel data-structure called a ‘wait queue head’</a:t>
            </a:r>
          </a:p>
          <a:p>
            <a:r>
              <a:rPr lang="en-US" altLang="en-US"/>
              <a:t>It will be the ‘anchor’ for a linked list of ‘task_struct’ objects</a:t>
            </a:r>
          </a:p>
          <a:p>
            <a:r>
              <a:rPr lang="en-US" altLang="en-US"/>
              <a:t>It will initially be an empty-list</a:t>
            </a:r>
          </a:p>
          <a:p>
            <a:r>
              <a:rPr lang="en-US" altLang="en-US"/>
              <a:t>If our driver wants to put a task to sleep, then its ‘task_struct’ will be taken off the runqueue and put onto our wait queue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050C417-134E-6E56-C040-5FED89B242F0}"/>
              </a:ext>
            </a:extLst>
          </p:cNvPr>
          <p:cNvSpPr>
            <a:spLocks noGrp="1" noChangeArrowheads="1"/>
          </p:cNvSpPr>
          <p:nvPr>
            <p:ph type="title"/>
          </p:nvPr>
        </p:nvSpPr>
        <p:spPr/>
        <p:txBody>
          <a:bodyPr/>
          <a:lstStyle/>
          <a:p>
            <a:r>
              <a:rPr lang="en-US" altLang="en-US"/>
              <a:t>How ‘wake up’ works</a:t>
            </a:r>
          </a:p>
        </p:txBody>
      </p:sp>
      <p:sp>
        <p:nvSpPr>
          <p:cNvPr id="64515" name="Rectangle 3">
            <a:extLst>
              <a:ext uri="{FF2B5EF4-FFF2-40B4-BE49-F238E27FC236}">
                <a16:creationId xmlns:a16="http://schemas.microsoft.com/office/drawing/2014/main" id="{F2126615-D9E6-2C67-3070-A35CC43B18BD}"/>
              </a:ext>
            </a:extLst>
          </p:cNvPr>
          <p:cNvSpPr>
            <a:spLocks noGrp="1" noChangeArrowheads="1"/>
          </p:cNvSpPr>
          <p:nvPr>
            <p:ph idx="1"/>
          </p:nvPr>
        </p:nvSpPr>
        <p:spPr/>
        <p:txBody>
          <a:bodyPr/>
          <a:lstStyle/>
          <a:p>
            <a:r>
              <a:rPr lang="en-US" altLang="en-US"/>
              <a:t>If our driver detects that a task it had put to sleep (because no data-transfer could be done immediately) would now be allowed to proceed, it can execute a ‘wake up’ on its wait queue object</a:t>
            </a:r>
          </a:p>
          <a:p>
            <a:r>
              <a:rPr lang="en-US" altLang="en-US"/>
              <a:t>All the task_struct objects that have been put onto that wait queue will be removed, and will be added to the CPU’s runqueue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D1DFC6A-EBBC-8955-C301-7A4696F54171}"/>
              </a:ext>
            </a:extLst>
          </p:cNvPr>
          <p:cNvSpPr>
            <a:spLocks noGrp="1" noChangeArrowheads="1"/>
          </p:cNvSpPr>
          <p:nvPr>
            <p:ph type="title"/>
          </p:nvPr>
        </p:nvSpPr>
        <p:spPr/>
        <p:txBody>
          <a:bodyPr/>
          <a:lstStyle/>
          <a:p>
            <a:r>
              <a:rPr lang="en-US" altLang="en-US"/>
              <a:t>Application to a ringbuffer </a:t>
            </a:r>
          </a:p>
        </p:txBody>
      </p:sp>
      <p:sp>
        <p:nvSpPr>
          <p:cNvPr id="49155" name="Rectangle 3">
            <a:extLst>
              <a:ext uri="{FF2B5EF4-FFF2-40B4-BE49-F238E27FC236}">
                <a16:creationId xmlns:a16="http://schemas.microsoft.com/office/drawing/2014/main" id="{DAD08C79-690E-55E6-261F-867DA5B8660D}"/>
              </a:ext>
            </a:extLst>
          </p:cNvPr>
          <p:cNvSpPr>
            <a:spLocks noGrp="1" noChangeArrowheads="1"/>
          </p:cNvSpPr>
          <p:nvPr>
            <p:ph idx="1"/>
          </p:nvPr>
        </p:nvSpPr>
        <p:spPr/>
        <p:txBody>
          <a:bodyPr/>
          <a:lstStyle/>
          <a:p>
            <a:r>
              <a:rPr lang="en-US" altLang="en-US"/>
              <a:t>A first-in first-out data-structure (FIFO)</a:t>
            </a:r>
          </a:p>
          <a:p>
            <a:r>
              <a:rPr lang="en-US" altLang="en-US"/>
              <a:t>Uses a storage-array of finite length</a:t>
            </a:r>
          </a:p>
          <a:p>
            <a:r>
              <a:rPr lang="en-US" altLang="en-US"/>
              <a:t>Uses two array-indices: ‘head’ and ‘tail’</a:t>
            </a:r>
          </a:p>
          <a:p>
            <a:r>
              <a:rPr lang="en-US" altLang="en-US"/>
              <a:t>Data is added at the current ‘tail’ position</a:t>
            </a:r>
          </a:p>
          <a:p>
            <a:r>
              <a:rPr lang="en-US" altLang="en-US"/>
              <a:t>Data is removed from the ‘head’ position</a:t>
            </a:r>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1F099E2-B251-0458-0A41-058C1A546971}"/>
              </a:ext>
            </a:extLst>
          </p:cNvPr>
          <p:cNvSpPr>
            <a:spLocks noGrp="1" noChangeArrowheads="1"/>
          </p:cNvSpPr>
          <p:nvPr>
            <p:ph type="title"/>
          </p:nvPr>
        </p:nvSpPr>
        <p:spPr/>
        <p:txBody>
          <a:bodyPr/>
          <a:lstStyle/>
          <a:p>
            <a:r>
              <a:rPr lang="en-US" altLang="en-US"/>
              <a:t>Linux device-drivers </a:t>
            </a:r>
          </a:p>
        </p:txBody>
      </p:sp>
      <p:sp>
        <p:nvSpPr>
          <p:cNvPr id="5123" name="Rectangle 3">
            <a:extLst>
              <a:ext uri="{FF2B5EF4-FFF2-40B4-BE49-F238E27FC236}">
                <a16:creationId xmlns:a16="http://schemas.microsoft.com/office/drawing/2014/main" id="{BD55EBCE-7847-2F4A-F80E-DB9D33A98FF2}"/>
              </a:ext>
            </a:extLst>
          </p:cNvPr>
          <p:cNvSpPr>
            <a:spLocks noGrp="1" noChangeArrowheads="1"/>
          </p:cNvSpPr>
          <p:nvPr>
            <p:ph idx="1"/>
          </p:nvPr>
        </p:nvSpPr>
        <p:spPr/>
        <p:txBody>
          <a:bodyPr/>
          <a:lstStyle/>
          <a:p>
            <a:r>
              <a:rPr lang="en-US" altLang="en-US"/>
              <a:t>A package mainly of ‘service functions’</a:t>
            </a:r>
          </a:p>
          <a:p>
            <a:r>
              <a:rPr lang="en-US" altLang="en-US"/>
              <a:t>The package is conceptually an ‘object’</a:t>
            </a:r>
          </a:p>
          <a:p>
            <a:r>
              <a:rPr lang="en-US" altLang="en-US"/>
              <a:t>But in C this means it’s a ‘struct’</a:t>
            </a:r>
          </a:p>
          <a:p>
            <a:r>
              <a:rPr lang="en-US" altLang="en-US"/>
              <a:t>Specifically:	struct file_operations { …; };</a:t>
            </a:r>
          </a:p>
          <a:p>
            <a:r>
              <a:rPr lang="en-US" altLang="en-US"/>
              <a:t>Definition is found in a kernel-header: </a:t>
            </a:r>
          </a:p>
          <a:p>
            <a:pPr>
              <a:buFontTx/>
              <a:buNone/>
            </a:pPr>
            <a:r>
              <a:rPr lang="en-US" altLang="en-US"/>
              <a:t>		‘/usr/src/linux/include/linux/fs.h’</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328C020-4D04-466A-9D0C-7B4981342E28}"/>
              </a:ext>
            </a:extLst>
          </p:cNvPr>
          <p:cNvSpPr>
            <a:spLocks noGrp="1" noChangeArrowheads="1"/>
          </p:cNvSpPr>
          <p:nvPr>
            <p:ph type="title"/>
          </p:nvPr>
        </p:nvSpPr>
        <p:spPr/>
        <p:txBody>
          <a:bodyPr/>
          <a:lstStyle/>
          <a:p>
            <a:r>
              <a:rPr lang="en-US" altLang="en-US"/>
              <a:t>Ringbuffer (continued)</a:t>
            </a:r>
          </a:p>
        </p:txBody>
      </p:sp>
      <p:sp>
        <p:nvSpPr>
          <p:cNvPr id="50179" name="Rectangle 3">
            <a:extLst>
              <a:ext uri="{FF2B5EF4-FFF2-40B4-BE49-F238E27FC236}">
                <a16:creationId xmlns:a16="http://schemas.microsoft.com/office/drawing/2014/main" id="{04618A20-BD59-6D05-1D14-1DE0F017FCEB}"/>
              </a:ext>
            </a:extLst>
          </p:cNvPr>
          <p:cNvSpPr>
            <a:spLocks noGrp="1" noChangeArrowheads="1"/>
          </p:cNvSpPr>
          <p:nvPr>
            <p:ph idx="1"/>
          </p:nvPr>
        </p:nvSpPr>
        <p:spPr/>
        <p:txBody>
          <a:bodyPr/>
          <a:lstStyle/>
          <a:p>
            <a:r>
              <a:rPr lang="en-US" altLang="en-US"/>
              <a:t>One array-position is always left unused</a:t>
            </a:r>
          </a:p>
          <a:p>
            <a:r>
              <a:rPr lang="en-US" altLang="en-US"/>
              <a:t>Condition  head == tail  means “empty”</a:t>
            </a:r>
          </a:p>
          <a:p>
            <a:r>
              <a:rPr lang="en-US" altLang="en-US"/>
              <a:t>Condition  tail == head-1  means “full”</a:t>
            </a:r>
          </a:p>
          <a:p>
            <a:r>
              <a:rPr lang="en-US" altLang="en-US"/>
              <a:t>Both ‘head’ and ‘tail’ will “wraparound”</a:t>
            </a:r>
          </a:p>
          <a:p>
            <a:r>
              <a:rPr lang="en-US" altLang="en-US"/>
              <a:t>Calculation:  next = ( next+1 )%RINGSIZE;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864CA72-3562-5F33-852A-0D07BE5DF550}"/>
              </a:ext>
            </a:extLst>
          </p:cNvPr>
          <p:cNvSpPr>
            <a:spLocks noGrp="1" noChangeArrowheads="1"/>
          </p:cNvSpPr>
          <p:nvPr>
            <p:ph type="title"/>
          </p:nvPr>
        </p:nvSpPr>
        <p:spPr/>
        <p:txBody>
          <a:bodyPr/>
          <a:lstStyle/>
          <a:p>
            <a:r>
              <a:rPr lang="en-US" altLang="en-US"/>
              <a:t>‘write’ algorithm for ‘stash.c’</a:t>
            </a:r>
          </a:p>
        </p:txBody>
      </p:sp>
      <p:sp>
        <p:nvSpPr>
          <p:cNvPr id="51203" name="Rectangle 3">
            <a:extLst>
              <a:ext uri="{FF2B5EF4-FFF2-40B4-BE49-F238E27FC236}">
                <a16:creationId xmlns:a16="http://schemas.microsoft.com/office/drawing/2014/main" id="{90EFACC9-9E66-E212-E030-591683FD1226}"/>
              </a:ext>
            </a:extLst>
          </p:cNvPr>
          <p:cNvSpPr>
            <a:spLocks noGrp="1" noChangeArrowheads="1"/>
          </p:cNvSpPr>
          <p:nvPr>
            <p:ph idx="1"/>
          </p:nvPr>
        </p:nvSpPr>
        <p:spPr/>
        <p:txBody>
          <a:bodyPr/>
          <a:lstStyle/>
          <a:p>
            <a:r>
              <a:rPr lang="en-US" altLang="en-US" sz="2400"/>
              <a:t>while ( ringbuffer_is_full ) </a:t>
            </a:r>
          </a:p>
          <a:p>
            <a:pPr lvl="2">
              <a:buFontTx/>
              <a:buNone/>
            </a:pPr>
            <a:r>
              <a:rPr lang="en-US" altLang="en-US"/>
              <a:t>{</a:t>
            </a:r>
          </a:p>
          <a:p>
            <a:pPr lvl="2">
              <a:buFontTx/>
              <a:buNone/>
            </a:pPr>
            <a:r>
              <a:rPr lang="en-US" altLang="en-US"/>
              <a:t>interruptible_sleep_on( &amp;wq );</a:t>
            </a:r>
          </a:p>
          <a:p>
            <a:pPr lvl="2">
              <a:buFontTx/>
              <a:buNone/>
            </a:pPr>
            <a:r>
              <a:rPr lang="en-US" altLang="en-US"/>
              <a:t>If ( signal_pending( current ) ) return –EINTR;</a:t>
            </a:r>
          </a:p>
          <a:p>
            <a:pPr lvl="2">
              <a:buFontTx/>
              <a:buNone/>
            </a:pPr>
            <a:r>
              <a:rPr lang="en-US" altLang="en-US"/>
              <a:t>}</a:t>
            </a:r>
          </a:p>
          <a:p>
            <a:pPr lvl="2">
              <a:buFontTx/>
              <a:buNone/>
            </a:pPr>
            <a:endParaRPr lang="en-US" altLang="en-US"/>
          </a:p>
          <a:p>
            <a:r>
              <a:rPr lang="en-US" altLang="en-US" sz="2400"/>
              <a:t>Insert byte from user-space into ringbuffer;</a:t>
            </a:r>
          </a:p>
          <a:p>
            <a:r>
              <a:rPr lang="en-US" altLang="en-US" sz="2400"/>
              <a:t>wake_up_interruptible( &amp;wq );</a:t>
            </a:r>
          </a:p>
          <a:p>
            <a:r>
              <a:rPr lang="en-US" altLang="en-US" sz="2400"/>
              <a:t>return 1;</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EFCF47D-1A9B-0AA0-ABE2-8259D4BF8D7F}"/>
              </a:ext>
            </a:extLst>
          </p:cNvPr>
          <p:cNvSpPr>
            <a:spLocks noGrp="1" noChangeArrowheads="1"/>
          </p:cNvSpPr>
          <p:nvPr>
            <p:ph type="title"/>
          </p:nvPr>
        </p:nvSpPr>
        <p:spPr/>
        <p:txBody>
          <a:bodyPr/>
          <a:lstStyle/>
          <a:p>
            <a:r>
              <a:rPr lang="en-US" altLang="en-US"/>
              <a:t>‘read’ algorithm for ‘stash.c’</a:t>
            </a:r>
          </a:p>
        </p:txBody>
      </p:sp>
      <p:sp>
        <p:nvSpPr>
          <p:cNvPr id="52227" name="Rectangle 3">
            <a:extLst>
              <a:ext uri="{FF2B5EF4-FFF2-40B4-BE49-F238E27FC236}">
                <a16:creationId xmlns:a16="http://schemas.microsoft.com/office/drawing/2014/main" id="{579ACCA4-ABC7-672B-A756-2F99AE19EBBD}"/>
              </a:ext>
            </a:extLst>
          </p:cNvPr>
          <p:cNvSpPr>
            <a:spLocks noGrp="1" noChangeArrowheads="1"/>
          </p:cNvSpPr>
          <p:nvPr>
            <p:ph idx="1"/>
          </p:nvPr>
        </p:nvSpPr>
        <p:spPr/>
        <p:txBody>
          <a:bodyPr>
            <a:normAutofit lnSpcReduction="10000"/>
          </a:bodyPr>
          <a:lstStyle/>
          <a:p>
            <a:r>
              <a:rPr lang="en-US" altLang="en-US" sz="2400"/>
              <a:t>while ( ringbuffer_is_empty ) </a:t>
            </a:r>
          </a:p>
          <a:p>
            <a:pPr lvl="2">
              <a:buFontTx/>
              <a:buNone/>
            </a:pPr>
            <a:r>
              <a:rPr lang="en-US" altLang="en-US"/>
              <a:t>{</a:t>
            </a:r>
          </a:p>
          <a:p>
            <a:pPr lvl="2">
              <a:buFontTx/>
              <a:buNone/>
            </a:pPr>
            <a:r>
              <a:rPr lang="en-US" altLang="en-US"/>
              <a:t>interruptible_sleep_on( &amp;wq );</a:t>
            </a:r>
          </a:p>
          <a:p>
            <a:pPr lvl="2">
              <a:buFontTx/>
              <a:buNone/>
            </a:pPr>
            <a:r>
              <a:rPr lang="en-US" altLang="en-US"/>
              <a:t>If ( signal_pending( current ) ) return –EINTR;</a:t>
            </a:r>
          </a:p>
          <a:p>
            <a:pPr lvl="2">
              <a:buFontTx/>
              <a:buNone/>
            </a:pPr>
            <a:r>
              <a:rPr lang="en-US" altLang="en-US"/>
              <a:t>}</a:t>
            </a:r>
          </a:p>
          <a:p>
            <a:pPr lvl="2">
              <a:buFontTx/>
              <a:buNone/>
            </a:pPr>
            <a:endParaRPr lang="en-US" altLang="en-US"/>
          </a:p>
          <a:p>
            <a:r>
              <a:rPr lang="en-US" altLang="en-US" sz="2400"/>
              <a:t>Remove byte from ringbuffer and store to user-space;</a:t>
            </a:r>
          </a:p>
          <a:p>
            <a:r>
              <a:rPr lang="en-US" altLang="en-US" sz="2400"/>
              <a:t>wake_up_interruptible( &amp;wq );</a:t>
            </a:r>
          </a:p>
          <a:p>
            <a:r>
              <a:rPr lang="en-US" altLang="en-US" sz="2400"/>
              <a:t>return 1;</a:t>
            </a:r>
          </a:p>
          <a:p>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202FBA63-D8A8-85CA-F15F-F1BC7E2B72E0}"/>
              </a:ext>
            </a:extLst>
          </p:cNvPr>
          <p:cNvSpPr>
            <a:spLocks noGrp="1" noChangeArrowheads="1"/>
          </p:cNvSpPr>
          <p:nvPr>
            <p:ph type="title"/>
          </p:nvPr>
        </p:nvSpPr>
        <p:spPr/>
        <p:txBody>
          <a:bodyPr/>
          <a:lstStyle/>
          <a:p>
            <a:r>
              <a:rPr lang="en-US" altLang="en-US"/>
              <a:t>The other driver-methods</a:t>
            </a:r>
          </a:p>
        </p:txBody>
      </p:sp>
      <p:sp>
        <p:nvSpPr>
          <p:cNvPr id="61443" name="Rectangle 3">
            <a:extLst>
              <a:ext uri="{FF2B5EF4-FFF2-40B4-BE49-F238E27FC236}">
                <a16:creationId xmlns:a16="http://schemas.microsoft.com/office/drawing/2014/main" id="{76689D2B-CD3A-EFCB-AA61-1A2B0A842DE7}"/>
              </a:ext>
            </a:extLst>
          </p:cNvPr>
          <p:cNvSpPr>
            <a:spLocks noGrp="1" noChangeArrowheads="1"/>
          </p:cNvSpPr>
          <p:nvPr>
            <p:ph idx="1"/>
          </p:nvPr>
        </p:nvSpPr>
        <p:spPr/>
        <p:txBody>
          <a:bodyPr/>
          <a:lstStyle/>
          <a:p>
            <a:r>
              <a:rPr lang="en-US" altLang="en-US"/>
              <a:t>We can just omit definitions for other driver system-calls in this example (e.g., ‘open()’, ‘lseek()’, and ‘close()’) because suitable ‘default’ methods are available within the kernel for those cases in this example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3596E02-6AF3-B738-2936-A084C7116F7C}"/>
              </a:ext>
            </a:extLst>
          </p:cNvPr>
          <p:cNvSpPr>
            <a:spLocks noGrp="1" noChangeArrowheads="1"/>
          </p:cNvSpPr>
          <p:nvPr>
            <p:ph type="title"/>
          </p:nvPr>
        </p:nvSpPr>
        <p:spPr/>
        <p:txBody>
          <a:bodyPr/>
          <a:lstStyle/>
          <a:p>
            <a:r>
              <a:rPr lang="en-US" altLang="en-US"/>
              <a:t>Demonstration of ‘stash’</a:t>
            </a:r>
          </a:p>
        </p:txBody>
      </p:sp>
      <p:sp>
        <p:nvSpPr>
          <p:cNvPr id="53251" name="Rectangle 3">
            <a:extLst>
              <a:ext uri="{FF2B5EF4-FFF2-40B4-BE49-F238E27FC236}">
                <a16:creationId xmlns:a16="http://schemas.microsoft.com/office/drawing/2014/main" id="{6A279713-703A-FEAE-042B-F42AC1F2A5FD}"/>
              </a:ext>
            </a:extLst>
          </p:cNvPr>
          <p:cNvSpPr>
            <a:spLocks noGrp="1" noChangeArrowheads="1"/>
          </p:cNvSpPr>
          <p:nvPr>
            <p:ph idx="1"/>
          </p:nvPr>
        </p:nvSpPr>
        <p:spPr/>
        <p:txBody>
          <a:bodyPr/>
          <a:lstStyle/>
          <a:p>
            <a:r>
              <a:rPr lang="en-US" altLang="en-US"/>
              <a:t>Quick demo: we can use I/O redirection</a:t>
            </a:r>
          </a:p>
          <a:p>
            <a:pPr>
              <a:buFontTx/>
              <a:buNone/>
            </a:pPr>
            <a:endParaRPr lang="en-US" altLang="en-US"/>
          </a:p>
          <a:p>
            <a:r>
              <a:rPr lang="en-US" altLang="en-US"/>
              <a:t>For demonstrating ‘write’ to /dev/stash:</a:t>
            </a:r>
          </a:p>
          <a:p>
            <a:pPr>
              <a:buFontTx/>
              <a:buNone/>
            </a:pPr>
            <a:r>
              <a:rPr lang="en-US" altLang="en-US"/>
              <a:t>		$ echo “Hello” &gt; /dev/stash</a:t>
            </a:r>
          </a:p>
          <a:p>
            <a:pPr>
              <a:buFontTx/>
              <a:buNone/>
            </a:pPr>
            <a:endParaRPr lang="en-US" altLang="en-US"/>
          </a:p>
          <a:p>
            <a:r>
              <a:rPr lang="en-US" altLang="en-US"/>
              <a:t>For demonstrating ‘read’ from /dev/stash:</a:t>
            </a:r>
          </a:p>
          <a:p>
            <a:pPr>
              <a:buFontTx/>
              <a:buNone/>
            </a:pPr>
            <a:r>
              <a:rPr lang="en-US" altLang="en-US"/>
              <a:t>		$ cat /proc/stash</a:t>
            </a:r>
          </a:p>
          <a:p>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6058038-2F16-95C3-8E54-8E30A7EAB09A}"/>
              </a:ext>
            </a:extLst>
          </p:cNvPr>
          <p:cNvSpPr>
            <a:spLocks noGrp="1" noChangeArrowheads="1"/>
          </p:cNvSpPr>
          <p:nvPr>
            <p:ph type="title"/>
          </p:nvPr>
        </p:nvSpPr>
        <p:spPr/>
        <p:txBody>
          <a:bodyPr/>
          <a:lstStyle/>
          <a:p>
            <a:r>
              <a:rPr lang="en-US" altLang="en-US"/>
              <a:t>In-class exercise</a:t>
            </a:r>
          </a:p>
        </p:txBody>
      </p:sp>
      <p:sp>
        <p:nvSpPr>
          <p:cNvPr id="65539" name="Rectangle 3">
            <a:extLst>
              <a:ext uri="{FF2B5EF4-FFF2-40B4-BE49-F238E27FC236}">
                <a16:creationId xmlns:a16="http://schemas.microsoft.com/office/drawing/2014/main" id="{F704126B-6086-0343-8488-0AE24E84CBFE}"/>
              </a:ext>
            </a:extLst>
          </p:cNvPr>
          <p:cNvSpPr>
            <a:spLocks noGrp="1" noChangeArrowheads="1"/>
          </p:cNvSpPr>
          <p:nvPr>
            <p:ph idx="1"/>
          </p:nvPr>
        </p:nvSpPr>
        <p:spPr/>
        <p:txBody>
          <a:bodyPr/>
          <a:lstStyle/>
          <a:p>
            <a:r>
              <a:rPr lang="en-US" altLang="en-US"/>
              <a:t>Can you modify the ‘stash.c’ example, to make it more efficient (fewer system calls), by arranging for its ‘read’ and ‘write’ to do  larger-size data transfers (i.e., more than just one byte at a time)?</a:t>
            </a:r>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131F2BF-A205-D1B5-684E-66C750E224DC}"/>
              </a:ext>
            </a:extLst>
          </p:cNvPr>
          <p:cNvSpPr>
            <a:spLocks noGrp="1" noChangeArrowheads="1"/>
          </p:cNvSpPr>
          <p:nvPr>
            <p:ph type="title"/>
          </p:nvPr>
        </p:nvSpPr>
        <p:spPr/>
        <p:txBody>
          <a:bodyPr/>
          <a:lstStyle/>
          <a:p>
            <a:r>
              <a:rPr lang="en-US" altLang="en-US"/>
              <a:t>Types of Device-Drivers</a:t>
            </a:r>
          </a:p>
        </p:txBody>
      </p:sp>
      <p:sp>
        <p:nvSpPr>
          <p:cNvPr id="6147" name="Rectangle 3">
            <a:extLst>
              <a:ext uri="{FF2B5EF4-FFF2-40B4-BE49-F238E27FC236}">
                <a16:creationId xmlns:a16="http://schemas.microsoft.com/office/drawing/2014/main" id="{BC5B0F8C-2B7E-BAA6-9563-43675A1E3264}"/>
              </a:ext>
            </a:extLst>
          </p:cNvPr>
          <p:cNvSpPr>
            <a:spLocks noGrp="1" noChangeArrowheads="1"/>
          </p:cNvSpPr>
          <p:nvPr>
            <p:ph idx="1"/>
          </p:nvPr>
        </p:nvSpPr>
        <p:spPr/>
        <p:txBody>
          <a:bodyPr/>
          <a:lstStyle/>
          <a:p>
            <a:r>
              <a:rPr lang="en-US" altLang="en-US"/>
              <a:t>Character drivers:</a:t>
            </a:r>
          </a:p>
          <a:p>
            <a:pPr>
              <a:buFontTx/>
              <a:buNone/>
            </a:pPr>
            <a:r>
              <a:rPr lang="en-US" altLang="en-US"/>
              <a:t>     - the device processes individual bytes</a:t>
            </a:r>
          </a:p>
          <a:p>
            <a:pPr>
              <a:buFontTx/>
              <a:buNone/>
            </a:pPr>
            <a:r>
              <a:rPr lang="en-US" altLang="en-US"/>
              <a:t>           (e.g., keyboard, printer, modem)</a:t>
            </a:r>
          </a:p>
          <a:p>
            <a:pPr>
              <a:buFontTx/>
              <a:buNone/>
            </a:pPr>
            <a:endParaRPr lang="en-US" altLang="en-US"/>
          </a:p>
          <a:p>
            <a:r>
              <a:rPr lang="en-US" altLang="en-US"/>
              <a:t>Block drivers:</a:t>
            </a:r>
          </a:p>
          <a:p>
            <a:pPr>
              <a:buFontTx/>
              <a:buNone/>
            </a:pPr>
            <a:r>
              <a:rPr lang="en-US" altLang="en-US"/>
              <a:t>	- the device processes groups of bytes</a:t>
            </a:r>
          </a:p>
          <a:p>
            <a:pPr>
              <a:buFontTx/>
              <a:buNone/>
            </a:pPr>
            <a:r>
              <a:rPr lang="en-US" altLang="en-US"/>
              <a:t>	       (e.g., hard disks, CD-ROM drives)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7582C34-C764-404A-AA68-76729CC1BEAE}"/>
              </a:ext>
            </a:extLst>
          </p:cNvPr>
          <p:cNvSpPr>
            <a:spLocks noGrp="1" noChangeArrowheads="1"/>
          </p:cNvSpPr>
          <p:nvPr>
            <p:ph type="title"/>
          </p:nvPr>
        </p:nvSpPr>
        <p:spPr/>
        <p:txBody>
          <a:bodyPr/>
          <a:lstStyle/>
          <a:p>
            <a:r>
              <a:rPr lang="en-US" altLang="en-US"/>
              <a:t>Linux has other driver-types</a:t>
            </a:r>
          </a:p>
        </p:txBody>
      </p:sp>
      <p:sp>
        <p:nvSpPr>
          <p:cNvPr id="7171" name="Rectangle 3">
            <a:extLst>
              <a:ext uri="{FF2B5EF4-FFF2-40B4-BE49-F238E27FC236}">
                <a16:creationId xmlns:a16="http://schemas.microsoft.com/office/drawing/2014/main" id="{F2035DDE-9EE3-1DCE-24B4-1533CC792D5D}"/>
              </a:ext>
            </a:extLst>
          </p:cNvPr>
          <p:cNvSpPr>
            <a:spLocks noGrp="1" noChangeArrowheads="1"/>
          </p:cNvSpPr>
          <p:nvPr>
            <p:ph idx="1"/>
          </p:nvPr>
        </p:nvSpPr>
        <p:spPr/>
        <p:txBody>
          <a:bodyPr/>
          <a:lstStyle/>
          <a:p>
            <a:r>
              <a:rPr lang="en-US" altLang="en-US"/>
              <a:t>Network drivers</a:t>
            </a:r>
          </a:p>
          <a:p>
            <a:r>
              <a:rPr lang="en-US" altLang="en-US"/>
              <a:t>Mouse drivers</a:t>
            </a:r>
          </a:p>
          <a:p>
            <a:r>
              <a:rPr lang="en-US" altLang="en-US"/>
              <a:t>SCSI drivers</a:t>
            </a:r>
          </a:p>
          <a:p>
            <a:r>
              <a:rPr lang="en-US" altLang="en-US"/>
              <a:t>USB drivers</a:t>
            </a:r>
          </a:p>
          <a:p>
            <a:r>
              <a:rPr lang="en-US" altLang="en-US"/>
              <a:t>Video drivers</a:t>
            </a:r>
          </a:p>
          <a:p>
            <a:r>
              <a:rPr lang="en-US" altLang="en-US"/>
              <a:t>‘Hot-swap’ drivers</a:t>
            </a:r>
          </a:p>
          <a:p>
            <a:r>
              <a:rPr lang="en-US" altLang="en-US"/>
              <a:t>… and others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E0DAF4E-790D-9C1F-18FE-19433CF3AB5E}"/>
              </a:ext>
            </a:extLst>
          </p:cNvPr>
          <p:cNvSpPr>
            <a:spLocks noGrp="1" noChangeArrowheads="1"/>
          </p:cNvSpPr>
          <p:nvPr>
            <p:ph type="title"/>
          </p:nvPr>
        </p:nvSpPr>
        <p:spPr/>
        <p:txBody>
          <a:bodyPr/>
          <a:lstStyle/>
          <a:p>
            <a:r>
              <a:rPr lang="en-US" altLang="en-US"/>
              <a:t>Developing a device-driver</a:t>
            </a:r>
          </a:p>
        </p:txBody>
      </p:sp>
      <p:sp>
        <p:nvSpPr>
          <p:cNvPr id="10243" name="Rectangle 3">
            <a:extLst>
              <a:ext uri="{FF2B5EF4-FFF2-40B4-BE49-F238E27FC236}">
                <a16:creationId xmlns:a16="http://schemas.microsoft.com/office/drawing/2014/main" id="{29634E79-04F4-8E09-41DE-BA7212B62911}"/>
              </a:ext>
            </a:extLst>
          </p:cNvPr>
          <p:cNvSpPr>
            <a:spLocks noGrp="1" noChangeArrowheads="1"/>
          </p:cNvSpPr>
          <p:nvPr>
            <p:ph idx="1"/>
          </p:nvPr>
        </p:nvSpPr>
        <p:spPr/>
        <p:txBody>
          <a:bodyPr/>
          <a:lstStyle/>
          <a:p>
            <a:r>
              <a:rPr lang="en-US" altLang="en-US"/>
              <a:t>Clarify your requirements</a:t>
            </a:r>
          </a:p>
          <a:p>
            <a:r>
              <a:rPr lang="en-US" altLang="en-US"/>
              <a:t>Devise a design to achieve them</a:t>
            </a:r>
          </a:p>
          <a:p>
            <a:r>
              <a:rPr lang="en-US" altLang="en-US"/>
              <a:t>Test your design-concept (‘prototype’)</a:t>
            </a:r>
          </a:p>
          <a:p>
            <a:r>
              <a:rPr lang="en-US" altLang="en-US"/>
              <a:t>‘Debug’ your prototype (as needed)</a:t>
            </a:r>
          </a:p>
          <a:p>
            <a:r>
              <a:rPr lang="en-US" altLang="en-US"/>
              <a:t>Build your final driver iteratively</a:t>
            </a:r>
          </a:p>
          <a:p>
            <a:r>
              <a:rPr lang="en-US" altLang="en-US"/>
              <a:t>Document your work for future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3B8C54A-FE39-F7E0-FEA6-E1A6F338E6CF}"/>
              </a:ext>
            </a:extLst>
          </p:cNvPr>
          <p:cNvSpPr>
            <a:spLocks noGrp="1" noChangeArrowheads="1"/>
          </p:cNvSpPr>
          <p:nvPr>
            <p:ph type="title"/>
          </p:nvPr>
        </p:nvSpPr>
        <p:spPr/>
        <p:txBody>
          <a:bodyPr/>
          <a:lstStyle/>
          <a:p>
            <a:r>
              <a:rPr lang="en-US" altLang="en-US"/>
              <a:t>‘Open Source’ Hardware</a:t>
            </a:r>
          </a:p>
        </p:txBody>
      </p:sp>
      <p:sp>
        <p:nvSpPr>
          <p:cNvPr id="11267" name="Rectangle 3">
            <a:extLst>
              <a:ext uri="{FF2B5EF4-FFF2-40B4-BE49-F238E27FC236}">
                <a16:creationId xmlns:a16="http://schemas.microsoft.com/office/drawing/2014/main" id="{20704151-6317-9E67-5E3E-3B0737E75204}"/>
              </a:ext>
            </a:extLst>
          </p:cNvPr>
          <p:cNvSpPr>
            <a:spLocks noGrp="1" noChangeArrowheads="1"/>
          </p:cNvSpPr>
          <p:nvPr>
            <p:ph idx="1"/>
          </p:nvPr>
        </p:nvSpPr>
        <p:spPr/>
        <p:txBody>
          <a:bodyPr/>
          <a:lstStyle/>
          <a:p>
            <a:r>
              <a:rPr lang="en-US" altLang="en-US"/>
              <a:t>Some equipment manufactures regard their designs as ‘intellectual property’</a:t>
            </a:r>
          </a:p>
          <a:p>
            <a:r>
              <a:rPr lang="en-US" altLang="en-US"/>
              <a:t>They don’t want to ‘give away’ their info</a:t>
            </a:r>
          </a:p>
          <a:p>
            <a:r>
              <a:rPr lang="en-US" altLang="en-US"/>
              <a:t>They believe ‘secrecy’ is an advantage</a:t>
            </a:r>
          </a:p>
          <a:p>
            <a:r>
              <a:rPr lang="en-US" altLang="en-US"/>
              <a:t>They fear others might copy their designs</a:t>
            </a:r>
          </a:p>
          <a:p>
            <a:r>
              <a:rPr lang="en-US" altLang="en-US"/>
              <a:t>BUT: This hinders systems programmers!</a:t>
            </a:r>
          </a:p>
          <a:p>
            <a:pPr>
              <a:buFontTx/>
              <a:buNone/>
            </a:pP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002A7F4-D715-2BB1-313D-186F6DCE079F}"/>
              </a:ext>
            </a:extLst>
          </p:cNvPr>
          <p:cNvSpPr>
            <a:spLocks noGrp="1" noChangeArrowheads="1"/>
          </p:cNvSpPr>
          <p:nvPr>
            <p:ph type="title"/>
          </p:nvPr>
        </p:nvSpPr>
        <p:spPr/>
        <p:txBody>
          <a:bodyPr/>
          <a:lstStyle/>
          <a:p>
            <a:r>
              <a:rPr lang="en-US" altLang="en-US"/>
              <a:t>Non-Disclosure Agreements</a:t>
            </a:r>
          </a:p>
        </p:txBody>
      </p:sp>
      <p:sp>
        <p:nvSpPr>
          <p:cNvPr id="12291" name="Rectangle 3">
            <a:extLst>
              <a:ext uri="{FF2B5EF4-FFF2-40B4-BE49-F238E27FC236}">
                <a16:creationId xmlns:a16="http://schemas.microsoft.com/office/drawing/2014/main" id="{420FB68C-8666-1EFE-89CF-953EE9184FA2}"/>
              </a:ext>
            </a:extLst>
          </p:cNvPr>
          <p:cNvSpPr>
            <a:spLocks noGrp="1" noChangeArrowheads="1"/>
          </p:cNvSpPr>
          <p:nvPr>
            <p:ph idx="1"/>
          </p:nvPr>
        </p:nvSpPr>
        <p:spPr/>
        <p:txBody>
          <a:bodyPr/>
          <a:lstStyle/>
          <a:p>
            <a:r>
              <a:rPr lang="en-US" altLang="en-US"/>
              <a:t>Sometimes manufacturers will let ‘trusted’</a:t>
            </a:r>
          </a:p>
          <a:p>
            <a:pPr>
              <a:buFontTx/>
              <a:buNone/>
            </a:pPr>
            <a:r>
              <a:rPr lang="en-US" altLang="en-US"/>
              <a:t>	individuals, or commercial ‘partners’, look</a:t>
            </a:r>
          </a:p>
          <a:p>
            <a:pPr>
              <a:buFontTx/>
              <a:buNone/>
            </a:pPr>
            <a:r>
              <a:rPr lang="en-US" altLang="en-US"/>
              <a:t>	at their design-specs and manuals</a:t>
            </a:r>
          </a:p>
          <a:p>
            <a:r>
              <a:rPr lang="en-US" altLang="en-US"/>
              <a:t>College professors often are ‘trusted’</a:t>
            </a:r>
          </a:p>
          <a:p>
            <a:r>
              <a:rPr lang="en-US" altLang="en-US"/>
              <a:t>BUT: Just to be sure, an NDA is required</a:t>
            </a:r>
          </a:p>
          <a:p>
            <a:pPr>
              <a:buFontTx/>
              <a:buNone/>
            </a:pPr>
            <a:r>
              <a:rPr lang="en-US" altLang="en-US"/>
              <a:t>   -- which prevents professors from teaching </a:t>
            </a:r>
          </a:p>
          <a:p>
            <a:pPr>
              <a:buFontTx/>
              <a:buNone/>
            </a:pPr>
            <a:r>
              <a:rPr lang="en-US" altLang="en-US"/>
              <a:t>	students the design-details that they learn</a:t>
            </a:r>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333</TotalTime>
  <Words>2257</Words>
  <Application>Microsoft Office PowerPoint</Application>
  <PresentationFormat>On-screen Show (4:3)</PresentationFormat>
  <Paragraphs>272</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Times New Roman</vt:lpstr>
      <vt:lpstr>Trebuchet MS</vt:lpstr>
      <vt:lpstr>Berlin</vt:lpstr>
      <vt:lpstr>PowerPoint Presentation</vt:lpstr>
      <vt:lpstr>PowerPoint Presentation</vt:lpstr>
      <vt:lpstr>What’s a ‘device-driver’?</vt:lpstr>
      <vt:lpstr>Linux device-drivers </vt:lpstr>
      <vt:lpstr>Types of Device-Drivers</vt:lpstr>
      <vt:lpstr>Linux has other driver-types</vt:lpstr>
      <vt:lpstr>Developing a device-driver</vt:lpstr>
      <vt:lpstr>‘Open Source’ Hardware</vt:lpstr>
      <vt:lpstr>Non-Disclosure Agreements</vt:lpstr>
      <vt:lpstr>Some designs are ‘open’</vt:lpstr>
      <vt:lpstr>Advantage of ‘open’ designs</vt:lpstr>
      <vt:lpstr>A ‘virtual device’</vt:lpstr>
      <vt:lpstr>How system-calls work</vt:lpstr>
      <vt:lpstr>How a ring buffer works</vt:lpstr>
      <vt:lpstr>Linux treats devices as files</vt:lpstr>
      <vt:lpstr>Driver Identification</vt:lpstr>
      <vt:lpstr>Our module: ‘stash.c’</vt:lpstr>
      <vt:lpstr>Creating our device node</vt:lpstr>
      <vt:lpstr>Module ‘Boilerplate’</vt:lpstr>
      <vt:lpstr>More ‘boilerplate’</vt:lpstr>
      <vt:lpstr>Important File I/O Functions</vt:lpstr>
      <vt:lpstr>UNIX ‘man’ pages</vt:lpstr>
      <vt:lpstr>The ‘open’ function</vt:lpstr>
      <vt:lpstr>The ‘close’ function</vt:lpstr>
      <vt:lpstr>The ‘read’ function</vt:lpstr>
      <vt:lpstr>The ‘write’ function</vt:lpstr>
      <vt:lpstr>The ‘lseek’ function</vt:lpstr>
      <vt:lpstr>Default is ‘Blocking’ Mode</vt:lpstr>
      <vt:lpstr>How multitasking works</vt:lpstr>
      <vt:lpstr>Tasks have various ‘states’</vt:lpstr>
      <vt:lpstr>INTERACTING WITH KERNAL</vt:lpstr>
      <vt:lpstr>PowerPoint Presentation</vt:lpstr>
      <vt:lpstr>Kernel manages tasks</vt:lpstr>
      <vt:lpstr>Special ‘wait’ queues</vt:lpstr>
      <vt:lpstr>How to use Linux wait-queues</vt:lpstr>
      <vt:lpstr>‘interruptible’ wait-queues</vt:lpstr>
      <vt:lpstr>How ‘sleep’ works</vt:lpstr>
      <vt:lpstr>How ‘wake up’ works</vt:lpstr>
      <vt:lpstr>Application to a ringbuffer </vt:lpstr>
      <vt:lpstr>Ringbuffer (continued)</vt:lpstr>
      <vt:lpstr>‘write’ algorithm for ‘stash.c’</vt:lpstr>
      <vt:lpstr>‘read’ algorithm for ‘stash.c’</vt:lpstr>
      <vt:lpstr>The other driver-methods</vt:lpstr>
      <vt:lpstr>Demonstration of ‘stash’</vt:lpstr>
      <vt:lpstr>In-class exercise</vt:lpstr>
    </vt:vector>
  </TitlesOfParts>
  <Company>University of San Francisco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Professor Allan B. Cruse</dc:creator>
  <cp:lastModifiedBy>Bhavana Udupa</cp:lastModifiedBy>
  <cp:revision>33</cp:revision>
  <dcterms:created xsi:type="dcterms:W3CDTF">2004-10-25T15:39:37Z</dcterms:created>
  <dcterms:modified xsi:type="dcterms:W3CDTF">2024-05-07T11:48:31Z</dcterms:modified>
</cp:coreProperties>
</file>