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5" r:id="rId32"/>
    <p:sldId id="294" r:id="rId33"/>
    <p:sldId id="286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4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0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0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7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1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1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B2AF5F-14ED-4285-BE5A-2D072B8BDFB9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08237F-AED5-494E-8A54-7815F17E9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kml.org/lkml/2011/5/29/204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kml.org/" TargetMode="External"/><Relationship Id="rId2" Type="http://schemas.openxmlformats.org/officeDocument/2006/relationships/hyperlink" Target="http://www.tux.org/lk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4D8BE-B381-9923-1736-55ADFAA8400C}"/>
              </a:ext>
            </a:extLst>
          </p:cNvPr>
          <p:cNvSpPr txBox="1"/>
          <p:nvPr/>
        </p:nvSpPr>
        <p:spPr>
          <a:xfrm>
            <a:off x="8414535" y="4551452"/>
            <a:ext cx="339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23</a:t>
            </a:r>
          </a:p>
          <a:p>
            <a:r>
              <a:rPr lang="en-IN" dirty="0"/>
              <a:t>06/05/2024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929AA1-2D2E-B35D-DDAB-130F3C2020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4674" y="2099353"/>
            <a:ext cx="7623175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Introduction to the Kernel and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05676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26048F0-44A1-EFAA-0D92-A61C9891E882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288087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Block Devices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E64516-2D1F-7E20-7AE0-676079084AB0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1610474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Abstraction:  continuous array of storage blocks (e.g. sectors)</a:t>
            </a:r>
          </a:p>
          <a:p>
            <a:pPr lvl="1"/>
            <a:r>
              <a:rPr lang="en-US" altLang="en-US"/>
              <a:t>Applications can access a block device in bytes</a:t>
            </a:r>
          </a:p>
          <a:p>
            <a:r>
              <a:rPr lang="en-US" altLang="en-US"/>
              <a:t>Accessed through a file system node</a:t>
            </a:r>
          </a:p>
          <a:p>
            <a:r>
              <a:rPr lang="en-US" altLang="en-US"/>
              <a:t>A block device can host a file system</a:t>
            </a:r>
          </a:p>
        </p:txBody>
      </p:sp>
    </p:spTree>
    <p:extLst>
      <p:ext uri="{BB962C8B-B14F-4D97-AF65-F5344CB8AC3E}">
        <p14:creationId xmlns:p14="http://schemas.microsoft.com/office/powerpoint/2010/main" val="6854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2810C70-26B1-6825-C0F4-11E48D633EA7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Other Classes of Devices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641443-4177-6179-AA74-3B2B445E9A8B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Examples that do not fit to previous categories:</a:t>
            </a:r>
          </a:p>
          <a:p>
            <a:pPr lvl="1"/>
            <a:r>
              <a:rPr lang="en-US" altLang="en-US"/>
              <a:t>USB</a:t>
            </a:r>
          </a:p>
          <a:p>
            <a:pPr lvl="1"/>
            <a:r>
              <a:rPr lang="en-US" altLang="en-US"/>
              <a:t>SCSI</a:t>
            </a:r>
          </a:p>
          <a:p>
            <a:pPr lvl="1"/>
            <a:r>
              <a:rPr lang="en-US" altLang="en-US"/>
              <a:t>FireWire</a:t>
            </a:r>
          </a:p>
          <a:p>
            <a:pPr lvl="1"/>
            <a:r>
              <a:rPr lang="en-US" altLang="en-US"/>
              <a:t>MTD</a:t>
            </a:r>
          </a:p>
        </p:txBody>
      </p:sp>
    </p:spTree>
    <p:extLst>
      <p:ext uri="{BB962C8B-B14F-4D97-AF65-F5344CB8AC3E}">
        <p14:creationId xmlns:p14="http://schemas.microsoft.com/office/powerpoint/2010/main" val="184770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98EC63-240C-13ED-96E5-931E78043079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File System Modules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0C798E-79B3-5711-272B-1A2167CC4031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Software drivers, not device drivers</a:t>
            </a:r>
          </a:p>
          <a:p>
            <a:r>
              <a:rPr lang="en-US" altLang="en-US"/>
              <a:t>Serve as a layer between user API and block devices</a:t>
            </a:r>
          </a:p>
          <a:p>
            <a:r>
              <a:rPr lang="en-US" altLang="en-US"/>
              <a:t>Intended to be device-independent</a:t>
            </a:r>
          </a:p>
        </p:txBody>
      </p:sp>
    </p:spTree>
    <p:extLst>
      <p:ext uri="{BB962C8B-B14F-4D97-AF65-F5344CB8AC3E}">
        <p14:creationId xmlns:p14="http://schemas.microsoft.com/office/powerpoint/2010/main" val="129558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4D4ED9-4B64-7443-A0BB-C2C5F929E280}"/>
              </a:ext>
            </a:extLst>
          </p:cNvPr>
          <p:cNvSpPr txBox="1">
            <a:spLocks noChangeArrowheads="1"/>
          </p:cNvSpPr>
          <p:nvPr/>
        </p:nvSpPr>
        <p:spPr>
          <a:xfrm>
            <a:off x="1772289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Security Issues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5EF2B53-1FDF-DA66-F8A8-4E70FFBF630D}"/>
              </a:ext>
            </a:extLst>
          </p:cNvPr>
          <p:cNvSpPr txBox="1">
            <a:spLocks noChangeArrowheads="1"/>
          </p:cNvSpPr>
          <p:nvPr/>
        </p:nvSpPr>
        <p:spPr>
          <a:xfrm>
            <a:off x="1772289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Deliberate vs. incidental damage</a:t>
            </a:r>
          </a:p>
          <a:p>
            <a:r>
              <a:rPr lang="en-US" altLang="en-US"/>
              <a:t>Kernel modules present possibilities for both</a:t>
            </a:r>
          </a:p>
          <a:p>
            <a:r>
              <a:rPr lang="en-US" altLang="en-US"/>
              <a:t>System does only rudimentary checks at module load time</a:t>
            </a:r>
          </a:p>
          <a:p>
            <a:r>
              <a:rPr lang="en-US" altLang="en-US"/>
              <a:t>Relies on limiting privilege to load modules</a:t>
            </a:r>
          </a:p>
          <a:p>
            <a:pPr lvl="1"/>
            <a:r>
              <a:rPr lang="en-US" altLang="en-US"/>
              <a:t>And trusts the driver writers</a:t>
            </a:r>
          </a:p>
          <a:p>
            <a:r>
              <a:rPr lang="en-US" altLang="en-US"/>
              <a:t>Driver writer must be on guard for security problems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73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8C94EBB-DA2A-BFC5-DB6F-976C8E335B25}"/>
              </a:ext>
            </a:extLst>
          </p:cNvPr>
          <p:cNvSpPr txBox="1">
            <a:spLocks noChangeArrowheads="1"/>
          </p:cNvSpPr>
          <p:nvPr/>
        </p:nvSpPr>
        <p:spPr>
          <a:xfrm>
            <a:off x="2265450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Security Issues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4D6790-330D-ABA9-6796-A88AB5AFDBA9}"/>
              </a:ext>
            </a:extLst>
          </p:cNvPr>
          <p:cNvSpPr txBox="1">
            <a:spLocks noChangeArrowheads="1"/>
          </p:cNvSpPr>
          <p:nvPr/>
        </p:nvSpPr>
        <p:spPr>
          <a:xfrm>
            <a:off x="2265450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Do not define security policies</a:t>
            </a:r>
          </a:p>
          <a:p>
            <a:pPr lvl="1"/>
            <a:r>
              <a:rPr lang="en-US" altLang="en-US"/>
              <a:t>Provide mechanisms to enforce policies</a:t>
            </a:r>
          </a:p>
          <a:p>
            <a:r>
              <a:rPr lang="en-US" altLang="en-US"/>
              <a:t>Be aware of operations that affect global resources</a:t>
            </a:r>
          </a:p>
          <a:p>
            <a:pPr lvl="1"/>
            <a:r>
              <a:rPr lang="en-US" altLang="en-US"/>
              <a:t>Setting up an interrupt line</a:t>
            </a:r>
          </a:p>
          <a:p>
            <a:pPr lvl="2"/>
            <a:r>
              <a:rPr lang="en-US" altLang="en-US"/>
              <a:t>Could cause another device to malfunction</a:t>
            </a:r>
          </a:p>
          <a:p>
            <a:pPr lvl="1"/>
            <a:r>
              <a:rPr lang="en-US" altLang="en-US"/>
              <a:t>Setting up a default block size</a:t>
            </a:r>
          </a:p>
          <a:p>
            <a:pPr lvl="2"/>
            <a:r>
              <a:rPr lang="en-US" altLang="en-US"/>
              <a:t>Could affect other users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47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72677E-8D52-D20A-A818-953AEFCAC392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Security Issues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F0E4A3-9AAB-51CB-9C73-196B97D8A9F9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Buffer overrun</a:t>
            </a:r>
          </a:p>
          <a:p>
            <a:pPr lvl="1"/>
            <a:r>
              <a:rPr lang="en-US" altLang="en-US"/>
              <a:t>Overwriting unrelated data</a:t>
            </a:r>
          </a:p>
          <a:p>
            <a:r>
              <a:rPr lang="en-US" altLang="en-US"/>
              <a:t>Treat input/parameters with utmost suspicion</a:t>
            </a:r>
          </a:p>
          <a:p>
            <a:r>
              <a:rPr lang="en-US" altLang="en-US"/>
              <a:t>Uninitialized memory</a:t>
            </a:r>
          </a:p>
          <a:p>
            <a:pPr lvl="1"/>
            <a:r>
              <a:rPr lang="en-US" altLang="en-US"/>
              <a:t>Kernel memory should be zeroed before being made available to a user</a:t>
            </a:r>
          </a:p>
          <a:p>
            <a:pPr lvl="1"/>
            <a:r>
              <a:rPr lang="en-US" altLang="en-US"/>
              <a:t>Otherwise, information leakage could result</a:t>
            </a:r>
          </a:p>
          <a:p>
            <a:pPr lvl="2"/>
            <a:r>
              <a:rPr lang="en-US" altLang="en-US"/>
              <a:t>Passwords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41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E6B82F-7110-0881-FA9E-60B91F364B40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Security Issues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F5C1E6-77AE-771F-A0D2-ACE24EBF9F49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Avoid running kernels/device drivers compiled by an untrusted friend</a:t>
            </a:r>
          </a:p>
          <a:p>
            <a:pPr lvl="1"/>
            <a:r>
              <a:rPr lang="en-US" altLang="en-US"/>
              <a:t>Modified kernel could allow anyone to load a module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0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27E38E-0979-FD36-0408-3AB6A0839E8C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Version Numbering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CC4FAF3-6BD5-0A09-3E50-138DC75F950A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Every software package used in Linux has a release number</a:t>
            </a:r>
          </a:p>
          <a:p>
            <a:pPr lvl="1"/>
            <a:r>
              <a:rPr lang="en-US" altLang="en-US"/>
              <a:t>Version dependency</a:t>
            </a:r>
          </a:p>
          <a:p>
            <a:pPr lvl="2"/>
            <a:r>
              <a:rPr lang="en-US" altLang="en-US"/>
              <a:t>You need a particular version of one package to run a particular version of another package</a:t>
            </a:r>
          </a:p>
          <a:p>
            <a:pPr lvl="1"/>
            <a:r>
              <a:rPr lang="en-US" altLang="en-US"/>
              <a:t>Prepackaged distribution contains compatible versions of various packages</a:t>
            </a:r>
          </a:p>
        </p:txBody>
      </p:sp>
    </p:spTree>
    <p:extLst>
      <p:ext uri="{BB962C8B-B14F-4D97-AF65-F5344CB8AC3E}">
        <p14:creationId xmlns:p14="http://schemas.microsoft.com/office/powerpoint/2010/main" val="329003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DED436A-836B-3A55-3FF0-6357ED185B41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Version Numbering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A9B2B3-1285-4093-3BE5-0269E277EADF}"/>
              </a:ext>
            </a:extLst>
          </p:cNvPr>
          <p:cNvSpPr txBox="1">
            <a:spLocks noChangeArrowheads="1"/>
          </p:cNvSpPr>
          <p:nvPr/>
        </p:nvSpPr>
        <p:spPr>
          <a:xfrm>
            <a:off x="1957224" y="1600200"/>
            <a:ext cx="8229600" cy="4530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Different throughout the years</a:t>
            </a:r>
          </a:p>
          <a:p>
            <a:pPr lvl="1">
              <a:defRPr/>
            </a:pPr>
            <a:r>
              <a:rPr lang="en-US"/>
              <a:t>1.0 … 2.4 … 2.6… 3.0</a:t>
            </a:r>
          </a:p>
          <a:p>
            <a:pPr>
              <a:defRPr/>
            </a:pPr>
            <a:r>
              <a:rPr lang="en-US"/>
              <a:t>After version 1.0 but before 3.0</a:t>
            </a:r>
          </a:p>
          <a:p>
            <a:pPr lvl="1">
              <a:defRPr/>
            </a:pPr>
            <a:r>
              <a:rPr lang="en-US"/>
              <a:t>&lt;major&gt;.&lt;minor&gt;.&lt;release&gt;.&lt;bugfix&gt;</a:t>
            </a:r>
          </a:p>
          <a:p>
            <a:pPr lvl="1">
              <a:defRPr/>
            </a:pPr>
            <a:r>
              <a:rPr lang="en-US"/>
              <a:t>Time based releases (after two to three months)</a:t>
            </a:r>
          </a:p>
          <a:p>
            <a:pPr>
              <a:defRPr/>
            </a:pPr>
            <a:r>
              <a:rPr lang="en-US"/>
              <a:t>3.x</a:t>
            </a:r>
          </a:p>
          <a:p>
            <a:pPr lvl="1">
              <a:defRPr/>
            </a:pPr>
            <a:r>
              <a:rPr lang="en-US"/>
              <a:t>Moved to 3.0 to better reflect newer development process</a:t>
            </a:r>
          </a:p>
          <a:p>
            <a:pPr lvl="1">
              <a:defRPr/>
            </a:pPr>
            <a:r>
              <a:rPr lang="en-US"/>
              <a:t>&lt;version&gt;.&lt;release&gt;.&lt;bugfix&gt;</a:t>
            </a:r>
          </a:p>
          <a:p>
            <a:pPr lvl="1">
              <a:defRPr/>
            </a:pPr>
            <a:r>
              <a:rPr lang="en-US">
                <a:hlinkClick r:id="rId2"/>
              </a:rPr>
              <a:t>https://lkml.org/lkml/2011/5/29/204</a:t>
            </a:r>
            <a:endParaRPr lang="en-US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5EC7DF3-80EE-E721-7EAE-1ACE54F4092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63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License Terms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354F558-7C84-9F91-C5F0-65884AB6733D}"/>
              </a:ext>
            </a:extLst>
          </p:cNvPr>
          <p:cNvSpPr txBox="1">
            <a:spLocks noChangeArrowheads="1"/>
          </p:cNvSpPr>
          <p:nvPr/>
        </p:nvSpPr>
        <p:spPr>
          <a:xfrm>
            <a:off x="1782563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If you want your code to go into the mainline kernel</a:t>
            </a:r>
          </a:p>
          <a:p>
            <a:pPr lvl="1"/>
            <a:r>
              <a:rPr lang="en-US" altLang="en-US"/>
              <a:t>Must use a GPL-compatible license</a:t>
            </a:r>
          </a:p>
        </p:txBody>
      </p:sp>
    </p:spTree>
    <p:extLst>
      <p:ext uri="{BB962C8B-B14F-4D97-AF65-F5344CB8AC3E}">
        <p14:creationId xmlns:p14="http://schemas.microsoft.com/office/powerpoint/2010/main" val="42230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000908-BDCB-C613-1DE0-9673C8CE1B47}"/>
              </a:ext>
            </a:extLst>
          </p:cNvPr>
          <p:cNvSpPr txBox="1">
            <a:spLocks noChangeArrowheads="1"/>
          </p:cNvSpPr>
          <p:nvPr/>
        </p:nvSpPr>
        <p:spPr>
          <a:xfrm>
            <a:off x="2265450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Introduction</a:t>
            </a:r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B249C6-09EF-D88A-9369-D48345A7B4BC}"/>
              </a:ext>
            </a:extLst>
          </p:cNvPr>
          <p:cNvSpPr txBox="1">
            <a:spLocks noChangeArrowheads="1"/>
          </p:cNvSpPr>
          <p:nvPr/>
        </p:nvSpPr>
        <p:spPr>
          <a:xfrm>
            <a:off x="2265450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Device drivers</a:t>
            </a:r>
          </a:p>
          <a:p>
            <a:pPr lvl="1"/>
            <a:r>
              <a:rPr lang="en-US" altLang="en-US"/>
              <a:t>Software interface to hardware device</a:t>
            </a:r>
          </a:p>
          <a:p>
            <a:pPr lvl="1"/>
            <a:r>
              <a:rPr lang="en-US" altLang="en-US"/>
              <a:t>Use standardized calls </a:t>
            </a:r>
          </a:p>
          <a:p>
            <a:pPr lvl="2"/>
            <a:r>
              <a:rPr lang="en-US" altLang="en-US"/>
              <a:t>Independent of the specific driver</a:t>
            </a:r>
          </a:p>
          <a:p>
            <a:pPr lvl="1"/>
            <a:r>
              <a:rPr lang="en-US" altLang="en-US"/>
              <a:t>Main role</a:t>
            </a:r>
          </a:p>
          <a:p>
            <a:pPr lvl="2"/>
            <a:r>
              <a:rPr lang="en-US" altLang="en-US"/>
              <a:t>Map standard calls to device-specific operations</a:t>
            </a:r>
          </a:p>
          <a:p>
            <a:pPr lvl="1"/>
            <a:r>
              <a:rPr lang="en-US" altLang="en-US"/>
              <a:t>Can be developed separately from the rest of the kernel</a:t>
            </a:r>
          </a:p>
          <a:p>
            <a:pPr lvl="2"/>
            <a:r>
              <a:rPr lang="en-US" altLang="en-US"/>
              <a:t>Plugged in at runtime when needed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30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C5069C-B8C5-BECD-3A40-94B1E0930BC1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800"/>
              <a:t>Joining the Kernel Development Community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D96E096-FE98-B7E4-DAA7-3A672ABCCBDE}"/>
              </a:ext>
            </a:extLst>
          </p:cNvPr>
          <p:cNvSpPr txBox="1">
            <a:spLocks noChangeArrowheads="1"/>
          </p:cNvSpPr>
          <p:nvPr/>
        </p:nvSpPr>
        <p:spPr>
          <a:xfrm>
            <a:off x="1762015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central gathering point</a:t>
            </a:r>
          </a:p>
          <a:p>
            <a:pPr lvl="1"/>
            <a:r>
              <a:rPr lang="en-US" altLang="en-US"/>
              <a:t>Linux-kernel mailing list</a:t>
            </a:r>
          </a:p>
          <a:p>
            <a:pPr lvl="2"/>
            <a:r>
              <a:rPr lang="en-US" altLang="en-US">
                <a:hlinkClick r:id="rId2"/>
              </a:rPr>
              <a:t>http://www.tux.org/lkml</a:t>
            </a:r>
            <a:endParaRPr lang="en-US" altLang="en-US"/>
          </a:p>
          <a:p>
            <a:pPr lvl="2"/>
            <a:r>
              <a:rPr lang="en-US" altLang="en-US">
                <a:hlinkClick r:id="rId3"/>
              </a:rPr>
              <a:t>https://lkml.org/</a:t>
            </a:r>
            <a:endParaRPr lang="en-US" altLang="en-US"/>
          </a:p>
          <a:p>
            <a:r>
              <a:rPr lang="en-US" altLang="en-US"/>
              <a:t>Chapter 20 of LKD Book further discusses the community and accepted coding style</a:t>
            </a:r>
          </a:p>
        </p:txBody>
      </p:sp>
    </p:spTree>
    <p:extLst>
      <p:ext uri="{BB962C8B-B14F-4D97-AF65-F5344CB8AC3E}">
        <p14:creationId xmlns:p14="http://schemas.microsoft.com/office/powerpoint/2010/main" val="205776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E14DF82-29DF-D671-0ABA-A2BE7FDB1FE0}"/>
              </a:ext>
            </a:extLst>
          </p:cNvPr>
          <p:cNvSpPr txBox="1">
            <a:spLocks/>
          </p:cNvSpPr>
          <p:nvPr/>
        </p:nvSpPr>
        <p:spPr>
          <a:xfrm>
            <a:off x="2059966" y="277813"/>
            <a:ext cx="8224838" cy="1135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Booting Components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1C3AC6-6047-7DB3-0918-96540C6ED127}"/>
              </a:ext>
            </a:extLst>
          </p:cNvPr>
          <p:cNvSpPr txBox="1">
            <a:spLocks/>
          </p:cNvSpPr>
          <p:nvPr/>
        </p:nvSpPr>
        <p:spPr>
          <a:xfrm>
            <a:off x="2059966" y="1600200"/>
            <a:ext cx="8224838" cy="452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BIOS</a:t>
            </a:r>
          </a:p>
          <a:p>
            <a:r>
              <a:rPr lang="en-US" altLang="en-US"/>
              <a:t>Bootloader</a:t>
            </a:r>
          </a:p>
          <a:p>
            <a:r>
              <a:rPr lang="en-US" altLang="en-US"/>
              <a:t>Kernel</a:t>
            </a:r>
          </a:p>
          <a:p>
            <a:r>
              <a:rPr lang="en-US" altLang="en-US"/>
              <a:t>Init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43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3BED-B0D5-941D-36B7-A97186AB252C}"/>
              </a:ext>
            </a:extLst>
          </p:cNvPr>
          <p:cNvSpPr txBox="1">
            <a:spLocks/>
          </p:cNvSpPr>
          <p:nvPr/>
        </p:nvSpPr>
        <p:spPr>
          <a:xfrm>
            <a:off x="1762015" y="277813"/>
            <a:ext cx="8224838" cy="1135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3E51-BA3E-1CCE-102A-3203BB08B544}"/>
              </a:ext>
            </a:extLst>
          </p:cNvPr>
          <p:cNvSpPr txBox="1">
            <a:spLocks/>
          </p:cNvSpPr>
          <p:nvPr/>
        </p:nvSpPr>
        <p:spPr>
          <a:xfrm>
            <a:off x="1762015" y="1600200"/>
            <a:ext cx="8224838" cy="452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Initialize the hardware</a:t>
            </a:r>
          </a:p>
          <a:p>
            <a:r>
              <a:rPr lang="en-US" altLang="en-US"/>
              <a:t>Load the bootstrap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B8209-39A6-FDBA-D533-C3067702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165" y="3352800"/>
            <a:ext cx="1447800" cy="609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/>
              <a:t>Partition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556F6-2364-2EF8-540C-54757D791703}"/>
              </a:ext>
            </a:extLst>
          </p:cNvPr>
          <p:cNvSpPr/>
          <p:nvPr/>
        </p:nvSpPr>
        <p:spPr bwMode="auto">
          <a:xfrm>
            <a:off x="2371615" y="3352800"/>
            <a:ext cx="23622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Arial" charset="0"/>
              </a:rPr>
              <a:t>Bootstrap Code</a:t>
            </a: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0896D5FB-FEC9-7743-7C39-8C32C40325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1615" y="3124200"/>
            <a:ext cx="0" cy="1066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5534042E-EB64-210D-9AA2-60A16501A2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1140" y="3124200"/>
            <a:ext cx="0" cy="1066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Left Brace 8">
            <a:extLst>
              <a:ext uri="{FF2B5EF4-FFF2-40B4-BE49-F238E27FC236}">
                <a16:creationId xmlns:a16="http://schemas.microsoft.com/office/drawing/2014/main" id="{61CE3B82-250E-EC38-77A6-2974492EAC4A}"/>
              </a:ext>
            </a:extLst>
          </p:cNvPr>
          <p:cNvSpPr>
            <a:spLocks/>
          </p:cNvSpPr>
          <p:nvPr/>
        </p:nvSpPr>
        <p:spPr bwMode="auto">
          <a:xfrm rot="16200000">
            <a:off x="3978959" y="2670969"/>
            <a:ext cx="603250" cy="3808412"/>
          </a:xfrm>
          <a:prstGeom prst="leftBrace">
            <a:avLst>
              <a:gd name="adj1" fmla="val 8330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ADAE57F-55DC-E133-D27B-85A09343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203" y="4964113"/>
            <a:ext cx="1795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sector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531B6-BAD9-CCF5-19D3-808D0EECE8CA}"/>
              </a:ext>
            </a:extLst>
          </p:cNvPr>
          <p:cNvSpPr/>
          <p:nvPr/>
        </p:nvSpPr>
        <p:spPr bwMode="auto">
          <a:xfrm>
            <a:off x="6205428" y="3352800"/>
            <a:ext cx="1185862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Arial" charset="0"/>
              </a:rPr>
              <a:t>Bootstrap Code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8EA887A-DEB4-86A0-6E06-1494C1BA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815" y="3352800"/>
            <a:ext cx="2344738" cy="609600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/>
              <a:t>Root Partition(s)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CA9D5A-1A86-0F6B-7DE2-8FD292E1FDB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003146" y="3501232"/>
            <a:ext cx="765175" cy="309562"/>
            <a:chOff x="457200" y="2194965"/>
            <a:chExt cx="8234362" cy="3447831"/>
          </a:xfrm>
        </p:grpSpPr>
        <p:sp>
          <p:nvSpPr>
            <p:cNvPr id="13" name="Wave 5">
              <a:extLst>
                <a:ext uri="{FF2B5EF4-FFF2-40B4-BE49-F238E27FC236}">
                  <a16:creationId xmlns:a16="http://schemas.microsoft.com/office/drawing/2014/main" id="{823F04C2-E444-E67B-86E7-491D6F8EEBF6}"/>
                </a:ext>
              </a:extLst>
            </p:cNvPr>
            <p:cNvSpPr/>
            <p:nvPr/>
          </p:nvSpPr>
          <p:spPr>
            <a:xfrm>
              <a:off x="457200" y="2194965"/>
              <a:ext cx="8234362" cy="3447831"/>
            </a:xfrm>
            <a:custGeom>
              <a:avLst/>
              <a:gdLst>
                <a:gd name="connsiteX0" fmla="*/ 0 w 8229600"/>
                <a:gd name="connsiteY0" fmla="*/ 479684 h 2398418"/>
                <a:gd name="connsiteX1" fmla="*/ 8229600 w 8229600"/>
                <a:gd name="connsiteY1" fmla="*/ 479684 h 2398418"/>
                <a:gd name="connsiteX2" fmla="*/ 8229600 w 8229600"/>
                <a:gd name="connsiteY2" fmla="*/ 1918734 h 2398418"/>
                <a:gd name="connsiteX3" fmla="*/ 0 w 8229600"/>
                <a:gd name="connsiteY3" fmla="*/ 1918734 h 2398418"/>
                <a:gd name="connsiteX4" fmla="*/ 0 w 8229600"/>
                <a:gd name="connsiteY4" fmla="*/ 479684 h 2398418"/>
                <a:gd name="connsiteX0" fmla="*/ 0 w 8229600"/>
                <a:gd name="connsiteY0" fmla="*/ 758004 h 2658630"/>
                <a:gd name="connsiteX1" fmla="*/ 8229600 w 8229600"/>
                <a:gd name="connsiteY1" fmla="*/ 758004 h 2658630"/>
                <a:gd name="connsiteX2" fmla="*/ 8229600 w 8229600"/>
                <a:gd name="connsiteY2" fmla="*/ 2197054 h 2658630"/>
                <a:gd name="connsiteX3" fmla="*/ 0 w 8229600"/>
                <a:gd name="connsiteY3" fmla="*/ 2197054 h 2658630"/>
                <a:gd name="connsiteX4" fmla="*/ 0 w 8229600"/>
                <a:gd name="connsiteY4" fmla="*/ 758004 h 2658630"/>
                <a:gd name="connsiteX0" fmla="*/ 0 w 8229600"/>
                <a:gd name="connsiteY0" fmla="*/ 707286 h 2607912"/>
                <a:gd name="connsiteX1" fmla="*/ 8229600 w 8229600"/>
                <a:gd name="connsiteY1" fmla="*/ 707286 h 2607912"/>
                <a:gd name="connsiteX2" fmla="*/ 8229600 w 8229600"/>
                <a:gd name="connsiteY2" fmla="*/ 2146336 h 2607912"/>
                <a:gd name="connsiteX3" fmla="*/ 0 w 8229600"/>
                <a:gd name="connsiteY3" fmla="*/ 2146336 h 2607912"/>
                <a:gd name="connsiteX4" fmla="*/ 0 w 8229600"/>
                <a:gd name="connsiteY4" fmla="*/ 707286 h 2607912"/>
                <a:gd name="connsiteX0" fmla="*/ 0 w 8229600"/>
                <a:gd name="connsiteY0" fmla="*/ 690241 h 2590867"/>
                <a:gd name="connsiteX1" fmla="*/ 8229600 w 8229600"/>
                <a:gd name="connsiteY1" fmla="*/ 690241 h 2590867"/>
                <a:gd name="connsiteX2" fmla="*/ 8229600 w 8229600"/>
                <a:gd name="connsiteY2" fmla="*/ 2129291 h 2590867"/>
                <a:gd name="connsiteX3" fmla="*/ 0 w 8229600"/>
                <a:gd name="connsiteY3" fmla="*/ 2129291 h 2590867"/>
                <a:gd name="connsiteX4" fmla="*/ 0 w 8229600"/>
                <a:gd name="connsiteY4" fmla="*/ 690241 h 2590867"/>
                <a:gd name="connsiteX0" fmla="*/ 0 w 8229600"/>
                <a:gd name="connsiteY0" fmla="*/ 676736 h 2577362"/>
                <a:gd name="connsiteX1" fmla="*/ 8229600 w 8229600"/>
                <a:gd name="connsiteY1" fmla="*/ 676736 h 2577362"/>
                <a:gd name="connsiteX2" fmla="*/ 8229600 w 8229600"/>
                <a:gd name="connsiteY2" fmla="*/ 2115786 h 2577362"/>
                <a:gd name="connsiteX3" fmla="*/ 0 w 8229600"/>
                <a:gd name="connsiteY3" fmla="*/ 2115786 h 2577362"/>
                <a:gd name="connsiteX4" fmla="*/ 0 w 8229600"/>
                <a:gd name="connsiteY4" fmla="*/ 676736 h 2577362"/>
                <a:gd name="connsiteX0" fmla="*/ 0 w 8229600"/>
                <a:gd name="connsiteY0" fmla="*/ 666926 h 2567552"/>
                <a:gd name="connsiteX1" fmla="*/ 8229600 w 8229600"/>
                <a:gd name="connsiteY1" fmla="*/ 666926 h 2567552"/>
                <a:gd name="connsiteX2" fmla="*/ 8229600 w 8229600"/>
                <a:gd name="connsiteY2" fmla="*/ 2105976 h 2567552"/>
                <a:gd name="connsiteX3" fmla="*/ 0 w 8229600"/>
                <a:gd name="connsiteY3" fmla="*/ 2105976 h 2567552"/>
                <a:gd name="connsiteX4" fmla="*/ 0 w 8229600"/>
                <a:gd name="connsiteY4" fmla="*/ 666926 h 2567552"/>
                <a:gd name="connsiteX0" fmla="*/ 0 w 8229600"/>
                <a:gd name="connsiteY0" fmla="*/ 647380 h 2548006"/>
                <a:gd name="connsiteX1" fmla="*/ 8229600 w 8229600"/>
                <a:gd name="connsiteY1" fmla="*/ 647380 h 2548006"/>
                <a:gd name="connsiteX2" fmla="*/ 8229600 w 8229600"/>
                <a:gd name="connsiteY2" fmla="*/ 2086430 h 2548006"/>
                <a:gd name="connsiteX3" fmla="*/ 0 w 8229600"/>
                <a:gd name="connsiteY3" fmla="*/ 2086430 h 2548006"/>
                <a:gd name="connsiteX4" fmla="*/ 0 w 8229600"/>
                <a:gd name="connsiteY4" fmla="*/ 647380 h 2548006"/>
                <a:gd name="connsiteX0" fmla="*/ 0 w 8229600"/>
                <a:gd name="connsiteY0" fmla="*/ 635540 h 2536166"/>
                <a:gd name="connsiteX1" fmla="*/ 8229600 w 8229600"/>
                <a:gd name="connsiteY1" fmla="*/ 635540 h 2536166"/>
                <a:gd name="connsiteX2" fmla="*/ 8229600 w 8229600"/>
                <a:gd name="connsiteY2" fmla="*/ 2074590 h 2536166"/>
                <a:gd name="connsiteX3" fmla="*/ 0 w 8229600"/>
                <a:gd name="connsiteY3" fmla="*/ 2074590 h 2536166"/>
                <a:gd name="connsiteX4" fmla="*/ 0 w 8229600"/>
                <a:gd name="connsiteY4" fmla="*/ 635540 h 2536166"/>
                <a:gd name="connsiteX0" fmla="*/ 0 w 8229600"/>
                <a:gd name="connsiteY0" fmla="*/ 795886 h 2696512"/>
                <a:gd name="connsiteX1" fmla="*/ 8229600 w 8229600"/>
                <a:gd name="connsiteY1" fmla="*/ 795886 h 2696512"/>
                <a:gd name="connsiteX2" fmla="*/ 8229600 w 8229600"/>
                <a:gd name="connsiteY2" fmla="*/ 2234936 h 2696512"/>
                <a:gd name="connsiteX3" fmla="*/ 0 w 8229600"/>
                <a:gd name="connsiteY3" fmla="*/ 2234936 h 2696512"/>
                <a:gd name="connsiteX4" fmla="*/ 0 w 8229600"/>
                <a:gd name="connsiteY4" fmla="*/ 795886 h 2696512"/>
                <a:gd name="connsiteX0" fmla="*/ 0 w 8229600"/>
                <a:gd name="connsiteY0" fmla="*/ 755519 h 2656145"/>
                <a:gd name="connsiteX1" fmla="*/ 8229600 w 8229600"/>
                <a:gd name="connsiteY1" fmla="*/ 755519 h 2656145"/>
                <a:gd name="connsiteX2" fmla="*/ 8229600 w 8229600"/>
                <a:gd name="connsiteY2" fmla="*/ 2194569 h 2656145"/>
                <a:gd name="connsiteX3" fmla="*/ 0 w 8229600"/>
                <a:gd name="connsiteY3" fmla="*/ 2194569 h 2656145"/>
                <a:gd name="connsiteX4" fmla="*/ 0 w 8229600"/>
                <a:gd name="connsiteY4" fmla="*/ 755519 h 2656145"/>
                <a:gd name="connsiteX0" fmla="*/ 0 w 8229600"/>
                <a:gd name="connsiteY0" fmla="*/ 754780 h 2655406"/>
                <a:gd name="connsiteX1" fmla="*/ 8229600 w 8229600"/>
                <a:gd name="connsiteY1" fmla="*/ 754780 h 2655406"/>
                <a:gd name="connsiteX2" fmla="*/ 8229600 w 8229600"/>
                <a:gd name="connsiteY2" fmla="*/ 2193830 h 2655406"/>
                <a:gd name="connsiteX3" fmla="*/ 0 w 8229600"/>
                <a:gd name="connsiteY3" fmla="*/ 2193830 h 2655406"/>
                <a:gd name="connsiteX4" fmla="*/ 0 w 8229600"/>
                <a:gd name="connsiteY4" fmla="*/ 754780 h 2655406"/>
                <a:gd name="connsiteX0" fmla="*/ 0 w 8229600"/>
                <a:gd name="connsiteY0" fmla="*/ 761476 h 2662102"/>
                <a:gd name="connsiteX1" fmla="*/ 8229600 w 8229600"/>
                <a:gd name="connsiteY1" fmla="*/ 761476 h 2662102"/>
                <a:gd name="connsiteX2" fmla="*/ 8229600 w 8229600"/>
                <a:gd name="connsiteY2" fmla="*/ 2200526 h 2662102"/>
                <a:gd name="connsiteX3" fmla="*/ 0 w 8229600"/>
                <a:gd name="connsiteY3" fmla="*/ 2200526 h 2662102"/>
                <a:gd name="connsiteX4" fmla="*/ 0 w 8229600"/>
                <a:gd name="connsiteY4" fmla="*/ 761476 h 2662102"/>
                <a:gd name="connsiteX0" fmla="*/ 0 w 8229600"/>
                <a:gd name="connsiteY0" fmla="*/ 772118 h 2672744"/>
                <a:gd name="connsiteX1" fmla="*/ 8229600 w 8229600"/>
                <a:gd name="connsiteY1" fmla="*/ 772118 h 2672744"/>
                <a:gd name="connsiteX2" fmla="*/ 8229600 w 8229600"/>
                <a:gd name="connsiteY2" fmla="*/ 2211168 h 2672744"/>
                <a:gd name="connsiteX3" fmla="*/ 0 w 8229600"/>
                <a:gd name="connsiteY3" fmla="*/ 2211168 h 2672744"/>
                <a:gd name="connsiteX4" fmla="*/ 0 w 8229600"/>
                <a:gd name="connsiteY4" fmla="*/ 772118 h 2672744"/>
                <a:gd name="connsiteX0" fmla="*/ 0 w 8229600"/>
                <a:gd name="connsiteY0" fmla="*/ 804870 h 2705496"/>
                <a:gd name="connsiteX1" fmla="*/ 8229600 w 8229600"/>
                <a:gd name="connsiteY1" fmla="*/ 804870 h 2705496"/>
                <a:gd name="connsiteX2" fmla="*/ 8229600 w 8229600"/>
                <a:gd name="connsiteY2" fmla="*/ 2243920 h 2705496"/>
                <a:gd name="connsiteX3" fmla="*/ 0 w 8229600"/>
                <a:gd name="connsiteY3" fmla="*/ 2243920 h 2705496"/>
                <a:gd name="connsiteX4" fmla="*/ 0 w 8229600"/>
                <a:gd name="connsiteY4" fmla="*/ 804870 h 2705496"/>
                <a:gd name="connsiteX0" fmla="*/ 0 w 8229600"/>
                <a:gd name="connsiteY0" fmla="*/ 822815 h 2723441"/>
                <a:gd name="connsiteX1" fmla="*/ 8229600 w 8229600"/>
                <a:gd name="connsiteY1" fmla="*/ 822815 h 2723441"/>
                <a:gd name="connsiteX2" fmla="*/ 8229600 w 8229600"/>
                <a:gd name="connsiteY2" fmla="*/ 2261865 h 2723441"/>
                <a:gd name="connsiteX3" fmla="*/ 0 w 8229600"/>
                <a:gd name="connsiteY3" fmla="*/ 2261865 h 2723441"/>
                <a:gd name="connsiteX4" fmla="*/ 0 w 8229600"/>
                <a:gd name="connsiteY4" fmla="*/ 822815 h 2723441"/>
                <a:gd name="connsiteX0" fmla="*/ 0 w 8229600"/>
                <a:gd name="connsiteY0" fmla="*/ 822815 h 2723441"/>
                <a:gd name="connsiteX1" fmla="*/ 8229600 w 8229600"/>
                <a:gd name="connsiteY1" fmla="*/ 822815 h 2723441"/>
                <a:gd name="connsiteX2" fmla="*/ 8229600 w 8229600"/>
                <a:gd name="connsiteY2" fmla="*/ 2261865 h 2723441"/>
                <a:gd name="connsiteX3" fmla="*/ 0 w 8229600"/>
                <a:gd name="connsiteY3" fmla="*/ 2261865 h 2723441"/>
                <a:gd name="connsiteX4" fmla="*/ 0 w 8229600"/>
                <a:gd name="connsiteY4" fmla="*/ 822815 h 2723441"/>
                <a:gd name="connsiteX0" fmla="*/ 0 w 8229600"/>
                <a:gd name="connsiteY0" fmla="*/ 827614 h 2728240"/>
                <a:gd name="connsiteX1" fmla="*/ 8229600 w 8229600"/>
                <a:gd name="connsiteY1" fmla="*/ 827614 h 2728240"/>
                <a:gd name="connsiteX2" fmla="*/ 8229600 w 8229600"/>
                <a:gd name="connsiteY2" fmla="*/ 2266664 h 2728240"/>
                <a:gd name="connsiteX3" fmla="*/ 0 w 8229600"/>
                <a:gd name="connsiteY3" fmla="*/ 2266664 h 2728240"/>
                <a:gd name="connsiteX4" fmla="*/ 0 w 8229600"/>
                <a:gd name="connsiteY4" fmla="*/ 827614 h 2728240"/>
                <a:gd name="connsiteX0" fmla="*/ 0 w 8229600"/>
                <a:gd name="connsiteY0" fmla="*/ 824410 h 2725036"/>
                <a:gd name="connsiteX1" fmla="*/ 8229600 w 8229600"/>
                <a:gd name="connsiteY1" fmla="*/ 824410 h 2725036"/>
                <a:gd name="connsiteX2" fmla="*/ 8229600 w 8229600"/>
                <a:gd name="connsiteY2" fmla="*/ 2263460 h 2725036"/>
                <a:gd name="connsiteX3" fmla="*/ 0 w 8229600"/>
                <a:gd name="connsiteY3" fmla="*/ 2263460 h 2725036"/>
                <a:gd name="connsiteX4" fmla="*/ 0 w 8229600"/>
                <a:gd name="connsiteY4" fmla="*/ 824410 h 2725036"/>
                <a:gd name="connsiteX0" fmla="*/ 0 w 8229600"/>
                <a:gd name="connsiteY0" fmla="*/ 821227 h 2721853"/>
                <a:gd name="connsiteX1" fmla="*/ 8229600 w 8229600"/>
                <a:gd name="connsiteY1" fmla="*/ 821227 h 2721853"/>
                <a:gd name="connsiteX2" fmla="*/ 8229600 w 8229600"/>
                <a:gd name="connsiteY2" fmla="*/ 2260277 h 2721853"/>
                <a:gd name="connsiteX3" fmla="*/ 0 w 8229600"/>
                <a:gd name="connsiteY3" fmla="*/ 2260277 h 2721853"/>
                <a:gd name="connsiteX4" fmla="*/ 0 w 8229600"/>
                <a:gd name="connsiteY4" fmla="*/ 821227 h 2721853"/>
                <a:gd name="connsiteX0" fmla="*/ 0 w 8229600"/>
                <a:gd name="connsiteY0" fmla="*/ 836206 h 2736832"/>
                <a:gd name="connsiteX1" fmla="*/ 8229600 w 8229600"/>
                <a:gd name="connsiteY1" fmla="*/ 836206 h 2736832"/>
                <a:gd name="connsiteX2" fmla="*/ 8229600 w 8229600"/>
                <a:gd name="connsiteY2" fmla="*/ 2275256 h 2736832"/>
                <a:gd name="connsiteX3" fmla="*/ 0 w 8229600"/>
                <a:gd name="connsiteY3" fmla="*/ 2275256 h 2736832"/>
                <a:gd name="connsiteX4" fmla="*/ 0 w 8229600"/>
                <a:gd name="connsiteY4" fmla="*/ 836206 h 2736832"/>
                <a:gd name="connsiteX0" fmla="*/ 0 w 8229600"/>
                <a:gd name="connsiteY0" fmla="*/ 834610 h 2735236"/>
                <a:gd name="connsiteX1" fmla="*/ 8229600 w 8229600"/>
                <a:gd name="connsiteY1" fmla="*/ 834610 h 2735236"/>
                <a:gd name="connsiteX2" fmla="*/ 8229600 w 8229600"/>
                <a:gd name="connsiteY2" fmla="*/ 2273660 h 2735236"/>
                <a:gd name="connsiteX3" fmla="*/ 0 w 8229600"/>
                <a:gd name="connsiteY3" fmla="*/ 2273660 h 2735236"/>
                <a:gd name="connsiteX4" fmla="*/ 0 w 8229600"/>
                <a:gd name="connsiteY4" fmla="*/ 834610 h 2735236"/>
                <a:gd name="connsiteX0" fmla="*/ 0 w 8229600"/>
                <a:gd name="connsiteY0" fmla="*/ 837007 h 2737633"/>
                <a:gd name="connsiteX1" fmla="*/ 8229600 w 8229600"/>
                <a:gd name="connsiteY1" fmla="*/ 837007 h 2737633"/>
                <a:gd name="connsiteX2" fmla="*/ 8229600 w 8229600"/>
                <a:gd name="connsiteY2" fmla="*/ 2276057 h 2737633"/>
                <a:gd name="connsiteX3" fmla="*/ 0 w 8229600"/>
                <a:gd name="connsiteY3" fmla="*/ 2276057 h 2737633"/>
                <a:gd name="connsiteX4" fmla="*/ 0 w 8229600"/>
                <a:gd name="connsiteY4" fmla="*/ 837007 h 2737633"/>
                <a:gd name="connsiteX0" fmla="*/ 0 w 8229600"/>
                <a:gd name="connsiteY0" fmla="*/ 838613 h 2739239"/>
                <a:gd name="connsiteX1" fmla="*/ 8229600 w 8229600"/>
                <a:gd name="connsiteY1" fmla="*/ 838613 h 2739239"/>
                <a:gd name="connsiteX2" fmla="*/ 8229600 w 8229600"/>
                <a:gd name="connsiteY2" fmla="*/ 2277663 h 2739239"/>
                <a:gd name="connsiteX3" fmla="*/ 0 w 8229600"/>
                <a:gd name="connsiteY3" fmla="*/ 2277663 h 2739239"/>
                <a:gd name="connsiteX4" fmla="*/ 0 w 8229600"/>
                <a:gd name="connsiteY4" fmla="*/ 838613 h 2739239"/>
                <a:gd name="connsiteX0" fmla="*/ 0 w 8229600"/>
                <a:gd name="connsiteY0" fmla="*/ 837810 h 2738436"/>
                <a:gd name="connsiteX1" fmla="*/ 8229600 w 8229600"/>
                <a:gd name="connsiteY1" fmla="*/ 837810 h 2738436"/>
                <a:gd name="connsiteX2" fmla="*/ 8229600 w 8229600"/>
                <a:gd name="connsiteY2" fmla="*/ 2276860 h 2738436"/>
                <a:gd name="connsiteX3" fmla="*/ 0 w 8229600"/>
                <a:gd name="connsiteY3" fmla="*/ 2276860 h 2738436"/>
                <a:gd name="connsiteX4" fmla="*/ 0 w 8229600"/>
                <a:gd name="connsiteY4" fmla="*/ 837810 h 2738436"/>
                <a:gd name="connsiteX0" fmla="*/ 0 w 8229600"/>
                <a:gd name="connsiteY0" fmla="*/ 837810 h 2781487"/>
                <a:gd name="connsiteX1" fmla="*/ 8229600 w 8229600"/>
                <a:gd name="connsiteY1" fmla="*/ 837810 h 2781487"/>
                <a:gd name="connsiteX2" fmla="*/ 8229600 w 8229600"/>
                <a:gd name="connsiteY2" fmla="*/ 2276860 h 2781487"/>
                <a:gd name="connsiteX3" fmla="*/ 0 w 8229600"/>
                <a:gd name="connsiteY3" fmla="*/ 2617379 h 2781487"/>
                <a:gd name="connsiteX4" fmla="*/ 0 w 8229600"/>
                <a:gd name="connsiteY4" fmla="*/ 837810 h 2781487"/>
                <a:gd name="connsiteX0" fmla="*/ 0 w 8234362"/>
                <a:gd name="connsiteY0" fmla="*/ 837810 h 3068422"/>
                <a:gd name="connsiteX1" fmla="*/ 8229600 w 8234362"/>
                <a:gd name="connsiteY1" fmla="*/ 837810 h 3068422"/>
                <a:gd name="connsiteX2" fmla="*/ 8234362 w 8234362"/>
                <a:gd name="connsiteY2" fmla="*/ 2605472 h 3068422"/>
                <a:gd name="connsiteX3" fmla="*/ 0 w 8234362"/>
                <a:gd name="connsiteY3" fmla="*/ 2617379 h 3068422"/>
                <a:gd name="connsiteX4" fmla="*/ 0 w 8234362"/>
                <a:gd name="connsiteY4" fmla="*/ 837810 h 3068422"/>
                <a:gd name="connsiteX0" fmla="*/ 0 w 8229811"/>
                <a:gd name="connsiteY0" fmla="*/ 837810 h 3074740"/>
                <a:gd name="connsiteX1" fmla="*/ 8229600 w 8229811"/>
                <a:gd name="connsiteY1" fmla="*/ 837810 h 3074740"/>
                <a:gd name="connsiteX2" fmla="*/ 8224837 w 8229811"/>
                <a:gd name="connsiteY2" fmla="*/ 2612615 h 3074740"/>
                <a:gd name="connsiteX3" fmla="*/ 0 w 8229811"/>
                <a:gd name="connsiteY3" fmla="*/ 2617379 h 3074740"/>
                <a:gd name="connsiteX4" fmla="*/ 0 w 8229811"/>
                <a:gd name="connsiteY4" fmla="*/ 837810 h 3074740"/>
                <a:gd name="connsiteX0" fmla="*/ 0 w 8234362"/>
                <a:gd name="connsiteY0" fmla="*/ 837810 h 3076846"/>
                <a:gd name="connsiteX1" fmla="*/ 8229600 w 8234362"/>
                <a:gd name="connsiteY1" fmla="*/ 837810 h 3076846"/>
                <a:gd name="connsiteX2" fmla="*/ 8234362 w 8234362"/>
                <a:gd name="connsiteY2" fmla="*/ 2614996 h 3076846"/>
                <a:gd name="connsiteX3" fmla="*/ 0 w 8234362"/>
                <a:gd name="connsiteY3" fmla="*/ 2617379 h 3076846"/>
                <a:gd name="connsiteX4" fmla="*/ 0 w 8234362"/>
                <a:gd name="connsiteY4" fmla="*/ 837810 h 3076846"/>
                <a:gd name="connsiteX0" fmla="*/ 0 w 8234362"/>
                <a:gd name="connsiteY0" fmla="*/ 837810 h 3420940"/>
                <a:gd name="connsiteX1" fmla="*/ 8229600 w 8234362"/>
                <a:gd name="connsiteY1" fmla="*/ 837810 h 3420940"/>
                <a:gd name="connsiteX2" fmla="*/ 8234362 w 8234362"/>
                <a:gd name="connsiteY2" fmla="*/ 2614996 h 3420940"/>
                <a:gd name="connsiteX3" fmla="*/ 0 w 8234362"/>
                <a:gd name="connsiteY3" fmla="*/ 2617379 h 3420940"/>
                <a:gd name="connsiteX4" fmla="*/ 0 w 8234362"/>
                <a:gd name="connsiteY4" fmla="*/ 837810 h 3420940"/>
                <a:gd name="connsiteX0" fmla="*/ 0 w 8234362"/>
                <a:gd name="connsiteY0" fmla="*/ 837810 h 3337564"/>
                <a:gd name="connsiteX1" fmla="*/ 8229600 w 8234362"/>
                <a:gd name="connsiteY1" fmla="*/ 837810 h 3337564"/>
                <a:gd name="connsiteX2" fmla="*/ 8234362 w 8234362"/>
                <a:gd name="connsiteY2" fmla="*/ 2614996 h 3337564"/>
                <a:gd name="connsiteX3" fmla="*/ 0 w 8234362"/>
                <a:gd name="connsiteY3" fmla="*/ 2617379 h 3337564"/>
                <a:gd name="connsiteX4" fmla="*/ 0 w 8234362"/>
                <a:gd name="connsiteY4" fmla="*/ 837810 h 3337564"/>
                <a:gd name="connsiteX0" fmla="*/ 0 w 8234362"/>
                <a:gd name="connsiteY0" fmla="*/ 837810 h 3299814"/>
                <a:gd name="connsiteX1" fmla="*/ 8229600 w 8234362"/>
                <a:gd name="connsiteY1" fmla="*/ 837810 h 3299814"/>
                <a:gd name="connsiteX2" fmla="*/ 8234362 w 8234362"/>
                <a:gd name="connsiteY2" fmla="*/ 2614996 h 3299814"/>
                <a:gd name="connsiteX3" fmla="*/ 0 w 8234362"/>
                <a:gd name="connsiteY3" fmla="*/ 2617379 h 3299814"/>
                <a:gd name="connsiteX4" fmla="*/ 0 w 8234362"/>
                <a:gd name="connsiteY4" fmla="*/ 837810 h 3299814"/>
                <a:gd name="connsiteX0" fmla="*/ 0 w 8234362"/>
                <a:gd name="connsiteY0" fmla="*/ 837810 h 3287461"/>
                <a:gd name="connsiteX1" fmla="*/ 8229600 w 8234362"/>
                <a:gd name="connsiteY1" fmla="*/ 837810 h 3287461"/>
                <a:gd name="connsiteX2" fmla="*/ 8234362 w 8234362"/>
                <a:gd name="connsiteY2" fmla="*/ 2614996 h 3287461"/>
                <a:gd name="connsiteX3" fmla="*/ 0 w 8234362"/>
                <a:gd name="connsiteY3" fmla="*/ 2617379 h 3287461"/>
                <a:gd name="connsiteX4" fmla="*/ 0 w 8234362"/>
                <a:gd name="connsiteY4" fmla="*/ 837810 h 3287461"/>
                <a:gd name="connsiteX0" fmla="*/ 0 w 8234362"/>
                <a:gd name="connsiteY0" fmla="*/ 837810 h 3271354"/>
                <a:gd name="connsiteX1" fmla="*/ 8229600 w 8234362"/>
                <a:gd name="connsiteY1" fmla="*/ 837810 h 3271354"/>
                <a:gd name="connsiteX2" fmla="*/ 8234362 w 8234362"/>
                <a:gd name="connsiteY2" fmla="*/ 2614996 h 3271354"/>
                <a:gd name="connsiteX3" fmla="*/ 0 w 8234362"/>
                <a:gd name="connsiteY3" fmla="*/ 2617379 h 3271354"/>
                <a:gd name="connsiteX4" fmla="*/ 0 w 8234362"/>
                <a:gd name="connsiteY4" fmla="*/ 837810 h 3271354"/>
                <a:gd name="connsiteX0" fmla="*/ 0 w 8234362"/>
                <a:gd name="connsiteY0" fmla="*/ 837810 h 3444787"/>
                <a:gd name="connsiteX1" fmla="*/ 8229600 w 8234362"/>
                <a:gd name="connsiteY1" fmla="*/ 837810 h 3444787"/>
                <a:gd name="connsiteX2" fmla="*/ 8234362 w 8234362"/>
                <a:gd name="connsiteY2" fmla="*/ 2614996 h 3444787"/>
                <a:gd name="connsiteX3" fmla="*/ 0 w 8234362"/>
                <a:gd name="connsiteY3" fmla="*/ 2617379 h 3444787"/>
                <a:gd name="connsiteX4" fmla="*/ 0 w 8234362"/>
                <a:gd name="connsiteY4" fmla="*/ 837810 h 3444787"/>
                <a:gd name="connsiteX0" fmla="*/ 0 w 8234362"/>
                <a:gd name="connsiteY0" fmla="*/ 837810 h 3442915"/>
                <a:gd name="connsiteX1" fmla="*/ 8229600 w 8234362"/>
                <a:gd name="connsiteY1" fmla="*/ 837810 h 3442915"/>
                <a:gd name="connsiteX2" fmla="*/ 8234362 w 8234362"/>
                <a:gd name="connsiteY2" fmla="*/ 2614996 h 3442915"/>
                <a:gd name="connsiteX3" fmla="*/ 0 w 8234362"/>
                <a:gd name="connsiteY3" fmla="*/ 2617379 h 3442915"/>
                <a:gd name="connsiteX4" fmla="*/ 0 w 8234362"/>
                <a:gd name="connsiteY4" fmla="*/ 837810 h 3442915"/>
                <a:gd name="connsiteX0" fmla="*/ 0 w 8234362"/>
                <a:gd name="connsiteY0" fmla="*/ 837810 h 3444787"/>
                <a:gd name="connsiteX1" fmla="*/ 8229600 w 8234362"/>
                <a:gd name="connsiteY1" fmla="*/ 837810 h 3444787"/>
                <a:gd name="connsiteX2" fmla="*/ 8234362 w 8234362"/>
                <a:gd name="connsiteY2" fmla="*/ 2614996 h 3444787"/>
                <a:gd name="connsiteX3" fmla="*/ 0 w 8234362"/>
                <a:gd name="connsiteY3" fmla="*/ 2617379 h 3444787"/>
                <a:gd name="connsiteX4" fmla="*/ 0 w 8234362"/>
                <a:gd name="connsiteY4" fmla="*/ 837810 h 3444787"/>
                <a:gd name="connsiteX0" fmla="*/ 0 w 8234362"/>
                <a:gd name="connsiteY0" fmla="*/ 837810 h 3443850"/>
                <a:gd name="connsiteX1" fmla="*/ 8229600 w 8234362"/>
                <a:gd name="connsiteY1" fmla="*/ 837810 h 3443850"/>
                <a:gd name="connsiteX2" fmla="*/ 8234362 w 8234362"/>
                <a:gd name="connsiteY2" fmla="*/ 2614996 h 3443850"/>
                <a:gd name="connsiteX3" fmla="*/ 0 w 8234362"/>
                <a:gd name="connsiteY3" fmla="*/ 2617379 h 3443850"/>
                <a:gd name="connsiteX4" fmla="*/ 0 w 8234362"/>
                <a:gd name="connsiteY4" fmla="*/ 837810 h 3443850"/>
                <a:gd name="connsiteX0" fmla="*/ 0 w 8234362"/>
                <a:gd name="connsiteY0" fmla="*/ 837810 h 3443850"/>
                <a:gd name="connsiteX1" fmla="*/ 8229600 w 8234362"/>
                <a:gd name="connsiteY1" fmla="*/ 837810 h 3443850"/>
                <a:gd name="connsiteX2" fmla="*/ 8234362 w 8234362"/>
                <a:gd name="connsiteY2" fmla="*/ 2614996 h 3443850"/>
                <a:gd name="connsiteX3" fmla="*/ 0 w 8234362"/>
                <a:gd name="connsiteY3" fmla="*/ 2617379 h 3443850"/>
                <a:gd name="connsiteX4" fmla="*/ 0 w 8234362"/>
                <a:gd name="connsiteY4" fmla="*/ 837810 h 3443850"/>
                <a:gd name="connsiteX0" fmla="*/ 0 w 8234362"/>
                <a:gd name="connsiteY0" fmla="*/ 837810 h 3447846"/>
                <a:gd name="connsiteX1" fmla="*/ 8229600 w 8234362"/>
                <a:gd name="connsiteY1" fmla="*/ 837810 h 3447846"/>
                <a:gd name="connsiteX2" fmla="*/ 8234362 w 8234362"/>
                <a:gd name="connsiteY2" fmla="*/ 2614996 h 3447846"/>
                <a:gd name="connsiteX3" fmla="*/ 0 w 8234362"/>
                <a:gd name="connsiteY3" fmla="*/ 2617379 h 3447846"/>
                <a:gd name="connsiteX4" fmla="*/ 0 w 8234362"/>
                <a:gd name="connsiteY4" fmla="*/ 837810 h 3447846"/>
                <a:gd name="connsiteX0" fmla="*/ 0 w 8234362"/>
                <a:gd name="connsiteY0" fmla="*/ 837810 h 3449857"/>
                <a:gd name="connsiteX1" fmla="*/ 8229600 w 8234362"/>
                <a:gd name="connsiteY1" fmla="*/ 837810 h 3449857"/>
                <a:gd name="connsiteX2" fmla="*/ 8234362 w 8234362"/>
                <a:gd name="connsiteY2" fmla="*/ 2614996 h 3449857"/>
                <a:gd name="connsiteX3" fmla="*/ 0 w 8234362"/>
                <a:gd name="connsiteY3" fmla="*/ 2617379 h 3449857"/>
                <a:gd name="connsiteX4" fmla="*/ 0 w 8234362"/>
                <a:gd name="connsiteY4" fmla="*/ 837810 h 3449857"/>
                <a:gd name="connsiteX0" fmla="*/ 0 w 8234362"/>
                <a:gd name="connsiteY0" fmla="*/ 837810 h 3464905"/>
                <a:gd name="connsiteX1" fmla="*/ 8229600 w 8234362"/>
                <a:gd name="connsiteY1" fmla="*/ 837810 h 3464905"/>
                <a:gd name="connsiteX2" fmla="*/ 8234362 w 8234362"/>
                <a:gd name="connsiteY2" fmla="*/ 2614996 h 3464905"/>
                <a:gd name="connsiteX3" fmla="*/ 0 w 8234362"/>
                <a:gd name="connsiteY3" fmla="*/ 2617379 h 3464905"/>
                <a:gd name="connsiteX4" fmla="*/ 0 w 8234362"/>
                <a:gd name="connsiteY4" fmla="*/ 837810 h 3464905"/>
                <a:gd name="connsiteX0" fmla="*/ 0 w 8234362"/>
                <a:gd name="connsiteY0" fmla="*/ 837810 h 3447353"/>
                <a:gd name="connsiteX1" fmla="*/ 8229600 w 8234362"/>
                <a:gd name="connsiteY1" fmla="*/ 837810 h 3447353"/>
                <a:gd name="connsiteX2" fmla="*/ 8234362 w 8234362"/>
                <a:gd name="connsiteY2" fmla="*/ 2614996 h 3447353"/>
                <a:gd name="connsiteX3" fmla="*/ 0 w 8234362"/>
                <a:gd name="connsiteY3" fmla="*/ 2617379 h 3447353"/>
                <a:gd name="connsiteX4" fmla="*/ 0 w 8234362"/>
                <a:gd name="connsiteY4" fmla="*/ 837810 h 3447353"/>
                <a:gd name="connsiteX0" fmla="*/ 0 w 8234362"/>
                <a:gd name="connsiteY0" fmla="*/ 837810 h 3448019"/>
                <a:gd name="connsiteX1" fmla="*/ 8229600 w 8234362"/>
                <a:gd name="connsiteY1" fmla="*/ 837810 h 3448019"/>
                <a:gd name="connsiteX2" fmla="*/ 8234362 w 8234362"/>
                <a:gd name="connsiteY2" fmla="*/ 2614996 h 3448019"/>
                <a:gd name="connsiteX3" fmla="*/ 0 w 8234362"/>
                <a:gd name="connsiteY3" fmla="*/ 2617379 h 3448019"/>
                <a:gd name="connsiteX4" fmla="*/ 0 w 8234362"/>
                <a:gd name="connsiteY4" fmla="*/ 837810 h 3448019"/>
                <a:gd name="connsiteX0" fmla="*/ 0 w 8234362"/>
                <a:gd name="connsiteY0" fmla="*/ 820458 h 3430667"/>
                <a:gd name="connsiteX1" fmla="*/ 8229600 w 8234362"/>
                <a:gd name="connsiteY1" fmla="*/ 820458 h 3430667"/>
                <a:gd name="connsiteX2" fmla="*/ 8234362 w 8234362"/>
                <a:gd name="connsiteY2" fmla="*/ 2597644 h 3430667"/>
                <a:gd name="connsiteX3" fmla="*/ 0 w 8234362"/>
                <a:gd name="connsiteY3" fmla="*/ 2600027 h 3430667"/>
                <a:gd name="connsiteX4" fmla="*/ 0 w 8234362"/>
                <a:gd name="connsiteY4" fmla="*/ 820458 h 3430667"/>
                <a:gd name="connsiteX0" fmla="*/ 0 w 8234362"/>
                <a:gd name="connsiteY0" fmla="*/ 818052 h 3428261"/>
                <a:gd name="connsiteX1" fmla="*/ 8231981 w 8234362"/>
                <a:gd name="connsiteY1" fmla="*/ 839314 h 3428261"/>
                <a:gd name="connsiteX2" fmla="*/ 8234362 w 8234362"/>
                <a:gd name="connsiteY2" fmla="*/ 2595238 h 3428261"/>
                <a:gd name="connsiteX3" fmla="*/ 0 w 8234362"/>
                <a:gd name="connsiteY3" fmla="*/ 2597621 h 3428261"/>
                <a:gd name="connsiteX4" fmla="*/ 0 w 8234362"/>
                <a:gd name="connsiteY4" fmla="*/ 818052 h 3428261"/>
                <a:gd name="connsiteX0" fmla="*/ 0 w 8234362"/>
                <a:gd name="connsiteY0" fmla="*/ 819119 h 3429328"/>
                <a:gd name="connsiteX1" fmla="*/ 8229600 w 8234362"/>
                <a:gd name="connsiteY1" fmla="*/ 830931 h 3429328"/>
                <a:gd name="connsiteX2" fmla="*/ 8234362 w 8234362"/>
                <a:gd name="connsiteY2" fmla="*/ 2596305 h 3429328"/>
                <a:gd name="connsiteX3" fmla="*/ 0 w 8234362"/>
                <a:gd name="connsiteY3" fmla="*/ 2598688 h 3429328"/>
                <a:gd name="connsiteX4" fmla="*/ 0 w 8234362"/>
                <a:gd name="connsiteY4" fmla="*/ 819119 h 3429328"/>
                <a:gd name="connsiteX0" fmla="*/ 0 w 8234362"/>
                <a:gd name="connsiteY0" fmla="*/ 822075 h 3432284"/>
                <a:gd name="connsiteX1" fmla="*/ 8229600 w 8234362"/>
                <a:gd name="connsiteY1" fmla="*/ 833887 h 3432284"/>
                <a:gd name="connsiteX2" fmla="*/ 8234362 w 8234362"/>
                <a:gd name="connsiteY2" fmla="*/ 2599261 h 3432284"/>
                <a:gd name="connsiteX3" fmla="*/ 0 w 8234362"/>
                <a:gd name="connsiteY3" fmla="*/ 2601644 h 3432284"/>
                <a:gd name="connsiteX4" fmla="*/ 0 w 8234362"/>
                <a:gd name="connsiteY4" fmla="*/ 822075 h 3432284"/>
                <a:gd name="connsiteX0" fmla="*/ 0 w 8234362"/>
                <a:gd name="connsiteY0" fmla="*/ 824505 h 3413452"/>
                <a:gd name="connsiteX1" fmla="*/ 8229600 w 8234362"/>
                <a:gd name="connsiteY1" fmla="*/ 815055 h 3413452"/>
                <a:gd name="connsiteX2" fmla="*/ 8234362 w 8234362"/>
                <a:gd name="connsiteY2" fmla="*/ 2580429 h 3413452"/>
                <a:gd name="connsiteX3" fmla="*/ 0 w 8234362"/>
                <a:gd name="connsiteY3" fmla="*/ 2582812 h 3413452"/>
                <a:gd name="connsiteX4" fmla="*/ 0 w 8234362"/>
                <a:gd name="connsiteY4" fmla="*/ 824505 h 34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4362" h="3413452">
                  <a:moveTo>
                    <a:pt x="0" y="824505"/>
                  </a:moveTo>
                  <a:cubicBezTo>
                    <a:pt x="2759869" y="-2038123"/>
                    <a:pt x="5496509" y="3705665"/>
                    <a:pt x="8229600" y="815055"/>
                  </a:cubicBezTo>
                  <a:cubicBezTo>
                    <a:pt x="8231187" y="1404276"/>
                    <a:pt x="8232775" y="1991208"/>
                    <a:pt x="8234362" y="2580429"/>
                  </a:cubicBezTo>
                  <a:cubicBezTo>
                    <a:pt x="5440735" y="5463942"/>
                    <a:pt x="2778311" y="-297389"/>
                    <a:pt x="0" y="2582812"/>
                  </a:cubicBezTo>
                  <a:lnTo>
                    <a:pt x="0" y="82450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Wave 1">
              <a:extLst>
                <a:ext uri="{FF2B5EF4-FFF2-40B4-BE49-F238E27FC236}">
                  <a16:creationId xmlns:a16="http://schemas.microsoft.com/office/drawing/2014/main" id="{3D0D7BC9-0615-AB51-5F0F-D074B7B5E973}"/>
                </a:ext>
              </a:extLst>
            </p:cNvPr>
            <p:cNvSpPr/>
            <p:nvPr/>
          </p:nvSpPr>
          <p:spPr>
            <a:xfrm>
              <a:off x="457200" y="2194965"/>
              <a:ext cx="8234362" cy="1679710"/>
            </a:xfrm>
            <a:custGeom>
              <a:avLst/>
              <a:gdLst/>
              <a:ahLst/>
              <a:cxnLst/>
              <a:rect l="l" t="t" r="r" b="b"/>
              <a:pathLst>
                <a:path w="8229600" h="1680919">
                  <a:moveTo>
                    <a:pt x="1800225" y="823"/>
                  </a:moveTo>
                  <a:cubicBezTo>
                    <a:pt x="3943350" y="58261"/>
                    <a:pt x="6086475" y="3098076"/>
                    <a:pt x="8229600" y="835888"/>
                  </a:cubicBezTo>
                  <a:lnTo>
                    <a:pt x="8229600" y="845032"/>
                  </a:lnTo>
                  <a:cubicBezTo>
                    <a:pt x="5486400" y="3740632"/>
                    <a:pt x="2743200" y="-2050568"/>
                    <a:pt x="0" y="845032"/>
                  </a:cubicBezTo>
                  <a:lnTo>
                    <a:pt x="0" y="835888"/>
                  </a:lnTo>
                  <a:cubicBezTo>
                    <a:pt x="600075" y="202476"/>
                    <a:pt x="1200150" y="-15260"/>
                    <a:pt x="1800225" y="823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Wave 1">
              <a:extLst>
                <a:ext uri="{FF2B5EF4-FFF2-40B4-BE49-F238E27FC236}">
                  <a16:creationId xmlns:a16="http://schemas.microsoft.com/office/drawing/2014/main" id="{98B597F3-6A32-89D6-D0FA-11BFFFD0DDB6}"/>
                </a:ext>
              </a:extLst>
            </p:cNvPr>
            <p:cNvSpPr/>
            <p:nvPr/>
          </p:nvSpPr>
          <p:spPr>
            <a:xfrm>
              <a:off x="457200" y="3963086"/>
              <a:ext cx="8234362" cy="1679710"/>
            </a:xfrm>
            <a:custGeom>
              <a:avLst/>
              <a:gdLst/>
              <a:ahLst/>
              <a:cxnLst/>
              <a:rect l="l" t="t" r="r" b="b"/>
              <a:pathLst>
                <a:path w="8229600" h="1680919">
                  <a:moveTo>
                    <a:pt x="1800225" y="823"/>
                  </a:moveTo>
                  <a:cubicBezTo>
                    <a:pt x="3943350" y="58261"/>
                    <a:pt x="6086475" y="3098076"/>
                    <a:pt x="8229600" y="835888"/>
                  </a:cubicBezTo>
                  <a:lnTo>
                    <a:pt x="8229600" y="845032"/>
                  </a:lnTo>
                  <a:cubicBezTo>
                    <a:pt x="5486400" y="3740632"/>
                    <a:pt x="2743200" y="-2050568"/>
                    <a:pt x="0" y="845032"/>
                  </a:cubicBezTo>
                  <a:lnTo>
                    <a:pt x="0" y="835888"/>
                  </a:lnTo>
                  <a:cubicBezTo>
                    <a:pt x="600075" y="202476"/>
                    <a:pt x="1200150" y="-15260"/>
                    <a:pt x="1800225" y="823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69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A66C9B-B8DF-3C89-EE2E-DA4813AAB1EF}"/>
              </a:ext>
            </a:extLst>
          </p:cNvPr>
          <p:cNvSpPr/>
          <p:nvPr/>
        </p:nvSpPr>
        <p:spPr bwMode="auto">
          <a:xfrm>
            <a:off x="2050548" y="3962400"/>
            <a:ext cx="7162800" cy="2133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422102-B396-5722-22AA-C1A324D1529B}"/>
              </a:ext>
            </a:extLst>
          </p:cNvPr>
          <p:cNvSpPr txBox="1">
            <a:spLocks/>
          </p:cNvSpPr>
          <p:nvPr/>
        </p:nvSpPr>
        <p:spPr>
          <a:xfrm>
            <a:off x="1669548" y="277813"/>
            <a:ext cx="8224838" cy="1135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Bootloader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8C6AB0-0C51-5515-4A5A-1A109C879BF2}"/>
              </a:ext>
            </a:extLst>
          </p:cNvPr>
          <p:cNvSpPr txBox="1">
            <a:spLocks/>
          </p:cNvSpPr>
          <p:nvPr/>
        </p:nvSpPr>
        <p:spPr>
          <a:xfrm>
            <a:off x="1669548" y="1600200"/>
            <a:ext cx="8224838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Load the kernel</a:t>
            </a:r>
          </a:p>
          <a:p>
            <a:pPr lvl="1"/>
            <a:r>
              <a:rPr lang="en-US" altLang="en-US"/>
              <a:t>Image</a:t>
            </a:r>
          </a:p>
          <a:p>
            <a:pPr lvl="1"/>
            <a:r>
              <a:rPr lang="en-US" altLang="en-US"/>
              <a:t>Initramfs</a:t>
            </a:r>
          </a:p>
          <a:p>
            <a:pPr lvl="1"/>
            <a:r>
              <a:rPr lang="en-US" altLang="en-US"/>
              <a:t>Kernel command line parameters</a:t>
            </a:r>
          </a:p>
          <a:p>
            <a:r>
              <a:rPr lang="en-US" altLang="en-US"/>
              <a:t>E.g., Grub</a:t>
            </a:r>
          </a:p>
          <a:p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BDEF7A-8900-FBB0-5062-4AA1739D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148" y="4114800"/>
            <a:ext cx="1905000" cy="143033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tx1"/>
                </a:solidFill>
              </a:rPr>
              <a:t>Kernel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75CB4-8DE8-700E-41FE-969C13EB9F11}"/>
              </a:ext>
            </a:extLst>
          </p:cNvPr>
          <p:cNvSpPr/>
          <p:nvPr/>
        </p:nvSpPr>
        <p:spPr bwMode="auto">
          <a:xfrm>
            <a:off x="4336548" y="4114800"/>
            <a:ext cx="1905000" cy="14303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Arial" charset="0"/>
              </a:rPr>
              <a:t>Initramfs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1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1CCC-EC14-7EC1-50D9-75D079B71B25}"/>
              </a:ext>
            </a:extLst>
          </p:cNvPr>
          <p:cNvSpPr txBox="1">
            <a:spLocks/>
          </p:cNvSpPr>
          <p:nvPr/>
        </p:nvSpPr>
        <p:spPr>
          <a:xfrm>
            <a:off x="1494888" y="277813"/>
            <a:ext cx="8224838" cy="1135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0E7E-5EB6-C4F2-8ADF-17A14EA60B87}"/>
              </a:ext>
            </a:extLst>
          </p:cNvPr>
          <p:cNvSpPr txBox="1">
            <a:spLocks/>
          </p:cNvSpPr>
          <p:nvPr/>
        </p:nvSpPr>
        <p:spPr>
          <a:xfrm>
            <a:off x="1494888" y="1600200"/>
            <a:ext cx="8224838" cy="452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Initialize subsystems</a:t>
            </a:r>
          </a:p>
          <a:p>
            <a:pPr lvl="1"/>
            <a:r>
              <a:rPr lang="en-US" altLang="en-US"/>
              <a:t>Data structures</a:t>
            </a:r>
          </a:p>
          <a:p>
            <a:pPr lvl="1"/>
            <a:r>
              <a:rPr lang="en-US" altLang="en-US"/>
              <a:t>Hardware</a:t>
            </a:r>
          </a:p>
          <a:p>
            <a:pPr lvl="2"/>
            <a:r>
              <a:rPr lang="en-US" altLang="en-US"/>
              <a:t>Memory management units</a:t>
            </a:r>
          </a:p>
          <a:p>
            <a:pPr lvl="2"/>
            <a:r>
              <a:rPr lang="en-US" altLang="en-US"/>
              <a:t>Processors</a:t>
            </a:r>
          </a:p>
          <a:p>
            <a:r>
              <a:rPr lang="en-US" altLang="en-US"/>
              <a:t>Start init process</a:t>
            </a:r>
          </a:p>
          <a:p>
            <a:pPr lvl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1134A-3F77-4AAE-40EF-3E663A72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288" y="1447800"/>
            <a:ext cx="2438400" cy="39624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eaLnBrk="1" hangingPunct="1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" name="Wave 68">
            <a:extLst>
              <a:ext uri="{FF2B5EF4-FFF2-40B4-BE49-F238E27FC236}">
                <a16:creationId xmlns:a16="http://schemas.microsoft.com/office/drawing/2014/main" id="{49D9D2EF-6C5D-9DA0-AF4E-04BC35AB2660}"/>
              </a:ext>
            </a:extLst>
          </p:cNvPr>
          <p:cNvSpPr/>
          <p:nvPr/>
        </p:nvSpPr>
        <p:spPr>
          <a:xfrm rot="5400000">
            <a:off x="7291645" y="2324893"/>
            <a:ext cx="990600" cy="303213"/>
          </a:xfrm>
          <a:custGeom>
            <a:avLst/>
            <a:gdLst/>
            <a:ahLst/>
            <a:cxnLst/>
            <a:rect l="l" t="t" r="r" b="b"/>
            <a:pathLst>
              <a:path w="8305800" h="1127217">
                <a:moveTo>
                  <a:pt x="1816894" y="549"/>
                </a:moveTo>
                <a:cubicBezTo>
                  <a:pt x="3979863" y="38841"/>
                  <a:pt x="6142831" y="2065384"/>
                  <a:pt x="8305800" y="557259"/>
                </a:cubicBezTo>
                <a:lnTo>
                  <a:pt x="8305800" y="569959"/>
                </a:lnTo>
                <a:cubicBezTo>
                  <a:pt x="5537200" y="2500359"/>
                  <a:pt x="2768600" y="-1360441"/>
                  <a:pt x="0" y="569959"/>
                </a:cubicBezTo>
                <a:lnTo>
                  <a:pt x="0" y="557259"/>
                </a:lnTo>
                <a:cubicBezTo>
                  <a:pt x="605631" y="134984"/>
                  <a:pt x="1211263" y="-10173"/>
                  <a:pt x="1816894" y="549"/>
                </a:cubicBezTo>
                <a:close/>
              </a:path>
            </a:pathLst>
          </a:cu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9B6012F4-6937-1E33-7919-D03387C5A5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86088" y="3124200"/>
            <a:ext cx="228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C0337684-DAE4-477B-6761-B7229990AB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87738" y="3127375"/>
            <a:ext cx="3175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1D653840-D6DB-6769-3BDC-E5824CB8F2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6038" y="3124200"/>
            <a:ext cx="196850" cy="612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Wave 68">
            <a:extLst>
              <a:ext uri="{FF2B5EF4-FFF2-40B4-BE49-F238E27FC236}">
                <a16:creationId xmlns:a16="http://schemas.microsoft.com/office/drawing/2014/main" id="{3662802A-D29F-C9DA-CD7B-423960F0B2CD}"/>
              </a:ext>
            </a:extLst>
          </p:cNvPr>
          <p:cNvSpPr/>
          <p:nvPr/>
        </p:nvSpPr>
        <p:spPr>
          <a:xfrm rot="5400000">
            <a:off x="6752688" y="42291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8305800" h="1127217">
                <a:moveTo>
                  <a:pt x="1816894" y="549"/>
                </a:moveTo>
                <a:cubicBezTo>
                  <a:pt x="3979863" y="38841"/>
                  <a:pt x="6142831" y="2065384"/>
                  <a:pt x="8305800" y="557259"/>
                </a:cubicBezTo>
                <a:lnTo>
                  <a:pt x="8305800" y="569959"/>
                </a:lnTo>
                <a:cubicBezTo>
                  <a:pt x="5537200" y="2500359"/>
                  <a:pt x="2768600" y="-1360441"/>
                  <a:pt x="0" y="569959"/>
                </a:cubicBezTo>
                <a:lnTo>
                  <a:pt x="0" y="557259"/>
                </a:lnTo>
                <a:cubicBezTo>
                  <a:pt x="605631" y="134984"/>
                  <a:pt x="1211263" y="-10173"/>
                  <a:pt x="1816894" y="549"/>
                </a:cubicBezTo>
                <a:close/>
              </a:path>
            </a:pathLst>
          </a:cu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Wave 68">
            <a:extLst>
              <a:ext uri="{FF2B5EF4-FFF2-40B4-BE49-F238E27FC236}">
                <a16:creationId xmlns:a16="http://schemas.microsoft.com/office/drawing/2014/main" id="{437562F2-8F0F-6CE8-CDF1-15EEDEA7A9C5}"/>
              </a:ext>
            </a:extLst>
          </p:cNvPr>
          <p:cNvSpPr/>
          <p:nvPr/>
        </p:nvSpPr>
        <p:spPr>
          <a:xfrm rot="5400000">
            <a:off x="7263070" y="4258468"/>
            <a:ext cx="990600" cy="303213"/>
          </a:xfrm>
          <a:custGeom>
            <a:avLst/>
            <a:gdLst/>
            <a:ahLst/>
            <a:cxnLst/>
            <a:rect l="l" t="t" r="r" b="b"/>
            <a:pathLst>
              <a:path w="8305800" h="1127217">
                <a:moveTo>
                  <a:pt x="1816894" y="549"/>
                </a:moveTo>
                <a:cubicBezTo>
                  <a:pt x="3979863" y="38841"/>
                  <a:pt x="6142831" y="2065384"/>
                  <a:pt x="8305800" y="557259"/>
                </a:cubicBezTo>
                <a:lnTo>
                  <a:pt x="8305800" y="569959"/>
                </a:lnTo>
                <a:cubicBezTo>
                  <a:pt x="5537200" y="2500359"/>
                  <a:pt x="2768600" y="-1360441"/>
                  <a:pt x="0" y="569959"/>
                </a:cubicBezTo>
                <a:lnTo>
                  <a:pt x="0" y="557259"/>
                </a:lnTo>
                <a:cubicBezTo>
                  <a:pt x="605631" y="134984"/>
                  <a:pt x="1211263" y="-10173"/>
                  <a:pt x="1816894" y="549"/>
                </a:cubicBezTo>
                <a:close/>
              </a:path>
            </a:pathLst>
          </a:cu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Wave 68">
            <a:extLst>
              <a:ext uri="{FF2B5EF4-FFF2-40B4-BE49-F238E27FC236}">
                <a16:creationId xmlns:a16="http://schemas.microsoft.com/office/drawing/2014/main" id="{877D55CF-7AB8-642B-47CF-B25CCA9E1938}"/>
              </a:ext>
            </a:extLst>
          </p:cNvPr>
          <p:cNvSpPr/>
          <p:nvPr/>
        </p:nvSpPr>
        <p:spPr>
          <a:xfrm rot="5400000">
            <a:off x="7845682" y="4267994"/>
            <a:ext cx="990600" cy="303212"/>
          </a:xfrm>
          <a:custGeom>
            <a:avLst/>
            <a:gdLst/>
            <a:ahLst/>
            <a:cxnLst/>
            <a:rect l="l" t="t" r="r" b="b"/>
            <a:pathLst>
              <a:path w="8305800" h="1127217">
                <a:moveTo>
                  <a:pt x="1816894" y="549"/>
                </a:moveTo>
                <a:cubicBezTo>
                  <a:pt x="3979863" y="38841"/>
                  <a:pt x="6142831" y="2065384"/>
                  <a:pt x="8305800" y="557259"/>
                </a:cubicBezTo>
                <a:lnTo>
                  <a:pt x="8305800" y="569959"/>
                </a:lnTo>
                <a:cubicBezTo>
                  <a:pt x="5537200" y="2500359"/>
                  <a:pt x="2768600" y="-1360441"/>
                  <a:pt x="0" y="569959"/>
                </a:cubicBezTo>
                <a:lnTo>
                  <a:pt x="0" y="557259"/>
                </a:lnTo>
                <a:cubicBezTo>
                  <a:pt x="605631" y="134984"/>
                  <a:pt x="1211263" y="-10173"/>
                  <a:pt x="1816894" y="549"/>
                </a:cubicBezTo>
                <a:close/>
              </a:path>
            </a:pathLst>
          </a:cu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B0A-08A0-6024-9C2E-BB9C75570AA4}"/>
              </a:ext>
            </a:extLst>
          </p:cNvPr>
          <p:cNvSpPr txBox="1">
            <a:spLocks/>
          </p:cNvSpPr>
          <p:nvPr/>
        </p:nvSpPr>
        <p:spPr>
          <a:xfrm>
            <a:off x="2573676" y="277813"/>
            <a:ext cx="8224838" cy="1135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D117-2CB4-C681-120D-32A02B3D395F}"/>
              </a:ext>
            </a:extLst>
          </p:cNvPr>
          <p:cNvSpPr txBox="1">
            <a:spLocks/>
          </p:cNvSpPr>
          <p:nvPr/>
        </p:nvSpPr>
        <p:spPr>
          <a:xfrm>
            <a:off x="2573676" y="1600200"/>
            <a:ext cx="8224838" cy="452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Start services</a:t>
            </a:r>
          </a:p>
          <a:p>
            <a:pPr lvl="1"/>
            <a:r>
              <a:rPr lang="en-US" altLang="en-US"/>
              <a:t>Device Manager (e.g., udev)</a:t>
            </a:r>
          </a:p>
          <a:p>
            <a:pPr lvl="1"/>
            <a:r>
              <a:rPr lang="en-US" altLang="en-US"/>
              <a:t>Network</a:t>
            </a:r>
          </a:p>
          <a:p>
            <a:pPr lvl="1"/>
            <a:r>
              <a:rPr lang="en-US" altLang="en-US"/>
              <a:t>Window manager</a:t>
            </a:r>
          </a:p>
          <a:p>
            <a:pPr lvl="1"/>
            <a:r>
              <a:rPr lang="en-US" altLang="en-US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6132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16FBC2-2DD9-2FCF-9F92-F5FE6AD7B1B3}"/>
              </a:ext>
            </a:extLst>
          </p:cNvPr>
          <p:cNvSpPr txBox="1">
            <a:spLocks noChangeArrowheads="1"/>
          </p:cNvSpPr>
          <p:nvPr/>
        </p:nvSpPr>
        <p:spPr>
          <a:xfrm>
            <a:off x="2842855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Role of a Module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03903D-3179-7D06-4FEF-60C978246FAB}"/>
              </a:ext>
            </a:extLst>
          </p:cNvPr>
          <p:cNvSpPr txBox="1">
            <a:spLocks noChangeArrowheads="1"/>
          </p:cNvSpPr>
          <p:nvPr/>
        </p:nvSpPr>
        <p:spPr>
          <a:xfrm>
            <a:off x="2860317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Dynamically add kernel functionality</a:t>
            </a:r>
          </a:p>
          <a:p>
            <a:pPr lvl="1"/>
            <a:r>
              <a:rPr lang="en-US" altLang="en-US"/>
              <a:t>Modularized code running in kernel space</a:t>
            </a:r>
          </a:p>
          <a:p>
            <a:pPr lvl="1"/>
            <a:r>
              <a:rPr lang="en-US" altLang="en-US"/>
              <a:t>Does not require reboot</a:t>
            </a:r>
          </a:p>
          <a:p>
            <a:r>
              <a:rPr lang="en-US" altLang="en-US"/>
              <a:t>Out of tree drivers can be easily included</a:t>
            </a:r>
          </a:p>
          <a:p>
            <a:r>
              <a:rPr lang="en-US" altLang="en-US"/>
              <a:t>Kernel image size can be kept small</a:t>
            </a:r>
          </a:p>
        </p:txBody>
      </p:sp>
    </p:spTree>
    <p:extLst>
      <p:ext uri="{BB962C8B-B14F-4D97-AF65-F5344CB8AC3E}">
        <p14:creationId xmlns:p14="http://schemas.microsoft.com/office/powerpoint/2010/main" val="424003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15C5FD9-11D2-BB40-7593-9954A438CAEA}"/>
              </a:ext>
            </a:extLst>
          </p:cNvPr>
          <p:cNvSpPr txBox="1">
            <a:spLocks noChangeArrowheads="1"/>
          </p:cNvSpPr>
          <p:nvPr/>
        </p:nvSpPr>
        <p:spPr>
          <a:xfrm>
            <a:off x="2842855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Hello World Module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B7C9A6-FC27-D49B-95B0-EEEED7D38E77}"/>
              </a:ext>
            </a:extLst>
          </p:cNvPr>
          <p:cNvSpPr txBox="1">
            <a:spLocks noChangeArrowheads="1"/>
          </p:cNvSpPr>
          <p:nvPr/>
        </p:nvSpPr>
        <p:spPr>
          <a:xfrm>
            <a:off x="2860317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#include &lt;</a:t>
            </a:r>
            <a:r>
              <a:rPr lang="en-US" altLang="en-US" sz="1600" b="1" dirty="0" err="1">
                <a:latin typeface="Courier New" pitchFamily="49" charset="0"/>
              </a:rPr>
              <a:t>linux</a:t>
            </a:r>
            <a:r>
              <a:rPr lang="en-US" altLang="en-US" sz="1600" b="1" dirty="0">
                <a:latin typeface="Courier New" pitchFamily="49" charset="0"/>
              </a:rPr>
              <a:t>/</a:t>
            </a:r>
            <a:r>
              <a:rPr lang="en-US" altLang="en-US" sz="1600" b="1" dirty="0" err="1">
                <a:latin typeface="Courier New" pitchFamily="49" charset="0"/>
              </a:rPr>
              <a:t>init.h</a:t>
            </a:r>
            <a:r>
              <a:rPr lang="en-US" altLang="en-US" sz="16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#include &lt;</a:t>
            </a:r>
            <a:r>
              <a:rPr lang="en-US" altLang="en-US" sz="1600" b="1" dirty="0" err="1">
                <a:latin typeface="Courier New" pitchFamily="49" charset="0"/>
              </a:rPr>
              <a:t>linux</a:t>
            </a:r>
            <a:r>
              <a:rPr lang="en-US" altLang="en-US" sz="1600" b="1" dirty="0">
                <a:latin typeface="Courier New" pitchFamily="49" charset="0"/>
              </a:rPr>
              <a:t>/</a:t>
            </a:r>
            <a:r>
              <a:rPr lang="en-US" altLang="en-US" sz="1600" b="1" dirty="0" err="1">
                <a:latin typeface="Courier New" pitchFamily="49" charset="0"/>
              </a:rPr>
              <a:t>module.h</a:t>
            </a:r>
            <a:r>
              <a:rPr lang="en-US" altLang="en-US" sz="16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MODULE_LICENSE(“Dual BSD/GPL”);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static int </a:t>
            </a:r>
            <a:r>
              <a:rPr lang="en-US" altLang="en-US" sz="1600" b="1" dirty="0" err="1">
                <a:latin typeface="Courier New" pitchFamily="49" charset="0"/>
              </a:rPr>
              <a:t>hello_init</a:t>
            </a:r>
            <a:r>
              <a:rPr lang="en-US" altLang="en-US" sz="1600" b="1" dirty="0">
                <a:latin typeface="Courier New" pitchFamily="49" charset="0"/>
              </a:rPr>
              <a:t>(void)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printk</a:t>
            </a:r>
            <a:r>
              <a:rPr lang="en-US" altLang="en-US" sz="1600" b="1" dirty="0">
                <a:latin typeface="Courier New" pitchFamily="49" charset="0"/>
              </a:rPr>
              <a:t>(KERN_ALERT “Hello, world\n”);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static void </a:t>
            </a:r>
            <a:r>
              <a:rPr lang="en-US" altLang="en-US" sz="1600" b="1" dirty="0" err="1">
                <a:latin typeface="Courier New" pitchFamily="49" charset="0"/>
              </a:rPr>
              <a:t>hello_exit</a:t>
            </a:r>
            <a:r>
              <a:rPr lang="en-US" altLang="en-US" sz="1600" b="1" dirty="0">
                <a:latin typeface="Courier New" pitchFamily="49" charset="0"/>
              </a:rPr>
              <a:t>(void)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	</a:t>
            </a:r>
            <a:r>
              <a:rPr lang="en-US" altLang="en-US" sz="1600" b="1" dirty="0" err="1">
                <a:latin typeface="Courier New" pitchFamily="49" charset="0"/>
              </a:rPr>
              <a:t>printk</a:t>
            </a:r>
            <a:r>
              <a:rPr lang="en-US" altLang="en-US" sz="1600" b="1" dirty="0">
                <a:latin typeface="Courier New" pitchFamily="49" charset="0"/>
              </a:rPr>
              <a:t>(KERN_ALERT “Goodbye, cruel world\n”);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module_init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hello_init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 err="1">
                <a:latin typeface="Courier New" pitchFamily="49" charset="0"/>
              </a:rPr>
              <a:t>module_exit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hello_exit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5B81A9-8889-6A76-C1EF-D8C77BB28D67}"/>
              </a:ext>
            </a:extLst>
          </p:cNvPr>
          <p:cNvSpPr txBox="1">
            <a:spLocks noChangeArrowheads="1"/>
          </p:cNvSpPr>
          <p:nvPr/>
        </p:nvSpPr>
        <p:spPr>
          <a:xfrm>
            <a:off x="2842855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Setting Up Your Test System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39C129-94DF-6203-43F3-517017020A8E}"/>
              </a:ext>
            </a:extLst>
          </p:cNvPr>
          <p:cNvSpPr txBox="1">
            <a:spLocks noChangeArrowheads="1"/>
          </p:cNvSpPr>
          <p:nvPr/>
        </p:nvSpPr>
        <p:spPr>
          <a:xfrm>
            <a:off x="2860317" y="1981200"/>
            <a:ext cx="7661275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Requirements for building/using external modules</a:t>
            </a:r>
          </a:p>
          <a:p>
            <a:pPr lvl="1">
              <a:defRPr/>
            </a:pPr>
            <a:r>
              <a:rPr lang="en-US" altLang="en-US"/>
              <a:t>configuration</a:t>
            </a:r>
          </a:p>
          <a:p>
            <a:pPr lvl="1">
              <a:defRPr/>
            </a:pPr>
            <a:r>
              <a:rPr lang="en-US" altLang="en-US"/>
              <a:t>kernel header files</a:t>
            </a:r>
          </a:p>
          <a:p>
            <a:pPr lvl="1">
              <a:defRPr/>
            </a:pPr>
            <a:r>
              <a:rPr lang="en-US" altLang="en-US"/>
              <a:t>kernel built with “modules enabled”</a:t>
            </a:r>
          </a:p>
          <a:p>
            <a:pPr lvl="2">
              <a:defRPr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[*] Enable loadable module support  ---&gt;</a:t>
            </a:r>
          </a:p>
          <a:p>
            <a:pPr>
              <a:defRPr/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make modules_prepare</a:t>
            </a:r>
          </a:p>
          <a:p>
            <a:pPr lvl="1">
              <a:defRPr/>
            </a:pPr>
            <a:r>
              <a:rPr lang="en-US" altLang="en-US">
                <a:cs typeface="Courier New" pitchFamily="49" charset="0"/>
              </a:rPr>
              <a:t>will not build Module.symvers for module versioning</a:t>
            </a:r>
          </a:p>
          <a:p>
            <a:pPr>
              <a:defRPr/>
            </a:pPr>
            <a:endParaRPr lang="en-US" altLang="en-US"/>
          </a:p>
          <a:p>
            <a:pPr lvl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981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3ED03A-A847-6ABB-B7D1-7DAAC9827BF4}"/>
              </a:ext>
            </a:extLst>
          </p:cNvPr>
          <p:cNvSpPr txBox="1">
            <a:spLocks noChangeArrowheads="1"/>
          </p:cNvSpPr>
          <p:nvPr/>
        </p:nvSpPr>
        <p:spPr>
          <a:xfrm>
            <a:off x="2329145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Preliminaries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76ACCC-5941-51AF-96A4-9A4035539567}"/>
              </a:ext>
            </a:extLst>
          </p:cNvPr>
          <p:cNvSpPr txBox="1">
            <a:spLocks noChangeArrowheads="1"/>
          </p:cNvSpPr>
          <p:nvPr/>
        </p:nvSpPr>
        <p:spPr>
          <a:xfrm>
            <a:off x="2346607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Just about all module code includes the following header files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&lt;linux/module.h&gt;</a:t>
            </a:r>
          </a:p>
          <a:p>
            <a:pPr lvl="2"/>
            <a:r>
              <a:rPr lang="en-US" altLang="en-US"/>
              <a:t>Symbols and functions needed by modules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&lt;linux/init.h&gt;</a:t>
            </a:r>
          </a:p>
          <a:p>
            <a:pPr lvl="2"/>
            <a:r>
              <a:rPr lang="en-US" altLang="en-US"/>
              <a:t>Allows you to specify initialization and cleanup functions</a:t>
            </a:r>
          </a:p>
        </p:txBody>
      </p:sp>
    </p:spTree>
    <p:extLst>
      <p:ext uri="{BB962C8B-B14F-4D97-AF65-F5344CB8AC3E}">
        <p14:creationId xmlns:p14="http://schemas.microsoft.com/office/powerpoint/2010/main" val="11698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4E26CD-6656-DD7E-E0E6-D6F908A1D11B}"/>
              </a:ext>
            </a:extLst>
          </p:cNvPr>
          <p:cNvSpPr txBox="1">
            <a:spLocks noChangeArrowheads="1"/>
          </p:cNvSpPr>
          <p:nvPr/>
        </p:nvSpPr>
        <p:spPr>
          <a:xfrm>
            <a:off x="2142158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Role of the Device Driver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2A20BA-5E4E-5D1B-1454-8C043C59BF77}"/>
              </a:ext>
            </a:extLst>
          </p:cNvPr>
          <p:cNvSpPr txBox="1">
            <a:spLocks noChangeArrowheads="1"/>
          </p:cNvSpPr>
          <p:nvPr/>
        </p:nvSpPr>
        <p:spPr>
          <a:xfrm>
            <a:off x="2142158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Implements the </a:t>
            </a:r>
            <a:r>
              <a:rPr lang="en-US" altLang="en-US" i="1">
                <a:solidFill>
                  <a:srgbClr val="CC00FF"/>
                </a:solidFill>
              </a:rPr>
              <a:t>mechanisms</a:t>
            </a:r>
            <a:r>
              <a:rPr lang="en-US" altLang="en-US"/>
              <a:t> to access the hardware </a:t>
            </a:r>
          </a:p>
          <a:p>
            <a:pPr lvl="1"/>
            <a:r>
              <a:rPr lang="en-US" altLang="en-US"/>
              <a:t>E.g., Hard disk</a:t>
            </a:r>
          </a:p>
          <a:p>
            <a:pPr lvl="2"/>
            <a:r>
              <a:rPr lang="en-US" altLang="en-US"/>
              <a:t>Read/write blocks of data</a:t>
            </a:r>
          </a:p>
          <a:p>
            <a:pPr lvl="2"/>
            <a:r>
              <a:rPr lang="en-US" altLang="en-US"/>
              <a:t>Access as a continuous array</a:t>
            </a:r>
          </a:p>
          <a:p>
            <a:r>
              <a:rPr lang="en-US" altLang="en-US"/>
              <a:t>Does not force particular </a:t>
            </a:r>
            <a:r>
              <a:rPr lang="en-US" altLang="en-US" i="1">
                <a:solidFill>
                  <a:srgbClr val="CC00FF"/>
                </a:solidFill>
              </a:rPr>
              <a:t>policies</a:t>
            </a:r>
            <a:r>
              <a:rPr lang="en-US" altLang="en-US"/>
              <a:t> on the user</a:t>
            </a:r>
          </a:p>
          <a:p>
            <a:pPr lvl="1"/>
            <a:r>
              <a:rPr lang="en-US" altLang="en-US"/>
              <a:t>Examples</a:t>
            </a:r>
          </a:p>
          <a:p>
            <a:pPr lvl="2"/>
            <a:r>
              <a:rPr lang="en-US" altLang="en-US"/>
              <a:t>Who many access the drive</a:t>
            </a:r>
          </a:p>
          <a:p>
            <a:pPr lvl="2"/>
            <a:r>
              <a:rPr lang="en-US" altLang="en-US"/>
              <a:t>Whether the drive is accessed via a file system</a:t>
            </a:r>
          </a:p>
          <a:p>
            <a:pPr lvl="2"/>
            <a:r>
              <a:rPr lang="en-US" altLang="en-US"/>
              <a:t>Whether users may mount file systems on the drive</a:t>
            </a:r>
          </a:p>
        </p:txBody>
      </p:sp>
    </p:spTree>
    <p:extLst>
      <p:ext uri="{BB962C8B-B14F-4D97-AF65-F5344CB8AC3E}">
        <p14:creationId xmlns:p14="http://schemas.microsoft.com/office/powerpoint/2010/main" val="709415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37F0203-8DB2-8EAC-B754-AAACA8D5A54A}"/>
              </a:ext>
            </a:extLst>
          </p:cNvPr>
          <p:cNvSpPr txBox="1">
            <a:spLocks noChangeArrowheads="1"/>
          </p:cNvSpPr>
          <p:nvPr/>
        </p:nvSpPr>
        <p:spPr>
          <a:xfrm>
            <a:off x="2637371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Initialization and Shutdown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CF3EEE-A374-2727-2473-8C30596907B2}"/>
              </a:ext>
            </a:extLst>
          </p:cNvPr>
          <p:cNvSpPr txBox="1">
            <a:spLocks noChangeArrowheads="1"/>
          </p:cNvSpPr>
          <p:nvPr/>
        </p:nvSpPr>
        <p:spPr>
          <a:xfrm>
            <a:off x="2654833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Initialization function</a:t>
            </a:r>
          </a:p>
          <a:p>
            <a:pPr lvl="1"/>
            <a:r>
              <a:rPr lang="en-US" altLang="en-US"/>
              <a:t>Registers any </a:t>
            </a:r>
            <a:r>
              <a:rPr lang="en-US" altLang="en-US" i="1">
                <a:solidFill>
                  <a:srgbClr val="CC00FF"/>
                </a:solidFill>
              </a:rPr>
              <a:t>facility</a:t>
            </a:r>
            <a:r>
              <a:rPr lang="en-US" altLang="en-US"/>
              <a:t>, or functionality offered by the module</a:t>
            </a:r>
          </a:p>
          <a:p>
            <a:pPr lvl="1"/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static int __init initialization_function(void)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/* initialization code here */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module_init(initialization_function);</a:t>
            </a:r>
          </a:p>
        </p:txBody>
      </p:sp>
    </p:spTree>
    <p:extLst>
      <p:ext uri="{BB962C8B-B14F-4D97-AF65-F5344CB8AC3E}">
        <p14:creationId xmlns:p14="http://schemas.microsoft.com/office/powerpoint/2010/main" val="955554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D949524-C8D4-90BD-91D4-B53BEB2F8E6A}"/>
              </a:ext>
            </a:extLst>
          </p:cNvPr>
          <p:cNvSpPr txBox="1">
            <a:spLocks noChangeArrowheads="1"/>
          </p:cNvSpPr>
          <p:nvPr/>
        </p:nvSpPr>
        <p:spPr>
          <a:xfrm>
            <a:off x="2431887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Cleanup Function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DDF1CF-D090-10C5-32BB-6425942FEA47}"/>
              </a:ext>
            </a:extLst>
          </p:cNvPr>
          <p:cNvSpPr txBox="1">
            <a:spLocks noChangeArrowheads="1"/>
          </p:cNvSpPr>
          <p:nvPr/>
        </p:nvSpPr>
        <p:spPr>
          <a:xfrm>
            <a:off x="2449349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Unregisters various functionalities and returns all resources</a:t>
            </a:r>
          </a:p>
          <a:p>
            <a:pPr lvl="1"/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static void __exit cleanup_function(void)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/* Cleanup code here */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module_exit(cleanup_function);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54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535AD7-FE24-5295-344E-1CA0E0E833F7}"/>
              </a:ext>
            </a:extLst>
          </p:cNvPr>
          <p:cNvSpPr txBox="1">
            <a:spLocks noChangeArrowheads="1"/>
          </p:cNvSpPr>
          <p:nvPr/>
        </p:nvSpPr>
        <p:spPr>
          <a:xfrm>
            <a:off x="2842855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Simplest </a:t>
            </a:r>
            <a:r>
              <a:rPr lang="en-US" altLang="en-US" b="1">
                <a:latin typeface="Courier New" pitchFamily="49" charset="0"/>
              </a:rPr>
              <a:t>Makefile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99E3646-4E64-6CC0-D4DF-EC66D3A3CCED}"/>
              </a:ext>
            </a:extLst>
          </p:cNvPr>
          <p:cNvSpPr txBox="1">
            <a:spLocks noChangeArrowheads="1"/>
          </p:cNvSpPr>
          <p:nvPr/>
        </p:nvSpPr>
        <p:spPr>
          <a:xfrm>
            <a:off x="2860317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1">
                <a:latin typeface="Courier New" pitchFamily="49" charset="0"/>
              </a:rPr>
              <a:t>obj-m </a:t>
            </a:r>
            <a:r>
              <a:rPr lang="en-US" altLang="en-US" b="1">
                <a:solidFill>
                  <a:srgbClr val="CC00FF"/>
                </a:solidFill>
                <a:latin typeface="Courier New" pitchFamily="49" charset="0"/>
              </a:rPr>
              <a:t>:=</a:t>
            </a:r>
            <a:r>
              <a:rPr lang="en-US" altLang="en-US" b="1">
                <a:latin typeface="Courier New" pitchFamily="49" charset="0"/>
              </a:rPr>
              <a:t> hello.o</a:t>
            </a:r>
          </a:p>
          <a:p>
            <a:r>
              <a:rPr lang="en-US" altLang="en-US"/>
              <a:t>One module to be built from </a:t>
            </a:r>
            <a:r>
              <a:rPr lang="en-US" altLang="en-US" b="1">
                <a:latin typeface="Courier New" pitchFamily="49" charset="0"/>
              </a:rPr>
              <a:t>hello.o</a:t>
            </a:r>
          </a:p>
          <a:p>
            <a:r>
              <a:rPr lang="en-US" altLang="en-US"/>
              <a:t>Resulting module is </a:t>
            </a:r>
            <a:r>
              <a:rPr lang="en-US" altLang="en-US" b="1">
                <a:latin typeface="Courier New" pitchFamily="49" charset="0"/>
              </a:rPr>
              <a:t>hello.ko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392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04148E-9613-B96B-0C1A-0E803EE4378E}"/>
              </a:ext>
            </a:extLst>
          </p:cNvPr>
          <p:cNvSpPr txBox="1">
            <a:spLocks noChangeArrowheads="1"/>
          </p:cNvSpPr>
          <p:nvPr/>
        </p:nvSpPr>
        <p:spPr>
          <a:xfrm>
            <a:off x="2945597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Linking a Module to the Kernel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611EDD-F5EC-6DE3-56EA-6CD68770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09" y="1752600"/>
            <a:ext cx="836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E2566D7-0D54-C42B-AE63-C54B3188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534" y="2590800"/>
            <a:ext cx="1143000" cy="2819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7AC195C-B6B2-9BDA-321C-AB331D2C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934" y="2590800"/>
            <a:ext cx="1143000" cy="2819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247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E9D7D9E-E898-C9E6-AC56-C1431B1CE01C}"/>
              </a:ext>
            </a:extLst>
          </p:cNvPr>
          <p:cNvSpPr txBox="1">
            <a:spLocks noChangeArrowheads="1"/>
          </p:cNvSpPr>
          <p:nvPr/>
        </p:nvSpPr>
        <p:spPr>
          <a:xfrm>
            <a:off x="2945597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Loading/Unloading Modules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52957F-6617-4A83-368A-7FA03A815021}"/>
              </a:ext>
            </a:extLst>
          </p:cNvPr>
          <p:cNvSpPr txBox="1">
            <a:spLocks noChangeArrowheads="1"/>
          </p:cNvSpPr>
          <p:nvPr/>
        </p:nvSpPr>
        <p:spPr>
          <a:xfrm>
            <a:off x="2963059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>
                <a:latin typeface="Courier New" pitchFamily="49" charset="0"/>
              </a:rPr>
              <a:t>insmod</a:t>
            </a:r>
          </a:p>
          <a:p>
            <a:pPr lvl="1"/>
            <a:r>
              <a:rPr lang="en-US" altLang="en-US"/>
              <a:t>Dynamically links module into the kernel</a:t>
            </a:r>
          </a:p>
          <a:p>
            <a:pPr lvl="1"/>
            <a:r>
              <a:rPr lang="en-US" altLang="en-US"/>
              <a:t>Resolves all symbols with the kernel symbol table</a:t>
            </a:r>
          </a:p>
          <a:p>
            <a:pPr lvl="1"/>
            <a:r>
              <a:rPr lang="en-US" altLang="en-US"/>
              <a:t>Returns the value of the module’s init function</a:t>
            </a:r>
          </a:p>
          <a:p>
            <a:pPr lvl="1"/>
            <a:r>
              <a:rPr lang="en-US" altLang="en-US" b="1">
                <a:latin typeface="Courier New" pitchFamily="49" charset="0"/>
              </a:rPr>
              <a:t>(more /proc/modules</a:t>
            </a:r>
            <a:r>
              <a:rPr lang="en-US" altLang="en-US"/>
              <a:t> to see a list of currently loaded modules)</a:t>
            </a:r>
          </a:p>
        </p:txBody>
      </p:sp>
    </p:spTree>
    <p:extLst>
      <p:ext uri="{BB962C8B-B14F-4D97-AF65-F5344CB8AC3E}">
        <p14:creationId xmlns:p14="http://schemas.microsoft.com/office/powerpoint/2010/main" val="186902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B22C-FC31-613F-E489-7597A7599A08}"/>
              </a:ext>
            </a:extLst>
          </p:cNvPr>
          <p:cNvSpPr txBox="1">
            <a:spLocks/>
          </p:cNvSpPr>
          <p:nvPr/>
        </p:nvSpPr>
        <p:spPr>
          <a:xfrm>
            <a:off x="2144211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Loading/Unloading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8438-0B15-38F8-D2D5-D80819D019EC}"/>
              </a:ext>
            </a:extLst>
          </p:cNvPr>
          <p:cNvSpPr txBox="1">
            <a:spLocks/>
          </p:cNvSpPr>
          <p:nvPr/>
        </p:nvSpPr>
        <p:spPr>
          <a:xfrm>
            <a:off x="2161673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>
                <a:latin typeface="Courier New" pitchFamily="49" charset="0"/>
                <a:cs typeface="Courier New" pitchFamily="49" charset="0"/>
              </a:rPr>
              <a:t>insmod</a:t>
            </a:r>
            <a:r>
              <a:rPr lang="en-US" altLang="en-US"/>
              <a:t> failure</a:t>
            </a:r>
          </a:p>
          <a:p>
            <a:pPr lvl="1"/>
            <a:r>
              <a:rPr lang="en-US" altLang="en-US"/>
              <a:t>Unknown/unfound symbol</a:t>
            </a:r>
          </a:p>
          <a:p>
            <a:pPr lvl="1"/>
            <a:r>
              <a:rPr lang="en-US" altLang="en-US"/>
              <a:t>Refers to symbols exported as GPL but does not declare the GPL license</a:t>
            </a:r>
          </a:p>
          <a:p>
            <a:pPr lvl="1"/>
            <a:r>
              <a:rPr lang="en-US" altLang="en-US"/>
              <a:t>Dependent modules are not yet loaded</a:t>
            </a:r>
          </a:p>
          <a:p>
            <a:pPr lvl="1"/>
            <a:r>
              <a:rPr lang="en-US" altLang="en-US"/>
              <a:t>Return value of module_init is non-zero</a:t>
            </a:r>
          </a:p>
        </p:txBody>
      </p:sp>
    </p:spTree>
    <p:extLst>
      <p:ext uri="{BB962C8B-B14F-4D97-AF65-F5344CB8AC3E}">
        <p14:creationId xmlns:p14="http://schemas.microsoft.com/office/powerpoint/2010/main" val="3900509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B1766-100A-4737-C37C-7245427FB60F}"/>
              </a:ext>
            </a:extLst>
          </p:cNvPr>
          <p:cNvSpPr txBox="1">
            <a:spLocks noChangeArrowheads="1"/>
          </p:cNvSpPr>
          <p:nvPr/>
        </p:nvSpPr>
        <p:spPr>
          <a:xfrm>
            <a:off x="2534629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Loading/Unloading Modules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4DA0B3-066C-FF50-4BBD-98CC09A7651C}"/>
              </a:ext>
            </a:extLst>
          </p:cNvPr>
          <p:cNvSpPr txBox="1">
            <a:spLocks noChangeArrowheads="1"/>
          </p:cNvSpPr>
          <p:nvPr/>
        </p:nvSpPr>
        <p:spPr>
          <a:xfrm>
            <a:off x="2552091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>
                <a:latin typeface="Courier New" pitchFamily="49" charset="0"/>
              </a:rPr>
              <a:t>rmmod</a:t>
            </a:r>
          </a:p>
          <a:p>
            <a:pPr lvl="1"/>
            <a:r>
              <a:rPr lang="en-US" altLang="en-US"/>
              <a:t>Removes a kernel module</a:t>
            </a:r>
          </a:p>
          <a:p>
            <a:r>
              <a:rPr lang="en-US" altLang="en-US" b="1">
                <a:latin typeface="Courier New" pitchFamily="49" charset="0"/>
                <a:cs typeface="Courier New" pitchFamily="49" charset="0"/>
              </a:rPr>
              <a:t>rmmod</a:t>
            </a:r>
            <a:r>
              <a:rPr lang="en-US" altLang="en-US"/>
              <a:t> failure modes</a:t>
            </a:r>
          </a:p>
          <a:p>
            <a:pPr lvl="1"/>
            <a:r>
              <a:rPr lang="en-US" altLang="en-US"/>
              <a:t>Fails when the kernel believes that it is still in use (reference count &gt; 0)</a:t>
            </a:r>
          </a:p>
          <a:p>
            <a:pPr lvl="1"/>
            <a:r>
              <a:rPr lang="en-US" altLang="en-US"/>
              <a:t>Problem with module init (exit functions cannot successfully complete</a:t>
            </a:r>
          </a:p>
          <a:p>
            <a:pPr lvl="2"/>
            <a:r>
              <a:rPr lang="en-US" altLang="en-US"/>
              <a:t>Might need to reboot to remove the module</a:t>
            </a:r>
          </a:p>
        </p:txBody>
      </p:sp>
    </p:spTree>
    <p:extLst>
      <p:ext uri="{BB962C8B-B14F-4D97-AF65-F5344CB8AC3E}">
        <p14:creationId xmlns:p14="http://schemas.microsoft.com/office/powerpoint/2010/main" val="299157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818EC48-E652-00E0-608E-19FCD796D270}"/>
              </a:ext>
            </a:extLst>
          </p:cNvPr>
          <p:cNvSpPr txBox="1">
            <a:spLocks noChangeArrowheads="1"/>
          </p:cNvSpPr>
          <p:nvPr/>
        </p:nvSpPr>
        <p:spPr>
          <a:xfrm>
            <a:off x="2431887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/>
              <a:t>Kernel Modules vs. Applications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E902B7-F787-0F50-37C2-9137414D4A01}"/>
              </a:ext>
            </a:extLst>
          </p:cNvPr>
          <p:cNvSpPr txBox="1">
            <a:spLocks noChangeArrowheads="1"/>
          </p:cNvSpPr>
          <p:nvPr/>
        </p:nvSpPr>
        <p:spPr>
          <a:xfrm>
            <a:off x="2449349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access various functions in user-level libraries (e.g., </a:t>
            </a:r>
            <a:r>
              <a:rPr lang="en-US" altLang="en-US" b="1">
                <a:latin typeface="Courier New" pitchFamily="49" charset="0"/>
              </a:rPr>
              <a:t>printf</a:t>
            </a:r>
            <a:r>
              <a:rPr lang="en-US" altLang="en-US"/>
              <a:t> in C library)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Kernel modules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user-level libraries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itchFamily="49" charset="0"/>
              </a:rPr>
              <a:t>printk</a:t>
            </a:r>
            <a:r>
              <a:rPr lang="en-US" altLang="en-US"/>
              <a:t> is defined within the kernel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Exported to modules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Should include only header files defined within the kernel source tree</a:t>
            </a:r>
          </a:p>
        </p:txBody>
      </p:sp>
    </p:spTree>
    <p:extLst>
      <p:ext uri="{BB962C8B-B14F-4D97-AF65-F5344CB8AC3E}">
        <p14:creationId xmlns:p14="http://schemas.microsoft.com/office/powerpoint/2010/main" val="37722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B88D10-E4C2-7D12-3CFC-E6C874838619}"/>
              </a:ext>
            </a:extLst>
          </p:cNvPr>
          <p:cNvSpPr txBox="1">
            <a:spLocks noChangeArrowheads="1"/>
          </p:cNvSpPr>
          <p:nvPr/>
        </p:nvSpPr>
        <p:spPr>
          <a:xfrm>
            <a:off x="2431887" y="96838"/>
            <a:ext cx="7158037" cy="141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/>
              <a:t>Kernel Modules vs. Applications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D97295-F296-0C6E-9699-EB654FA865A5}"/>
              </a:ext>
            </a:extLst>
          </p:cNvPr>
          <p:cNvSpPr txBox="1">
            <a:spLocks noChangeArrowheads="1"/>
          </p:cNvSpPr>
          <p:nvPr/>
        </p:nvSpPr>
        <p:spPr>
          <a:xfrm>
            <a:off x="2449349" y="1981200"/>
            <a:ext cx="766127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access various functions in user-level libraries (e.g., </a:t>
            </a:r>
            <a:r>
              <a:rPr lang="en-US" altLang="en-US" b="1">
                <a:latin typeface="Courier New" pitchFamily="49" charset="0"/>
              </a:rPr>
              <a:t>printf</a:t>
            </a:r>
            <a:r>
              <a:rPr lang="en-US" altLang="en-US"/>
              <a:t> in C library)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Kernel modules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user-level libraries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itchFamily="49" charset="0"/>
              </a:rPr>
              <a:t>printk</a:t>
            </a:r>
            <a:r>
              <a:rPr lang="en-US" altLang="en-US"/>
              <a:t> is defined within the kernel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Exported to modules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Should include only header files defined within the kernel source tree</a:t>
            </a:r>
          </a:p>
        </p:txBody>
      </p:sp>
    </p:spTree>
    <p:extLst>
      <p:ext uri="{BB962C8B-B14F-4D97-AF65-F5344CB8AC3E}">
        <p14:creationId xmlns:p14="http://schemas.microsoft.com/office/powerpoint/2010/main" val="3060838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A64F0-517C-8712-8E55-96BE31AF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96313B-EA63-D137-CE80-FFA0A0812297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Policy-Free Implementation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BB5EC3A-A3FF-423F-FB3D-5DCC0BA8F178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Simplifies the design</a:t>
            </a:r>
          </a:p>
          <a:p>
            <a:r>
              <a:rPr lang="en-US" altLang="en-US"/>
              <a:t>Separation of concerns</a:t>
            </a:r>
          </a:p>
          <a:p>
            <a:pPr lvl="1"/>
            <a:r>
              <a:rPr lang="en-US" altLang="en-US"/>
              <a:t>Capabilities provided</a:t>
            </a:r>
          </a:p>
          <a:p>
            <a:pPr lvl="1"/>
            <a:r>
              <a:rPr lang="en-US" altLang="en-US"/>
              <a:t>Use of Capabilities</a:t>
            </a:r>
          </a:p>
          <a:p>
            <a:r>
              <a:rPr lang="en-US" altLang="en-US"/>
              <a:t>Reuse</a:t>
            </a:r>
          </a:p>
          <a:p>
            <a:pPr lvl="1"/>
            <a:r>
              <a:rPr lang="en-US" altLang="en-US"/>
              <a:t>Different policies do not require changes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4503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1EC287-9E6E-C3CC-0C09-C777E9574E87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Splitting the Kernel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0197F2-2280-13B3-2651-446CE2A15CE0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Kernel handles resource requests</a:t>
            </a:r>
          </a:p>
          <a:p>
            <a:r>
              <a:rPr lang="en-US" altLang="en-US"/>
              <a:t>Process management</a:t>
            </a:r>
          </a:p>
          <a:p>
            <a:pPr lvl="1"/>
            <a:r>
              <a:rPr lang="en-US" altLang="en-US"/>
              <a:t>Creates, destroys processes</a:t>
            </a:r>
          </a:p>
          <a:p>
            <a:pPr lvl="1"/>
            <a:r>
              <a:rPr lang="en-US" altLang="en-US"/>
              <a:t>Supports communication among processes</a:t>
            </a:r>
          </a:p>
          <a:p>
            <a:pPr lvl="2"/>
            <a:r>
              <a:rPr lang="en-US" altLang="en-US"/>
              <a:t>Signals, pipes, etc.</a:t>
            </a:r>
          </a:p>
          <a:p>
            <a:pPr lvl="1"/>
            <a:r>
              <a:rPr lang="en-US" altLang="en-US"/>
              <a:t>Schedules how processes share the CPU/cores </a:t>
            </a:r>
          </a:p>
          <a:p>
            <a:r>
              <a:rPr lang="en-US" altLang="en-US"/>
              <a:t>Memory management</a:t>
            </a:r>
          </a:p>
          <a:p>
            <a:pPr lvl="1"/>
            <a:r>
              <a:rPr lang="en-US" altLang="en-US"/>
              <a:t>Virtual addressing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8BB76A-3C4D-7B32-4877-B3AC3B1A6BF1}"/>
              </a:ext>
            </a:extLst>
          </p:cNvPr>
          <p:cNvSpPr txBox="1">
            <a:spLocks noChangeArrowheads="1"/>
          </p:cNvSpPr>
          <p:nvPr/>
        </p:nvSpPr>
        <p:spPr>
          <a:xfrm>
            <a:off x="205996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Splitting the Kernel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0A134B-4AF0-3874-9BD5-C301A74B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66" y="1143000"/>
            <a:ext cx="5448300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4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D79D5D-3EF9-1B77-61AF-A9EA2F87A28C}"/>
              </a:ext>
            </a:extLst>
          </p:cNvPr>
          <p:cNvSpPr txBox="1">
            <a:spLocks noChangeArrowheads="1"/>
          </p:cNvSpPr>
          <p:nvPr/>
        </p:nvSpPr>
        <p:spPr>
          <a:xfrm>
            <a:off x="1515436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(Dynamically) Loadable Modules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324937-10CD-AB28-A871-964437949D01}"/>
              </a:ext>
            </a:extLst>
          </p:cNvPr>
          <p:cNvSpPr txBox="1">
            <a:spLocks noChangeArrowheads="1"/>
          </p:cNvSpPr>
          <p:nvPr/>
        </p:nvSpPr>
        <p:spPr>
          <a:xfrm>
            <a:off x="1515436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ability to add and remove kernel features at runtime</a:t>
            </a:r>
          </a:p>
          <a:p>
            <a:r>
              <a:rPr lang="en-US" altLang="en-US"/>
              <a:t>Each unit of extension is called a </a:t>
            </a:r>
            <a:r>
              <a:rPr lang="en-US" altLang="en-US" i="1">
                <a:solidFill>
                  <a:srgbClr val="CC00FF"/>
                </a:solidFill>
              </a:rPr>
              <a:t>module</a:t>
            </a:r>
          </a:p>
          <a:p>
            <a:r>
              <a:rPr lang="en-US" altLang="en-US"/>
              <a:t>Use </a:t>
            </a:r>
            <a:r>
              <a:rPr lang="en-US" altLang="en-US" b="1">
                <a:solidFill>
                  <a:srgbClr val="CC00FF"/>
                </a:solidFill>
                <a:latin typeface="Courier New" panose="02070309020205020404" pitchFamily="49" charset="0"/>
              </a:rPr>
              <a:t>insmod and modprobe</a:t>
            </a:r>
            <a:r>
              <a:rPr lang="en-US" altLang="en-US"/>
              <a:t> program to add a kernel module</a:t>
            </a:r>
          </a:p>
          <a:p>
            <a:r>
              <a:rPr lang="en-US" altLang="en-US"/>
              <a:t>Use </a:t>
            </a:r>
            <a:r>
              <a:rPr lang="en-US" altLang="en-US" b="1">
                <a:solidFill>
                  <a:srgbClr val="CC00FF"/>
                </a:solidFill>
                <a:latin typeface="Courier New" panose="02070309020205020404" pitchFamily="49" charset="0"/>
              </a:rPr>
              <a:t>rmmod</a:t>
            </a:r>
            <a:r>
              <a:rPr lang="en-US" altLang="en-US"/>
              <a:t> program to remove a kernel module</a:t>
            </a:r>
          </a:p>
        </p:txBody>
      </p:sp>
    </p:spTree>
    <p:extLst>
      <p:ext uri="{BB962C8B-B14F-4D97-AF65-F5344CB8AC3E}">
        <p14:creationId xmlns:p14="http://schemas.microsoft.com/office/powerpoint/2010/main" val="743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7F6860-D56C-30C6-18DE-DF795F35BFAA}"/>
              </a:ext>
            </a:extLst>
          </p:cNvPr>
          <p:cNvSpPr txBox="1">
            <a:spLocks noChangeArrowheads="1"/>
          </p:cNvSpPr>
          <p:nvPr/>
        </p:nvSpPr>
        <p:spPr>
          <a:xfrm>
            <a:off x="1577081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Classes of Devices and Modules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3F1A84B-6248-8F14-206F-AD22CE7BD3DC}"/>
              </a:ext>
            </a:extLst>
          </p:cNvPr>
          <p:cNvSpPr txBox="1">
            <a:spLocks noChangeArrowheads="1"/>
          </p:cNvSpPr>
          <p:nvPr/>
        </p:nvSpPr>
        <p:spPr>
          <a:xfrm>
            <a:off x="1577081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Character devices</a:t>
            </a:r>
          </a:p>
          <a:p>
            <a:r>
              <a:rPr lang="en-US" altLang="en-US"/>
              <a:t>Block devices</a:t>
            </a:r>
          </a:p>
          <a:p>
            <a:r>
              <a:rPr lang="en-US" altLang="en-US"/>
              <a:t>Network devices</a:t>
            </a:r>
          </a:p>
          <a:p>
            <a:r>
              <a:rPr lang="en-US" altLang="en-US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2683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12FEEA-915A-81DD-C9DA-10311F05362E}"/>
              </a:ext>
            </a:extLst>
          </p:cNvPr>
          <p:cNvSpPr txBox="1">
            <a:spLocks noChangeArrowheads="1"/>
          </p:cNvSpPr>
          <p:nvPr/>
        </p:nvSpPr>
        <p:spPr>
          <a:xfrm>
            <a:off x="2368192" y="277813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Character Devices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21B709-2380-9226-AC71-57D0856EF12C}"/>
              </a:ext>
            </a:extLst>
          </p:cNvPr>
          <p:cNvSpPr txBox="1">
            <a:spLocks noChangeArrowheads="1"/>
          </p:cNvSpPr>
          <p:nvPr/>
        </p:nvSpPr>
        <p:spPr>
          <a:xfrm>
            <a:off x="2368192" y="1600200"/>
            <a:ext cx="8229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Abstraction: a stream of bytes </a:t>
            </a:r>
          </a:p>
          <a:p>
            <a:pPr lvl="1"/>
            <a:r>
              <a:rPr lang="en-US" altLang="en-US"/>
              <a:t>Examples</a:t>
            </a:r>
          </a:p>
          <a:p>
            <a:pPr lvl="2"/>
            <a:r>
              <a:rPr lang="en-US" altLang="en-US"/>
              <a:t>Text console (</a:t>
            </a:r>
            <a:r>
              <a:rPr lang="en-US" altLang="en-US" b="1">
                <a:latin typeface="Courier New" panose="02070309020205020404" pitchFamily="49" charset="0"/>
              </a:rPr>
              <a:t>/dev/console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Serial ports (</a:t>
            </a:r>
            <a:r>
              <a:rPr lang="en-US" altLang="en-US" b="1">
                <a:latin typeface="Courier New" panose="02070309020205020404" pitchFamily="49" charset="0"/>
              </a:rPr>
              <a:t>/dev/ttyS0</a:t>
            </a:r>
            <a:r>
              <a:rPr lang="en-US" altLang="en-US"/>
              <a:t>)</a:t>
            </a:r>
          </a:p>
          <a:p>
            <a:r>
              <a:rPr lang="en-US" altLang="en-US"/>
              <a:t>Usually supports </a:t>
            </a:r>
            <a:r>
              <a:rPr lang="en-US" altLang="en-US" b="1">
                <a:latin typeface="Courier New" panose="02070309020205020404" pitchFamily="49" charset="0"/>
              </a:rPr>
              <a:t>open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close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read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write</a:t>
            </a:r>
          </a:p>
          <a:p>
            <a:r>
              <a:rPr lang="en-US" altLang="en-US"/>
              <a:t>Accessed sequentially (in most cases)</a:t>
            </a:r>
          </a:p>
          <a:p>
            <a:pPr lvl="1"/>
            <a:r>
              <a:rPr lang="en-US" altLang="en-US"/>
              <a:t>Might not support file seeks</a:t>
            </a:r>
          </a:p>
          <a:p>
            <a:r>
              <a:rPr lang="en-US" altLang="en-US"/>
              <a:t>Accessed through a filesystem node</a:t>
            </a:r>
          </a:p>
        </p:txBody>
      </p:sp>
    </p:spTree>
    <p:extLst>
      <p:ext uri="{BB962C8B-B14F-4D97-AF65-F5344CB8AC3E}">
        <p14:creationId xmlns:p14="http://schemas.microsoft.com/office/powerpoint/2010/main" val="204005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490</TotalTime>
  <Words>1268</Words>
  <Application>Microsoft Office PowerPoint</Application>
  <PresentationFormat>Widescreen</PresentationFormat>
  <Paragraphs>249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Impact</vt:lpstr>
      <vt:lpstr>Wingdings</vt:lpstr>
      <vt:lpstr>Main Event</vt:lpstr>
      <vt:lpstr>Introduction to the Kernel and Device Drivers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53</cp:revision>
  <dcterms:created xsi:type="dcterms:W3CDTF">2024-05-02T15:18:13Z</dcterms:created>
  <dcterms:modified xsi:type="dcterms:W3CDTF">2024-05-06T12:09:20Z</dcterms:modified>
</cp:coreProperties>
</file>