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536" y="-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5FC6-41BA-4338-AF86-2FC5ADF9E462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BFA5E-45FC-4D03-82DB-FF485BA3E4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577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5FC6-41BA-4338-AF86-2FC5ADF9E462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BFA5E-45FC-4D03-82DB-FF485BA3E4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3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5FC6-41BA-4338-AF86-2FC5ADF9E462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BFA5E-45FC-4D03-82DB-FF485BA3E4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917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5FC6-41BA-4338-AF86-2FC5ADF9E462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BFA5E-45FC-4D03-82DB-FF485BA3E4A6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5729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5FC6-41BA-4338-AF86-2FC5ADF9E462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BFA5E-45FC-4D03-82DB-FF485BA3E4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186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5FC6-41BA-4338-AF86-2FC5ADF9E462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BFA5E-45FC-4D03-82DB-FF485BA3E4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794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5FC6-41BA-4338-AF86-2FC5ADF9E462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BFA5E-45FC-4D03-82DB-FF485BA3E4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536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5FC6-41BA-4338-AF86-2FC5ADF9E462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BFA5E-45FC-4D03-82DB-FF485BA3E4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219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5FC6-41BA-4338-AF86-2FC5ADF9E462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BFA5E-45FC-4D03-82DB-FF485BA3E4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36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5FC6-41BA-4338-AF86-2FC5ADF9E462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BFA5E-45FC-4D03-82DB-FF485BA3E4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274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5FC6-41BA-4338-AF86-2FC5ADF9E462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BFA5E-45FC-4D03-82DB-FF485BA3E4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280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5FC6-41BA-4338-AF86-2FC5ADF9E462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BFA5E-45FC-4D03-82DB-FF485BA3E4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049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5FC6-41BA-4338-AF86-2FC5ADF9E462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BFA5E-45FC-4D03-82DB-FF485BA3E4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372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5FC6-41BA-4338-AF86-2FC5ADF9E462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BFA5E-45FC-4D03-82DB-FF485BA3E4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853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5FC6-41BA-4338-AF86-2FC5ADF9E462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BFA5E-45FC-4D03-82DB-FF485BA3E4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72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5FC6-41BA-4338-AF86-2FC5ADF9E462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BFA5E-45FC-4D03-82DB-FF485BA3E4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401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5FC6-41BA-4338-AF86-2FC5ADF9E462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BFA5E-45FC-4D03-82DB-FF485BA3E4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095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3315FC6-41BA-4338-AF86-2FC5ADF9E462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BBBFA5E-45FC-4D03-82DB-FF485BA3E4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496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oudflare.com/learning/network-layer/what-is-routing/" TargetMode="External"/><Relationship Id="rId2" Type="http://schemas.openxmlformats.org/officeDocument/2006/relationships/hyperlink" Target="https://www.cloudflare.com/learning/network-layer/what-is-the-network-layer/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oudflare.com/learning/network-layer/internet-protocol/" TargetMode="External"/><Relationship Id="rId2" Type="http://schemas.openxmlformats.org/officeDocument/2006/relationships/hyperlink" Target="https://www.cloudflare.com/learning/dns/glossary/what-is-a-domain-name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hyperlink" Target="https://www.cloudflare.com/learning/dns/glossary/what-is-my-ip-addres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69BD68-1287-3C58-4BA5-441D47B747E6}"/>
              </a:ext>
            </a:extLst>
          </p:cNvPr>
          <p:cNvSpPr txBox="1"/>
          <p:nvPr/>
        </p:nvSpPr>
        <p:spPr>
          <a:xfrm>
            <a:off x="1982912" y="2054831"/>
            <a:ext cx="7623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NETWORKING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1F4A71-9767-F0E4-8B8E-EA7952E07CE2}"/>
              </a:ext>
            </a:extLst>
          </p:cNvPr>
          <p:cNvSpPr txBox="1"/>
          <p:nvPr/>
        </p:nvSpPr>
        <p:spPr>
          <a:xfrm>
            <a:off x="9524144" y="4818580"/>
            <a:ext cx="21986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BHAVANA</a:t>
            </a:r>
          </a:p>
          <a:p>
            <a:endParaRPr lang="en-IN" dirty="0"/>
          </a:p>
          <a:p>
            <a:r>
              <a:rPr lang="en-IN" dirty="0"/>
              <a:t>DAY 2</a:t>
            </a:r>
          </a:p>
          <a:p>
            <a:r>
              <a:rPr lang="en-IN" dirty="0"/>
              <a:t>02/04/2024</a:t>
            </a:r>
          </a:p>
        </p:txBody>
      </p:sp>
    </p:spTree>
    <p:extLst>
      <p:ext uri="{BB962C8B-B14F-4D97-AF65-F5344CB8AC3E}">
        <p14:creationId xmlns:p14="http://schemas.microsoft.com/office/powerpoint/2010/main" val="1695873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14FC23-AAE3-E6E2-358E-B9DD4BBBEAB0}"/>
              </a:ext>
            </a:extLst>
          </p:cNvPr>
          <p:cNvSpPr txBox="1"/>
          <p:nvPr/>
        </p:nvSpPr>
        <p:spPr>
          <a:xfrm>
            <a:off x="616449" y="688370"/>
            <a:ext cx="1044881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i="0" dirty="0">
                <a:effectLst/>
                <a:latin typeface="Roboto" panose="02000000000000000000" pitchFamily="2" charset="0"/>
              </a:rPr>
              <a:t>TCP/IP Protocol Architecture</a:t>
            </a:r>
          </a:p>
          <a:p>
            <a:endParaRPr lang="en-IN" sz="2000" dirty="0">
              <a:latin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  <a:latin typeface="Roboto" panose="02000000000000000000" pitchFamily="2" charset="0"/>
              </a:rPr>
              <a:t>Application layer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  <a:latin typeface="Roboto" panose="02000000000000000000" pitchFamily="2" charset="0"/>
              </a:rPr>
              <a:t>Transport layer: host-to-host (application to application)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  <a:latin typeface="Roboto" panose="02000000000000000000" pitchFamily="2" charset="0"/>
              </a:rPr>
              <a:t>Internet layer: network routing and congestion control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  <a:latin typeface="Roboto" panose="02000000000000000000" pitchFamily="2" charset="0"/>
              </a:rPr>
              <a:t>Network access layer: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IN" sz="2000" b="0" i="0" dirty="0">
                <a:effectLst/>
                <a:latin typeface="Roboto" panose="02000000000000000000" pitchFamily="2" charset="0"/>
              </a:rPr>
              <a:t> transmission medium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  <a:latin typeface="Roboto" panose="02000000000000000000" pitchFamily="2" charset="0"/>
              </a:rPr>
              <a:t>Physical layer 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2AEC44-59EB-B831-1CD6-158FCCFB08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187" y="2935139"/>
            <a:ext cx="6883685" cy="357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91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897460-3E27-49AA-EE56-C05715519089}"/>
              </a:ext>
            </a:extLst>
          </p:cNvPr>
          <p:cNvSpPr txBox="1"/>
          <p:nvPr/>
        </p:nvSpPr>
        <p:spPr>
          <a:xfrm>
            <a:off x="544839" y="1768182"/>
            <a:ext cx="10541285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types of networks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Transportation Networks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◇ Transport goods using trucks, ships, airplanes, ...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Postal Services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Delivering letters, parcels, etc.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Broadcast and cable TV networks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❖ Telephone networks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❖ Internet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"Social/Human networks"</a:t>
            </a:r>
          </a:p>
        </p:txBody>
      </p:sp>
    </p:spTree>
    <p:extLst>
      <p:ext uri="{BB962C8B-B14F-4D97-AF65-F5344CB8AC3E}">
        <p14:creationId xmlns:p14="http://schemas.microsoft.com/office/powerpoint/2010/main" val="3308980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327B65-5F4E-FBDB-9F0F-9933C5D72F23}"/>
              </a:ext>
            </a:extLst>
          </p:cNvPr>
          <p:cNvSpPr txBox="1"/>
          <p:nvPr/>
        </p:nvSpPr>
        <p:spPr>
          <a:xfrm>
            <a:off x="883578" y="873304"/>
            <a:ext cx="9544692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Sharing in Switched Networks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 Switching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up a dedicated route ("circuit") first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carry all bits of a "conversation" on one circuit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telephone network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Analogy: railroads and trains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Switching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 information into small chunks ("packets")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packet delivered independently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"store-and-forward" packets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5C13A3-49CC-6D9E-2E8A-D393EC54B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984" y="1849349"/>
            <a:ext cx="4879897" cy="320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435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E5A431-4C95-C654-34A9-CEC062996A6B}"/>
              </a:ext>
            </a:extLst>
          </p:cNvPr>
          <p:cNvSpPr txBox="1"/>
          <p:nvPr/>
        </p:nvSpPr>
        <p:spPr>
          <a:xfrm>
            <a:off x="1656815" y="1194682"/>
            <a:ext cx="7645941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Fundamental Issues in Networking</a:t>
            </a:r>
            <a:br>
              <a:rPr lang="en-US" sz="16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b="1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6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Naming/Addressing</a:t>
            </a:r>
            <a:br>
              <a:rPr lang="en-US" sz="16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b="1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to find name/address of the party (or parties) you would like to communicate with</a:t>
            </a:r>
            <a:b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Address: bit- or byte-string that identifies a node Types of addresses</a:t>
            </a:r>
          </a:p>
          <a:p>
            <a:pPr algn="l"/>
            <a:endParaRPr lang="en-US" sz="16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Unicast: node-specific</a:t>
            </a:r>
            <a:b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Broadcast: all nodes in the network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Multicast: some subset of nodes in the network</a:t>
            </a:r>
            <a:b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6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•Routing/Forwarding:</a:t>
            </a:r>
          </a:p>
          <a:p>
            <a:pPr algn="l"/>
            <a:endParaRPr lang="en-US" sz="16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 of determining how to send packets towards the destination based on its address</a:t>
            </a:r>
            <a:b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Finding out neighbors, building routing tables</a:t>
            </a:r>
            <a:b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476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A104D9-634E-5DD0-7CEE-EADCECB8C54B}"/>
              </a:ext>
            </a:extLst>
          </p:cNvPr>
          <p:cNvSpPr txBox="1"/>
          <p:nvPr/>
        </p:nvSpPr>
        <p:spPr>
          <a:xfrm>
            <a:off x="687550" y="1491747"/>
            <a:ext cx="1107007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Bit-level errors: due to electrical interferences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Packet-level errors: packet loss due to buffer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overflow/congestion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 of order delivery: packets may takes different paths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Link/node failures: cable is cut or system crash</a:t>
            </a:r>
            <a:endParaRPr lang="en-US" sz="20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Detecting whether there is an error!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Fixing the error if possible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Deciding how fast to send, meeting user demands, and managing network resources efficiently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Make sure integrity and authenticity of messages,</a:t>
            </a:r>
          </a:p>
        </p:txBody>
      </p:sp>
    </p:spTree>
    <p:extLst>
      <p:ext uri="{BB962C8B-B14F-4D97-AF65-F5344CB8AC3E}">
        <p14:creationId xmlns:p14="http://schemas.microsoft.com/office/powerpoint/2010/main" val="3400795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05BE1C-1A5C-3295-15F7-B5CE1846D5F3}"/>
              </a:ext>
            </a:extLst>
          </p:cNvPr>
          <p:cNvSpPr txBox="1"/>
          <p:nvPr/>
        </p:nvSpPr>
        <p:spPr>
          <a:xfrm>
            <a:off x="806958" y="1459004"/>
            <a:ext cx="1079677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Address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IP address is a unique global address for a network interface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Exceptions: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IP address: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is a 32 bit long identifier encodes a network number (network prefix) and a host number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6EF230-E58D-0C27-E994-38A5BADE83E9}"/>
              </a:ext>
            </a:extLst>
          </p:cNvPr>
          <p:cNvSpPr txBox="1"/>
          <p:nvPr/>
        </p:nvSpPr>
        <p:spPr>
          <a:xfrm>
            <a:off x="1200150" y="3877913"/>
            <a:ext cx="1040358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IP addresses?</a:t>
            </a: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MAC address has no structure, so it tells a switch the identity (who) of the destination interface but not its location (where).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just MAC addresses, switches would have to resort to broadcast the first time they encounter a new address.</a:t>
            </a:r>
          </a:p>
        </p:txBody>
      </p:sp>
    </p:spTree>
    <p:extLst>
      <p:ext uri="{BB962C8B-B14F-4D97-AF65-F5344CB8AC3E}">
        <p14:creationId xmlns:p14="http://schemas.microsoft.com/office/powerpoint/2010/main" val="1420156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85444A-FFE5-CE5D-1B33-2C1E6AAED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472" y="2587289"/>
            <a:ext cx="10040751" cy="38962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3EDEF9-6B8A-2DBC-DD11-2B7FAEDB786E}"/>
              </a:ext>
            </a:extLst>
          </p:cNvPr>
          <p:cNvSpPr txBox="1"/>
          <p:nvPr/>
        </p:nvSpPr>
        <p:spPr>
          <a:xfrm>
            <a:off x="1142361" y="895650"/>
            <a:ext cx="100407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Unicast means one-to-one, data send to only one device means sender sends data to only one device.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Multicast means one-to-many (or many-to-many), data sent to multiple devices means sender sends data to many devices (not all devices like the broadcast).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Broadcast means one-to-all, data sent to all devices means sender sends data to all devices</a:t>
            </a:r>
          </a:p>
        </p:txBody>
      </p:sp>
    </p:spTree>
    <p:extLst>
      <p:ext uri="{BB962C8B-B14F-4D97-AF65-F5344CB8AC3E}">
        <p14:creationId xmlns:p14="http://schemas.microsoft.com/office/powerpoint/2010/main" val="269259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8EC2E4-0473-F49D-F4BE-01B9EAE436F4}"/>
              </a:ext>
            </a:extLst>
          </p:cNvPr>
          <p:cNvSpPr txBox="1"/>
          <p:nvPr/>
        </p:nvSpPr>
        <p:spPr>
          <a:xfrm>
            <a:off x="651510" y="1254728"/>
            <a:ext cx="1033957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a subnet?</a:t>
            </a:r>
          </a:p>
          <a:p>
            <a:pPr algn="l"/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subnet, or subnetwork, is a </a:t>
            </a: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network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inside a network. Subnets make networks more efficient. Through subnetting, network traffic can travel a shorter distance without passing through unnecessary </a:t>
            </a: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routers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 reach its destination.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6BBFA2-33FF-3BA9-0B18-82B87344190B}"/>
              </a:ext>
            </a:extLst>
          </p:cNvPr>
          <p:cNvSpPr txBox="1"/>
          <p:nvPr/>
        </p:nvSpPr>
        <p:spPr>
          <a:xfrm>
            <a:off x="576072" y="3125672"/>
            <a:ext cx="1024128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Subnetting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subnetting, IP addresses use a 3-layer hierarchy: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 Network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 Subnet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 Host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router complexity. Since external routers do not know about subnetting, the complexity of routing tables at external routers is reduced.</a:t>
            </a:r>
          </a:p>
        </p:txBody>
      </p:sp>
    </p:spTree>
    <p:extLst>
      <p:ext uri="{BB962C8B-B14F-4D97-AF65-F5344CB8AC3E}">
        <p14:creationId xmlns:p14="http://schemas.microsoft.com/office/powerpoint/2010/main" val="1040465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6F487B-4CDF-EB99-F309-519543710F59}"/>
              </a:ext>
            </a:extLst>
          </p:cNvPr>
          <p:cNvSpPr txBox="1"/>
          <p:nvPr/>
        </p:nvSpPr>
        <p:spPr>
          <a:xfrm>
            <a:off x="861822" y="895434"/>
            <a:ext cx="1076934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DNS?</a:t>
            </a:r>
          </a:p>
          <a:p>
            <a:pPr algn="l"/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Domain Name System (DNS) is the phonebook of the Internet. Humans access information online through </a:t>
            </a: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domain names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like nytimes.com or espn.com. Web browsers interact through </a:t>
            </a: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Internet Protocol (IP)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addresses. DNS translates domain names to </a:t>
            </a: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IP addresses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so browsers can load Internet resources.</a:t>
            </a:r>
          </a:p>
        </p:txBody>
      </p:sp>
      <p:pic>
        <p:nvPicPr>
          <p:cNvPr id="1026" name="Picture 2" descr="Lightbox">
            <a:extLst>
              <a:ext uri="{FF2B5EF4-FFF2-40B4-BE49-F238E27FC236}">
                <a16:creationId xmlns:a16="http://schemas.microsoft.com/office/drawing/2014/main" id="{8016C6B0-3083-473A-2CF7-861F37D09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22" y="3875913"/>
            <a:ext cx="49720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D405A1-F1A0-56E0-254B-77AD1C0CE657}"/>
              </a:ext>
            </a:extLst>
          </p:cNvPr>
          <p:cNvSpPr txBox="1"/>
          <p:nvPr/>
        </p:nvSpPr>
        <p:spPr>
          <a:xfrm>
            <a:off x="705612" y="3099816"/>
            <a:ext cx="5390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CLIENT-SERVER TRANSACTION:</a:t>
            </a:r>
          </a:p>
        </p:txBody>
      </p:sp>
    </p:spTree>
    <p:extLst>
      <p:ext uri="{BB962C8B-B14F-4D97-AF65-F5344CB8AC3E}">
        <p14:creationId xmlns:p14="http://schemas.microsoft.com/office/powerpoint/2010/main" val="2972628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7C6AA6-CB70-81DF-0D98-1B0E955FB858}"/>
              </a:ext>
            </a:extLst>
          </p:cNvPr>
          <p:cNvSpPr txBox="1"/>
          <p:nvPr/>
        </p:nvSpPr>
        <p:spPr>
          <a:xfrm>
            <a:off x="813798" y="1091346"/>
            <a:ext cx="1036919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Communications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communication-examines how data, in the form of energy, travel across some medium from a source to a destination.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5811C7-0BF6-4362-F701-F3FA8B31C1C6}"/>
              </a:ext>
            </a:extLst>
          </p:cNvPr>
          <p:cNvSpPr txBox="1"/>
          <p:nvPr/>
        </p:nvSpPr>
        <p:spPr>
          <a:xfrm>
            <a:off x="813798" y="3090612"/>
            <a:ext cx="1056440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Brief History about Communications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1837- Samuel Morse invented the telegraph.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 is done with the Morse code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1876- Alex. Graham Bell invented the telephone. Voice is converted into electrical energy and transmitted over a wire.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1945- ENIAC was invented as the first electronic computer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1980s-Personal Computers become a new way of computing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1990s-came the emergence of the Internet and World Wide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2225516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570561-6C91-7442-0EA8-C9356007A488}"/>
              </a:ext>
            </a:extLst>
          </p:cNvPr>
          <p:cNvSpPr txBox="1"/>
          <p:nvPr/>
        </p:nvSpPr>
        <p:spPr>
          <a:xfrm>
            <a:off x="901556" y="1509561"/>
            <a:ext cx="935205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ransmitted via Communication Media</a:t>
            </a:r>
          </a:p>
          <a:p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Voice - encoded signals </a:t>
            </a:r>
          </a:p>
          <a:p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Video - encoded images</a:t>
            </a:r>
          </a:p>
          <a:p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- character streams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6F00B2-9EAD-6E57-0DD2-1243B1286E9C}"/>
              </a:ext>
            </a:extLst>
          </p:cNvPr>
          <p:cNvSpPr txBox="1"/>
          <p:nvPr/>
        </p:nvSpPr>
        <p:spPr>
          <a:xfrm>
            <a:off x="901556" y="3871111"/>
            <a:ext cx="904382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Applications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 - telephone, FAX, Video Conferencing, Cellular phones, etc.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&amp; Audio - television, VCR, DVD, etc.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- LAN, WAN, Internet, etc.</a:t>
            </a:r>
          </a:p>
        </p:txBody>
      </p:sp>
    </p:spTree>
    <p:extLst>
      <p:ext uri="{BB962C8B-B14F-4D97-AF65-F5344CB8AC3E}">
        <p14:creationId xmlns:p14="http://schemas.microsoft.com/office/powerpoint/2010/main" val="125368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FA65E8-6FB8-6569-BAED-9A6AAD558242}"/>
              </a:ext>
            </a:extLst>
          </p:cNvPr>
          <p:cNvSpPr txBox="1"/>
          <p:nvPr/>
        </p:nvSpPr>
        <p:spPr>
          <a:xfrm>
            <a:off x="706347" y="1229039"/>
            <a:ext cx="1057467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Networking</a:t>
            </a:r>
          </a:p>
          <a:p>
            <a:endParaRPr lang="en-IN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• Networking-computers communicate with each other via networks. Computer network-a communication system for connecting computers using a single transmission technology.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1C819A-88FB-CD49-936C-86063288DD0B}"/>
              </a:ext>
            </a:extLst>
          </p:cNvPr>
          <p:cNvSpPr txBox="1"/>
          <p:nvPr/>
        </p:nvSpPr>
        <p:spPr>
          <a:xfrm>
            <a:off x="706347" y="3429000"/>
            <a:ext cx="609771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Topology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 topology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 topology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Ring topology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topology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Combined topology</a:t>
            </a:r>
          </a:p>
        </p:txBody>
      </p:sp>
    </p:spTree>
    <p:extLst>
      <p:ext uri="{BB962C8B-B14F-4D97-AF65-F5344CB8AC3E}">
        <p14:creationId xmlns:p14="http://schemas.microsoft.com/office/powerpoint/2010/main" val="2076518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C77D6A-F734-F278-A1F6-39BB0E354CE6}"/>
              </a:ext>
            </a:extLst>
          </p:cNvPr>
          <p:cNvSpPr txBox="1"/>
          <p:nvPr/>
        </p:nvSpPr>
        <p:spPr>
          <a:xfrm>
            <a:off x="734909" y="262743"/>
            <a:ext cx="1003014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Protocols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ll parties involved in a communication must agree in a set of rules to be used when exchanging messages. Thus, the set of rules which both the sender and the receiver all comply with is called protocol. </a:t>
            </a:r>
          </a:p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protocol specifies the message format, meanings, and the procedures is known as a communication protocol.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F3881-FD5C-3117-E5FC-B429ED62C356}"/>
              </a:ext>
            </a:extLst>
          </p:cNvPr>
          <p:cNvSpPr txBox="1"/>
          <p:nvPr/>
        </p:nvSpPr>
        <p:spPr>
          <a:xfrm>
            <a:off x="835392" y="2680128"/>
            <a:ext cx="818059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Elements of a Protocol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formats </a:t>
            </a:r>
          </a:p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Signal levels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Semantics </a:t>
            </a:r>
          </a:p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Control information</a:t>
            </a:r>
          </a:p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Timing </a:t>
            </a:r>
          </a:p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Speed matching</a:t>
            </a:r>
          </a:p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Sequencing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51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D33C1C-5949-4593-6E90-DB59EBA0EFC4}"/>
              </a:ext>
            </a:extLst>
          </p:cNvPr>
          <p:cNvSpPr txBox="1"/>
          <p:nvPr/>
        </p:nvSpPr>
        <p:spPr>
          <a:xfrm>
            <a:off x="839911" y="407609"/>
            <a:ext cx="1043083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Reference Models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 need a communication reference model to describe the relationship between various software and hardware. </a:t>
            </a:r>
          </a:p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reference model describes the layering relationship of software and hardware involved in the communication.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2FF4C5-F4DF-4759-7A07-F707EF65662F}"/>
              </a:ext>
            </a:extLst>
          </p:cNvPr>
          <p:cNvSpPr txBox="1"/>
          <p:nvPr/>
        </p:nvSpPr>
        <p:spPr>
          <a:xfrm>
            <a:off x="839911" y="2346601"/>
            <a:ext cx="1030755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Communications Model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generates data to be transmitted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Transmitter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Converts data into transmittable signals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System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Carries data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Receiver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-Converts received signal into data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Takes incoming data</a:t>
            </a:r>
          </a:p>
        </p:txBody>
      </p:sp>
    </p:spTree>
    <p:extLst>
      <p:ext uri="{BB962C8B-B14F-4D97-AF65-F5344CB8AC3E}">
        <p14:creationId xmlns:p14="http://schemas.microsoft.com/office/powerpoint/2010/main" val="3088240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6B17F8-CE76-A4DF-4B50-9090D6DAC424}"/>
              </a:ext>
            </a:extLst>
          </p:cNvPr>
          <p:cNvSpPr txBox="1"/>
          <p:nvPr/>
        </p:nvSpPr>
        <p:spPr>
          <a:xfrm>
            <a:off x="739740" y="573510"/>
            <a:ext cx="832463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 Architecture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of communication broken up into modules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 file transfer could use three modules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transfer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service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access module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EA89EF-CC7E-3772-8252-200017FF4670}"/>
              </a:ext>
            </a:extLst>
          </p:cNvPr>
          <p:cNvSpPr txBox="1"/>
          <p:nvPr/>
        </p:nvSpPr>
        <p:spPr>
          <a:xfrm>
            <a:off x="644702" y="3284274"/>
            <a:ext cx="1020480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 Data Units (PDU)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each layer, protocols are used to communicate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information is added to user data at each layer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 layer may fragment user data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fragment has a transport header added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 SAP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detection code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gives a transport protocol data unit</a:t>
            </a:r>
          </a:p>
        </p:txBody>
      </p:sp>
    </p:spTree>
    <p:extLst>
      <p:ext uri="{BB962C8B-B14F-4D97-AF65-F5344CB8AC3E}">
        <p14:creationId xmlns:p14="http://schemas.microsoft.com/office/powerpoint/2010/main" val="1119607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6DD5CA-7AA9-D582-6778-C5B20868A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640" y="1051582"/>
            <a:ext cx="7473843" cy="58884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EDE8B8-2F45-6ED2-5B37-7337F25D8F49}"/>
              </a:ext>
            </a:extLst>
          </p:cNvPr>
          <p:cNvSpPr txBox="1"/>
          <p:nvPr/>
        </p:nvSpPr>
        <p:spPr>
          <a:xfrm>
            <a:off x="3827124" y="643072"/>
            <a:ext cx="3174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OSI  LAYERS</a:t>
            </a:r>
          </a:p>
        </p:txBody>
      </p:sp>
    </p:spTree>
    <p:extLst>
      <p:ext uri="{BB962C8B-B14F-4D97-AF65-F5344CB8AC3E}">
        <p14:creationId xmlns:p14="http://schemas.microsoft.com/office/powerpoint/2010/main" val="676663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0729E8-FE8C-014C-FC08-AF8A0CEA4E58}"/>
              </a:ext>
            </a:extLst>
          </p:cNvPr>
          <p:cNvSpPr txBox="1"/>
          <p:nvPr/>
        </p:nvSpPr>
        <p:spPr>
          <a:xfrm>
            <a:off x="565079" y="1089061"/>
            <a:ext cx="10592656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TCP/IP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TCP/IP stands for Transmission Control Protocol/Internet Protocol and is actually a set of standards that describe how data is to be transferred between computers.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TCP/IP is the common tongue that all computers must speak to communicate via Internet.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There are implementations for UNIX, Windows, Macintosh, and just about any computer operating systems you can think of. TCP/IP is implemented as part of an Operating System.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30597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389</TotalTime>
  <Words>1108</Words>
  <Application>Microsoft Office PowerPoint</Application>
  <PresentationFormat>Widescreen</PresentationFormat>
  <Paragraphs>163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Roboto</vt:lpstr>
      <vt:lpstr>Times New Roman</vt:lpstr>
      <vt:lpstr>Tw Cen MT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Bhavana Udupa</dc:creator>
  <cp:lastModifiedBy>Bhavana Udupa</cp:lastModifiedBy>
  <cp:revision>56</cp:revision>
  <dcterms:created xsi:type="dcterms:W3CDTF">2024-04-02T05:19:59Z</dcterms:created>
  <dcterms:modified xsi:type="dcterms:W3CDTF">2024-04-02T12:19:30Z</dcterms:modified>
</cp:coreProperties>
</file>