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58" r:id="rId5"/>
    <p:sldId id="261" r:id="rId6"/>
    <p:sldId id="262"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64442CE-FAA0-4AF9-B462-342705B30DAE}" type="datetimeFigureOut">
              <a:rPr lang="en-IN" smtClean="0"/>
              <a:t>08-04-2024</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CDB2891-0B46-44D1-B286-86B12E33F3D7}"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76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4442CE-FAA0-4AF9-B462-342705B30DAE}"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DB2891-0B46-44D1-B286-86B12E33F3D7}" type="slidenum">
              <a:rPr lang="en-IN" smtClean="0"/>
              <a:t>‹#›</a:t>
            </a:fld>
            <a:endParaRPr lang="en-IN"/>
          </a:p>
        </p:txBody>
      </p:sp>
    </p:spTree>
    <p:extLst>
      <p:ext uri="{BB962C8B-B14F-4D97-AF65-F5344CB8AC3E}">
        <p14:creationId xmlns:p14="http://schemas.microsoft.com/office/powerpoint/2010/main" val="158333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4442CE-FAA0-4AF9-B462-342705B30DAE}"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DB2891-0B46-44D1-B286-86B12E33F3D7}" type="slidenum">
              <a:rPr lang="en-IN" smtClean="0"/>
              <a:t>‹#›</a:t>
            </a:fld>
            <a:endParaRPr lang="en-IN"/>
          </a:p>
        </p:txBody>
      </p:sp>
    </p:spTree>
    <p:extLst>
      <p:ext uri="{BB962C8B-B14F-4D97-AF65-F5344CB8AC3E}">
        <p14:creationId xmlns:p14="http://schemas.microsoft.com/office/powerpoint/2010/main" val="1985356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4442CE-FAA0-4AF9-B462-342705B30DAE}"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DB2891-0B46-44D1-B286-86B12E33F3D7}" type="slidenum">
              <a:rPr lang="en-IN" smtClean="0"/>
              <a:t>‹#›</a:t>
            </a:fld>
            <a:endParaRPr lang="en-IN"/>
          </a:p>
        </p:txBody>
      </p:sp>
    </p:spTree>
    <p:extLst>
      <p:ext uri="{BB962C8B-B14F-4D97-AF65-F5344CB8AC3E}">
        <p14:creationId xmlns:p14="http://schemas.microsoft.com/office/powerpoint/2010/main" val="1856633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4442CE-FAA0-4AF9-B462-342705B30DAE}"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DB2891-0B46-44D1-B286-86B12E33F3D7}"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3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4442CE-FAA0-4AF9-B462-342705B30DAE}"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DB2891-0B46-44D1-B286-86B12E33F3D7}" type="slidenum">
              <a:rPr lang="en-IN" smtClean="0"/>
              <a:t>‹#›</a:t>
            </a:fld>
            <a:endParaRPr lang="en-IN"/>
          </a:p>
        </p:txBody>
      </p:sp>
    </p:spTree>
    <p:extLst>
      <p:ext uri="{BB962C8B-B14F-4D97-AF65-F5344CB8AC3E}">
        <p14:creationId xmlns:p14="http://schemas.microsoft.com/office/powerpoint/2010/main" val="3402771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4442CE-FAA0-4AF9-B462-342705B30DAE}" type="datetimeFigureOut">
              <a:rPr lang="en-IN" smtClean="0"/>
              <a:t>08-04-2024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DB2891-0B46-44D1-B286-86B12E33F3D7}" type="slidenum">
              <a:rPr lang="en-IN" smtClean="0"/>
              <a:t>‹#›</a:t>
            </a:fld>
            <a:endParaRPr lang="en-IN"/>
          </a:p>
        </p:txBody>
      </p:sp>
    </p:spTree>
    <p:extLst>
      <p:ext uri="{BB962C8B-B14F-4D97-AF65-F5344CB8AC3E}">
        <p14:creationId xmlns:p14="http://schemas.microsoft.com/office/powerpoint/2010/main" val="3860007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4442CE-FAA0-4AF9-B462-342705B30DAE}" type="datetimeFigureOut">
              <a:rPr lang="en-IN" smtClean="0"/>
              <a:t>08-04-2024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DB2891-0B46-44D1-B286-86B12E33F3D7}" type="slidenum">
              <a:rPr lang="en-IN" smtClean="0"/>
              <a:t>‹#›</a:t>
            </a:fld>
            <a:endParaRPr lang="en-IN"/>
          </a:p>
        </p:txBody>
      </p:sp>
    </p:spTree>
    <p:extLst>
      <p:ext uri="{BB962C8B-B14F-4D97-AF65-F5344CB8AC3E}">
        <p14:creationId xmlns:p14="http://schemas.microsoft.com/office/powerpoint/2010/main" val="190456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4442CE-FAA0-4AF9-B462-342705B30DAE}" type="datetimeFigureOut">
              <a:rPr lang="en-IN" smtClean="0"/>
              <a:t>08-04-2024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DB2891-0B46-44D1-B286-86B12E33F3D7}" type="slidenum">
              <a:rPr lang="en-IN" smtClean="0"/>
              <a:t>‹#›</a:t>
            </a:fld>
            <a:endParaRPr lang="en-IN"/>
          </a:p>
        </p:txBody>
      </p:sp>
    </p:spTree>
    <p:extLst>
      <p:ext uri="{BB962C8B-B14F-4D97-AF65-F5344CB8AC3E}">
        <p14:creationId xmlns:p14="http://schemas.microsoft.com/office/powerpoint/2010/main" val="69427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4442CE-FAA0-4AF9-B462-342705B30DAE}"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DB2891-0B46-44D1-B286-86B12E33F3D7}" type="slidenum">
              <a:rPr lang="en-IN" smtClean="0"/>
              <a:t>‹#›</a:t>
            </a:fld>
            <a:endParaRPr lang="en-IN"/>
          </a:p>
        </p:txBody>
      </p:sp>
    </p:spTree>
    <p:extLst>
      <p:ext uri="{BB962C8B-B14F-4D97-AF65-F5344CB8AC3E}">
        <p14:creationId xmlns:p14="http://schemas.microsoft.com/office/powerpoint/2010/main" val="1279008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4442CE-FAA0-4AF9-B462-342705B30DAE}"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DB2891-0B46-44D1-B286-86B12E33F3D7}" type="slidenum">
              <a:rPr lang="en-IN" smtClean="0"/>
              <a:t>‹#›</a:t>
            </a:fld>
            <a:endParaRPr lang="en-IN"/>
          </a:p>
        </p:txBody>
      </p:sp>
    </p:spTree>
    <p:extLst>
      <p:ext uri="{BB962C8B-B14F-4D97-AF65-F5344CB8AC3E}">
        <p14:creationId xmlns:p14="http://schemas.microsoft.com/office/powerpoint/2010/main" val="1990371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64442CE-FAA0-4AF9-B462-342705B30DAE}" type="datetimeFigureOut">
              <a:rPr lang="en-IN" smtClean="0"/>
              <a:t>08-04-2024</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7CDB2891-0B46-44D1-B286-86B12E33F3D7}" type="slidenum">
              <a:rPr lang="en-IN" smtClean="0"/>
              <a:t>‹#›</a:t>
            </a:fld>
            <a:endParaRPr lang="en-IN"/>
          </a:p>
        </p:txBody>
      </p:sp>
    </p:spTree>
    <p:extLst>
      <p:ext uri="{BB962C8B-B14F-4D97-AF65-F5344CB8AC3E}">
        <p14:creationId xmlns:p14="http://schemas.microsoft.com/office/powerpoint/2010/main" val="1593553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2DA3AA-8CBD-EB1C-0BEF-45F623A79596}"/>
              </a:ext>
            </a:extLst>
          </p:cNvPr>
          <p:cNvSpPr txBox="1"/>
          <p:nvPr/>
        </p:nvSpPr>
        <p:spPr>
          <a:xfrm>
            <a:off x="9072081" y="4982966"/>
            <a:ext cx="2825393" cy="1200329"/>
          </a:xfrm>
          <a:prstGeom prst="rect">
            <a:avLst/>
          </a:prstGeom>
          <a:noFill/>
        </p:spPr>
        <p:txBody>
          <a:bodyPr wrap="square" rtlCol="0">
            <a:spAutoFit/>
          </a:bodyPr>
          <a:lstStyle/>
          <a:p>
            <a:r>
              <a:rPr lang="en-IN" dirty="0"/>
              <a:t>BHAVANA</a:t>
            </a:r>
          </a:p>
          <a:p>
            <a:endParaRPr lang="en-IN" dirty="0"/>
          </a:p>
          <a:p>
            <a:r>
              <a:rPr lang="en-IN" dirty="0"/>
              <a:t>DAY 6</a:t>
            </a:r>
          </a:p>
          <a:p>
            <a:r>
              <a:rPr lang="en-IN" dirty="0"/>
              <a:t>08/04/2024</a:t>
            </a:r>
          </a:p>
        </p:txBody>
      </p:sp>
      <p:sp>
        <p:nvSpPr>
          <p:cNvPr id="6" name="TextBox 5">
            <a:extLst>
              <a:ext uri="{FF2B5EF4-FFF2-40B4-BE49-F238E27FC236}">
                <a16:creationId xmlns:a16="http://schemas.microsoft.com/office/drawing/2014/main" id="{25B1020F-5729-FBE0-B89E-9FE16E3402B5}"/>
              </a:ext>
            </a:extLst>
          </p:cNvPr>
          <p:cNvSpPr txBox="1"/>
          <p:nvPr/>
        </p:nvSpPr>
        <p:spPr>
          <a:xfrm>
            <a:off x="2547991" y="2352782"/>
            <a:ext cx="6277510" cy="830997"/>
          </a:xfrm>
          <a:prstGeom prst="rect">
            <a:avLst/>
          </a:prstGeom>
          <a:noFill/>
        </p:spPr>
        <p:txBody>
          <a:bodyPr wrap="square" rtlCol="0">
            <a:spAutoFit/>
          </a:bodyPr>
          <a:lstStyle/>
          <a:p>
            <a:pPr algn="ctr"/>
            <a:r>
              <a:rPr lang="en-IN" sz="4800" dirty="0">
                <a:latin typeface="Times New Roman" panose="02020603050405020304" pitchFamily="18" charset="0"/>
                <a:cs typeface="Times New Roman" panose="02020603050405020304" pitchFamily="18" charset="0"/>
              </a:rPr>
              <a:t>GIT </a:t>
            </a:r>
          </a:p>
        </p:txBody>
      </p:sp>
    </p:spTree>
    <p:extLst>
      <p:ext uri="{BB962C8B-B14F-4D97-AF65-F5344CB8AC3E}">
        <p14:creationId xmlns:p14="http://schemas.microsoft.com/office/powerpoint/2010/main" val="3110967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807D7E-483F-09DA-C96C-30E252088B97}"/>
              </a:ext>
            </a:extLst>
          </p:cNvPr>
          <p:cNvSpPr txBox="1"/>
          <p:nvPr/>
        </p:nvSpPr>
        <p:spPr>
          <a:xfrm>
            <a:off x="835631" y="1837191"/>
            <a:ext cx="10520737" cy="2862322"/>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PUSHING FILES TO THE REPOSITORY USING GIT:</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git clone git@&lt;</a:t>
            </a:r>
            <a:r>
              <a:rPr lang="en-IN" sz="2000" dirty="0" err="1">
                <a:latin typeface="Times New Roman" panose="02020603050405020304" pitchFamily="18" charset="0"/>
                <a:cs typeface="Times New Roman" panose="02020603050405020304" pitchFamily="18" charset="0"/>
              </a:rPr>
              <a:t>url</a:t>
            </a:r>
            <a:r>
              <a:rPr lang="en-IN" sz="2000" dirty="0">
                <a:latin typeface="Times New Roman" panose="02020603050405020304" pitchFamily="18" charset="0"/>
                <a:cs typeface="Times New Roman" panose="02020603050405020304" pitchFamily="18" charset="0"/>
              </a:rPr>
              <a:t> of git repository&gt;</a:t>
            </a:r>
          </a:p>
          <a:p>
            <a:r>
              <a:rPr lang="en-IN" sz="2000" dirty="0">
                <a:latin typeface="Times New Roman" panose="02020603050405020304" pitchFamily="18" charset="0"/>
                <a:cs typeface="Times New Roman" panose="02020603050405020304" pitchFamily="18" charset="0"/>
              </a:rPr>
              <a:t>Git status</a:t>
            </a:r>
          </a:p>
          <a:p>
            <a:r>
              <a:rPr lang="en-IN" sz="2000" dirty="0">
                <a:latin typeface="Times New Roman" panose="02020603050405020304" pitchFamily="18" charset="0"/>
                <a:cs typeface="Times New Roman" panose="02020603050405020304" pitchFamily="18" charset="0"/>
              </a:rPr>
              <a:t>Git add .</a:t>
            </a:r>
          </a:p>
          <a:p>
            <a:r>
              <a:rPr lang="en-IN" sz="2000" dirty="0">
                <a:latin typeface="Times New Roman" panose="02020603050405020304" pitchFamily="18" charset="0"/>
                <a:cs typeface="Times New Roman" panose="02020603050405020304" pitchFamily="18" charset="0"/>
              </a:rPr>
              <a:t>Git commit –m “hi”</a:t>
            </a:r>
          </a:p>
          <a:p>
            <a:r>
              <a:rPr lang="en-IN" sz="2000" dirty="0">
                <a:latin typeface="Times New Roman" panose="02020603050405020304" pitchFamily="18" charset="0"/>
                <a:cs typeface="Times New Roman" panose="02020603050405020304" pitchFamily="18" charset="0"/>
              </a:rPr>
              <a:t>Git status</a:t>
            </a:r>
          </a:p>
          <a:p>
            <a:r>
              <a:rPr lang="en-IN" sz="2000" dirty="0">
                <a:latin typeface="Times New Roman" panose="02020603050405020304" pitchFamily="18" charset="0"/>
                <a:cs typeface="Times New Roman" panose="02020603050405020304" pitchFamily="18" charset="0"/>
              </a:rPr>
              <a:t>Push origin main</a:t>
            </a:r>
          </a:p>
        </p:txBody>
      </p:sp>
    </p:spTree>
    <p:extLst>
      <p:ext uri="{BB962C8B-B14F-4D97-AF65-F5344CB8AC3E}">
        <p14:creationId xmlns:p14="http://schemas.microsoft.com/office/powerpoint/2010/main" val="3489108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285E56-D22A-FF54-6123-C837338D8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834" y="218627"/>
            <a:ext cx="11336332" cy="6420746"/>
          </a:xfrm>
          <a:prstGeom prst="rect">
            <a:avLst/>
          </a:prstGeom>
        </p:spPr>
      </p:pic>
    </p:spTree>
    <p:extLst>
      <p:ext uri="{BB962C8B-B14F-4D97-AF65-F5344CB8AC3E}">
        <p14:creationId xmlns:p14="http://schemas.microsoft.com/office/powerpoint/2010/main" val="2091161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8E359B-EC80-66F0-F497-7FD2314214AF}"/>
              </a:ext>
            </a:extLst>
          </p:cNvPr>
          <p:cNvSpPr txBox="1"/>
          <p:nvPr/>
        </p:nvSpPr>
        <p:spPr>
          <a:xfrm>
            <a:off x="606175" y="565079"/>
            <a:ext cx="10993349" cy="1200329"/>
          </a:xfrm>
          <a:prstGeom prst="rect">
            <a:avLst/>
          </a:prstGeom>
          <a:noFill/>
        </p:spPr>
        <p:txBody>
          <a:bodyPr wrap="square" rtlCol="0">
            <a:spAutoFit/>
          </a:bodyPr>
          <a:lstStyle/>
          <a:p>
            <a:r>
              <a:rPr lang="en-IN" dirty="0"/>
              <a:t>C program for simple calculator:</a:t>
            </a:r>
          </a:p>
          <a:p>
            <a:endParaRPr lang="en-IN" dirty="0"/>
          </a:p>
          <a:p>
            <a:endParaRPr lang="en-IN" dirty="0"/>
          </a:p>
          <a:p>
            <a:endParaRPr lang="en-IN" dirty="0"/>
          </a:p>
        </p:txBody>
      </p:sp>
      <p:pic>
        <p:nvPicPr>
          <p:cNvPr id="3" name="Picture 2">
            <a:extLst>
              <a:ext uri="{FF2B5EF4-FFF2-40B4-BE49-F238E27FC236}">
                <a16:creationId xmlns:a16="http://schemas.microsoft.com/office/drawing/2014/main" id="{52AF9840-E0FF-7BAA-7047-C5F7381396F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0245" y="1816417"/>
            <a:ext cx="5731510" cy="3225165"/>
          </a:xfrm>
          <a:prstGeom prst="rect">
            <a:avLst/>
          </a:prstGeom>
          <a:noFill/>
          <a:ln>
            <a:noFill/>
          </a:ln>
        </p:spPr>
      </p:pic>
    </p:spTree>
    <p:extLst>
      <p:ext uri="{BB962C8B-B14F-4D97-AF65-F5344CB8AC3E}">
        <p14:creationId xmlns:p14="http://schemas.microsoft.com/office/powerpoint/2010/main" val="1185426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3488F6-3229-C26B-8CE2-BF5BD7B3D500}"/>
              </a:ext>
            </a:extLst>
          </p:cNvPr>
          <p:cNvSpPr txBox="1"/>
          <p:nvPr/>
        </p:nvSpPr>
        <p:spPr>
          <a:xfrm>
            <a:off x="832207" y="458956"/>
            <a:ext cx="10746768" cy="5940088"/>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Git log: gives information about edits.</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Git branch: gives which branch  we are at</a:t>
            </a:r>
          </a:p>
          <a:p>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git </a:t>
            </a:r>
            <a:r>
              <a:rPr lang="en-US" sz="2000" dirty="0" err="1">
                <a:latin typeface="Times New Roman" panose="02020603050405020304" pitchFamily="18" charset="0"/>
                <a:cs typeface="Times New Roman" panose="02020603050405020304" pitchFamily="18" charset="0"/>
              </a:rPr>
              <a:t>init</a:t>
            </a:r>
            <a:r>
              <a:rPr lang="en-US" sz="2000" dirty="0">
                <a:latin typeface="Times New Roman" panose="02020603050405020304" pitchFamily="18" charset="0"/>
                <a:cs typeface="Times New Roman" panose="02020603050405020304" pitchFamily="18" charset="0"/>
              </a:rPr>
              <a:t>: This command creates a new Git repository in your current directory. This is the first step to start tracking changes in your project.</a:t>
            </a:r>
          </a:p>
          <a:p>
            <a:r>
              <a:rPr lang="en-US" sz="2000" dirty="0">
                <a:latin typeface="Times New Roman" panose="02020603050405020304" pitchFamily="18" charset="0"/>
                <a:cs typeface="Times New Roman" panose="02020603050405020304" pitchFamily="18" charset="0"/>
              </a:rPr>
              <a:t>git add:  This tells Git which files you want to include in your next commit. You can add individual files or use git add -A to add all modified files.</a:t>
            </a:r>
          </a:p>
          <a:p>
            <a:r>
              <a:rPr lang="en-US" sz="2000" dirty="0">
                <a:latin typeface="Times New Roman" panose="02020603050405020304" pitchFamily="18" charset="0"/>
                <a:cs typeface="Times New Roman" panose="02020603050405020304" pitchFamily="18" charset="0"/>
              </a:rPr>
              <a:t>git commit:  This captures a snapshot of your project at a specific point in time. You'll usually provide a message describing the changes you made.</a:t>
            </a:r>
          </a:p>
          <a:p>
            <a:r>
              <a:rPr lang="en-US" sz="2000" dirty="0">
                <a:latin typeface="Times New Roman" panose="02020603050405020304" pitchFamily="18" charset="0"/>
                <a:cs typeface="Times New Roman" panose="02020603050405020304" pitchFamily="18" charset="0"/>
              </a:rPr>
              <a:t>git status: This shows you the current state of your project. It tells you which files are modified, staged (added for the next commit), or untracked (not yet added to Git).</a:t>
            </a:r>
          </a:p>
          <a:p>
            <a:r>
              <a:rPr lang="en-US" sz="2000" dirty="0">
                <a:latin typeface="Times New Roman" panose="02020603050405020304" pitchFamily="18" charset="0"/>
                <a:cs typeface="Times New Roman" panose="02020603050405020304" pitchFamily="18" charset="0"/>
              </a:rPr>
              <a:t>git log: This displays a history of all the commits made in your project. You can see who made the commit, the message they provided, and the date.</a:t>
            </a:r>
          </a:p>
          <a:p>
            <a:r>
              <a:rPr lang="en-US" sz="2000" dirty="0">
                <a:latin typeface="Times New Roman" panose="02020603050405020304" pitchFamily="18" charset="0"/>
                <a:cs typeface="Times New Roman" panose="02020603050405020304" pitchFamily="18" charset="0"/>
              </a:rPr>
              <a:t>git clone: This is how you copy an existing Git repository from a remote location (like GitHub) to your local machine.</a:t>
            </a:r>
          </a:p>
          <a:p>
            <a:r>
              <a:rPr lang="en-US" sz="2000" dirty="0">
                <a:latin typeface="Times New Roman" panose="02020603050405020304" pitchFamily="18" charset="0"/>
                <a:cs typeface="Times New Roman" panose="02020603050405020304" pitchFamily="18" charset="0"/>
              </a:rPr>
              <a:t>git checkout: This is how you switch between different branches in your project. Branches are essentially copies of your project that allow you to work on new features or bug fixes without affecting the main codebase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480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EB203D-043B-A9BA-BD74-F73E494D9027}"/>
              </a:ext>
            </a:extLst>
          </p:cNvPr>
          <p:cNvSpPr txBox="1"/>
          <p:nvPr/>
        </p:nvSpPr>
        <p:spPr>
          <a:xfrm>
            <a:off x="636997" y="538557"/>
            <a:ext cx="10171416" cy="5940088"/>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Discarding Changes:</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git clean: This removes untracked files (files not added to Git) from your working directory. Use with </a:t>
            </a:r>
            <a:r>
              <a:rPr lang="en-IN" sz="2000" dirty="0" err="1">
                <a:latin typeface="Times New Roman" panose="02020603050405020304" pitchFamily="18" charset="0"/>
                <a:cs typeface="Times New Roman" panose="02020603050405020304" pitchFamily="18" charset="0"/>
              </a:rPr>
              <a:t>caution!Branching</a:t>
            </a:r>
            <a:r>
              <a:rPr lang="en-IN" sz="2000" dirty="0">
                <a:latin typeface="Times New Roman" panose="02020603050405020304" pitchFamily="18" charset="0"/>
                <a:cs typeface="Times New Roman" panose="02020603050405020304" pitchFamily="18" charset="0"/>
              </a:rPr>
              <a:t> and Merging:</a:t>
            </a:r>
          </a:p>
          <a:p>
            <a:r>
              <a:rPr lang="en-IN" sz="2000" dirty="0">
                <a:latin typeface="Times New Roman" panose="02020603050405020304" pitchFamily="18" charset="0"/>
                <a:cs typeface="Times New Roman" panose="02020603050405020304" pitchFamily="18" charset="0"/>
              </a:rPr>
              <a:t>git branch: Lists existing branches or creates a new branch.</a:t>
            </a:r>
          </a:p>
          <a:p>
            <a:r>
              <a:rPr lang="en-IN" sz="2000" dirty="0">
                <a:latin typeface="Times New Roman" panose="02020603050405020304" pitchFamily="18" charset="0"/>
                <a:cs typeface="Times New Roman" panose="02020603050405020304" pitchFamily="18" charset="0"/>
              </a:rPr>
              <a:t>git checkout -b &lt;</a:t>
            </a:r>
            <a:r>
              <a:rPr lang="en-IN" sz="2000" dirty="0" err="1">
                <a:latin typeface="Times New Roman" panose="02020603050405020304" pitchFamily="18" charset="0"/>
                <a:cs typeface="Times New Roman" panose="02020603050405020304" pitchFamily="18" charset="0"/>
              </a:rPr>
              <a:t>branch_name</a:t>
            </a:r>
            <a:r>
              <a:rPr lang="en-IN" sz="2000" dirty="0">
                <a:latin typeface="Times New Roman" panose="02020603050405020304" pitchFamily="18" charset="0"/>
                <a:cs typeface="Times New Roman" panose="02020603050405020304" pitchFamily="18" charset="0"/>
              </a:rPr>
              <a:t>&gt;: Creates a new branch and switches to it in one step.</a:t>
            </a:r>
          </a:p>
          <a:p>
            <a:r>
              <a:rPr lang="en-IN" sz="2000" dirty="0">
                <a:latin typeface="Times New Roman" panose="02020603050405020304" pitchFamily="18" charset="0"/>
                <a:cs typeface="Times New Roman" panose="02020603050405020304" pitchFamily="18" charset="0"/>
              </a:rPr>
              <a:t>git merge &lt;</a:t>
            </a:r>
            <a:r>
              <a:rPr lang="en-IN" sz="2000" dirty="0" err="1">
                <a:latin typeface="Times New Roman" panose="02020603050405020304" pitchFamily="18" charset="0"/>
                <a:cs typeface="Times New Roman" panose="02020603050405020304" pitchFamily="18" charset="0"/>
              </a:rPr>
              <a:t>branch_name</a:t>
            </a:r>
            <a:r>
              <a:rPr lang="en-IN" sz="2000" dirty="0">
                <a:latin typeface="Times New Roman" panose="02020603050405020304" pitchFamily="18" charset="0"/>
                <a:cs typeface="Times New Roman" panose="02020603050405020304" pitchFamily="18" charset="0"/>
              </a:rPr>
              <a:t>&gt;: Combines changes from another branch into your current branch. This can involve resolving conflicts if the same files were modified in both </a:t>
            </a:r>
            <a:r>
              <a:rPr lang="en-IN" sz="2000" dirty="0" err="1">
                <a:latin typeface="Times New Roman" panose="02020603050405020304" pitchFamily="18" charset="0"/>
                <a:cs typeface="Times New Roman" panose="02020603050405020304" pitchFamily="18" charset="0"/>
              </a:rPr>
              <a:t>branches.Remote</a:t>
            </a:r>
            <a:r>
              <a:rPr lang="en-IN" sz="2000" dirty="0">
                <a:latin typeface="Times New Roman" panose="02020603050405020304" pitchFamily="18" charset="0"/>
                <a:cs typeface="Times New Roman" panose="02020603050405020304" pitchFamily="18" charset="0"/>
              </a:rPr>
              <a:t> Repositories:</a:t>
            </a:r>
          </a:p>
          <a:p>
            <a:r>
              <a:rPr lang="en-IN" sz="2000" dirty="0">
                <a:latin typeface="Times New Roman" panose="02020603050405020304" pitchFamily="18" charset="0"/>
                <a:cs typeface="Times New Roman" panose="02020603050405020304" pitchFamily="18" charset="0"/>
              </a:rPr>
              <a:t>git remote add &lt;name&gt; &lt;</a:t>
            </a:r>
            <a:r>
              <a:rPr lang="en-IN" sz="2000" dirty="0" err="1">
                <a:latin typeface="Times New Roman" panose="02020603050405020304" pitchFamily="18" charset="0"/>
                <a:cs typeface="Times New Roman" panose="02020603050405020304" pitchFamily="18" charset="0"/>
              </a:rPr>
              <a:t>url</a:t>
            </a:r>
            <a:r>
              <a:rPr lang="en-IN" sz="2000" dirty="0">
                <a:latin typeface="Times New Roman" panose="02020603050405020304" pitchFamily="18" charset="0"/>
                <a:cs typeface="Times New Roman" panose="02020603050405020304" pitchFamily="18" charset="0"/>
              </a:rPr>
              <a:t>&gt;: Adds a remote repository (like GitHub) to your local </a:t>
            </a:r>
            <a:r>
              <a:rPr lang="en-IN" sz="2000" dirty="0" err="1">
                <a:latin typeface="Times New Roman" panose="02020603050405020304" pitchFamily="18" charset="0"/>
                <a:cs typeface="Times New Roman" panose="02020603050405020304" pitchFamily="18" charset="0"/>
              </a:rPr>
              <a:t>project.git</a:t>
            </a:r>
            <a:r>
              <a:rPr lang="en-IN" sz="2000" dirty="0">
                <a:latin typeface="Times New Roman" panose="02020603050405020304" pitchFamily="18" charset="0"/>
                <a:cs typeface="Times New Roman" panose="02020603050405020304" pitchFamily="18" charset="0"/>
              </a:rPr>
              <a:t> fetch: Downloads the latest changes from the remote repository without merging them into your local branch.</a:t>
            </a:r>
          </a:p>
          <a:p>
            <a:r>
              <a:rPr lang="en-IN" sz="2000" dirty="0">
                <a:latin typeface="Times New Roman" panose="02020603050405020304" pitchFamily="18" charset="0"/>
                <a:cs typeface="Times New Roman" panose="02020603050405020304" pitchFamily="18" charset="0"/>
              </a:rPr>
              <a:t>git pull: Fetches changes from the remote repository and merges them into your current branch (similar to git fetch followed by git merge).</a:t>
            </a:r>
          </a:p>
          <a:p>
            <a:r>
              <a:rPr lang="en-IN" sz="2000" dirty="0">
                <a:latin typeface="Times New Roman" panose="02020603050405020304" pitchFamily="18" charset="0"/>
                <a:cs typeface="Times New Roman" panose="02020603050405020304" pitchFamily="18" charset="0"/>
              </a:rPr>
              <a:t>git push: Uploads your local commits to the remote repository.</a:t>
            </a:r>
          </a:p>
          <a:p>
            <a:r>
              <a:rPr lang="en-IN" sz="2000" dirty="0">
                <a:latin typeface="Times New Roman" panose="02020603050405020304" pitchFamily="18" charset="0"/>
                <a:cs typeface="Times New Roman" panose="02020603050405020304" pitchFamily="18" charset="0"/>
              </a:rPr>
              <a:t>Additional </a:t>
            </a:r>
            <a:r>
              <a:rPr lang="en-IN" sz="2000" dirty="0" err="1">
                <a:latin typeface="Times New Roman" panose="02020603050405020304" pitchFamily="18" charset="0"/>
                <a:cs typeface="Times New Roman" panose="02020603050405020304" pitchFamily="18" charset="0"/>
              </a:rPr>
              <a:t>Tips:Use</a:t>
            </a:r>
            <a:r>
              <a:rPr lang="en-IN" sz="2000" dirty="0">
                <a:latin typeface="Times New Roman" panose="02020603050405020304" pitchFamily="18" charset="0"/>
                <a:cs typeface="Times New Roman" panose="02020603050405020304" pitchFamily="18" charset="0"/>
              </a:rPr>
              <a:t> git log --graph to see a visual history of your commits and </a:t>
            </a:r>
            <a:r>
              <a:rPr lang="en-IN" sz="2000" dirty="0" err="1">
                <a:latin typeface="Times New Roman" panose="02020603050405020304" pitchFamily="18" charset="0"/>
                <a:cs typeface="Times New Roman" panose="02020603050405020304" pitchFamily="18" charset="0"/>
              </a:rPr>
              <a:t>branches.Practice</a:t>
            </a:r>
            <a:r>
              <a:rPr lang="en-IN" sz="2000" dirty="0">
                <a:latin typeface="Times New Roman" panose="02020603050405020304" pitchFamily="18" charset="0"/>
                <a:cs typeface="Times New Roman" panose="02020603050405020304" pitchFamily="18" charset="0"/>
              </a:rPr>
              <a:t> on a small project to get comfortable with the commands before using Git for important </a:t>
            </a:r>
            <a:r>
              <a:rPr lang="en-IN" sz="2000" dirty="0" err="1">
                <a:latin typeface="Times New Roman" panose="02020603050405020304" pitchFamily="18" charset="0"/>
                <a:cs typeface="Times New Roman" panose="02020603050405020304" pitchFamily="18" charset="0"/>
              </a:rPr>
              <a:t>work.There</a:t>
            </a:r>
            <a:r>
              <a:rPr lang="en-IN" sz="2000" dirty="0">
                <a:latin typeface="Times New Roman" panose="02020603050405020304" pitchFamily="18" charset="0"/>
                <a:cs typeface="Times New Roman" panose="02020603050405020304" pitchFamily="18" charset="0"/>
              </a:rPr>
              <a:t> are many helpful Git GUIs (graphical user interfaces) available if you prefer a visual approach</a:t>
            </a:r>
          </a:p>
        </p:txBody>
      </p:sp>
    </p:spTree>
    <p:extLst>
      <p:ext uri="{BB962C8B-B14F-4D97-AF65-F5344CB8AC3E}">
        <p14:creationId xmlns:p14="http://schemas.microsoft.com/office/powerpoint/2010/main" val="77838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0D132B-939A-65F5-CFB6-5A3F638CC9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4187461166"/>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559</TotalTime>
  <Words>518</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Corbel</vt:lpstr>
      <vt:lpstr>Times New Roman</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Bhavana Udupa</dc:creator>
  <cp:lastModifiedBy>Bhavana Udupa</cp:lastModifiedBy>
  <cp:revision>12</cp:revision>
  <dcterms:created xsi:type="dcterms:W3CDTF">2024-04-08T02:45:00Z</dcterms:created>
  <dcterms:modified xsi:type="dcterms:W3CDTF">2024-04-08T12:04:50Z</dcterms:modified>
</cp:coreProperties>
</file>