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83"/>
  </p:notesMasterIdLst>
  <p:sldIdLst>
    <p:sldId id="302" r:id="rId2"/>
    <p:sldId id="257" r:id="rId3"/>
    <p:sldId id="266" r:id="rId4"/>
    <p:sldId id="258" r:id="rId5"/>
    <p:sldId id="303" r:id="rId6"/>
    <p:sldId id="259" r:id="rId7"/>
    <p:sldId id="267" r:id="rId8"/>
    <p:sldId id="300" r:id="rId9"/>
    <p:sldId id="301" r:id="rId10"/>
    <p:sldId id="268" r:id="rId11"/>
    <p:sldId id="270" r:id="rId12"/>
    <p:sldId id="298" r:id="rId13"/>
    <p:sldId id="271" r:id="rId14"/>
    <p:sldId id="272" r:id="rId15"/>
    <p:sldId id="273" r:id="rId16"/>
    <p:sldId id="284" r:id="rId17"/>
    <p:sldId id="299" r:id="rId18"/>
    <p:sldId id="260" r:id="rId19"/>
    <p:sldId id="274" r:id="rId20"/>
    <p:sldId id="261" r:id="rId21"/>
    <p:sldId id="294" r:id="rId22"/>
    <p:sldId id="275" r:id="rId23"/>
    <p:sldId id="262" r:id="rId24"/>
    <p:sldId id="281" r:id="rId25"/>
    <p:sldId id="304" r:id="rId26"/>
    <p:sldId id="263" r:id="rId27"/>
    <p:sldId id="276" r:id="rId28"/>
    <p:sldId id="307" r:id="rId29"/>
    <p:sldId id="277" r:id="rId30"/>
    <p:sldId id="312" r:id="rId31"/>
    <p:sldId id="313" r:id="rId32"/>
    <p:sldId id="314" r:id="rId33"/>
    <p:sldId id="315" r:id="rId34"/>
    <p:sldId id="316" r:id="rId35"/>
    <p:sldId id="317" r:id="rId36"/>
    <p:sldId id="278" r:id="rId37"/>
    <p:sldId id="308" r:id="rId38"/>
    <p:sldId id="309" r:id="rId39"/>
    <p:sldId id="279" r:id="rId40"/>
    <p:sldId id="311" r:id="rId41"/>
    <p:sldId id="264" r:id="rId42"/>
    <p:sldId id="318" r:id="rId43"/>
    <p:sldId id="319" r:id="rId44"/>
    <p:sldId id="320" r:id="rId45"/>
    <p:sldId id="321" r:id="rId46"/>
    <p:sldId id="322" r:id="rId47"/>
    <p:sldId id="323" r:id="rId48"/>
    <p:sldId id="324" r:id="rId49"/>
    <p:sldId id="326" r:id="rId50"/>
    <p:sldId id="306" r:id="rId51"/>
    <p:sldId id="325" r:id="rId52"/>
    <p:sldId id="327" r:id="rId53"/>
    <p:sldId id="328" r:id="rId54"/>
    <p:sldId id="329" r:id="rId55"/>
    <p:sldId id="305" r:id="rId56"/>
    <p:sldId id="330" r:id="rId57"/>
    <p:sldId id="289" r:id="rId58"/>
    <p:sldId id="291" r:id="rId59"/>
    <p:sldId id="292" r:id="rId60"/>
    <p:sldId id="296" r:id="rId61"/>
    <p:sldId id="293" r:id="rId62"/>
    <p:sldId id="331" r:id="rId63"/>
    <p:sldId id="332" r:id="rId64"/>
    <p:sldId id="333" r:id="rId65"/>
    <p:sldId id="334" r:id="rId66"/>
    <p:sldId id="265" r:id="rId67"/>
    <p:sldId id="335" r:id="rId68"/>
    <p:sldId id="336" r:id="rId69"/>
    <p:sldId id="337" r:id="rId70"/>
    <p:sldId id="338" r:id="rId71"/>
    <p:sldId id="339" r:id="rId72"/>
    <p:sldId id="340" r:id="rId73"/>
    <p:sldId id="341" r:id="rId74"/>
    <p:sldId id="282" r:id="rId75"/>
    <p:sldId id="342" r:id="rId76"/>
    <p:sldId id="285" r:id="rId77"/>
    <p:sldId id="286" r:id="rId78"/>
    <p:sldId id="287" r:id="rId79"/>
    <p:sldId id="343" r:id="rId80"/>
    <p:sldId id="269" r:id="rId81"/>
    <p:sldId id="297"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2" autoAdjust="0"/>
    <p:restoredTop sz="94617" autoAdjust="0"/>
  </p:normalViewPr>
  <p:slideViewPr>
    <p:cSldViewPr>
      <p:cViewPr varScale="1">
        <p:scale>
          <a:sx n="62" d="100"/>
          <a:sy n="62" d="100"/>
        </p:scale>
        <p:origin x="1332"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5D391FF-F6A8-6AB2-B4D6-5C24CDA2962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0179" name="Rectangle 3">
            <a:extLst>
              <a:ext uri="{FF2B5EF4-FFF2-40B4-BE49-F238E27FC236}">
                <a16:creationId xmlns:a16="http://schemas.microsoft.com/office/drawing/2014/main" id="{11D25C1F-2869-7DB3-38CF-D736F99BD25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0180" name="Rectangle 4">
            <a:extLst>
              <a:ext uri="{FF2B5EF4-FFF2-40B4-BE49-F238E27FC236}">
                <a16:creationId xmlns:a16="http://schemas.microsoft.com/office/drawing/2014/main" id="{2C482777-231C-9BE5-614B-8E75A4354057}"/>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5">
            <a:extLst>
              <a:ext uri="{FF2B5EF4-FFF2-40B4-BE49-F238E27FC236}">
                <a16:creationId xmlns:a16="http://schemas.microsoft.com/office/drawing/2014/main" id="{4C10F988-15B4-2682-EDDD-15F495EC85A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0182" name="Rectangle 6">
            <a:extLst>
              <a:ext uri="{FF2B5EF4-FFF2-40B4-BE49-F238E27FC236}">
                <a16:creationId xmlns:a16="http://schemas.microsoft.com/office/drawing/2014/main" id="{5F3F3A32-7C1E-3BC7-E914-91170438421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0183" name="Rectangle 7">
            <a:extLst>
              <a:ext uri="{FF2B5EF4-FFF2-40B4-BE49-F238E27FC236}">
                <a16:creationId xmlns:a16="http://schemas.microsoft.com/office/drawing/2014/main" id="{A91ED9E1-2333-B88F-6ACB-76DFE343DF0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46CD802-E801-4E35-B5E7-53BFE65A31F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F2C1CD-F3DB-2709-C2B1-EB666E96455A}"/>
              </a:ext>
            </a:extLst>
          </p:cNvPr>
          <p:cNvSpPr>
            <a:spLocks noGrp="1" noChangeArrowheads="1"/>
          </p:cNvSpPr>
          <p:nvPr>
            <p:ph type="sldNum" sz="quarter" idx="5"/>
          </p:nvPr>
        </p:nvSpPr>
        <p:spPr>
          <a:ln/>
        </p:spPr>
        <p:txBody>
          <a:bodyPr/>
          <a:lstStyle/>
          <a:p>
            <a:fld id="{4DBEA9CE-AB0B-4ABA-ADBF-FEDD41921968}" type="slidenum">
              <a:rPr lang="en-US" altLang="en-US"/>
              <a:pPr/>
              <a:t>1</a:t>
            </a:fld>
            <a:endParaRPr lang="en-US" altLang="en-US"/>
          </a:p>
        </p:txBody>
      </p:sp>
      <p:sp>
        <p:nvSpPr>
          <p:cNvPr id="56322" name="Rectangle 2">
            <a:extLst>
              <a:ext uri="{FF2B5EF4-FFF2-40B4-BE49-F238E27FC236}">
                <a16:creationId xmlns:a16="http://schemas.microsoft.com/office/drawing/2014/main" id="{D3F7055D-D85C-51CC-2474-7C91B5F3986B}"/>
              </a:ext>
            </a:extLst>
          </p:cNvPr>
          <p:cNvSpPr>
            <a:spLocks noRot="1" noChangeArrowheads="1" noTextEdit="1"/>
          </p:cNvSpPr>
          <p:nvPr>
            <p:ph type="sldImg"/>
          </p:nvPr>
        </p:nvSpPr>
        <p:spPr>
          <a:ln/>
        </p:spPr>
      </p:sp>
      <p:sp>
        <p:nvSpPr>
          <p:cNvPr id="56323" name="Rectangle 3">
            <a:extLst>
              <a:ext uri="{FF2B5EF4-FFF2-40B4-BE49-F238E27FC236}">
                <a16:creationId xmlns:a16="http://schemas.microsoft.com/office/drawing/2014/main" id="{6E913EAA-BBE9-768E-6375-F653338A209C}"/>
              </a:ext>
            </a:extLst>
          </p:cNvPr>
          <p:cNvSpPr>
            <a:spLocks noGrp="1" noChangeArrowheads="1"/>
          </p:cNvSpPr>
          <p:nvPr>
            <p:ph type="body" idx="1"/>
          </p:nvPr>
        </p:nvSpPr>
        <p:spPr/>
        <p:txBody>
          <a:bodyPr/>
          <a:lstStyle/>
          <a:p>
            <a:r>
              <a:rPr lang="en-US" altLang="en-US"/>
              <a:t>Notes for 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2" name="Rectangle 12">
            <a:extLst>
              <a:ext uri="{FF2B5EF4-FFF2-40B4-BE49-F238E27FC236}">
                <a16:creationId xmlns:a16="http://schemas.microsoft.com/office/drawing/2014/main" id="{A1320870-FA32-096B-B885-38A149A6CACC}"/>
              </a:ext>
            </a:extLst>
          </p:cNvPr>
          <p:cNvSpPr>
            <a:spLocks noChangeArrowheads="1" noTextEdit="1"/>
          </p:cNvSpPr>
          <p:nvPr>
            <p:ph type="sldImg"/>
          </p:nvPr>
        </p:nvSpPr>
        <p:spPr>
          <a:ln/>
        </p:spPr>
      </p:sp>
      <p:sp>
        <p:nvSpPr>
          <p:cNvPr id="30733" name="Rectangle 13">
            <a:extLst>
              <a:ext uri="{FF2B5EF4-FFF2-40B4-BE49-F238E27FC236}">
                <a16:creationId xmlns:a16="http://schemas.microsoft.com/office/drawing/2014/main" id="{BF837995-C5B8-F775-C2C3-CF34B2970B7E}"/>
              </a:ext>
            </a:extLst>
          </p:cNvPr>
          <p:cNvSpPr>
            <a:spLocks noGrp="1" noChangeArrowheads="1"/>
          </p:cNvSpPr>
          <p:nvPr>
            <p:ph type="body" idx="1"/>
          </p:nvPr>
        </p:nvSpPr>
        <p:spPr/>
        <p:txBody>
          <a:bodyPr/>
          <a:lstStyle/>
          <a:p>
            <a:r>
              <a:rPr lang="en-US" altLang="en-US"/>
              <a:t>Understanding Framework-Based Application Development</a:t>
            </a:r>
          </a:p>
          <a:p>
            <a:pPr lvl="1"/>
            <a:r>
              <a:rPr lang="en-US" altLang="en-US"/>
              <a:t>A framework provides behind-the-scenes code to manage base functionality. These functions include standard behaviors such as data validation and business logic checks. They also include data access methods and transaction management. With these built-in functions and methods, software developers can concentrate on building software specific to their businesses instead of writing low-level programs to manage the software environment.</a:t>
            </a:r>
          </a:p>
          <a:p>
            <a:pPr lvl="1"/>
            <a:r>
              <a:rPr lang="en-US" altLang="en-US"/>
              <a:t>A framework not only provides for this base functionality but it is also easily customizable. You can augment or even circumvent base functionality as your business rules dictate. A framework also provides “hook points” to standard functions. These “hooks” enable you to add behaviors to existing standard functions. For example, you should be able to easily add an audit trail procedure to the existing standard commit function.</a:t>
            </a:r>
          </a:p>
          <a:p>
            <a:pPr lvl="1"/>
            <a:r>
              <a:rPr lang="en-US" altLang="en-US"/>
              <a:t>Another important aspect of a framework is that objects that you create must contain your code only. This isolates your code and keeps it from becoming confused with the framework code. Nothing that you do in your code will break the framework. There is no code generation that you have to wrap around your custom code.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2" name="Rectangle 4104">
            <a:extLst>
              <a:ext uri="{FF2B5EF4-FFF2-40B4-BE49-F238E27FC236}">
                <a16:creationId xmlns:a16="http://schemas.microsoft.com/office/drawing/2014/main" id="{A3761569-8D4C-5660-5471-21BDD640B15A}"/>
              </a:ext>
            </a:extLst>
          </p:cNvPr>
          <p:cNvSpPr>
            <a:spLocks noChangeArrowheads="1" noTextEdit="1"/>
          </p:cNvSpPr>
          <p:nvPr>
            <p:ph type="sldImg"/>
          </p:nvPr>
        </p:nvSpPr>
        <p:spPr>
          <a:ln/>
        </p:spPr>
      </p:sp>
      <p:sp>
        <p:nvSpPr>
          <p:cNvPr id="77833" name="Rectangle 4105">
            <a:extLst>
              <a:ext uri="{FF2B5EF4-FFF2-40B4-BE49-F238E27FC236}">
                <a16:creationId xmlns:a16="http://schemas.microsoft.com/office/drawing/2014/main" id="{C04E2C5E-0C3A-AD8A-A387-ED8C36D3B7CA}"/>
              </a:ext>
            </a:extLst>
          </p:cNvPr>
          <p:cNvSpPr>
            <a:spLocks noGrp="1" noChangeArrowheads="1"/>
          </p:cNvSpPr>
          <p:nvPr>
            <p:ph type="body" idx="1"/>
          </p:nvPr>
        </p:nvSpPr>
        <p:spPr/>
        <p:txBody>
          <a:bodyPr/>
          <a:lstStyle/>
          <a:p>
            <a:r>
              <a:rPr lang="en-US" altLang="en-US"/>
              <a:t>Oracle JDeveloper 10</a:t>
            </a:r>
            <a:r>
              <a:rPr lang="en-US" altLang="en-US" i="1"/>
              <a:t>g</a:t>
            </a:r>
            <a:r>
              <a:rPr lang="en-US" altLang="en-US"/>
              <a:t>: Application Development Framework (ADF)</a:t>
            </a:r>
          </a:p>
          <a:p>
            <a:pPr lvl="1"/>
            <a:r>
              <a:rPr lang="en-US" altLang="en-US"/>
              <a:t>The Oracle ADF architecture follows the MVC design pattern, enabling developers to cleanly separate:</a:t>
            </a:r>
          </a:p>
          <a:p>
            <a:pPr lvl="2"/>
            <a:r>
              <a:rPr lang="en-US" altLang="en-US"/>
              <a:t>Business logic and data access</a:t>
            </a:r>
          </a:p>
          <a:p>
            <a:pPr lvl="2"/>
            <a:r>
              <a:rPr lang="en-US" altLang="en-US"/>
              <a:t>User interface</a:t>
            </a:r>
          </a:p>
          <a:p>
            <a:pPr lvl="2"/>
            <a:r>
              <a:rPr lang="en-US" altLang="en-US"/>
              <a:t>Application flow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1028">
            <a:extLst>
              <a:ext uri="{FF2B5EF4-FFF2-40B4-BE49-F238E27FC236}">
                <a16:creationId xmlns:a16="http://schemas.microsoft.com/office/drawing/2014/main" id="{91ABEACD-B24A-ACF9-E9CB-51A0E21E8B5C}"/>
              </a:ext>
            </a:extLst>
          </p:cNvPr>
          <p:cNvSpPr>
            <a:spLocks noChangeArrowheads="1" noTextEdit="1"/>
          </p:cNvSpPr>
          <p:nvPr>
            <p:ph type="sldImg"/>
          </p:nvPr>
        </p:nvSpPr>
        <p:spPr>
          <a:ln/>
        </p:spPr>
      </p:sp>
      <p:sp>
        <p:nvSpPr>
          <p:cNvPr id="74757" name="Rectangle 1029">
            <a:extLst>
              <a:ext uri="{FF2B5EF4-FFF2-40B4-BE49-F238E27FC236}">
                <a16:creationId xmlns:a16="http://schemas.microsoft.com/office/drawing/2014/main" id="{813BE4D0-EFC9-A14F-55ED-D6E072661F6A}"/>
              </a:ext>
            </a:extLst>
          </p:cNvPr>
          <p:cNvSpPr>
            <a:spLocks noGrp="1" noChangeArrowheads="1"/>
          </p:cNvSpPr>
          <p:nvPr>
            <p:ph type="body" idx="1"/>
          </p:nvPr>
        </p:nvSpPr>
        <p:spPr/>
        <p:txBody>
          <a:bodyPr/>
          <a:lstStyle/>
          <a:p>
            <a:r>
              <a:rPr lang="en-US" altLang="en-US"/>
              <a:t>Visual and Declarative Development</a:t>
            </a:r>
          </a:p>
          <a:p>
            <a:pPr lvl="1"/>
            <a:r>
              <a:rPr lang="en-US" altLang="en-US"/>
              <a:t>To enable visual and declarative development, JDeveloper 10</a:t>
            </a:r>
            <a:r>
              <a:rPr lang="en-US" altLang="en-US" i="1"/>
              <a:t>g</a:t>
            </a:r>
            <a:r>
              <a:rPr lang="en-US" altLang="en-US"/>
              <a:t> offers a WYSIWYG editor for user interface technologies such as HTML, JavaServer Pages (JSP), ADF UIX, and Swing (ADF JClient). The code and design views are always synchronized so that there is never a generation step. For example, when you add an object in the design view, the appropriate code is added. Additionally, if you add code, the visual representation is added automatically.</a:t>
            </a:r>
          </a:p>
          <a:p>
            <a:pPr lvl="1"/>
            <a:r>
              <a:rPr lang="en-US" altLang="en-US" b="1">
                <a:cs typeface="Times New Roman" panose="02020603050405020304" pitchFamily="18" charset="0"/>
              </a:rPr>
              <a:t>Information for Oracle Forms Developers</a:t>
            </a:r>
            <a:endParaRPr lang="en-US" altLang="en-US">
              <a:cs typeface="Times New Roman" panose="02020603050405020304" pitchFamily="18" charset="0"/>
            </a:endParaRPr>
          </a:p>
          <a:p>
            <a:pPr lvl="1"/>
            <a:r>
              <a:rPr lang="en-US" altLang="en-US">
                <a:cs typeface="Times New Roman" panose="02020603050405020304" pitchFamily="18" charset="0"/>
              </a:rPr>
              <a:t>The Property Inspector in JDeveloper is similar to the Forms Property Palette that enables you to declaratively alter the appearance and behavior of objects. In Forms, however, the coding generated by declarative development is internal to the product and it cannot be seen or modified manually. JDeveloper enables you to see the code that is generated to define objects, and if you modify the code manually, the changes are immediately synchronized with the Property Inspector.</a:t>
            </a:r>
            <a:r>
              <a:rPr lang="en-US"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1030">
            <a:extLst>
              <a:ext uri="{FF2B5EF4-FFF2-40B4-BE49-F238E27FC236}">
                <a16:creationId xmlns:a16="http://schemas.microsoft.com/office/drawing/2014/main" id="{7ABD0A08-D256-ECCB-526E-6D31A063163D}"/>
              </a:ext>
            </a:extLst>
          </p:cNvPr>
          <p:cNvSpPr>
            <a:spLocks noChangeArrowheads="1" noTextEdit="1"/>
          </p:cNvSpPr>
          <p:nvPr>
            <p:ph type="sldImg"/>
          </p:nvPr>
        </p:nvSpPr>
        <p:spPr>
          <a:ln/>
        </p:spPr>
      </p:sp>
      <p:sp>
        <p:nvSpPr>
          <p:cNvPr id="79879" name="Rectangle 1031">
            <a:extLst>
              <a:ext uri="{FF2B5EF4-FFF2-40B4-BE49-F238E27FC236}">
                <a16:creationId xmlns:a16="http://schemas.microsoft.com/office/drawing/2014/main" id="{361417BE-3E0C-33C6-8E82-0E0F4E98875E}"/>
              </a:ext>
            </a:extLst>
          </p:cNvPr>
          <p:cNvSpPr>
            <a:spLocks noGrp="1" noChangeArrowheads="1"/>
          </p:cNvSpPr>
          <p:nvPr>
            <p:ph type="body" idx="1"/>
          </p:nvPr>
        </p:nvSpPr>
        <p:spPr/>
        <p:txBody>
          <a:bodyPr/>
          <a:lstStyle/>
          <a:p>
            <a:r>
              <a:rPr lang="en-US" altLang="en-US"/>
              <a:t>Design Patterns</a:t>
            </a:r>
          </a:p>
          <a:p>
            <a:pPr lvl="1"/>
            <a:r>
              <a:rPr lang="en-US" altLang="en-US"/>
              <a:t>Design patterns for software development are techniques of building software that helps create applications to solve business needs in a way that is consistent and re-creatable. Patterns are proven solutions to specific design and application problems. It is important to note that design patterns are not the goal but a means to achieve the application goal.</a:t>
            </a:r>
          </a:p>
          <a:p>
            <a:pPr lvl="1"/>
            <a:r>
              <a:rPr lang="en-US" altLang="en-US"/>
              <a:t>Patterns also address software design and programming needs, but not business problems. Most importantly, design patterns are reusable.</a:t>
            </a:r>
          </a:p>
          <a:p>
            <a:pPr lvl="1"/>
            <a:r>
              <a:rPr lang="en-US" altLang="en-US"/>
              <a:t>The MVC architecture is an example of a well-known and much used design pattern.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a:extLst>
              <a:ext uri="{FF2B5EF4-FFF2-40B4-BE49-F238E27FC236}">
                <a16:creationId xmlns:a16="http://schemas.microsoft.com/office/drawing/2014/main" id="{578AE6D2-AAC7-D62F-5DE8-948150B35344}"/>
              </a:ext>
            </a:extLst>
          </p:cNvPr>
          <p:cNvSpPr>
            <a:spLocks noChangeArrowheads="1" noTextEdit="1"/>
          </p:cNvSpPr>
          <p:nvPr>
            <p:ph type="sldImg"/>
          </p:nvPr>
        </p:nvSpPr>
        <p:spPr>
          <a:ln/>
        </p:spPr>
      </p:sp>
      <p:sp>
        <p:nvSpPr>
          <p:cNvPr id="21511" name="Rectangle 7">
            <a:extLst>
              <a:ext uri="{FF2B5EF4-FFF2-40B4-BE49-F238E27FC236}">
                <a16:creationId xmlns:a16="http://schemas.microsoft.com/office/drawing/2014/main" id="{A883D86B-0AA8-ADC2-F892-663CA619EEB2}"/>
              </a:ext>
            </a:extLst>
          </p:cNvPr>
          <p:cNvSpPr>
            <a:spLocks noGrp="1" noChangeArrowheads="1"/>
          </p:cNvSpPr>
          <p:nvPr>
            <p:ph type="body" idx="1"/>
          </p:nvPr>
        </p:nvSpPr>
        <p:spPr/>
        <p:txBody>
          <a:bodyPr/>
          <a:lstStyle/>
          <a:p>
            <a:r>
              <a:rPr lang="en-US" altLang="en-US"/>
              <a:t>Model-View-Controller (MVC) Architecture</a:t>
            </a:r>
          </a:p>
          <a:p>
            <a:pPr lvl="1"/>
            <a:r>
              <a:rPr lang="en-US" altLang="en-US"/>
              <a:t>The MVC architecture (design pattern) is a popular design pattern for Web-based applications. MVC separates an application into logical groupings of actions or activities. The following separation of activities makes MVC well suited for Web-based applications:</a:t>
            </a:r>
          </a:p>
          <a:p>
            <a:pPr lvl="2"/>
            <a:r>
              <a:rPr lang="en-US" altLang="en-US" b="1"/>
              <a:t>Model:</a:t>
            </a:r>
            <a:r>
              <a:rPr lang="en-US" altLang="en-US"/>
              <a:t> The Model handles all data persistence and business logic. This ensures that if the persistence layer or the business logic changes, the other parts of the application can stay the same.</a:t>
            </a:r>
          </a:p>
          <a:p>
            <a:pPr lvl="2"/>
            <a:r>
              <a:rPr lang="en-US" altLang="en-US" b="1"/>
              <a:t>View: </a:t>
            </a:r>
            <a:r>
              <a:rPr lang="en-US" altLang="en-US"/>
              <a:t>The View handles all the presentation of data from the Model. Because the View interfaces with the Model in a common way, the View can be any J2EE view (Web-based JSP, mobile device, and so on).</a:t>
            </a:r>
          </a:p>
          <a:p>
            <a:pPr lvl="2"/>
            <a:r>
              <a:rPr lang="en-US" altLang="en-US" b="1"/>
              <a:t>Controller:</a:t>
            </a:r>
            <a:r>
              <a:rPr lang="en-US" altLang="en-US"/>
              <a:t> The Controller handles the flow of an application. It is independent of the View, so if the application flow needs to change, the Views can stay the same. The Controller also interprets application events and can send a user to a specific View based on an event.</a:t>
            </a:r>
          </a:p>
          <a:p>
            <a:pPr lvl="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1030">
            <a:extLst>
              <a:ext uri="{FF2B5EF4-FFF2-40B4-BE49-F238E27FC236}">
                <a16:creationId xmlns:a16="http://schemas.microsoft.com/office/drawing/2014/main" id="{ABF82EA6-A2A5-5854-9AEB-69CA096CEA17}"/>
              </a:ext>
            </a:extLst>
          </p:cNvPr>
          <p:cNvSpPr>
            <a:spLocks noChangeArrowheads="1" noTextEdit="1"/>
          </p:cNvSpPr>
          <p:nvPr>
            <p:ph type="sldImg"/>
          </p:nvPr>
        </p:nvSpPr>
        <p:spPr>
          <a:ln/>
        </p:spPr>
      </p:sp>
      <p:sp>
        <p:nvSpPr>
          <p:cNvPr id="80903" name="Rectangle 1031">
            <a:extLst>
              <a:ext uri="{FF2B5EF4-FFF2-40B4-BE49-F238E27FC236}">
                <a16:creationId xmlns:a16="http://schemas.microsoft.com/office/drawing/2014/main" id="{206380E4-79A2-5302-47A9-38CD3C8B028D}"/>
              </a:ext>
            </a:extLst>
          </p:cNvPr>
          <p:cNvSpPr>
            <a:spLocks noGrp="1" noChangeArrowheads="1"/>
          </p:cNvSpPr>
          <p:nvPr>
            <p:ph type="body" idx="1"/>
          </p:nvPr>
        </p:nvSpPr>
        <p:spPr/>
        <p:txBody>
          <a:bodyPr/>
          <a:lstStyle/>
          <a:p>
            <a:r>
              <a:rPr lang="en-US" altLang="en-US"/>
              <a:t>MVC Structure</a:t>
            </a:r>
          </a:p>
          <a:p>
            <a:pPr lvl="1"/>
            <a:r>
              <a:rPr lang="en-US" altLang="en-US"/>
              <a:t>As we have seen, MVC is made up of three parts that work together, and each of the parts handles distinct actions within the application.</a:t>
            </a:r>
          </a:p>
          <a:p>
            <a:pPr lvl="2"/>
            <a:r>
              <a:rPr lang="en-US" altLang="en-US" b="1"/>
              <a:t>Controller:</a:t>
            </a:r>
          </a:p>
          <a:p>
            <a:pPr lvl="3"/>
            <a:r>
              <a:rPr lang="en-US" altLang="en-US"/>
              <a:t>Handles routing to the correct page</a:t>
            </a:r>
          </a:p>
          <a:p>
            <a:pPr lvl="3"/>
            <a:r>
              <a:rPr lang="en-US" altLang="en-US"/>
              <a:t>Maps the user interface (UI) data changes to the Model</a:t>
            </a:r>
          </a:p>
          <a:p>
            <a:pPr lvl="3"/>
            <a:r>
              <a:rPr lang="en-US" altLang="en-US"/>
              <a:t>Passes data to and from the Model</a:t>
            </a:r>
          </a:p>
          <a:p>
            <a:pPr lvl="2"/>
            <a:r>
              <a:rPr lang="en-US" altLang="en-US" b="1"/>
              <a:t>View:</a:t>
            </a:r>
          </a:p>
          <a:p>
            <a:pPr lvl="3"/>
            <a:r>
              <a:rPr lang="en-US" altLang="en-US"/>
              <a:t>Renders the UI</a:t>
            </a:r>
          </a:p>
          <a:p>
            <a:pPr lvl="3"/>
            <a:r>
              <a:rPr lang="en-US" altLang="en-US"/>
              <a:t>Requests data from the Model</a:t>
            </a:r>
          </a:p>
          <a:p>
            <a:pPr lvl="3"/>
            <a:r>
              <a:rPr lang="en-US" altLang="en-US"/>
              <a:t>Sends events to the Model</a:t>
            </a:r>
          </a:p>
          <a:p>
            <a:pPr lvl="3"/>
            <a:r>
              <a:rPr lang="en-US" altLang="en-US"/>
              <a:t>Allows the Controller to select the next View</a:t>
            </a:r>
          </a:p>
          <a:p>
            <a:pPr lvl="2"/>
            <a:r>
              <a:rPr lang="en-US" altLang="en-US" b="1"/>
              <a:t>Model:</a:t>
            </a:r>
          </a:p>
          <a:p>
            <a:pPr lvl="3"/>
            <a:r>
              <a:rPr lang="en-US" altLang="en-US"/>
              <a:t>Stores the application state</a:t>
            </a:r>
          </a:p>
          <a:p>
            <a:pPr lvl="3"/>
            <a:r>
              <a:rPr lang="en-US" altLang="en-US"/>
              <a:t>Responds to requests for data</a:t>
            </a:r>
          </a:p>
          <a:p>
            <a:pPr lvl="3"/>
            <a:r>
              <a:rPr lang="en-US" altLang="en-US"/>
              <a:t>Encapsulates business logic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Rectangle 1032">
            <a:extLst>
              <a:ext uri="{FF2B5EF4-FFF2-40B4-BE49-F238E27FC236}">
                <a16:creationId xmlns:a16="http://schemas.microsoft.com/office/drawing/2014/main" id="{41332D0C-3410-B1A6-8456-4236F60E26F3}"/>
              </a:ext>
            </a:extLst>
          </p:cNvPr>
          <p:cNvSpPr>
            <a:spLocks noChangeArrowheads="1" noTextEdit="1"/>
          </p:cNvSpPr>
          <p:nvPr>
            <p:ph type="sldImg"/>
          </p:nvPr>
        </p:nvSpPr>
        <p:spPr>
          <a:ln/>
        </p:spPr>
      </p:sp>
      <p:sp>
        <p:nvSpPr>
          <p:cNvPr id="32777" name="Rectangle 1033">
            <a:extLst>
              <a:ext uri="{FF2B5EF4-FFF2-40B4-BE49-F238E27FC236}">
                <a16:creationId xmlns:a16="http://schemas.microsoft.com/office/drawing/2014/main" id="{9F616217-FA1D-78CC-3984-20B8B030A304}"/>
              </a:ext>
            </a:extLst>
          </p:cNvPr>
          <p:cNvSpPr>
            <a:spLocks noGrp="1" noChangeArrowheads="1"/>
          </p:cNvSpPr>
          <p:nvPr>
            <p:ph type="body" idx="1"/>
          </p:nvPr>
        </p:nvSpPr>
        <p:spPr/>
        <p:txBody>
          <a:bodyPr/>
          <a:lstStyle/>
          <a:p>
            <a:r>
              <a:rPr lang="en-US" altLang="en-US"/>
              <a:t>What Is the Model?</a:t>
            </a:r>
          </a:p>
          <a:p>
            <a:pPr lvl="1"/>
            <a:r>
              <a:rPr lang="en-US" altLang="en-US"/>
              <a:t>The Model in MVC provides a single point of contact for all data management. This means that the Model provides data persistence as well as it marshals data to requestors. The Model is an abstraction layer above the actual data-handling services. This abstraction provides a single and consistent interface to the data-handling services. Because of this consistent interface, business services and the data provider can change without affecting the other layers.</a:t>
            </a:r>
          </a:p>
          <a:p>
            <a:pPr lvl="1"/>
            <a:r>
              <a:rPr lang="en-US" altLang="en-US" b="1">
                <a:cs typeface="Times New Roman" panose="02020603050405020304" pitchFamily="18" charset="0"/>
              </a:rPr>
              <a:t>Information for Oracle Forms Developers</a:t>
            </a:r>
            <a:endParaRPr lang="en-US" altLang="en-US">
              <a:cs typeface="Times New Roman" panose="02020603050405020304" pitchFamily="18" charset="0"/>
            </a:endParaRPr>
          </a:p>
          <a:p>
            <a:pPr lvl="1"/>
            <a:r>
              <a:rPr lang="en-US" altLang="en-US">
                <a:cs typeface="Times New Roman" panose="02020603050405020304" pitchFamily="18" charset="0"/>
              </a:rPr>
              <a:t>The ADF model is similar to the data block in Forms because the data block contains all the data objects separately from the view of those objects as they are displayed on one or more canvases. Each data block can be based on a database table or view or on a set of stored procedures that can define business rules for querying, updating, inserting, and deleting.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Rectangle 8">
            <a:extLst>
              <a:ext uri="{FF2B5EF4-FFF2-40B4-BE49-F238E27FC236}">
                <a16:creationId xmlns:a16="http://schemas.microsoft.com/office/drawing/2014/main" id="{A4CFA6C3-43B2-DA96-BD6C-31A0AD5C1555}"/>
              </a:ext>
            </a:extLst>
          </p:cNvPr>
          <p:cNvSpPr>
            <a:spLocks noChangeArrowheads="1" noTextEdit="1"/>
          </p:cNvSpPr>
          <p:nvPr>
            <p:ph type="sldImg"/>
          </p:nvPr>
        </p:nvSpPr>
        <p:spPr>
          <a:ln/>
        </p:spPr>
      </p:sp>
      <p:sp>
        <p:nvSpPr>
          <p:cNvPr id="34825" name="Rectangle 9">
            <a:extLst>
              <a:ext uri="{FF2B5EF4-FFF2-40B4-BE49-F238E27FC236}">
                <a16:creationId xmlns:a16="http://schemas.microsoft.com/office/drawing/2014/main" id="{EB65C042-E99C-732F-B4C8-E8DA57A445D4}"/>
              </a:ext>
            </a:extLst>
          </p:cNvPr>
          <p:cNvSpPr>
            <a:spLocks noGrp="1" noChangeArrowheads="1"/>
          </p:cNvSpPr>
          <p:nvPr>
            <p:ph type="body" idx="1"/>
          </p:nvPr>
        </p:nvSpPr>
        <p:spPr/>
        <p:txBody>
          <a:bodyPr/>
          <a:lstStyle/>
          <a:p>
            <a:r>
              <a:rPr lang="en-US" altLang="en-US"/>
              <a:t>The Model Layer</a:t>
            </a:r>
          </a:p>
          <a:p>
            <a:pPr lvl="1"/>
            <a:r>
              <a:rPr lang="en-US" altLang="en-US"/>
              <a:t>The ADF Model layer is the connection or interface between client applications and the underlying business services. Business services supply the persistence and business rules. The Model binds to those business objects and presents a common interface to those objects regardless of the types of objects. The interfaces to Java Classes and Web Services are the same. The clients do not need to know which business service they are using.</a:t>
            </a:r>
          </a:p>
          <a:p>
            <a:pPr lvl="1"/>
            <a:r>
              <a:rPr lang="en-US" altLang="en-US"/>
              <a:t>This Model concept allows for design and implementation flexibility in that the underlying objects can change without affecting any of the client applications.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a:extLst>
              <a:ext uri="{FF2B5EF4-FFF2-40B4-BE49-F238E27FC236}">
                <a16:creationId xmlns:a16="http://schemas.microsoft.com/office/drawing/2014/main" id="{7BFC06E0-645A-6C4C-00FE-0DB15E73A1FC}"/>
              </a:ext>
            </a:extLst>
          </p:cNvPr>
          <p:cNvSpPr>
            <a:spLocks noChangeArrowheads="1" noTextEdit="1"/>
          </p:cNvSpPr>
          <p:nvPr>
            <p:ph type="sldImg"/>
          </p:nvPr>
        </p:nvSpPr>
        <p:spPr>
          <a:xfrm>
            <a:off x="501650" y="449263"/>
            <a:ext cx="6215063" cy="4660900"/>
          </a:xfrm>
          <a:ln/>
        </p:spPr>
      </p:sp>
      <p:sp>
        <p:nvSpPr>
          <p:cNvPr id="36871" name="Rectangle 7">
            <a:extLst>
              <a:ext uri="{FF2B5EF4-FFF2-40B4-BE49-F238E27FC236}">
                <a16:creationId xmlns:a16="http://schemas.microsoft.com/office/drawing/2014/main" id="{5EF5AE29-833C-8E60-C199-C45A7F8C0585}"/>
              </a:ext>
            </a:extLst>
          </p:cNvPr>
          <p:cNvSpPr>
            <a:spLocks noGrp="1" noChangeArrowheads="1"/>
          </p:cNvSpPr>
          <p:nvPr>
            <p:ph type="body" idx="1"/>
          </p:nvPr>
        </p:nvSpPr>
        <p:spPr/>
        <p:txBody>
          <a:bodyPr/>
          <a:lstStyle/>
          <a:p>
            <a:r>
              <a:rPr lang="en-US" altLang="en-US"/>
              <a:t>Components of the Model Layer</a:t>
            </a:r>
          </a:p>
          <a:p>
            <a:pPr lvl="1"/>
            <a:r>
              <a:rPr lang="en-US" altLang="en-US"/>
              <a:t>The metadata provides a common abstraction of the data model and the client data bindings. Whatever business services technology you use (ADF Business Components, EJB session beans or entity beans, Java classes, Web services, or even a mix of technologies), the data model is presented to the client by using this same common abstraction. </a:t>
            </a:r>
          </a:p>
          <a:p>
            <a:pPr lvl="1"/>
            <a:r>
              <a:rPr lang="en-US" altLang="en-US"/>
              <a:t>If you use ADF Business Components for your business services tier, the data control metadata is automatically created as part of the ADF Business Components metadata. For other business services technologies, you need to create the data control metadata. This is a simple step: you just drag your business services components to the Data Binding Palette.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8">
            <a:extLst>
              <a:ext uri="{FF2B5EF4-FFF2-40B4-BE49-F238E27FC236}">
                <a16:creationId xmlns:a16="http://schemas.microsoft.com/office/drawing/2014/main" id="{5B26E8E1-BC19-90B0-D719-E12EA54B5469}"/>
              </a:ext>
            </a:extLst>
          </p:cNvPr>
          <p:cNvSpPr>
            <a:spLocks noChangeArrowheads="1" noTextEdit="1"/>
          </p:cNvSpPr>
          <p:nvPr>
            <p:ph type="sldImg"/>
          </p:nvPr>
        </p:nvSpPr>
        <p:spPr>
          <a:ln/>
        </p:spPr>
      </p:sp>
      <p:sp>
        <p:nvSpPr>
          <p:cNvPr id="41993" name="Rectangle 9">
            <a:extLst>
              <a:ext uri="{FF2B5EF4-FFF2-40B4-BE49-F238E27FC236}">
                <a16:creationId xmlns:a16="http://schemas.microsoft.com/office/drawing/2014/main" id="{E482BAF8-F8D2-114D-9BAC-BEFD1966B757}"/>
              </a:ext>
            </a:extLst>
          </p:cNvPr>
          <p:cNvSpPr>
            <a:spLocks noGrp="1" noChangeArrowheads="1"/>
          </p:cNvSpPr>
          <p:nvPr>
            <p:ph type="body" idx="1"/>
          </p:nvPr>
        </p:nvSpPr>
        <p:spPr/>
        <p:txBody>
          <a:bodyPr/>
          <a:lstStyle/>
          <a:p>
            <a:r>
              <a:rPr lang="en-US" altLang="en-US"/>
              <a:t>What Is the Controller?</a:t>
            </a:r>
          </a:p>
          <a:p>
            <a:pPr lvl="1"/>
            <a:r>
              <a:rPr lang="en-US" altLang="en-US"/>
              <a:t>The Controller is in charge of dispatching client requests to the correct and appropriate page. The decisions can be based on client actions (pressing the mouse buttons), or a combination of clicks and data events.</a:t>
            </a:r>
          </a:p>
          <a:p>
            <a:pPr lvl="1"/>
            <a:r>
              <a:rPr lang="en-US" altLang="en-US"/>
              <a:t>One benefit of using a Controller in a Web application is that the individual pages do not need to include navigation logic. Page navigation is handled by the Controller; therefore, if navigation changes, the pages can remain the same. In addition, the pages do not need to know where the requests come from. They only need to respond to requests, and the Controller handles everything else. In essence, this separates the Model from the View.</a:t>
            </a:r>
          </a:p>
          <a:p>
            <a:pPr lvl="1"/>
            <a:r>
              <a:rPr lang="en-US" altLang="en-US" b="1">
                <a:cs typeface="Times New Roman" panose="02020603050405020304" pitchFamily="18" charset="0"/>
              </a:rPr>
              <a:t>Information for Oracle Forms Developers</a:t>
            </a:r>
            <a:endParaRPr lang="en-US" altLang="en-US">
              <a:cs typeface="Times New Roman" panose="02020603050405020304" pitchFamily="18" charset="0"/>
            </a:endParaRPr>
          </a:p>
          <a:p>
            <a:pPr lvl="1"/>
            <a:r>
              <a:rPr lang="en-US" altLang="en-US">
                <a:cs typeface="Times New Roman" panose="02020603050405020304" pitchFamily="18" charset="0"/>
              </a:rPr>
              <a:t>Oracle Forms does not have the concept of a Controller. All logic for navigation must be coded into the application or into a separate menu that you can attach to the application. Controller technologies in JDeveloper enable you to separate navigation control so that developers do not need to change individual modules to modify the flow of the application.</a:t>
            </a:r>
            <a:r>
              <a:rPr lang="en-US"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02B75A-EEBA-C087-B75F-094FEA2CC84D}"/>
              </a:ext>
            </a:extLst>
          </p:cNvPr>
          <p:cNvSpPr>
            <a:spLocks noGrp="1" noChangeArrowheads="1"/>
          </p:cNvSpPr>
          <p:nvPr>
            <p:ph type="sldNum" sz="quarter" idx="5"/>
          </p:nvPr>
        </p:nvSpPr>
        <p:spPr>
          <a:ln/>
        </p:spPr>
        <p:txBody>
          <a:bodyPr/>
          <a:lstStyle/>
          <a:p>
            <a:fld id="{A9E93039-C396-444F-9BCF-5C7F184763B3}" type="slidenum">
              <a:rPr lang="en-US" altLang="en-US"/>
              <a:pPr/>
              <a:t>2</a:t>
            </a:fld>
            <a:endParaRPr lang="en-US" altLang="en-US"/>
          </a:p>
        </p:txBody>
      </p:sp>
      <p:sp>
        <p:nvSpPr>
          <p:cNvPr id="51202" name="Rectangle 2">
            <a:extLst>
              <a:ext uri="{FF2B5EF4-FFF2-40B4-BE49-F238E27FC236}">
                <a16:creationId xmlns:a16="http://schemas.microsoft.com/office/drawing/2014/main" id="{18131167-7D8D-7368-52A1-404B8FF3EC73}"/>
              </a:ext>
            </a:extLst>
          </p:cNvPr>
          <p:cNvSpPr>
            <a:spLocks noRot="1" noChangeArrowheads="1" noTextEdit="1"/>
          </p:cNvSpPr>
          <p:nvPr>
            <p:ph type="sldImg"/>
          </p:nvPr>
        </p:nvSpPr>
        <p:spPr>
          <a:ln/>
        </p:spPr>
      </p:sp>
      <p:sp>
        <p:nvSpPr>
          <p:cNvPr id="51203" name="Rectangle 3">
            <a:extLst>
              <a:ext uri="{FF2B5EF4-FFF2-40B4-BE49-F238E27FC236}">
                <a16:creationId xmlns:a16="http://schemas.microsoft.com/office/drawing/2014/main" id="{97EB488D-C214-C4AA-6912-72ABDB2CA6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a:extLst>
              <a:ext uri="{FF2B5EF4-FFF2-40B4-BE49-F238E27FC236}">
                <a16:creationId xmlns:a16="http://schemas.microsoft.com/office/drawing/2014/main" id="{7D2F5BCA-0EB8-5E3A-0510-6BAE6D77379B}"/>
              </a:ext>
            </a:extLst>
          </p:cNvPr>
          <p:cNvSpPr>
            <a:spLocks noChangeArrowheads="1" noTextEdit="1"/>
          </p:cNvSpPr>
          <p:nvPr>
            <p:ph type="sldImg"/>
          </p:nvPr>
        </p:nvSpPr>
        <p:spPr>
          <a:ln/>
        </p:spPr>
      </p:sp>
      <p:sp>
        <p:nvSpPr>
          <p:cNvPr id="72709" name="Rectangle 5">
            <a:extLst>
              <a:ext uri="{FF2B5EF4-FFF2-40B4-BE49-F238E27FC236}">
                <a16:creationId xmlns:a16="http://schemas.microsoft.com/office/drawing/2014/main" id="{E43D749C-6244-9949-B114-D7B724799DBB}"/>
              </a:ext>
            </a:extLst>
          </p:cNvPr>
          <p:cNvSpPr>
            <a:spLocks noGrp="1" noChangeArrowheads="1"/>
          </p:cNvSpPr>
          <p:nvPr>
            <p:ph type="body" idx="1"/>
          </p:nvPr>
        </p:nvSpPr>
        <p:spPr/>
        <p:txBody>
          <a:bodyPr/>
          <a:lstStyle/>
          <a:p>
            <a:r>
              <a:rPr lang="en-US" altLang="en-US"/>
              <a:t>Struts in JDeveloper</a:t>
            </a:r>
          </a:p>
          <a:p>
            <a:pPr lvl="1"/>
            <a:r>
              <a:rPr lang="en-US" altLang="en-US"/>
              <a:t>Oracle JDeveloper 10</a:t>
            </a:r>
            <a:r>
              <a:rPr lang="en-US" altLang="en-US" i="1"/>
              <a:t>g</a:t>
            </a:r>
            <a:r>
              <a:rPr lang="en-US" altLang="en-US"/>
              <a:t> uses the Apache Struts technology for the Controller. Later releases of JDeveloper will offer a custom controller, called ADF Controller.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6">
            <a:extLst>
              <a:ext uri="{FF2B5EF4-FFF2-40B4-BE49-F238E27FC236}">
                <a16:creationId xmlns:a16="http://schemas.microsoft.com/office/drawing/2014/main" id="{3DC1343D-48E4-F8B2-C120-0CFB66CA00FC}"/>
              </a:ext>
            </a:extLst>
          </p:cNvPr>
          <p:cNvSpPr>
            <a:spLocks noChangeArrowheads="1" noTextEdit="1"/>
          </p:cNvSpPr>
          <p:nvPr>
            <p:ph type="sldImg"/>
          </p:nvPr>
        </p:nvSpPr>
        <p:spPr>
          <a:ln/>
        </p:spPr>
      </p:sp>
      <p:sp>
        <p:nvSpPr>
          <p:cNvPr id="48135" name="Rectangle 7">
            <a:extLst>
              <a:ext uri="{FF2B5EF4-FFF2-40B4-BE49-F238E27FC236}">
                <a16:creationId xmlns:a16="http://schemas.microsoft.com/office/drawing/2014/main" id="{A0967693-55C0-5524-914E-662AFC3A5031}"/>
              </a:ext>
            </a:extLst>
          </p:cNvPr>
          <p:cNvSpPr>
            <a:spLocks noGrp="1" noChangeArrowheads="1"/>
          </p:cNvSpPr>
          <p:nvPr>
            <p:ph type="body" idx="1"/>
          </p:nvPr>
        </p:nvSpPr>
        <p:spPr/>
        <p:txBody>
          <a:bodyPr/>
          <a:lstStyle/>
          <a:p>
            <a:r>
              <a:rPr lang="en-US" altLang="en-US"/>
              <a:t>Controller: Summary</a:t>
            </a:r>
          </a:p>
          <a:p>
            <a:pPr lvl="1"/>
            <a:r>
              <a:rPr lang="en-US" altLang="en-US"/>
              <a:t>By using a Controller in a Web application, developers can cleanly separate the Model from the View. This separation allows for code and layer reuse. The View or the Model can change without affecting the other layers.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6">
            <a:extLst>
              <a:ext uri="{FF2B5EF4-FFF2-40B4-BE49-F238E27FC236}">
                <a16:creationId xmlns:a16="http://schemas.microsoft.com/office/drawing/2014/main" id="{8D276529-DB90-FB0E-8D72-05B9977D5BE1}"/>
              </a:ext>
            </a:extLst>
          </p:cNvPr>
          <p:cNvSpPr>
            <a:spLocks noChangeArrowheads="1" noTextEdit="1"/>
          </p:cNvSpPr>
          <p:nvPr>
            <p:ph type="sldImg"/>
          </p:nvPr>
        </p:nvSpPr>
        <p:spPr>
          <a:ln/>
        </p:spPr>
      </p:sp>
      <p:sp>
        <p:nvSpPr>
          <p:cNvPr id="51207" name="Rectangle 7">
            <a:extLst>
              <a:ext uri="{FF2B5EF4-FFF2-40B4-BE49-F238E27FC236}">
                <a16:creationId xmlns:a16="http://schemas.microsoft.com/office/drawing/2014/main" id="{92FCC0D9-B693-ADF3-7B32-B4FBF2A13F46}"/>
              </a:ext>
            </a:extLst>
          </p:cNvPr>
          <p:cNvSpPr>
            <a:spLocks noGrp="1" noChangeArrowheads="1"/>
          </p:cNvSpPr>
          <p:nvPr>
            <p:ph type="body" idx="1"/>
          </p:nvPr>
        </p:nvSpPr>
        <p:spPr/>
        <p:txBody>
          <a:bodyPr/>
          <a:lstStyle/>
          <a:p>
            <a:r>
              <a:rPr lang="fr-FR" altLang="en-US"/>
              <a:t>What Is the View?</a:t>
            </a:r>
          </a:p>
          <a:p>
            <a:pPr lvl="1"/>
            <a:r>
              <a:rPr lang="fr-FR" altLang="en-US"/>
              <a:t>The View part of the MVC architecture is the user interface. It is the part that the user sees and interacts with. View components interact with the Controller and get data from the Model. It is important to note that the View does not contain application logic; it simply renders or displays data from the Model and responds to the Controller.</a:t>
            </a:r>
          </a:p>
          <a:p>
            <a:pPr lvl="1"/>
            <a:r>
              <a:rPr lang="en-US" altLang="en-US" b="1"/>
              <a:t>Information for Oracle Forms Developers</a:t>
            </a:r>
          </a:p>
          <a:p>
            <a:pPr lvl="1"/>
            <a:r>
              <a:rPr lang="en-US" altLang="en-US">
                <a:cs typeface="Times New Roman" panose="02020603050405020304" pitchFamily="18" charset="0"/>
              </a:rPr>
              <a:t>The ADF view is analogous to the Forms Client applet that is downloaded and cached on the client machine, combined with the Forms canvas that defines what the user sees. The applet knows how to display any form, regardless of its size or complexity, and receives metadata from the middle-tier application that describes how to draw the objects on the canvas. In contrast to an ADF view, however, the Forms applet can run only on certified browser or Java Virtual Machine (JVM) combinations, and it cannot run on handheld devices.</a:t>
            </a:r>
            <a:r>
              <a:rPr lang="en-US" altLang="en-US"/>
              <a:t> </a:t>
            </a:r>
            <a:endParaRPr lang="fr-FR"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a:extLst>
              <a:ext uri="{FF2B5EF4-FFF2-40B4-BE49-F238E27FC236}">
                <a16:creationId xmlns:a16="http://schemas.microsoft.com/office/drawing/2014/main" id="{62C73C9F-894A-CC0C-FEEC-E65C81D3C06A}"/>
              </a:ext>
            </a:extLst>
          </p:cNvPr>
          <p:cNvSpPr>
            <a:spLocks noChangeArrowheads="1" noTextEdit="1"/>
          </p:cNvSpPr>
          <p:nvPr>
            <p:ph type="sldImg"/>
          </p:nvPr>
        </p:nvSpPr>
        <p:spPr>
          <a:ln/>
        </p:spPr>
      </p:sp>
      <p:sp>
        <p:nvSpPr>
          <p:cNvPr id="73733" name="Rectangle 5">
            <a:extLst>
              <a:ext uri="{FF2B5EF4-FFF2-40B4-BE49-F238E27FC236}">
                <a16:creationId xmlns:a16="http://schemas.microsoft.com/office/drawing/2014/main" id="{696AEF80-DBD7-60F3-07AC-91A1423E1313}"/>
              </a:ext>
            </a:extLst>
          </p:cNvPr>
          <p:cNvSpPr>
            <a:spLocks noGrp="1" noChangeArrowheads="1"/>
          </p:cNvSpPr>
          <p:nvPr>
            <p:ph type="body" idx="1"/>
          </p:nvPr>
        </p:nvSpPr>
        <p:spPr/>
        <p:txBody>
          <a:bodyPr/>
          <a:lstStyle/>
          <a:p>
            <a:r>
              <a:rPr lang="en-US" altLang="en-US"/>
              <a:t>View Concept</a:t>
            </a:r>
          </a:p>
          <a:p>
            <a:pPr lvl="1"/>
            <a:r>
              <a:rPr lang="en-US" altLang="en-US"/>
              <a:t>In the past, the View contained almost every part of an application. The View managed data access, controlled user requests, handled application navigation, and did anything else that was needed as part of the application. This proved to be difficult to write and maintain, and also maintenance was expensive and sometimes impossible. It also created a very inflexible application, such that when business needs changed, it often required rewrites.</a:t>
            </a:r>
          </a:p>
          <a:p>
            <a:pPr lvl="1"/>
            <a:r>
              <a:rPr lang="en-US" altLang="en-US"/>
              <a:t>The View in the MVC architecture is interchangeable within an application. Views can use any number of technologies, for example, HTML browsers, </a:t>
            </a:r>
            <a:r>
              <a:rPr lang="en-US" altLang="en-US">
                <a:cs typeface="Times New Roman" panose="02020603050405020304" pitchFamily="18" charset="0"/>
              </a:rPr>
              <a:t>handheld devices</a:t>
            </a:r>
            <a:r>
              <a:rPr lang="en-US" altLang="en-US"/>
              <a:t>, mobile devices, and so on. A single application can have many different views that are compatible with each of these types of devices.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6">
            <a:extLst>
              <a:ext uri="{FF2B5EF4-FFF2-40B4-BE49-F238E27FC236}">
                <a16:creationId xmlns:a16="http://schemas.microsoft.com/office/drawing/2014/main" id="{C5E5775B-7B24-D554-46FC-A7694BBFAE83}"/>
              </a:ext>
            </a:extLst>
          </p:cNvPr>
          <p:cNvSpPr>
            <a:spLocks noChangeArrowheads="1" noTextEdit="1"/>
          </p:cNvSpPr>
          <p:nvPr>
            <p:ph type="sldImg"/>
          </p:nvPr>
        </p:nvSpPr>
        <p:spPr>
          <a:ln/>
        </p:spPr>
      </p:sp>
      <p:sp>
        <p:nvSpPr>
          <p:cNvPr id="81927" name="Rectangle 7">
            <a:extLst>
              <a:ext uri="{FF2B5EF4-FFF2-40B4-BE49-F238E27FC236}">
                <a16:creationId xmlns:a16="http://schemas.microsoft.com/office/drawing/2014/main" id="{6E6B56D2-84DD-0FD4-37A0-9BC67BBD3EFF}"/>
              </a:ext>
            </a:extLst>
          </p:cNvPr>
          <p:cNvSpPr>
            <a:spLocks noGrp="1" noChangeArrowheads="1"/>
          </p:cNvSpPr>
          <p:nvPr>
            <p:ph type="body" idx="1"/>
          </p:nvPr>
        </p:nvSpPr>
        <p:spPr/>
        <p:txBody>
          <a:bodyPr/>
          <a:lstStyle/>
          <a:p>
            <a:r>
              <a:rPr lang="en-US" altLang="en-US"/>
              <a:t>View Technologies in Oracle JDeveloper 10</a:t>
            </a:r>
            <a:r>
              <a:rPr lang="en-US" altLang="en-US" i="1"/>
              <a:t>g</a:t>
            </a:r>
          </a:p>
          <a:p>
            <a:pPr lvl="1"/>
            <a:r>
              <a:rPr lang="en-US" altLang="en-US"/>
              <a:t>JDeveloper supports developing a number of different view clients. Clients can be created in a Visual Editor that is the same for each type. That means that a developer can create different types of view components from the same tool, which reduces learning curve and improves productivity.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8">
            <a:extLst>
              <a:ext uri="{FF2B5EF4-FFF2-40B4-BE49-F238E27FC236}">
                <a16:creationId xmlns:a16="http://schemas.microsoft.com/office/drawing/2014/main" id="{90B58C64-A12E-6A17-3FCA-0267453B0CC5}"/>
              </a:ext>
            </a:extLst>
          </p:cNvPr>
          <p:cNvSpPr>
            <a:spLocks noChangeArrowheads="1" noTextEdit="1"/>
          </p:cNvSpPr>
          <p:nvPr>
            <p:ph type="sldImg"/>
          </p:nvPr>
        </p:nvSpPr>
        <p:spPr>
          <a:ln/>
        </p:spPr>
      </p:sp>
      <p:sp>
        <p:nvSpPr>
          <p:cNvPr id="55305" name="Rectangle 9">
            <a:extLst>
              <a:ext uri="{FF2B5EF4-FFF2-40B4-BE49-F238E27FC236}">
                <a16:creationId xmlns:a16="http://schemas.microsoft.com/office/drawing/2014/main" id="{70A11FCF-40D0-FD88-9719-A749679D1AC0}"/>
              </a:ext>
            </a:extLst>
          </p:cNvPr>
          <p:cNvSpPr>
            <a:spLocks noGrp="1" noChangeArrowheads="1"/>
          </p:cNvSpPr>
          <p:nvPr>
            <p:ph type="body" idx="1"/>
          </p:nvPr>
        </p:nvSpPr>
        <p:spPr/>
        <p:txBody>
          <a:bodyPr/>
          <a:lstStyle/>
          <a:p>
            <a:r>
              <a:rPr lang="fr-FR" altLang="en-US"/>
              <a:t>View: Summary</a:t>
            </a:r>
          </a:p>
          <a:p>
            <a:pPr lvl="1"/>
            <a:r>
              <a:rPr lang="fr-FR" altLang="en-US"/>
              <a:t>In the MVC architecture, Views contain only display-related code. They do not contain application or navigation logic. Views are also independent of the Controller and the Model. This allows for flexibility in design, implementation, and deployment.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a:extLst>
              <a:ext uri="{FF2B5EF4-FFF2-40B4-BE49-F238E27FC236}">
                <a16:creationId xmlns:a16="http://schemas.microsoft.com/office/drawing/2014/main" id="{B1500967-CE29-7BE6-CF78-D8CFE75E7529}"/>
              </a:ext>
            </a:extLst>
          </p:cNvPr>
          <p:cNvSpPr>
            <a:spLocks noChangeArrowheads="1" noTextEdit="1"/>
          </p:cNvSpPr>
          <p:nvPr>
            <p:ph type="sldImg"/>
          </p:nvPr>
        </p:nvSpPr>
        <p:spPr>
          <a:xfrm>
            <a:off x="501650" y="449263"/>
            <a:ext cx="6215063" cy="4660900"/>
          </a:xfrm>
          <a:ln/>
        </p:spPr>
      </p:sp>
      <p:sp>
        <p:nvSpPr>
          <p:cNvPr id="24583" name="Rectangle 7">
            <a:extLst>
              <a:ext uri="{FF2B5EF4-FFF2-40B4-BE49-F238E27FC236}">
                <a16:creationId xmlns:a16="http://schemas.microsoft.com/office/drawing/2014/main" id="{617FC45A-1721-BB75-B7FA-A01FEAA8A43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0" name="Rectangle 6">
            <a:extLst>
              <a:ext uri="{FF2B5EF4-FFF2-40B4-BE49-F238E27FC236}">
                <a16:creationId xmlns:a16="http://schemas.microsoft.com/office/drawing/2014/main" id="{21E7A5F6-4468-4296-AAE4-3D2EBC69E8DE}"/>
              </a:ext>
            </a:extLst>
          </p:cNvPr>
          <p:cNvSpPr>
            <a:spLocks noChangeArrowheads="1" noTextEdit="1"/>
          </p:cNvSpPr>
          <p:nvPr>
            <p:ph type="sldImg"/>
          </p:nvPr>
        </p:nvSpPr>
        <p:spPr>
          <a:ln/>
        </p:spPr>
      </p:sp>
      <p:sp>
        <p:nvSpPr>
          <p:cNvPr id="82951" name="Rectangle 7">
            <a:extLst>
              <a:ext uri="{FF2B5EF4-FFF2-40B4-BE49-F238E27FC236}">
                <a16:creationId xmlns:a16="http://schemas.microsoft.com/office/drawing/2014/main" id="{698C5AF3-F9B4-8D86-5CF7-C938F7E2A69A}"/>
              </a:ext>
            </a:extLst>
          </p:cNvPr>
          <p:cNvSpPr>
            <a:spLocks noGrp="1" noChangeArrowheads="1"/>
          </p:cNvSpPr>
          <p:nvPr>
            <p:ph type="body" idx="1"/>
          </p:nvPr>
        </p:nvSpPr>
        <p:spPr/>
        <p:txBody>
          <a:bodyPr/>
          <a:lstStyle/>
          <a:p>
            <a:r>
              <a:rPr lang="en-US" altLang="en-US"/>
              <a:t>ADF: Summary</a:t>
            </a:r>
          </a:p>
          <a:p>
            <a:pPr lvl="1"/>
            <a:r>
              <a:rPr lang="en-US" altLang="en-US"/>
              <a:t>Oracle Application Development Framework is an MVC architecture–based framework. ADF provides for visual and declarative development of applications. Because it follows standard J2EE practices, it is deployable to any J2EE environment. ADF also enables developers to choose the technologies that they want to use for each part of an application.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74244036-6640-E854-CBAD-1478FF1E6861}"/>
              </a:ext>
            </a:extLst>
          </p:cNvPr>
          <p:cNvSpPr>
            <a:spLocks noChangeArrowheads="1" noTextEdit="1"/>
          </p:cNvSpPr>
          <p:nvPr>
            <p:ph type="sldImg"/>
          </p:nvPr>
        </p:nvSpPr>
        <p:spPr>
          <a:ln/>
        </p:spPr>
      </p:sp>
      <p:sp>
        <p:nvSpPr>
          <p:cNvPr id="94211" name="Rectangle 3">
            <a:extLst>
              <a:ext uri="{FF2B5EF4-FFF2-40B4-BE49-F238E27FC236}">
                <a16:creationId xmlns:a16="http://schemas.microsoft.com/office/drawing/2014/main" id="{71D69CA2-77CA-E616-338A-436CDF25F95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82" name="Rectangle 6">
            <a:extLst>
              <a:ext uri="{FF2B5EF4-FFF2-40B4-BE49-F238E27FC236}">
                <a16:creationId xmlns:a16="http://schemas.microsoft.com/office/drawing/2014/main" id="{F5E4ACE3-E6D1-E0DF-2089-C5C76A51C662}"/>
              </a:ext>
            </a:extLst>
          </p:cNvPr>
          <p:cNvSpPr>
            <a:spLocks noChangeArrowheads="1" noTextEdit="1"/>
          </p:cNvSpPr>
          <p:nvPr>
            <p:ph type="sldImg"/>
          </p:nvPr>
        </p:nvSpPr>
        <p:spPr>
          <a:ln/>
        </p:spPr>
      </p:sp>
      <p:sp>
        <p:nvSpPr>
          <p:cNvPr id="75783" name="Rectangle 7">
            <a:extLst>
              <a:ext uri="{FF2B5EF4-FFF2-40B4-BE49-F238E27FC236}">
                <a16:creationId xmlns:a16="http://schemas.microsoft.com/office/drawing/2014/main" id="{BB5AF920-0952-10A0-A23D-ABC27DC8FA07}"/>
              </a:ext>
            </a:extLst>
          </p:cNvPr>
          <p:cNvSpPr>
            <a:spLocks noGrp="1" noChangeArrowheads="1"/>
          </p:cNvSpPr>
          <p:nvPr>
            <p:ph type="body" idx="1"/>
          </p:nvPr>
        </p:nvSpPr>
        <p:spPr/>
        <p:txBody>
          <a:bodyPr/>
          <a:lstStyle/>
          <a:p>
            <a:r>
              <a:rPr lang="en-US" altLang="en-US">
                <a:solidFill>
                  <a:srgbClr val="0000FF"/>
                </a:solidFill>
              </a:rPr>
              <a:t>Schedule: 	Topic	Timing</a:t>
            </a:r>
          </a:p>
          <a:p>
            <a:pPr lvl="1"/>
            <a:r>
              <a:rPr lang="en-US" altLang="en-US">
                <a:solidFill>
                  <a:srgbClr val="0000FF"/>
                </a:solidFill>
              </a:rPr>
              <a:t>	Lecture	60 minutes</a:t>
            </a:r>
          </a:p>
          <a:p>
            <a:pPr lvl="1"/>
            <a:r>
              <a:rPr lang="en-US" altLang="en-US">
                <a:solidFill>
                  <a:srgbClr val="0000FF"/>
                </a:solidFill>
              </a:rPr>
              <a:t>	Practice	  0 minutes</a:t>
            </a:r>
          </a:p>
          <a:p>
            <a:pPr lvl="1"/>
            <a:r>
              <a:rPr lang="en-US" altLang="en-US">
                <a:solidFill>
                  <a:srgbClr val="0000FF"/>
                </a:solidFill>
              </a:rPr>
              <a:t>	Total	60 minutes</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a:extLst>
              <a:ext uri="{FF2B5EF4-FFF2-40B4-BE49-F238E27FC236}">
                <a16:creationId xmlns:a16="http://schemas.microsoft.com/office/drawing/2014/main" id="{FC6001D5-914F-2054-8F71-7A49FCAFE76B}"/>
              </a:ext>
            </a:extLst>
          </p:cNvPr>
          <p:cNvSpPr>
            <a:spLocks noChangeArrowheads="1" noTextEdit="1"/>
          </p:cNvSpPr>
          <p:nvPr>
            <p:ph type="sldImg"/>
          </p:nvPr>
        </p:nvSpPr>
        <p:spPr>
          <a:xfrm>
            <a:off x="501650" y="449263"/>
            <a:ext cx="6215063" cy="4660900"/>
          </a:xfrm>
          <a:ln/>
        </p:spPr>
      </p:sp>
      <p:sp>
        <p:nvSpPr>
          <p:cNvPr id="61447" name="Rectangle 7">
            <a:extLst>
              <a:ext uri="{FF2B5EF4-FFF2-40B4-BE49-F238E27FC236}">
                <a16:creationId xmlns:a16="http://schemas.microsoft.com/office/drawing/2014/main" id="{6B7E9A08-6B86-9E97-5C5D-7072E342CC7C}"/>
              </a:ext>
            </a:extLst>
          </p:cNvPr>
          <p:cNvSpPr>
            <a:spLocks noGrp="1" noChangeArrowheads="1"/>
          </p:cNvSpPr>
          <p:nvPr>
            <p:ph type="body" idx="1"/>
          </p:nvPr>
        </p:nvSpPr>
        <p:spPr/>
        <p:txBody>
          <a:bodyPr/>
          <a:lstStyle/>
          <a:p>
            <a:r>
              <a:rPr lang="en-US" altLang="en-US"/>
              <a:t>Objectives</a:t>
            </a:r>
          </a:p>
          <a:p>
            <a:pPr lvl="1"/>
            <a:r>
              <a:rPr lang="en-US" altLang="en-US"/>
              <a:t>This lesson discusses each of the components of the J2EE architecture and examines their purpose in a J2EE application. J2EE applications are deployed to a J2EE server, such as OracleAS. This lesson also describes the configuration and structure of OracleAS Containers for J2EE.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6">
            <a:extLst>
              <a:ext uri="{FF2B5EF4-FFF2-40B4-BE49-F238E27FC236}">
                <a16:creationId xmlns:a16="http://schemas.microsoft.com/office/drawing/2014/main" id="{E5055BA3-E0AA-8A1F-316B-D257BC748478}"/>
              </a:ext>
            </a:extLst>
          </p:cNvPr>
          <p:cNvSpPr>
            <a:spLocks noChangeArrowheads="1" noTextEdit="1"/>
          </p:cNvSpPr>
          <p:nvPr>
            <p:ph type="sldImg"/>
          </p:nvPr>
        </p:nvSpPr>
        <p:spPr>
          <a:xfrm>
            <a:off x="501650" y="449263"/>
            <a:ext cx="6215063" cy="4660900"/>
          </a:xfrm>
          <a:ln/>
        </p:spPr>
      </p:sp>
      <p:sp>
        <p:nvSpPr>
          <p:cNvPr id="65543" name="Rectangle 7">
            <a:extLst>
              <a:ext uri="{FF2B5EF4-FFF2-40B4-BE49-F238E27FC236}">
                <a16:creationId xmlns:a16="http://schemas.microsoft.com/office/drawing/2014/main" id="{25D3283B-7957-0A31-0BF1-41096A3A1BA1}"/>
              </a:ext>
            </a:extLst>
          </p:cNvPr>
          <p:cNvSpPr>
            <a:spLocks noGrp="1" noChangeArrowheads="1"/>
          </p:cNvSpPr>
          <p:nvPr>
            <p:ph type="body" idx="1"/>
          </p:nvPr>
        </p:nvSpPr>
        <p:spPr/>
        <p:txBody>
          <a:bodyPr/>
          <a:lstStyle/>
          <a:p>
            <a:r>
              <a:rPr lang="en-US" altLang="en-US"/>
              <a:t>J2EE Platform</a:t>
            </a:r>
          </a:p>
          <a:p>
            <a:pPr lvl="1"/>
            <a:r>
              <a:rPr lang="en-US" altLang="en-US"/>
              <a:t>J2EE defines a platform for developing, deploying, and executing applications in a multitiered, distributed application model. That is, the application logic of a J2EE application can be divided into components based on their functions and distributed to the appropriate tier on the multitiered architecture. </a:t>
            </a:r>
          </a:p>
          <a:p>
            <a:pPr lvl="1"/>
            <a:r>
              <a:rPr lang="en-US" altLang="en-US"/>
              <a:t>The slide shows a standard multitiered J2EE application model where the application logic is distributed into the following tiers:</a:t>
            </a:r>
          </a:p>
          <a:p>
            <a:pPr lvl="2"/>
            <a:r>
              <a:rPr lang="en-US" altLang="en-US"/>
              <a:t>Client-tier components, such as a Web browser or thick-client Java applications, run on the client machine. </a:t>
            </a:r>
          </a:p>
          <a:p>
            <a:pPr lvl="2"/>
            <a:r>
              <a:rPr lang="en-US" altLang="en-US"/>
              <a:t>Presentation logic is built with Web-tier components such as JavaServer Pages (JSPs) and Java servlets that run on the J2EE server. </a:t>
            </a:r>
          </a:p>
          <a:p>
            <a:pPr lvl="2"/>
            <a:r>
              <a:rPr lang="en-US" altLang="en-US"/>
              <a:t>Server-side business logic is distributed as business-tier components that run on the J2EE server.</a:t>
            </a:r>
          </a:p>
          <a:p>
            <a:pPr lvl="2"/>
            <a:r>
              <a:rPr lang="en-US" altLang="en-US"/>
              <a:t>Data is stored in the enterprise information system (EIS) tier that runs on the database server, such as Oracle Database10</a:t>
            </a:r>
            <a:r>
              <a:rPr lang="en-US" altLang="en-US" i="1"/>
              <a:t>g</a:t>
            </a:r>
            <a:r>
              <a:rPr lang="en-US" altLang="en-US"/>
              <a:t>. </a:t>
            </a:r>
          </a:p>
          <a:p>
            <a:pPr lvl="1"/>
            <a:r>
              <a:rPr lang="en-US" altLang="en-US"/>
              <a:t>The J2EE application components are developed in the Java programming language. When the J2EE platform is used, the J2EE components are assembled into a J2EE application, it is verified that they are in compliance with the J2EE specification, and the components are deployed to the J2EE server. The deployed applications are run and managed by the J2EE server.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1030">
            <a:extLst>
              <a:ext uri="{FF2B5EF4-FFF2-40B4-BE49-F238E27FC236}">
                <a16:creationId xmlns:a16="http://schemas.microsoft.com/office/drawing/2014/main" id="{FFF39A76-FB51-CE65-676D-7300F1A322D8}"/>
              </a:ext>
            </a:extLst>
          </p:cNvPr>
          <p:cNvSpPr>
            <a:spLocks noChangeArrowheads="1" noTextEdit="1"/>
          </p:cNvSpPr>
          <p:nvPr>
            <p:ph type="sldImg"/>
          </p:nvPr>
        </p:nvSpPr>
        <p:spPr>
          <a:ln/>
        </p:spPr>
      </p:sp>
      <p:sp>
        <p:nvSpPr>
          <p:cNvPr id="67591" name="Rectangle 1031">
            <a:extLst>
              <a:ext uri="{FF2B5EF4-FFF2-40B4-BE49-F238E27FC236}">
                <a16:creationId xmlns:a16="http://schemas.microsoft.com/office/drawing/2014/main" id="{83F8962E-09A7-EB2E-2981-5DDD9622F10B}"/>
              </a:ext>
            </a:extLst>
          </p:cNvPr>
          <p:cNvSpPr>
            <a:spLocks noGrp="1" noChangeArrowheads="1"/>
          </p:cNvSpPr>
          <p:nvPr>
            <p:ph type="body" idx="1"/>
          </p:nvPr>
        </p:nvSpPr>
        <p:spPr/>
        <p:txBody>
          <a:bodyPr/>
          <a:lstStyle/>
          <a:p>
            <a:r>
              <a:rPr lang="en-US" altLang="en-US"/>
              <a:t>Benefits of the J2EE Platform</a:t>
            </a:r>
          </a:p>
          <a:p>
            <a:pPr lvl="1"/>
            <a:r>
              <a:rPr lang="en-US" altLang="en-US"/>
              <a:t>J2EE takes advantage of many features of Java 2, Standard Edition (J2SE), such as the “write once, run anywhere” portability. This portability is ensured because there are multiple vendors who support the J2EE specification, making it easy to integrate distributed applications. J2EE separates business and presentation logic, making the applications easier to maintain. There are several design choices for J2EE development, including varied client access. This is discussed later in the course.</a:t>
            </a:r>
          </a:p>
          <a:p>
            <a:pPr lvl="1"/>
            <a:r>
              <a:rPr lang="en-US" altLang="en-US"/>
              <a:t>The vendors who provide the J2EE platform (Database, Application Server) are called “J2EE Product Providers.” A vendor or person who creates Web components, enterprise beans, or application clients for use in J2EE applications is called an “Application Component Provider.” A “Tool Provider” is a vendor who creates development, assembly, and packaging tools that are used by Component Providers.</a:t>
            </a:r>
          </a:p>
          <a:p>
            <a:pPr lvl="1"/>
            <a:r>
              <a:rPr lang="en-US" altLang="en-US"/>
              <a:t>The J2EE platform allows for developer specialization by component type and functionality. For example, an Enterprise JavaBeans (EJB) developer can create business logic, focusing on the business rules of the enterprise. These EJBs are used by Web component developers, who focus on the presentation of data and the user interface. These components are assembled by an “Application Assembler,” who is responsible for the deployment and administration of the application.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050">
            <a:extLst>
              <a:ext uri="{FF2B5EF4-FFF2-40B4-BE49-F238E27FC236}">
                <a16:creationId xmlns:a16="http://schemas.microsoft.com/office/drawing/2014/main" id="{C80F398E-8A9C-5E44-2963-702FA9DC9298}"/>
              </a:ext>
            </a:extLst>
          </p:cNvPr>
          <p:cNvSpPr>
            <a:spLocks noChangeArrowheads="1" noTextEdit="1"/>
          </p:cNvSpPr>
          <p:nvPr>
            <p:ph type="sldImg"/>
          </p:nvPr>
        </p:nvSpPr>
        <p:spPr>
          <a:xfrm>
            <a:off x="501650" y="449263"/>
            <a:ext cx="6215063" cy="4660900"/>
          </a:xfrm>
          <a:ln/>
        </p:spPr>
      </p:sp>
      <p:sp>
        <p:nvSpPr>
          <p:cNvPr id="92163" name="Rectangle 2051">
            <a:extLst>
              <a:ext uri="{FF2B5EF4-FFF2-40B4-BE49-F238E27FC236}">
                <a16:creationId xmlns:a16="http://schemas.microsoft.com/office/drawing/2014/main" id="{19D2D387-E227-9093-7345-30ABD66C140C}"/>
              </a:ext>
            </a:extLst>
          </p:cNvPr>
          <p:cNvSpPr>
            <a:spLocks noGrp="1" noChangeArrowheads="1"/>
          </p:cNvSpPr>
          <p:nvPr>
            <p:ph type="body" idx="1"/>
          </p:nvPr>
        </p:nvSpPr>
        <p:spPr/>
        <p:txBody>
          <a:bodyPr/>
          <a:lstStyle/>
          <a:p>
            <a:r>
              <a:rPr lang="en-US" altLang="en-US"/>
              <a:t>J2EE Platform: Architecture Details</a:t>
            </a:r>
          </a:p>
          <a:p>
            <a:pPr lvl="1"/>
            <a:r>
              <a:rPr lang="en-US" altLang="en-US"/>
              <a:t>The J2EE architecture provides a component-based and platform-independent environment, in which each component is assembled and deployed into its corresponding container. The J2EE server provides services to handle transaction and state management, multithreading, resource pooling, and other complex low-level details, in the form of these containers. Because these underlying services are provided by the J2EE server, the developer can concentrate on solving </a:t>
            </a:r>
            <a:r>
              <a:rPr lang="en-US" altLang="en-US">
                <a:cs typeface="Times New Roman" panose="02020603050405020304" pitchFamily="18" charset="0"/>
              </a:rPr>
              <a:t>business-related problems.</a:t>
            </a:r>
            <a:r>
              <a:rPr lang="en-US" altLang="en-US"/>
              <a:t> </a:t>
            </a:r>
          </a:p>
          <a:p>
            <a:pPr lvl="1"/>
            <a:r>
              <a:rPr lang="en-US" altLang="en-US"/>
              <a:t>J2EE components communicate with each other by using several APIs. They access services and methods by using a remote procedure call (RPC). An RPC is a protocol used by a component to request a method located on another server or machine. The J2EE architecture provides the following APIs to support an RPC:</a:t>
            </a:r>
          </a:p>
          <a:p>
            <a:pPr lvl="2"/>
            <a:r>
              <a:rPr lang="en-US" altLang="en-US" b="1"/>
              <a:t>Java Naming and Directory Interface (JNDI):</a:t>
            </a:r>
            <a:r>
              <a:rPr lang="en-US" altLang="en-US"/>
              <a:t> Provides naming and directory functionality to applications written in Java</a:t>
            </a:r>
          </a:p>
          <a:p>
            <a:pPr lvl="2"/>
            <a:r>
              <a:rPr lang="en-US" altLang="en-US" b="1"/>
              <a:t>Remote Method Invocation (RMI):</a:t>
            </a:r>
            <a:r>
              <a:rPr lang="en-US" altLang="en-US"/>
              <a:t> Enables you to create distributed Java technology–based applications, in which the methods of remote Java objects can be invoked from other Java virtual machines, possibly on different hosts</a:t>
            </a:r>
          </a:p>
          <a:p>
            <a:pPr lvl="2"/>
            <a:r>
              <a:rPr lang="en-US" altLang="en-US" b="1"/>
              <a:t>Java Database Connectivity (JDBC):</a:t>
            </a:r>
            <a:r>
              <a:rPr lang="en-US" altLang="en-US"/>
              <a:t> Enables you to access any tabular data source such as database, spreadsheets, or flat files from the Java programming language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Rectangle 6">
            <a:extLst>
              <a:ext uri="{FF2B5EF4-FFF2-40B4-BE49-F238E27FC236}">
                <a16:creationId xmlns:a16="http://schemas.microsoft.com/office/drawing/2014/main" id="{8A0F9EFD-2A84-AA67-15D4-57AE802D5198}"/>
              </a:ext>
            </a:extLst>
          </p:cNvPr>
          <p:cNvSpPr>
            <a:spLocks noChangeArrowheads="1" noTextEdit="1"/>
          </p:cNvSpPr>
          <p:nvPr>
            <p:ph type="sldImg"/>
          </p:nvPr>
        </p:nvSpPr>
        <p:spPr>
          <a:ln/>
        </p:spPr>
      </p:sp>
      <p:sp>
        <p:nvSpPr>
          <p:cNvPr id="76807" name="Rectangle 7">
            <a:extLst>
              <a:ext uri="{FF2B5EF4-FFF2-40B4-BE49-F238E27FC236}">
                <a16:creationId xmlns:a16="http://schemas.microsoft.com/office/drawing/2014/main" id="{38A4D23B-B7E1-9D27-065B-42D208E5E572}"/>
              </a:ext>
            </a:extLst>
          </p:cNvPr>
          <p:cNvSpPr>
            <a:spLocks noGrp="1" noChangeArrowheads="1"/>
          </p:cNvSpPr>
          <p:nvPr>
            <p:ph type="body" idx="1"/>
          </p:nvPr>
        </p:nvSpPr>
        <p:spPr/>
        <p:txBody>
          <a:bodyPr/>
          <a:lstStyle/>
          <a:p>
            <a:r>
              <a:rPr lang="en-US" altLang="en-US"/>
              <a:t>Building J2EE Applications</a:t>
            </a:r>
          </a:p>
          <a:p>
            <a:pPr lvl="1"/>
            <a:r>
              <a:rPr lang="en-US" altLang="en-US"/>
              <a:t>Although J2EE solves a number of problems associated with application development, it presents some obstacles of its own. Building J2EE applications can be a complex task. There is a learning curve, and development takes time. There are a number of design patterns, each of which has its own merits; however, choosing a pattern can be difficult.</a:t>
            </a:r>
          </a:p>
          <a:p>
            <a:pPr lvl="1"/>
            <a:r>
              <a:rPr lang="en-US" altLang="en-US"/>
              <a:t>Building your own application code is often a repeat of existing application code. A major part of building an application is handling common tasks (data access, security, and so on). And most importantly, the more code you write, the greater is the chance of introducing errors into the application.</a:t>
            </a:r>
          </a:p>
          <a:p>
            <a:pPr lvl="1"/>
            <a:r>
              <a:rPr lang="en-US" altLang="en-US"/>
              <a:t>Using an existing application framework solves most of these problems and enables you to focus on your business needs.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a:extLst>
              <a:ext uri="{FF2B5EF4-FFF2-40B4-BE49-F238E27FC236}">
                <a16:creationId xmlns:a16="http://schemas.microsoft.com/office/drawing/2014/main" id="{50561234-8EC7-2E0D-18DD-251D8EF5D062}"/>
              </a:ext>
            </a:extLst>
          </p:cNvPr>
          <p:cNvSpPr>
            <a:spLocks noChangeArrowheads="1" noTextEdit="1"/>
          </p:cNvSpPr>
          <p:nvPr>
            <p:ph type="sldImg"/>
          </p:nvPr>
        </p:nvSpPr>
        <p:spPr>
          <a:ln/>
        </p:spPr>
      </p:sp>
      <p:sp>
        <p:nvSpPr>
          <p:cNvPr id="28679" name="Rectangle 7">
            <a:extLst>
              <a:ext uri="{FF2B5EF4-FFF2-40B4-BE49-F238E27FC236}">
                <a16:creationId xmlns:a16="http://schemas.microsoft.com/office/drawing/2014/main" id="{31AF0DDF-D98B-7508-B4CC-F3DD2E89A7AE}"/>
              </a:ext>
            </a:extLst>
          </p:cNvPr>
          <p:cNvSpPr>
            <a:spLocks noGrp="1" noChangeArrowheads="1"/>
          </p:cNvSpPr>
          <p:nvPr>
            <p:ph type="body" idx="1"/>
          </p:nvPr>
        </p:nvSpPr>
        <p:spPr/>
        <p:txBody>
          <a:bodyPr/>
          <a:lstStyle/>
          <a:p>
            <a:r>
              <a:rPr lang="en-US" altLang="en-US"/>
              <a:t>What Is Framework-Based Application Development?</a:t>
            </a:r>
          </a:p>
          <a:p>
            <a:pPr lvl="1"/>
            <a:r>
              <a:rPr lang="en-US" altLang="en-US"/>
              <a:t>Framework-based development provides software components that are designed to help make modularizing and factoring easy or even automatic. A framework provides defined components that fill specific niches in the process of developing software solutions, such as queries, business logic and validation, and persistence management.</a:t>
            </a:r>
          </a:p>
          <a:p>
            <a:pPr lvl="1"/>
            <a:r>
              <a:rPr lang="en-US" altLang="en-US"/>
              <a:t>The software components should be intelligent and integrate with all other components in the framework. The components must support easy customization to meet your specific business needs. The framework should also handle the majority of common tasks with sensible and expected standard behavior. There should be a minimum of customization required for default behaviors for most applications. However, if the default behaviors do not meet specific application requirements, they should be easy to customize.</a:t>
            </a:r>
          </a:p>
          <a:p>
            <a:pPr lvl="1"/>
            <a:r>
              <a:rPr lang="en-US" altLang="en-US" b="1">
                <a:cs typeface="Times New Roman" panose="02020603050405020304" pitchFamily="18" charset="0"/>
              </a:rPr>
              <a:t>Information for Oracle Forms Developers</a:t>
            </a:r>
            <a:endParaRPr lang="en-US" altLang="en-US">
              <a:cs typeface="Times New Roman" panose="02020603050405020304" pitchFamily="18" charset="0"/>
            </a:endParaRPr>
          </a:p>
          <a:p>
            <a:pPr lvl="1"/>
            <a:r>
              <a:rPr lang="en-US" altLang="en-US">
                <a:cs typeface="Times New Roman" panose="02020603050405020304" pitchFamily="18" charset="0"/>
              </a:rPr>
              <a:t>Forms developers are familiar with working within the framework provided by the Forms product that supplies database connectivity, transaction management, and a declarative development environment that you can customize with code. Unlike Oracle Forms, the framework is optional in JDeveloper applications, but it must support technology choices and, at the same time, provide a structure for organized productivity</a:t>
            </a:r>
            <a:r>
              <a:rPr lang="en-US" altLang="en-US"/>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432E-72FD-5C51-959D-0B909CBF35A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AB81F94-C9FB-3460-2C0B-1B21A9D1069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3DEF48-FFA1-47C5-7A69-4C787DBC350E}"/>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53B31FCF-3405-5B77-72B5-31FAE0037046}"/>
              </a:ext>
            </a:extLst>
          </p:cNvPr>
          <p:cNvSpPr>
            <a:spLocks noGrp="1"/>
          </p:cNvSpPr>
          <p:nvPr>
            <p:ph type="ftr" sz="quarter" idx="11"/>
          </p:nvPr>
        </p:nvSpPr>
        <p:spPr/>
        <p:txBody>
          <a:bodyPr/>
          <a:lstStyle/>
          <a:p>
            <a:r>
              <a:rPr lang="en-US" altLang="en-US"/>
              <a:t>Chapter 1: Introduction to Software Design</a:t>
            </a:r>
          </a:p>
        </p:txBody>
      </p:sp>
      <p:sp>
        <p:nvSpPr>
          <p:cNvPr id="6" name="Slide Number Placeholder 5">
            <a:extLst>
              <a:ext uri="{FF2B5EF4-FFF2-40B4-BE49-F238E27FC236}">
                <a16:creationId xmlns:a16="http://schemas.microsoft.com/office/drawing/2014/main" id="{019A27DE-7C06-5E4A-BA02-946EAF32E683}"/>
              </a:ext>
            </a:extLst>
          </p:cNvPr>
          <p:cNvSpPr>
            <a:spLocks noGrp="1"/>
          </p:cNvSpPr>
          <p:nvPr>
            <p:ph type="sldNum" sz="quarter" idx="12"/>
          </p:nvPr>
        </p:nvSpPr>
        <p:spPr/>
        <p:txBody>
          <a:bodyPr/>
          <a:lstStyle/>
          <a:p>
            <a:fld id="{EAB3C2F6-A902-465F-A90C-7C4C19F123B3}" type="slidenum">
              <a:rPr lang="en-US" altLang="en-US" smtClean="0"/>
              <a:pPr/>
              <a:t>‹#›</a:t>
            </a:fld>
            <a:endParaRPr lang="en-US" altLang="en-US"/>
          </a:p>
        </p:txBody>
      </p:sp>
    </p:spTree>
    <p:extLst>
      <p:ext uri="{BB962C8B-B14F-4D97-AF65-F5344CB8AC3E}">
        <p14:creationId xmlns:p14="http://schemas.microsoft.com/office/powerpoint/2010/main" val="141235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F139-1F2B-9E2B-DCDA-933F3F3350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00C56A-BCED-0B9D-17E9-EF51447E93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77128-6F58-2CEA-03DE-434C59A6C883}"/>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E64F70A9-FBC2-A876-100B-212A6B656E2A}"/>
              </a:ext>
            </a:extLst>
          </p:cNvPr>
          <p:cNvSpPr>
            <a:spLocks noGrp="1"/>
          </p:cNvSpPr>
          <p:nvPr>
            <p:ph type="ftr" sz="quarter" idx="11"/>
          </p:nvPr>
        </p:nvSpPr>
        <p:spPr/>
        <p:txBody>
          <a:bodyPr/>
          <a:lstStyle/>
          <a:p>
            <a:r>
              <a:rPr lang="en-US" altLang="en-US"/>
              <a:t>Chapter 1: Introduction to Software Design</a:t>
            </a:r>
          </a:p>
        </p:txBody>
      </p:sp>
      <p:sp>
        <p:nvSpPr>
          <p:cNvPr id="6" name="Slide Number Placeholder 5">
            <a:extLst>
              <a:ext uri="{FF2B5EF4-FFF2-40B4-BE49-F238E27FC236}">
                <a16:creationId xmlns:a16="http://schemas.microsoft.com/office/drawing/2014/main" id="{CA12957E-11D0-FE4D-BABB-5E1D20C95371}"/>
              </a:ext>
            </a:extLst>
          </p:cNvPr>
          <p:cNvSpPr>
            <a:spLocks noGrp="1"/>
          </p:cNvSpPr>
          <p:nvPr>
            <p:ph type="sldNum" sz="quarter" idx="12"/>
          </p:nvPr>
        </p:nvSpPr>
        <p:spPr/>
        <p:txBody>
          <a:bodyPr/>
          <a:lstStyle/>
          <a:p>
            <a:fld id="{BA0B5C8D-D969-42C8-87F1-5D6B9DE1B596}" type="slidenum">
              <a:rPr lang="en-US" altLang="en-US" smtClean="0"/>
              <a:pPr/>
              <a:t>‹#›</a:t>
            </a:fld>
            <a:endParaRPr lang="en-US" altLang="en-US"/>
          </a:p>
        </p:txBody>
      </p:sp>
    </p:spTree>
    <p:extLst>
      <p:ext uri="{BB962C8B-B14F-4D97-AF65-F5344CB8AC3E}">
        <p14:creationId xmlns:p14="http://schemas.microsoft.com/office/powerpoint/2010/main" val="1638110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766D82-93A1-3E9E-394B-E1FE2DCDA16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210B27-BA2E-FB0E-925F-35FF8851E53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E98EFF-CCA3-7343-EF8B-9641CE70B3BF}"/>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69EB4EFC-5031-4020-54EE-B41C788A73A8}"/>
              </a:ext>
            </a:extLst>
          </p:cNvPr>
          <p:cNvSpPr>
            <a:spLocks noGrp="1"/>
          </p:cNvSpPr>
          <p:nvPr>
            <p:ph type="ftr" sz="quarter" idx="11"/>
          </p:nvPr>
        </p:nvSpPr>
        <p:spPr/>
        <p:txBody>
          <a:bodyPr/>
          <a:lstStyle/>
          <a:p>
            <a:r>
              <a:rPr lang="en-US" altLang="en-US"/>
              <a:t>Chapter 1: Introduction to Software Design</a:t>
            </a:r>
          </a:p>
        </p:txBody>
      </p:sp>
      <p:sp>
        <p:nvSpPr>
          <p:cNvPr id="6" name="Slide Number Placeholder 5">
            <a:extLst>
              <a:ext uri="{FF2B5EF4-FFF2-40B4-BE49-F238E27FC236}">
                <a16:creationId xmlns:a16="http://schemas.microsoft.com/office/drawing/2014/main" id="{A65F37D6-E0C7-FEE7-A62A-CAE202DDF2CD}"/>
              </a:ext>
            </a:extLst>
          </p:cNvPr>
          <p:cNvSpPr>
            <a:spLocks noGrp="1"/>
          </p:cNvSpPr>
          <p:nvPr>
            <p:ph type="sldNum" sz="quarter" idx="12"/>
          </p:nvPr>
        </p:nvSpPr>
        <p:spPr/>
        <p:txBody>
          <a:bodyPr/>
          <a:lstStyle/>
          <a:p>
            <a:fld id="{E5C6785A-8532-4BBC-A304-EE1C919DF0F9}" type="slidenum">
              <a:rPr lang="en-US" altLang="en-US" smtClean="0"/>
              <a:pPr/>
              <a:t>‹#›</a:t>
            </a:fld>
            <a:endParaRPr lang="en-US" altLang="en-US"/>
          </a:p>
        </p:txBody>
      </p:sp>
    </p:spTree>
    <p:extLst>
      <p:ext uri="{BB962C8B-B14F-4D97-AF65-F5344CB8AC3E}">
        <p14:creationId xmlns:p14="http://schemas.microsoft.com/office/powerpoint/2010/main" val="373321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C0C8-591C-C084-F848-B8BFD6F4E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9E9E5F-C462-1531-0E4E-449B6D2E5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7794D-CB1A-782E-2C1D-0E37FD37C1CB}"/>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AC47B744-A4EF-0328-C0BB-321DDE396BC5}"/>
              </a:ext>
            </a:extLst>
          </p:cNvPr>
          <p:cNvSpPr>
            <a:spLocks noGrp="1"/>
          </p:cNvSpPr>
          <p:nvPr>
            <p:ph type="ftr" sz="quarter" idx="11"/>
          </p:nvPr>
        </p:nvSpPr>
        <p:spPr/>
        <p:txBody>
          <a:bodyPr/>
          <a:lstStyle/>
          <a:p>
            <a:r>
              <a:rPr lang="en-US" altLang="en-US"/>
              <a:t>Chapter 1: Introduction to Software Design</a:t>
            </a:r>
          </a:p>
        </p:txBody>
      </p:sp>
      <p:sp>
        <p:nvSpPr>
          <p:cNvPr id="6" name="Slide Number Placeholder 5">
            <a:extLst>
              <a:ext uri="{FF2B5EF4-FFF2-40B4-BE49-F238E27FC236}">
                <a16:creationId xmlns:a16="http://schemas.microsoft.com/office/drawing/2014/main" id="{4BD4E8DC-9E16-C82B-EA8D-D83A46127372}"/>
              </a:ext>
            </a:extLst>
          </p:cNvPr>
          <p:cNvSpPr>
            <a:spLocks noGrp="1"/>
          </p:cNvSpPr>
          <p:nvPr>
            <p:ph type="sldNum" sz="quarter" idx="12"/>
          </p:nvPr>
        </p:nvSpPr>
        <p:spPr/>
        <p:txBody>
          <a:bodyPr/>
          <a:lstStyle/>
          <a:p>
            <a:fld id="{18CE4A30-EE52-47D0-8454-4670F49CEC22}" type="slidenum">
              <a:rPr lang="en-US" altLang="en-US" smtClean="0"/>
              <a:pPr/>
              <a:t>‹#›</a:t>
            </a:fld>
            <a:endParaRPr lang="en-US" altLang="en-US"/>
          </a:p>
        </p:txBody>
      </p:sp>
    </p:spTree>
    <p:extLst>
      <p:ext uri="{BB962C8B-B14F-4D97-AF65-F5344CB8AC3E}">
        <p14:creationId xmlns:p14="http://schemas.microsoft.com/office/powerpoint/2010/main" val="373518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187B-E921-99FD-0E3D-48566A3B2A3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B4E9A3-AA84-03D2-D3B0-69D6E39E092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CBCDFD-A0F9-F96E-3E72-E613874EB5F8}"/>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765E3A1D-0203-0529-D250-6CF2B63C7F0F}"/>
              </a:ext>
            </a:extLst>
          </p:cNvPr>
          <p:cNvSpPr>
            <a:spLocks noGrp="1"/>
          </p:cNvSpPr>
          <p:nvPr>
            <p:ph type="ftr" sz="quarter" idx="11"/>
          </p:nvPr>
        </p:nvSpPr>
        <p:spPr/>
        <p:txBody>
          <a:bodyPr/>
          <a:lstStyle/>
          <a:p>
            <a:r>
              <a:rPr lang="en-US" altLang="en-US"/>
              <a:t>Chapter 1: Introduction to Software Design</a:t>
            </a:r>
          </a:p>
        </p:txBody>
      </p:sp>
      <p:sp>
        <p:nvSpPr>
          <p:cNvPr id="6" name="Slide Number Placeholder 5">
            <a:extLst>
              <a:ext uri="{FF2B5EF4-FFF2-40B4-BE49-F238E27FC236}">
                <a16:creationId xmlns:a16="http://schemas.microsoft.com/office/drawing/2014/main" id="{5A363182-8292-3E52-23D2-431A8755F946}"/>
              </a:ext>
            </a:extLst>
          </p:cNvPr>
          <p:cNvSpPr>
            <a:spLocks noGrp="1"/>
          </p:cNvSpPr>
          <p:nvPr>
            <p:ph type="sldNum" sz="quarter" idx="12"/>
          </p:nvPr>
        </p:nvSpPr>
        <p:spPr/>
        <p:txBody>
          <a:bodyPr/>
          <a:lstStyle/>
          <a:p>
            <a:fld id="{C2B2B52C-0966-4C3B-8420-21F4315DC919}" type="slidenum">
              <a:rPr lang="en-US" altLang="en-US" smtClean="0"/>
              <a:pPr/>
              <a:t>‹#›</a:t>
            </a:fld>
            <a:endParaRPr lang="en-US" altLang="en-US"/>
          </a:p>
        </p:txBody>
      </p:sp>
    </p:spTree>
    <p:extLst>
      <p:ext uri="{BB962C8B-B14F-4D97-AF65-F5344CB8AC3E}">
        <p14:creationId xmlns:p14="http://schemas.microsoft.com/office/powerpoint/2010/main" val="330604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D9DC-27CC-67FC-2D56-4D2F711E4D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757D9A-5DCC-2FF8-5DF8-4BCD7BF45FC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EFF8B7-72B7-6443-0FD8-6887D7B0005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608D21-2E31-D19F-204C-22F89EAB3CA7}"/>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EEC3F5FE-2EA9-AB4D-0E6B-BA1D5C808EE5}"/>
              </a:ext>
            </a:extLst>
          </p:cNvPr>
          <p:cNvSpPr>
            <a:spLocks noGrp="1"/>
          </p:cNvSpPr>
          <p:nvPr>
            <p:ph type="ftr" sz="quarter" idx="11"/>
          </p:nvPr>
        </p:nvSpPr>
        <p:spPr/>
        <p:txBody>
          <a:bodyPr/>
          <a:lstStyle/>
          <a:p>
            <a:r>
              <a:rPr lang="en-US" altLang="en-US"/>
              <a:t>Chapter 1: Introduction to Software Design</a:t>
            </a:r>
          </a:p>
        </p:txBody>
      </p:sp>
      <p:sp>
        <p:nvSpPr>
          <p:cNvPr id="7" name="Slide Number Placeholder 6">
            <a:extLst>
              <a:ext uri="{FF2B5EF4-FFF2-40B4-BE49-F238E27FC236}">
                <a16:creationId xmlns:a16="http://schemas.microsoft.com/office/drawing/2014/main" id="{2715DBAE-E4D8-1308-0EF8-B667A3B11923}"/>
              </a:ext>
            </a:extLst>
          </p:cNvPr>
          <p:cNvSpPr>
            <a:spLocks noGrp="1"/>
          </p:cNvSpPr>
          <p:nvPr>
            <p:ph type="sldNum" sz="quarter" idx="12"/>
          </p:nvPr>
        </p:nvSpPr>
        <p:spPr/>
        <p:txBody>
          <a:bodyPr/>
          <a:lstStyle/>
          <a:p>
            <a:fld id="{B0C86E63-5728-4BE9-85C9-B51970C35329}" type="slidenum">
              <a:rPr lang="en-US" altLang="en-US" smtClean="0"/>
              <a:pPr/>
              <a:t>‹#›</a:t>
            </a:fld>
            <a:endParaRPr lang="en-US" altLang="en-US"/>
          </a:p>
        </p:txBody>
      </p:sp>
    </p:spTree>
    <p:extLst>
      <p:ext uri="{BB962C8B-B14F-4D97-AF65-F5344CB8AC3E}">
        <p14:creationId xmlns:p14="http://schemas.microsoft.com/office/powerpoint/2010/main" val="336119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4E38-ED88-CE55-A3CE-7937441DB98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BD0AD-A948-B054-5FF0-960B55482FA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6D0B7F4-3585-9857-6E4B-02A06B84667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E9BD42-D49F-FF0A-28A8-9C591B52DC8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9328D5B-2C75-3B40-7F19-4C9A243014D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99743A-3452-403A-9F0C-03B625E85A01}"/>
              </a:ext>
            </a:extLst>
          </p:cNvPr>
          <p:cNvSpPr>
            <a:spLocks noGrp="1"/>
          </p:cNvSpPr>
          <p:nvPr>
            <p:ph type="dt" sz="half" idx="10"/>
          </p:nvPr>
        </p:nvSpPr>
        <p:spPr/>
        <p:txBody>
          <a:bodyPr/>
          <a:lstStyle/>
          <a:p>
            <a:endParaRPr lang="en-US" altLang="en-US"/>
          </a:p>
        </p:txBody>
      </p:sp>
      <p:sp>
        <p:nvSpPr>
          <p:cNvPr id="8" name="Footer Placeholder 7">
            <a:extLst>
              <a:ext uri="{FF2B5EF4-FFF2-40B4-BE49-F238E27FC236}">
                <a16:creationId xmlns:a16="http://schemas.microsoft.com/office/drawing/2014/main" id="{86F7A8B3-35BD-8B5D-2D3D-DE255865D8FD}"/>
              </a:ext>
            </a:extLst>
          </p:cNvPr>
          <p:cNvSpPr>
            <a:spLocks noGrp="1"/>
          </p:cNvSpPr>
          <p:nvPr>
            <p:ph type="ftr" sz="quarter" idx="11"/>
          </p:nvPr>
        </p:nvSpPr>
        <p:spPr/>
        <p:txBody>
          <a:bodyPr/>
          <a:lstStyle/>
          <a:p>
            <a:r>
              <a:rPr lang="en-US" altLang="en-US"/>
              <a:t>Chapter 1: Introduction to Software Design</a:t>
            </a:r>
          </a:p>
        </p:txBody>
      </p:sp>
      <p:sp>
        <p:nvSpPr>
          <p:cNvPr id="9" name="Slide Number Placeholder 8">
            <a:extLst>
              <a:ext uri="{FF2B5EF4-FFF2-40B4-BE49-F238E27FC236}">
                <a16:creationId xmlns:a16="http://schemas.microsoft.com/office/drawing/2014/main" id="{B2E08E61-91B7-E2C3-8256-5EF356AFB401}"/>
              </a:ext>
            </a:extLst>
          </p:cNvPr>
          <p:cNvSpPr>
            <a:spLocks noGrp="1"/>
          </p:cNvSpPr>
          <p:nvPr>
            <p:ph type="sldNum" sz="quarter" idx="12"/>
          </p:nvPr>
        </p:nvSpPr>
        <p:spPr/>
        <p:txBody>
          <a:bodyPr/>
          <a:lstStyle/>
          <a:p>
            <a:fld id="{880563E6-3B1F-4745-9092-D53A9830EB9C}" type="slidenum">
              <a:rPr lang="en-US" altLang="en-US" smtClean="0"/>
              <a:pPr/>
              <a:t>‹#›</a:t>
            </a:fld>
            <a:endParaRPr lang="en-US" altLang="en-US"/>
          </a:p>
        </p:txBody>
      </p:sp>
    </p:spTree>
    <p:extLst>
      <p:ext uri="{BB962C8B-B14F-4D97-AF65-F5344CB8AC3E}">
        <p14:creationId xmlns:p14="http://schemas.microsoft.com/office/powerpoint/2010/main" val="377383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8D90-97D7-D222-5F58-EF366CB403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FE193B-4773-D802-D3EB-699E4206363B}"/>
              </a:ext>
            </a:extLst>
          </p:cNvPr>
          <p:cNvSpPr>
            <a:spLocks noGrp="1"/>
          </p:cNvSpPr>
          <p:nvPr>
            <p:ph type="dt" sz="half" idx="10"/>
          </p:nvPr>
        </p:nvSpPr>
        <p:spPr/>
        <p:txBody>
          <a:bodyPr/>
          <a:lstStyle/>
          <a:p>
            <a:endParaRPr lang="en-US" altLang="en-US"/>
          </a:p>
        </p:txBody>
      </p:sp>
      <p:sp>
        <p:nvSpPr>
          <p:cNvPr id="4" name="Footer Placeholder 3">
            <a:extLst>
              <a:ext uri="{FF2B5EF4-FFF2-40B4-BE49-F238E27FC236}">
                <a16:creationId xmlns:a16="http://schemas.microsoft.com/office/drawing/2014/main" id="{C4319B71-3A96-56FD-22EB-F3D64497FC07}"/>
              </a:ext>
            </a:extLst>
          </p:cNvPr>
          <p:cNvSpPr>
            <a:spLocks noGrp="1"/>
          </p:cNvSpPr>
          <p:nvPr>
            <p:ph type="ftr" sz="quarter" idx="11"/>
          </p:nvPr>
        </p:nvSpPr>
        <p:spPr/>
        <p:txBody>
          <a:bodyPr/>
          <a:lstStyle/>
          <a:p>
            <a:r>
              <a:rPr lang="en-US" altLang="en-US"/>
              <a:t>Chapter 1: Introduction to Software Design</a:t>
            </a:r>
          </a:p>
        </p:txBody>
      </p:sp>
      <p:sp>
        <p:nvSpPr>
          <p:cNvPr id="5" name="Slide Number Placeholder 4">
            <a:extLst>
              <a:ext uri="{FF2B5EF4-FFF2-40B4-BE49-F238E27FC236}">
                <a16:creationId xmlns:a16="http://schemas.microsoft.com/office/drawing/2014/main" id="{FA2A3EF8-F8FA-C9FF-D808-E098D596E5B2}"/>
              </a:ext>
            </a:extLst>
          </p:cNvPr>
          <p:cNvSpPr>
            <a:spLocks noGrp="1"/>
          </p:cNvSpPr>
          <p:nvPr>
            <p:ph type="sldNum" sz="quarter" idx="12"/>
          </p:nvPr>
        </p:nvSpPr>
        <p:spPr/>
        <p:txBody>
          <a:bodyPr/>
          <a:lstStyle/>
          <a:p>
            <a:fld id="{7FBC2EC8-AE20-475C-9566-E42093EC14C3}" type="slidenum">
              <a:rPr lang="en-US" altLang="en-US" smtClean="0"/>
              <a:pPr/>
              <a:t>‹#›</a:t>
            </a:fld>
            <a:endParaRPr lang="en-US" altLang="en-US"/>
          </a:p>
        </p:txBody>
      </p:sp>
    </p:spTree>
    <p:extLst>
      <p:ext uri="{BB962C8B-B14F-4D97-AF65-F5344CB8AC3E}">
        <p14:creationId xmlns:p14="http://schemas.microsoft.com/office/powerpoint/2010/main" val="62737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836FE-24CA-4E77-3AFB-E1C75AAE4695}"/>
              </a:ext>
            </a:extLst>
          </p:cNvPr>
          <p:cNvSpPr>
            <a:spLocks noGrp="1"/>
          </p:cNvSpPr>
          <p:nvPr>
            <p:ph type="dt" sz="half" idx="10"/>
          </p:nvPr>
        </p:nvSpPr>
        <p:spPr/>
        <p:txBody>
          <a:bodyPr/>
          <a:lstStyle/>
          <a:p>
            <a:endParaRPr lang="en-US" altLang="en-US"/>
          </a:p>
        </p:txBody>
      </p:sp>
      <p:sp>
        <p:nvSpPr>
          <p:cNvPr id="3" name="Footer Placeholder 2">
            <a:extLst>
              <a:ext uri="{FF2B5EF4-FFF2-40B4-BE49-F238E27FC236}">
                <a16:creationId xmlns:a16="http://schemas.microsoft.com/office/drawing/2014/main" id="{B8D06F47-F3D4-0832-2B69-C2F677AED3E1}"/>
              </a:ext>
            </a:extLst>
          </p:cNvPr>
          <p:cNvSpPr>
            <a:spLocks noGrp="1"/>
          </p:cNvSpPr>
          <p:nvPr>
            <p:ph type="ftr" sz="quarter" idx="11"/>
          </p:nvPr>
        </p:nvSpPr>
        <p:spPr/>
        <p:txBody>
          <a:bodyPr/>
          <a:lstStyle/>
          <a:p>
            <a:r>
              <a:rPr lang="en-US" altLang="en-US"/>
              <a:t>Chapter 1: Introduction to Software Design</a:t>
            </a:r>
          </a:p>
        </p:txBody>
      </p:sp>
      <p:sp>
        <p:nvSpPr>
          <p:cNvPr id="4" name="Slide Number Placeholder 3">
            <a:extLst>
              <a:ext uri="{FF2B5EF4-FFF2-40B4-BE49-F238E27FC236}">
                <a16:creationId xmlns:a16="http://schemas.microsoft.com/office/drawing/2014/main" id="{CF6334FF-8C03-8548-6581-C5469C6DB622}"/>
              </a:ext>
            </a:extLst>
          </p:cNvPr>
          <p:cNvSpPr>
            <a:spLocks noGrp="1"/>
          </p:cNvSpPr>
          <p:nvPr>
            <p:ph type="sldNum" sz="quarter" idx="12"/>
          </p:nvPr>
        </p:nvSpPr>
        <p:spPr/>
        <p:txBody>
          <a:bodyPr/>
          <a:lstStyle/>
          <a:p>
            <a:fld id="{906787A9-6C75-491B-B031-26FAE7610764}" type="slidenum">
              <a:rPr lang="en-US" altLang="en-US" smtClean="0"/>
              <a:pPr/>
              <a:t>‹#›</a:t>
            </a:fld>
            <a:endParaRPr lang="en-US" altLang="en-US"/>
          </a:p>
        </p:txBody>
      </p:sp>
    </p:spTree>
    <p:extLst>
      <p:ext uri="{BB962C8B-B14F-4D97-AF65-F5344CB8AC3E}">
        <p14:creationId xmlns:p14="http://schemas.microsoft.com/office/powerpoint/2010/main" val="91472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A426-9ACB-BADA-969E-26B44459A8F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C6EAC3-1D69-CE98-CBC2-507C353DCC3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7B304A-B5E9-D7AB-B1F0-5EED1AC975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F25071A-846B-2408-5E37-999F03526602}"/>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C3443EC2-3DF1-7A09-A8C6-29E5F8842C86}"/>
              </a:ext>
            </a:extLst>
          </p:cNvPr>
          <p:cNvSpPr>
            <a:spLocks noGrp="1"/>
          </p:cNvSpPr>
          <p:nvPr>
            <p:ph type="ftr" sz="quarter" idx="11"/>
          </p:nvPr>
        </p:nvSpPr>
        <p:spPr/>
        <p:txBody>
          <a:bodyPr/>
          <a:lstStyle/>
          <a:p>
            <a:r>
              <a:rPr lang="en-US" altLang="en-US"/>
              <a:t>Chapter 1: Introduction to Software Design</a:t>
            </a:r>
          </a:p>
        </p:txBody>
      </p:sp>
      <p:sp>
        <p:nvSpPr>
          <p:cNvPr id="7" name="Slide Number Placeholder 6">
            <a:extLst>
              <a:ext uri="{FF2B5EF4-FFF2-40B4-BE49-F238E27FC236}">
                <a16:creationId xmlns:a16="http://schemas.microsoft.com/office/drawing/2014/main" id="{EC49F69B-81E0-5736-7EA9-A82C1DE5D5C1}"/>
              </a:ext>
            </a:extLst>
          </p:cNvPr>
          <p:cNvSpPr>
            <a:spLocks noGrp="1"/>
          </p:cNvSpPr>
          <p:nvPr>
            <p:ph type="sldNum" sz="quarter" idx="12"/>
          </p:nvPr>
        </p:nvSpPr>
        <p:spPr/>
        <p:txBody>
          <a:bodyPr/>
          <a:lstStyle/>
          <a:p>
            <a:fld id="{7EB425AE-89E1-4856-BC9A-218D52F6934B}" type="slidenum">
              <a:rPr lang="en-US" altLang="en-US" smtClean="0"/>
              <a:pPr/>
              <a:t>‹#›</a:t>
            </a:fld>
            <a:endParaRPr lang="en-US" altLang="en-US"/>
          </a:p>
        </p:txBody>
      </p:sp>
    </p:spTree>
    <p:extLst>
      <p:ext uri="{BB962C8B-B14F-4D97-AF65-F5344CB8AC3E}">
        <p14:creationId xmlns:p14="http://schemas.microsoft.com/office/powerpoint/2010/main" val="306634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5786-9C76-154D-C4CE-79474148401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7C7827-F16D-4EDF-004A-47D6F7B692B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F828DE2-E019-36F3-E234-49272ACD2C6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3C64638-DEC3-93C2-08E1-8DE63BFCD2A4}"/>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B75C7D64-DB5D-69C2-BE08-07F164F7492A}"/>
              </a:ext>
            </a:extLst>
          </p:cNvPr>
          <p:cNvSpPr>
            <a:spLocks noGrp="1"/>
          </p:cNvSpPr>
          <p:nvPr>
            <p:ph type="ftr" sz="quarter" idx="11"/>
          </p:nvPr>
        </p:nvSpPr>
        <p:spPr/>
        <p:txBody>
          <a:bodyPr/>
          <a:lstStyle/>
          <a:p>
            <a:r>
              <a:rPr lang="en-US" altLang="en-US"/>
              <a:t>Chapter 1: Introduction to Software Design</a:t>
            </a:r>
          </a:p>
        </p:txBody>
      </p:sp>
      <p:sp>
        <p:nvSpPr>
          <p:cNvPr id="7" name="Slide Number Placeholder 6">
            <a:extLst>
              <a:ext uri="{FF2B5EF4-FFF2-40B4-BE49-F238E27FC236}">
                <a16:creationId xmlns:a16="http://schemas.microsoft.com/office/drawing/2014/main" id="{CFFA94CC-DE37-6750-B27F-3B26DC1309EA}"/>
              </a:ext>
            </a:extLst>
          </p:cNvPr>
          <p:cNvSpPr>
            <a:spLocks noGrp="1"/>
          </p:cNvSpPr>
          <p:nvPr>
            <p:ph type="sldNum" sz="quarter" idx="12"/>
          </p:nvPr>
        </p:nvSpPr>
        <p:spPr/>
        <p:txBody>
          <a:bodyPr/>
          <a:lstStyle/>
          <a:p>
            <a:fld id="{E3ADD307-657D-4B67-AA71-0D40D2EE6C43}" type="slidenum">
              <a:rPr lang="en-US" altLang="en-US" smtClean="0"/>
              <a:pPr/>
              <a:t>‹#›</a:t>
            </a:fld>
            <a:endParaRPr lang="en-US" altLang="en-US"/>
          </a:p>
        </p:txBody>
      </p:sp>
    </p:spTree>
    <p:extLst>
      <p:ext uri="{BB962C8B-B14F-4D97-AF65-F5344CB8AC3E}">
        <p14:creationId xmlns:p14="http://schemas.microsoft.com/office/powerpoint/2010/main" val="121773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3C2F36-A289-EC31-3569-DBDF7A1DF59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59F3D6-6E02-9492-A44D-BAE00028E43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5430F3-E721-CB5A-FC72-B67662F8535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5" name="Footer Placeholder 4">
            <a:extLst>
              <a:ext uri="{FF2B5EF4-FFF2-40B4-BE49-F238E27FC236}">
                <a16:creationId xmlns:a16="http://schemas.microsoft.com/office/drawing/2014/main" id="{53024700-CE4B-F56F-234A-74A65B55326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en-US"/>
              <a:t>Chapter 1: Introduction to Software Design</a:t>
            </a:r>
          </a:p>
        </p:txBody>
      </p:sp>
      <p:sp>
        <p:nvSpPr>
          <p:cNvPr id="6" name="Slide Number Placeholder 5">
            <a:extLst>
              <a:ext uri="{FF2B5EF4-FFF2-40B4-BE49-F238E27FC236}">
                <a16:creationId xmlns:a16="http://schemas.microsoft.com/office/drawing/2014/main" id="{A5EE829F-F051-4702-2B7D-C37FFA14742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A89A56-338D-4879-91D0-2C74CBA00E12}" type="slidenum">
              <a:rPr lang="en-US" altLang="en-US" smtClean="0"/>
              <a:pPr/>
              <a:t>‹#›</a:t>
            </a:fld>
            <a:endParaRPr lang="en-US" altLang="en-US"/>
          </a:p>
        </p:txBody>
      </p:sp>
    </p:spTree>
    <p:extLst>
      <p:ext uri="{BB962C8B-B14F-4D97-AF65-F5344CB8AC3E}">
        <p14:creationId xmlns:p14="http://schemas.microsoft.com/office/powerpoint/2010/main" val="117054869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6.png"/></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9.png"/></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4CFF-F492-4AFF-452E-AEE7739B3B50}"/>
              </a:ext>
            </a:extLst>
          </p:cNvPr>
          <p:cNvSpPr>
            <a:spLocks noGrp="1"/>
          </p:cNvSpPr>
          <p:nvPr>
            <p:ph type="ctrTitle"/>
          </p:nvPr>
        </p:nvSpPr>
        <p:spPr/>
        <p:txBody>
          <a:bodyPr>
            <a:normAutofit/>
          </a:bodyPr>
          <a:lstStyle/>
          <a:p>
            <a:r>
              <a:rPr lang="en-US" altLang="en-US" dirty="0"/>
              <a:t>Introduction to Software Design</a:t>
            </a:r>
            <a:br>
              <a:rPr lang="en-US" altLang="en-US" dirty="0"/>
            </a:br>
            <a:endParaRPr lang="en-IN" dirty="0"/>
          </a:p>
        </p:txBody>
      </p:sp>
      <p:sp>
        <p:nvSpPr>
          <p:cNvPr id="3" name="Subtitle 2">
            <a:extLst>
              <a:ext uri="{FF2B5EF4-FFF2-40B4-BE49-F238E27FC236}">
                <a16:creationId xmlns:a16="http://schemas.microsoft.com/office/drawing/2014/main" id="{F3D51C70-D79A-9DDD-9F0D-C726C5976A0C}"/>
              </a:ext>
            </a:extLst>
          </p:cNvPr>
          <p:cNvSpPr>
            <a:spLocks noGrp="1"/>
          </p:cNvSpPr>
          <p:nvPr>
            <p:ph type="subTitle" idx="1"/>
          </p:nvPr>
        </p:nvSpPr>
        <p:spPr>
          <a:xfrm>
            <a:off x="6019800" y="4267200"/>
            <a:ext cx="2895600" cy="1655762"/>
          </a:xfrm>
        </p:spPr>
        <p:txBody>
          <a:bodyPr/>
          <a:lstStyle/>
          <a:p>
            <a:r>
              <a:rPr lang="en-IN" dirty="0"/>
              <a:t>BHAVANA</a:t>
            </a:r>
          </a:p>
          <a:p>
            <a:r>
              <a:rPr lang="en-IN" dirty="0"/>
              <a:t>DAY 43</a:t>
            </a:r>
          </a:p>
          <a:p>
            <a:r>
              <a:rPr lang="en-IN" dirty="0"/>
              <a:t>03/06/2024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51EAE01-B46F-00DA-8BBB-ED57E6E1A63C}"/>
              </a:ext>
            </a:extLst>
          </p:cNvPr>
          <p:cNvSpPr>
            <a:spLocks noGrp="1" noChangeArrowheads="1"/>
          </p:cNvSpPr>
          <p:nvPr>
            <p:ph type="title"/>
          </p:nvPr>
        </p:nvSpPr>
        <p:spPr/>
        <p:txBody>
          <a:bodyPr/>
          <a:lstStyle/>
          <a:p>
            <a:r>
              <a:rPr lang="en-US" altLang="en-US"/>
              <a:t>Other Software Life Cycle Models</a:t>
            </a:r>
          </a:p>
        </p:txBody>
      </p:sp>
      <p:sp>
        <p:nvSpPr>
          <p:cNvPr id="14339" name="Rectangle 3">
            <a:extLst>
              <a:ext uri="{FF2B5EF4-FFF2-40B4-BE49-F238E27FC236}">
                <a16:creationId xmlns:a16="http://schemas.microsoft.com/office/drawing/2014/main" id="{EDE6877A-5D1D-5C28-CD37-E1AAF7E58513}"/>
              </a:ext>
            </a:extLst>
          </p:cNvPr>
          <p:cNvSpPr>
            <a:spLocks noGrp="1" noChangeArrowheads="1"/>
          </p:cNvSpPr>
          <p:nvPr>
            <p:ph idx="1"/>
          </p:nvPr>
        </p:nvSpPr>
        <p:spPr/>
        <p:txBody>
          <a:bodyPr>
            <a:normAutofit/>
          </a:bodyPr>
          <a:lstStyle/>
          <a:p>
            <a:pPr algn="l"/>
            <a:r>
              <a:rPr lang="en-US" altLang="en-US"/>
              <a:t>Common theme among models: </a:t>
            </a:r>
            <a:r>
              <a:rPr lang="en-US" altLang="en-US" i="1" u="sng"/>
              <a:t>stages</a:t>
            </a:r>
            <a:r>
              <a:rPr lang="en-US" altLang="en-US"/>
              <a:t> or </a:t>
            </a:r>
            <a:r>
              <a:rPr lang="en-US" altLang="en-US" i="1" u="sng"/>
              <a:t>cycles</a:t>
            </a:r>
          </a:p>
          <a:p>
            <a:pPr algn="l"/>
            <a:r>
              <a:rPr lang="en-US" altLang="en-US" u="sng"/>
              <a:t>Unified Model</a:t>
            </a:r>
            <a:r>
              <a:rPr lang="en-US" altLang="en-US"/>
              <a:t>:</a:t>
            </a:r>
          </a:p>
          <a:p>
            <a:pPr lvl="1"/>
            <a:r>
              <a:rPr lang="en-US" altLang="en-US"/>
              <a:t>Cycles are called </a:t>
            </a:r>
            <a:r>
              <a:rPr lang="en-US" altLang="en-US" u="sng"/>
              <a:t>phases</a:t>
            </a:r>
            <a:r>
              <a:rPr lang="en-US" altLang="en-US"/>
              <a:t> and </a:t>
            </a:r>
            <a:r>
              <a:rPr lang="en-US" altLang="en-US" u="sng"/>
              <a:t>iterations</a:t>
            </a:r>
          </a:p>
          <a:p>
            <a:pPr lvl="1"/>
            <a:r>
              <a:rPr lang="en-US" altLang="en-US"/>
              <a:t>Activities are called </a:t>
            </a:r>
            <a:r>
              <a:rPr lang="en-US" altLang="en-US" u="sng"/>
              <a:t>workflows</a:t>
            </a:r>
          </a:p>
          <a:p>
            <a:pPr algn="l"/>
            <a:r>
              <a:rPr lang="en-US" altLang="en-US"/>
              <a:t>The four phases of the Unified Model:</a:t>
            </a:r>
          </a:p>
          <a:p>
            <a:pPr lvl="1"/>
            <a:r>
              <a:rPr lang="en-US" altLang="en-US"/>
              <a:t>Inception</a:t>
            </a:r>
          </a:p>
          <a:p>
            <a:pPr lvl="1"/>
            <a:r>
              <a:rPr lang="en-US" altLang="en-US"/>
              <a:t>Elaboration</a:t>
            </a:r>
          </a:p>
          <a:p>
            <a:pPr lvl="1"/>
            <a:r>
              <a:rPr lang="en-US" altLang="en-US"/>
              <a:t>Construction</a:t>
            </a:r>
          </a:p>
          <a:p>
            <a:pPr lvl="1"/>
            <a:r>
              <a:rPr lang="en-US" altLang="en-US"/>
              <a:t>Transition</a:t>
            </a:r>
          </a:p>
        </p:txBody>
      </p:sp>
      <p:sp>
        <p:nvSpPr>
          <p:cNvPr id="2" name="Footer Placeholder 4">
            <a:extLst>
              <a:ext uri="{FF2B5EF4-FFF2-40B4-BE49-F238E27FC236}">
                <a16:creationId xmlns:a16="http://schemas.microsoft.com/office/drawing/2014/main" id="{1AF971C6-8C52-E462-904F-B2BB99CA3FD4}"/>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0DA448C5-CD88-D318-2F89-9DF8DE36BFBC}"/>
              </a:ext>
            </a:extLst>
          </p:cNvPr>
          <p:cNvSpPr>
            <a:spLocks noGrp="1"/>
          </p:cNvSpPr>
          <p:nvPr>
            <p:ph type="sldNum" sz="quarter" idx="12"/>
          </p:nvPr>
        </p:nvSpPr>
        <p:spPr/>
        <p:txBody>
          <a:bodyPr/>
          <a:lstStyle/>
          <a:p>
            <a:fld id="{80BB0080-7AE7-408C-B3F7-C222D4AE3C72}"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B77E45F-5FC2-1B68-747A-6415BC433EF0}"/>
              </a:ext>
            </a:extLst>
          </p:cNvPr>
          <p:cNvSpPr>
            <a:spLocks noGrp="1" noChangeArrowheads="1"/>
          </p:cNvSpPr>
          <p:nvPr>
            <p:ph type="title"/>
          </p:nvPr>
        </p:nvSpPr>
        <p:spPr/>
        <p:txBody>
          <a:bodyPr/>
          <a:lstStyle/>
          <a:p>
            <a:r>
              <a:rPr lang="en-US" altLang="en-US"/>
              <a:t>Other Software Life Cycle Models (2)</a:t>
            </a:r>
          </a:p>
        </p:txBody>
      </p:sp>
      <p:pic>
        <p:nvPicPr>
          <p:cNvPr id="16387" name="Picture 3">
            <a:extLst>
              <a:ext uri="{FF2B5EF4-FFF2-40B4-BE49-F238E27FC236}">
                <a16:creationId xmlns:a16="http://schemas.microsoft.com/office/drawing/2014/main" id="{6E46B8FE-00CE-9551-6273-E274F5E0D8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066800"/>
            <a:ext cx="8229600" cy="5105400"/>
          </a:xfrm>
        </p:spPr>
      </p:pic>
      <p:sp>
        <p:nvSpPr>
          <p:cNvPr id="2" name="Footer Placeholder 4">
            <a:extLst>
              <a:ext uri="{FF2B5EF4-FFF2-40B4-BE49-F238E27FC236}">
                <a16:creationId xmlns:a16="http://schemas.microsoft.com/office/drawing/2014/main" id="{D89DC448-2A13-A457-0823-50BF3A71789C}"/>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5E82C913-74B5-E036-4D3C-C2FE5A86878F}"/>
              </a:ext>
            </a:extLst>
          </p:cNvPr>
          <p:cNvSpPr>
            <a:spLocks noGrp="1"/>
          </p:cNvSpPr>
          <p:nvPr>
            <p:ph type="sldNum" sz="quarter" idx="12"/>
          </p:nvPr>
        </p:nvSpPr>
        <p:spPr/>
        <p:txBody>
          <a:bodyPr/>
          <a:lstStyle/>
          <a:p>
            <a:fld id="{FDF596A9-D05C-4ACB-96F8-66B3E682EC3F}"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DE49565-0A1E-C12A-69BC-D044C7B29CF8}"/>
              </a:ext>
            </a:extLst>
          </p:cNvPr>
          <p:cNvSpPr>
            <a:spLocks noGrp="1" noChangeArrowheads="1"/>
          </p:cNvSpPr>
          <p:nvPr>
            <p:ph type="title"/>
          </p:nvPr>
        </p:nvSpPr>
        <p:spPr/>
        <p:txBody>
          <a:bodyPr/>
          <a:lstStyle/>
          <a:p>
            <a:r>
              <a:rPr lang="en-US" altLang="en-US"/>
              <a:t>Software Life Cycle </a:t>
            </a:r>
            <a:r>
              <a:rPr lang="en-US" altLang="en-US" u="sng"/>
              <a:t>Activities</a:t>
            </a:r>
          </a:p>
        </p:txBody>
      </p:sp>
      <p:sp>
        <p:nvSpPr>
          <p:cNvPr id="46083" name="Rectangle 3">
            <a:extLst>
              <a:ext uri="{FF2B5EF4-FFF2-40B4-BE49-F238E27FC236}">
                <a16:creationId xmlns:a16="http://schemas.microsoft.com/office/drawing/2014/main" id="{C1E2E33E-EA57-EC2C-9C8E-FC28A3AFE388}"/>
              </a:ext>
            </a:extLst>
          </p:cNvPr>
          <p:cNvSpPr>
            <a:spLocks noGrp="1" noChangeArrowheads="1"/>
          </p:cNvSpPr>
          <p:nvPr>
            <p:ph idx="1"/>
          </p:nvPr>
        </p:nvSpPr>
        <p:spPr/>
        <p:txBody>
          <a:bodyPr>
            <a:normAutofit/>
          </a:bodyPr>
          <a:lstStyle/>
          <a:p>
            <a:pPr algn="l">
              <a:buFontTx/>
              <a:buNone/>
            </a:pPr>
            <a:r>
              <a:rPr lang="en-US" altLang="en-US" sz="2800" dirty="0"/>
              <a:t>Activities essential for successful development:</a:t>
            </a:r>
          </a:p>
          <a:p>
            <a:pPr lvl="1"/>
            <a:r>
              <a:rPr lang="en-US" altLang="en-US" sz="2800" dirty="0"/>
              <a:t>Requirements </a:t>
            </a:r>
            <a:r>
              <a:rPr lang="en-US" altLang="en-US" sz="2800" u="sng" dirty="0"/>
              <a:t>specification</a:t>
            </a:r>
          </a:p>
          <a:p>
            <a:pPr lvl="1"/>
            <a:r>
              <a:rPr lang="en-US" altLang="en-US" sz="2800" dirty="0"/>
              <a:t>Architectural, component, &amp; detailed </a:t>
            </a:r>
            <a:r>
              <a:rPr lang="en-US" altLang="en-US" sz="2800" u="sng" dirty="0"/>
              <a:t>designs</a:t>
            </a:r>
          </a:p>
          <a:p>
            <a:pPr lvl="1"/>
            <a:r>
              <a:rPr lang="en-US" altLang="en-US" sz="2800" u="sng" dirty="0"/>
              <a:t>Implementation</a:t>
            </a:r>
          </a:p>
          <a:p>
            <a:pPr lvl="1"/>
            <a:r>
              <a:rPr lang="en-US" altLang="en-US" sz="2800" dirty="0"/>
              <a:t>Unit, integration, and acceptance </a:t>
            </a:r>
            <a:r>
              <a:rPr lang="en-US" altLang="en-US" sz="2800" u="sng" dirty="0"/>
              <a:t>testing</a:t>
            </a:r>
          </a:p>
          <a:p>
            <a:pPr lvl="1"/>
            <a:r>
              <a:rPr lang="en-US" altLang="en-US" sz="2800" dirty="0"/>
              <a:t>Installation and </a:t>
            </a:r>
            <a:r>
              <a:rPr lang="en-US" altLang="en-US" sz="2800" u="sng" dirty="0"/>
              <a:t>maintenance</a:t>
            </a:r>
          </a:p>
        </p:txBody>
      </p:sp>
      <p:sp>
        <p:nvSpPr>
          <p:cNvPr id="2" name="Footer Placeholder 4">
            <a:extLst>
              <a:ext uri="{FF2B5EF4-FFF2-40B4-BE49-F238E27FC236}">
                <a16:creationId xmlns:a16="http://schemas.microsoft.com/office/drawing/2014/main" id="{029EC8FE-11F1-B3CF-5F8E-4F79B0C8A164}"/>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7A875C9D-EDE9-8499-FA7F-E4BD4BC0E164}"/>
              </a:ext>
            </a:extLst>
          </p:cNvPr>
          <p:cNvSpPr>
            <a:spLocks noGrp="1"/>
          </p:cNvSpPr>
          <p:nvPr>
            <p:ph type="sldNum" sz="quarter" idx="12"/>
          </p:nvPr>
        </p:nvSpPr>
        <p:spPr/>
        <p:txBody>
          <a:bodyPr/>
          <a:lstStyle/>
          <a:p>
            <a:fld id="{460BA615-85A7-4C77-A567-55D9D2A4D995}"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CEB4CCF-5CC0-9226-DF27-C5E6F2A8838C}"/>
              </a:ext>
            </a:extLst>
          </p:cNvPr>
          <p:cNvSpPr>
            <a:spLocks noGrp="1" noChangeArrowheads="1"/>
          </p:cNvSpPr>
          <p:nvPr>
            <p:ph type="title"/>
          </p:nvPr>
        </p:nvSpPr>
        <p:spPr/>
        <p:txBody>
          <a:bodyPr/>
          <a:lstStyle/>
          <a:p>
            <a:r>
              <a:rPr lang="en-US" altLang="en-US"/>
              <a:t>Software Life Cycle Activities Defined</a:t>
            </a:r>
          </a:p>
        </p:txBody>
      </p:sp>
      <p:sp>
        <p:nvSpPr>
          <p:cNvPr id="2" name="Footer Placeholder 4">
            <a:extLst>
              <a:ext uri="{FF2B5EF4-FFF2-40B4-BE49-F238E27FC236}">
                <a16:creationId xmlns:a16="http://schemas.microsoft.com/office/drawing/2014/main" id="{DBD6A1E7-67E3-2B60-1DBB-86734B0D8F65}"/>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EFB00EE3-CCAB-B9ED-0E27-442D0F3121A4}"/>
              </a:ext>
            </a:extLst>
          </p:cNvPr>
          <p:cNvSpPr>
            <a:spLocks noGrp="1"/>
          </p:cNvSpPr>
          <p:nvPr>
            <p:ph type="sldNum" sz="quarter" idx="12"/>
          </p:nvPr>
        </p:nvSpPr>
        <p:spPr/>
        <p:txBody>
          <a:bodyPr/>
          <a:lstStyle/>
          <a:p>
            <a:fld id="{384F49B3-7148-4166-B02F-7BF557C602A0}" type="slidenum">
              <a:rPr lang="en-US" altLang="en-US"/>
              <a:pPr/>
              <a:t>13</a:t>
            </a:fld>
            <a:endParaRPr lang="en-US" altLang="en-US"/>
          </a:p>
        </p:txBody>
      </p:sp>
      <p:pic>
        <p:nvPicPr>
          <p:cNvPr id="17412" name="Picture 4">
            <a:extLst>
              <a:ext uri="{FF2B5EF4-FFF2-40B4-BE49-F238E27FC236}">
                <a16:creationId xmlns:a16="http://schemas.microsoft.com/office/drawing/2014/main" id="{BA87C7BD-8088-DA9F-05B0-CFCF49821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1371600"/>
            <a:ext cx="7510462"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16DCDCC-6239-E760-2531-0F5D3C24AB5F}"/>
              </a:ext>
            </a:extLst>
          </p:cNvPr>
          <p:cNvSpPr>
            <a:spLocks noGrp="1" noChangeArrowheads="1"/>
          </p:cNvSpPr>
          <p:nvPr>
            <p:ph type="title"/>
          </p:nvPr>
        </p:nvSpPr>
        <p:spPr/>
        <p:txBody>
          <a:bodyPr/>
          <a:lstStyle/>
          <a:p>
            <a:r>
              <a:rPr lang="en-US" altLang="en-US"/>
              <a:t>Software Life Cycle Activities (more)</a:t>
            </a:r>
          </a:p>
        </p:txBody>
      </p:sp>
      <p:sp>
        <p:nvSpPr>
          <p:cNvPr id="18435" name="Rectangle 3">
            <a:extLst>
              <a:ext uri="{FF2B5EF4-FFF2-40B4-BE49-F238E27FC236}">
                <a16:creationId xmlns:a16="http://schemas.microsoft.com/office/drawing/2014/main" id="{ED894FAF-FE19-4421-5AAD-DA1B9504C0EB}"/>
              </a:ext>
            </a:extLst>
          </p:cNvPr>
          <p:cNvSpPr>
            <a:spLocks noGrp="1" noChangeArrowheads="1"/>
          </p:cNvSpPr>
          <p:nvPr>
            <p:ph idx="1"/>
          </p:nvPr>
        </p:nvSpPr>
        <p:spPr/>
        <p:txBody>
          <a:bodyPr/>
          <a:lstStyle/>
          <a:p>
            <a:r>
              <a:rPr lang="en-US" altLang="en-US" sz="2800"/>
              <a:t>Requirements Specification</a:t>
            </a:r>
          </a:p>
          <a:p>
            <a:pPr lvl="1"/>
            <a:r>
              <a:rPr lang="en-US" altLang="en-US"/>
              <a:t>System analyst works with users to </a:t>
            </a:r>
            <a:r>
              <a:rPr lang="en-US" altLang="en-US" u="sng"/>
              <a:t>clarify the detailed system requirements</a:t>
            </a:r>
          </a:p>
          <a:p>
            <a:pPr lvl="1"/>
            <a:r>
              <a:rPr lang="en-US" altLang="en-US" u="sng"/>
              <a:t>Questions</a:t>
            </a:r>
            <a:r>
              <a:rPr lang="en-US" altLang="en-US"/>
              <a:t> include format of input data, desired form of any output screens, and data validation</a:t>
            </a:r>
          </a:p>
          <a:p>
            <a:r>
              <a:rPr lang="en-US" altLang="en-US" sz="2800"/>
              <a:t>Analysis</a:t>
            </a:r>
          </a:p>
          <a:p>
            <a:pPr lvl="1"/>
            <a:r>
              <a:rPr lang="en-US" altLang="en-US"/>
              <a:t>Make sure you completely </a:t>
            </a:r>
            <a:r>
              <a:rPr lang="en-US" altLang="en-US" u="sng"/>
              <a:t>understand the problem</a:t>
            </a:r>
            <a:r>
              <a:rPr lang="en-US" altLang="en-US"/>
              <a:t> before starting the design or program a solution</a:t>
            </a:r>
          </a:p>
          <a:p>
            <a:pPr lvl="1"/>
            <a:r>
              <a:rPr lang="en-US" altLang="en-US" u="sng"/>
              <a:t>Evaluate different approaches</a:t>
            </a:r>
            <a:r>
              <a:rPr lang="en-US" altLang="en-US"/>
              <a:t> to the design</a:t>
            </a:r>
          </a:p>
        </p:txBody>
      </p:sp>
      <p:sp>
        <p:nvSpPr>
          <p:cNvPr id="2" name="Footer Placeholder 4">
            <a:extLst>
              <a:ext uri="{FF2B5EF4-FFF2-40B4-BE49-F238E27FC236}">
                <a16:creationId xmlns:a16="http://schemas.microsoft.com/office/drawing/2014/main" id="{E4614589-2230-154C-34A5-910822EC01B8}"/>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22BEBD0E-AE19-4189-05B2-5CB2901659A4}"/>
              </a:ext>
            </a:extLst>
          </p:cNvPr>
          <p:cNvSpPr>
            <a:spLocks noGrp="1"/>
          </p:cNvSpPr>
          <p:nvPr>
            <p:ph type="sldNum" sz="quarter" idx="12"/>
          </p:nvPr>
        </p:nvSpPr>
        <p:spPr/>
        <p:txBody>
          <a:bodyPr/>
          <a:lstStyle/>
          <a:p>
            <a:fld id="{3F50AF2F-4460-4640-AA4B-8E4B00FB4EE9}"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F740AE1-3045-A3CD-145C-4C3350CE55E2}"/>
              </a:ext>
            </a:extLst>
          </p:cNvPr>
          <p:cNvSpPr>
            <a:spLocks noGrp="1" noChangeArrowheads="1"/>
          </p:cNvSpPr>
          <p:nvPr>
            <p:ph type="title"/>
          </p:nvPr>
        </p:nvSpPr>
        <p:spPr/>
        <p:txBody>
          <a:bodyPr/>
          <a:lstStyle/>
          <a:p>
            <a:r>
              <a:rPr lang="en-US" altLang="en-US"/>
              <a:t>Software Life Cycle Activities (continued)</a:t>
            </a:r>
          </a:p>
        </p:txBody>
      </p:sp>
      <p:sp>
        <p:nvSpPr>
          <p:cNvPr id="19459" name="Rectangle 3">
            <a:extLst>
              <a:ext uri="{FF2B5EF4-FFF2-40B4-BE49-F238E27FC236}">
                <a16:creationId xmlns:a16="http://schemas.microsoft.com/office/drawing/2014/main" id="{DD5DAADF-5260-B3E7-292A-486EACA9C87F}"/>
              </a:ext>
            </a:extLst>
          </p:cNvPr>
          <p:cNvSpPr>
            <a:spLocks noGrp="1" noChangeArrowheads="1"/>
          </p:cNvSpPr>
          <p:nvPr>
            <p:ph idx="1"/>
          </p:nvPr>
        </p:nvSpPr>
        <p:spPr/>
        <p:txBody>
          <a:bodyPr/>
          <a:lstStyle/>
          <a:p>
            <a:r>
              <a:rPr lang="en-US" altLang="en-US" sz="2800"/>
              <a:t>Design</a:t>
            </a:r>
          </a:p>
          <a:p>
            <a:pPr lvl="1"/>
            <a:r>
              <a:rPr lang="en-US" altLang="en-US" u="sng"/>
              <a:t>Top-down</a:t>
            </a:r>
            <a:r>
              <a:rPr lang="en-US" altLang="en-US"/>
              <a:t>: break system into smaller subsystems</a:t>
            </a:r>
          </a:p>
          <a:p>
            <a:pPr lvl="1"/>
            <a:r>
              <a:rPr lang="en-US" altLang="en-US" u="sng"/>
              <a:t>Object-oriented</a:t>
            </a:r>
            <a:r>
              <a:rPr lang="en-US" altLang="en-US"/>
              <a:t>: identify objects and their interactions</a:t>
            </a:r>
          </a:p>
          <a:p>
            <a:pPr lvl="1"/>
            <a:r>
              <a:rPr lang="en-US" altLang="en-US" u="sng"/>
              <a:t>UML diagrams:</a:t>
            </a:r>
            <a:r>
              <a:rPr lang="en-US" altLang="en-US"/>
              <a:t> tool to show interactions between:</a:t>
            </a:r>
          </a:p>
          <a:p>
            <a:pPr lvl="2"/>
            <a:r>
              <a:rPr lang="en-US" altLang="en-US" sz="2400"/>
              <a:t>Classes (inside the system)</a:t>
            </a:r>
          </a:p>
          <a:p>
            <a:pPr lvl="2"/>
            <a:r>
              <a:rPr lang="en-US" altLang="en-US" sz="2400"/>
              <a:t>Classes and external entities</a:t>
            </a:r>
            <a:endParaRPr lang="en-US" altLang="en-US"/>
          </a:p>
        </p:txBody>
      </p:sp>
      <p:sp>
        <p:nvSpPr>
          <p:cNvPr id="2" name="Footer Placeholder 4">
            <a:extLst>
              <a:ext uri="{FF2B5EF4-FFF2-40B4-BE49-F238E27FC236}">
                <a16:creationId xmlns:a16="http://schemas.microsoft.com/office/drawing/2014/main" id="{0C6CDE4E-63B4-CA3E-904E-CAC7ADDB5F9D}"/>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3031818C-3129-FC46-3D20-80BE12004F0C}"/>
              </a:ext>
            </a:extLst>
          </p:cNvPr>
          <p:cNvSpPr>
            <a:spLocks noGrp="1"/>
          </p:cNvSpPr>
          <p:nvPr>
            <p:ph type="sldNum" sz="quarter" idx="12"/>
          </p:nvPr>
        </p:nvSpPr>
        <p:spPr/>
        <p:txBody>
          <a:bodyPr/>
          <a:lstStyle/>
          <a:p>
            <a:fld id="{02A72659-2442-457B-B141-C0011A09491E}"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4271FEE-8C80-E2A6-51A2-6EAF71F0138B}"/>
              </a:ext>
            </a:extLst>
          </p:cNvPr>
          <p:cNvSpPr>
            <a:spLocks noGrp="1" noChangeArrowheads="1"/>
          </p:cNvSpPr>
          <p:nvPr>
            <p:ph type="title"/>
          </p:nvPr>
        </p:nvSpPr>
        <p:spPr>
          <a:xfrm>
            <a:off x="304800" y="274638"/>
            <a:ext cx="8534400" cy="1143000"/>
          </a:xfrm>
        </p:spPr>
        <p:txBody>
          <a:bodyPr/>
          <a:lstStyle/>
          <a:p>
            <a:r>
              <a:rPr lang="en-US" altLang="en-US"/>
              <a:t>Example of Top-Down: Stepwise Refinement</a:t>
            </a:r>
          </a:p>
        </p:txBody>
      </p:sp>
      <p:pic>
        <p:nvPicPr>
          <p:cNvPr id="30723" name="Picture 3">
            <a:extLst>
              <a:ext uri="{FF2B5EF4-FFF2-40B4-BE49-F238E27FC236}">
                <a16:creationId xmlns:a16="http://schemas.microsoft.com/office/drawing/2014/main" id="{1B3E51FC-C181-3FCB-C2CD-06368817FF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066800"/>
            <a:ext cx="8229600" cy="5181600"/>
          </a:xfrm>
        </p:spPr>
      </p:pic>
      <p:sp>
        <p:nvSpPr>
          <p:cNvPr id="2" name="Footer Placeholder 4">
            <a:extLst>
              <a:ext uri="{FF2B5EF4-FFF2-40B4-BE49-F238E27FC236}">
                <a16:creationId xmlns:a16="http://schemas.microsoft.com/office/drawing/2014/main" id="{93B02028-C70D-EDEC-3A25-8818210C25DC}"/>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9EA42F25-334C-5F15-983E-79D47C0E928A}"/>
              </a:ext>
            </a:extLst>
          </p:cNvPr>
          <p:cNvSpPr>
            <a:spLocks noGrp="1"/>
          </p:cNvSpPr>
          <p:nvPr>
            <p:ph type="sldNum" sz="quarter" idx="12"/>
          </p:nvPr>
        </p:nvSpPr>
        <p:spPr/>
        <p:txBody>
          <a:bodyPr/>
          <a:lstStyle/>
          <a:p>
            <a:fld id="{E6FD7742-B1D4-4CA0-BFB2-7F6CA2056B3F}"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7BAAD67-0A88-DE59-B86F-6A5D9212721C}"/>
              </a:ext>
            </a:extLst>
          </p:cNvPr>
          <p:cNvSpPr>
            <a:spLocks noGrp="1" noChangeArrowheads="1"/>
          </p:cNvSpPr>
          <p:nvPr>
            <p:ph type="title"/>
          </p:nvPr>
        </p:nvSpPr>
        <p:spPr/>
        <p:txBody>
          <a:bodyPr/>
          <a:lstStyle/>
          <a:p>
            <a:r>
              <a:rPr lang="en-US" altLang="en-US"/>
              <a:t>Example of Object-Oriented: Class Diagram</a:t>
            </a:r>
          </a:p>
        </p:txBody>
      </p:sp>
      <p:pic>
        <p:nvPicPr>
          <p:cNvPr id="47107" name="Picture 3">
            <a:extLst>
              <a:ext uri="{FF2B5EF4-FFF2-40B4-BE49-F238E27FC236}">
                <a16:creationId xmlns:a16="http://schemas.microsoft.com/office/drawing/2014/main" id="{CE3D2467-1C70-EEC0-F834-38B759188C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447800"/>
            <a:ext cx="9144000" cy="2895600"/>
          </a:xfrm>
          <a:noFill/>
        </p:spPr>
      </p:pic>
      <p:sp>
        <p:nvSpPr>
          <p:cNvPr id="2" name="Footer Placeholder 4">
            <a:extLst>
              <a:ext uri="{FF2B5EF4-FFF2-40B4-BE49-F238E27FC236}">
                <a16:creationId xmlns:a16="http://schemas.microsoft.com/office/drawing/2014/main" id="{C8B751E0-E618-28B1-0A9C-939F5A2CBA54}"/>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4CC73A08-51FF-7087-9E14-2A8CB8B0CE5D}"/>
              </a:ext>
            </a:extLst>
          </p:cNvPr>
          <p:cNvSpPr>
            <a:spLocks noGrp="1"/>
          </p:cNvSpPr>
          <p:nvPr>
            <p:ph type="sldNum" sz="quarter" idx="12"/>
          </p:nvPr>
        </p:nvSpPr>
        <p:spPr/>
        <p:txBody>
          <a:bodyPr/>
          <a:lstStyle/>
          <a:p>
            <a:fld id="{87B9638C-6FB2-4125-8926-8A050E3C807A}"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ED40A65-A001-1E51-08CB-3990F74B7B02}"/>
              </a:ext>
            </a:extLst>
          </p:cNvPr>
          <p:cNvSpPr>
            <a:spLocks noGrp="1" noChangeArrowheads="1"/>
          </p:cNvSpPr>
          <p:nvPr>
            <p:ph type="title"/>
          </p:nvPr>
        </p:nvSpPr>
        <p:spPr/>
        <p:txBody>
          <a:bodyPr/>
          <a:lstStyle/>
          <a:p>
            <a:r>
              <a:rPr lang="en-US" altLang="en-US"/>
              <a:t>Using Abstraction to Manage Complexity</a:t>
            </a:r>
          </a:p>
        </p:txBody>
      </p:sp>
      <p:sp>
        <p:nvSpPr>
          <p:cNvPr id="6147" name="Rectangle 3">
            <a:extLst>
              <a:ext uri="{FF2B5EF4-FFF2-40B4-BE49-F238E27FC236}">
                <a16:creationId xmlns:a16="http://schemas.microsoft.com/office/drawing/2014/main" id="{6D018759-1CB2-3682-484D-F82A16B8755E}"/>
              </a:ext>
            </a:extLst>
          </p:cNvPr>
          <p:cNvSpPr>
            <a:spLocks noGrp="1" noChangeArrowheads="1"/>
          </p:cNvSpPr>
          <p:nvPr>
            <p:ph idx="1"/>
          </p:nvPr>
        </p:nvSpPr>
        <p:spPr/>
        <p:txBody>
          <a:bodyPr>
            <a:normAutofit/>
          </a:bodyPr>
          <a:lstStyle/>
          <a:p>
            <a:pPr algn="l">
              <a:lnSpc>
                <a:spcPct val="90000"/>
              </a:lnSpc>
            </a:pPr>
            <a:r>
              <a:rPr lang="en-US" altLang="en-US"/>
              <a:t>An </a:t>
            </a:r>
            <a:r>
              <a:rPr lang="en-US" altLang="en-US" b="1" i="1"/>
              <a:t>abstraction</a:t>
            </a:r>
            <a:r>
              <a:rPr lang="en-US" altLang="en-US"/>
              <a:t> is a </a:t>
            </a:r>
            <a:r>
              <a:rPr lang="en-US" altLang="en-US" u="sng"/>
              <a:t>model</a:t>
            </a:r>
            <a:r>
              <a:rPr lang="en-US" altLang="en-US"/>
              <a:t> of a physical entity or activity</a:t>
            </a:r>
          </a:p>
          <a:p>
            <a:pPr lvl="1">
              <a:lnSpc>
                <a:spcPct val="90000"/>
              </a:lnSpc>
            </a:pPr>
            <a:r>
              <a:rPr lang="en-US" altLang="en-US"/>
              <a:t>Models include </a:t>
            </a:r>
            <a:r>
              <a:rPr lang="en-US" altLang="en-US" u="sng"/>
              <a:t>relevant</a:t>
            </a:r>
            <a:r>
              <a:rPr lang="en-US" altLang="en-US"/>
              <a:t> facts and details</a:t>
            </a:r>
          </a:p>
          <a:p>
            <a:pPr lvl="1">
              <a:lnSpc>
                <a:spcPct val="90000"/>
              </a:lnSpc>
            </a:pPr>
            <a:r>
              <a:rPr lang="en-US" altLang="en-US"/>
              <a:t>Models </a:t>
            </a:r>
            <a:r>
              <a:rPr lang="en-US" altLang="en-US" u="sng"/>
              <a:t>exclude</a:t>
            </a:r>
            <a:r>
              <a:rPr lang="en-US" altLang="en-US"/>
              <a:t> matters irrelevant to system/task</a:t>
            </a:r>
          </a:p>
          <a:p>
            <a:pPr algn="l">
              <a:lnSpc>
                <a:spcPct val="90000"/>
              </a:lnSpc>
            </a:pPr>
            <a:r>
              <a:rPr lang="en-US" altLang="en-US"/>
              <a:t>Abstraction helps programmers:</a:t>
            </a:r>
          </a:p>
          <a:p>
            <a:pPr lvl="1">
              <a:lnSpc>
                <a:spcPct val="90000"/>
              </a:lnSpc>
            </a:pPr>
            <a:r>
              <a:rPr lang="en-US" altLang="en-US"/>
              <a:t>Complex issues handled in manageable pieces</a:t>
            </a:r>
          </a:p>
          <a:p>
            <a:pPr algn="l">
              <a:lnSpc>
                <a:spcPct val="90000"/>
              </a:lnSpc>
            </a:pPr>
            <a:r>
              <a:rPr lang="en-US" altLang="en-US" b="1"/>
              <a:t>Procedural abstraction:</a:t>
            </a:r>
            <a:r>
              <a:rPr lang="en-US" altLang="en-US"/>
              <a:t> distinguishes ...</a:t>
            </a:r>
          </a:p>
          <a:p>
            <a:pPr lvl="1">
              <a:lnSpc>
                <a:spcPct val="90000"/>
              </a:lnSpc>
            </a:pPr>
            <a:r>
              <a:rPr lang="en-US" altLang="en-US" i="1" u="sng"/>
              <a:t>What</a:t>
            </a:r>
            <a:r>
              <a:rPr lang="en-US" altLang="en-US"/>
              <a:t> to achieve (by a procedure) ...</a:t>
            </a:r>
          </a:p>
          <a:p>
            <a:pPr lvl="1">
              <a:lnSpc>
                <a:spcPct val="90000"/>
              </a:lnSpc>
            </a:pPr>
            <a:r>
              <a:rPr lang="en-US" altLang="en-US"/>
              <a:t>From </a:t>
            </a:r>
            <a:r>
              <a:rPr lang="en-US" altLang="en-US" i="1" u="sng"/>
              <a:t>how</a:t>
            </a:r>
            <a:r>
              <a:rPr lang="en-US" altLang="en-US"/>
              <a:t> to achieve it (implementation)</a:t>
            </a:r>
          </a:p>
          <a:p>
            <a:pPr algn="l">
              <a:lnSpc>
                <a:spcPct val="90000"/>
              </a:lnSpc>
            </a:pPr>
            <a:r>
              <a:rPr lang="en-US" altLang="en-US" b="1"/>
              <a:t>Data abstraction:</a:t>
            </a:r>
            <a:r>
              <a:rPr lang="en-US" altLang="en-US"/>
              <a:t> distinguishes ...</a:t>
            </a:r>
          </a:p>
          <a:p>
            <a:pPr lvl="1">
              <a:lnSpc>
                <a:spcPct val="90000"/>
              </a:lnSpc>
            </a:pPr>
            <a:r>
              <a:rPr lang="en-US" altLang="en-US" i="1" u="sng"/>
              <a:t>Data objects</a:t>
            </a:r>
            <a:r>
              <a:rPr lang="en-US" altLang="en-US"/>
              <a:t> for a problem and their operations ...</a:t>
            </a:r>
          </a:p>
          <a:p>
            <a:pPr lvl="1">
              <a:lnSpc>
                <a:spcPct val="90000"/>
              </a:lnSpc>
            </a:pPr>
            <a:r>
              <a:rPr lang="en-US" altLang="en-US"/>
              <a:t>From </a:t>
            </a:r>
            <a:r>
              <a:rPr lang="en-US" altLang="en-US" i="1" u="sng"/>
              <a:t>their representation</a:t>
            </a:r>
            <a:r>
              <a:rPr lang="en-US" altLang="en-US"/>
              <a:t> in memory</a:t>
            </a:r>
          </a:p>
        </p:txBody>
      </p:sp>
      <p:sp>
        <p:nvSpPr>
          <p:cNvPr id="2" name="Footer Placeholder 4">
            <a:extLst>
              <a:ext uri="{FF2B5EF4-FFF2-40B4-BE49-F238E27FC236}">
                <a16:creationId xmlns:a16="http://schemas.microsoft.com/office/drawing/2014/main" id="{C20346C7-9924-0CF7-92EB-431538DCCA68}"/>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9E80B04D-A1F7-ADA0-3ADB-DE7DD17923E3}"/>
              </a:ext>
            </a:extLst>
          </p:cNvPr>
          <p:cNvSpPr>
            <a:spLocks noGrp="1"/>
          </p:cNvSpPr>
          <p:nvPr>
            <p:ph type="sldNum" sz="quarter" idx="12"/>
          </p:nvPr>
        </p:nvSpPr>
        <p:spPr/>
        <p:txBody>
          <a:bodyPr/>
          <a:lstStyle/>
          <a:p>
            <a:fld id="{499FF021-1A11-4BDB-BEC4-3DCF9AD33414}"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AC59291-5B1D-280C-E29A-466FBE4E16F3}"/>
              </a:ext>
            </a:extLst>
          </p:cNvPr>
          <p:cNvSpPr>
            <a:spLocks noGrp="1" noChangeArrowheads="1"/>
          </p:cNvSpPr>
          <p:nvPr>
            <p:ph type="title"/>
          </p:nvPr>
        </p:nvSpPr>
        <p:spPr/>
        <p:txBody>
          <a:bodyPr/>
          <a:lstStyle/>
          <a:p>
            <a:r>
              <a:rPr lang="en-US" altLang="en-US"/>
              <a:t>Using Abstraction to Manage Complexity (2)</a:t>
            </a:r>
          </a:p>
        </p:txBody>
      </p:sp>
      <p:sp>
        <p:nvSpPr>
          <p:cNvPr id="20483" name="Rectangle 3">
            <a:extLst>
              <a:ext uri="{FF2B5EF4-FFF2-40B4-BE49-F238E27FC236}">
                <a16:creationId xmlns:a16="http://schemas.microsoft.com/office/drawing/2014/main" id="{1BE77D3A-B1D3-B6C1-8367-2409FCE485A9}"/>
              </a:ext>
            </a:extLst>
          </p:cNvPr>
          <p:cNvSpPr>
            <a:spLocks noGrp="1" noChangeArrowheads="1"/>
          </p:cNvSpPr>
          <p:nvPr>
            <p:ph idx="1"/>
          </p:nvPr>
        </p:nvSpPr>
        <p:spPr/>
        <p:txBody>
          <a:bodyPr/>
          <a:lstStyle/>
          <a:p>
            <a:pPr algn="l"/>
            <a:r>
              <a:rPr lang="en-US" altLang="en-US"/>
              <a:t>If another class uses an object </a:t>
            </a:r>
            <a:r>
              <a:rPr lang="en-US" altLang="en-US" i="1" u="sng"/>
              <a:t>only through its methods</a:t>
            </a:r>
            <a:r>
              <a:rPr lang="en-US" altLang="en-US"/>
              <a:t>, the other class will not be affected if the data representation changes</a:t>
            </a:r>
          </a:p>
          <a:p>
            <a:pPr algn="l"/>
            <a:r>
              <a:rPr lang="en-US" altLang="en-US" b="1"/>
              <a:t>Information hiding:</a:t>
            </a:r>
            <a:r>
              <a:rPr lang="en-US" altLang="en-US"/>
              <a:t> Concealing the details of a class implementation from users of the class</a:t>
            </a:r>
          </a:p>
          <a:p>
            <a:pPr lvl="1"/>
            <a:r>
              <a:rPr lang="en-US" altLang="en-US"/>
              <a:t>Enforces the discipline of data abstraction</a:t>
            </a:r>
          </a:p>
          <a:p>
            <a:pPr algn="l"/>
            <a:endParaRPr lang="en-US" altLang="en-US"/>
          </a:p>
        </p:txBody>
      </p:sp>
      <p:sp>
        <p:nvSpPr>
          <p:cNvPr id="2" name="Footer Placeholder 4">
            <a:extLst>
              <a:ext uri="{FF2B5EF4-FFF2-40B4-BE49-F238E27FC236}">
                <a16:creationId xmlns:a16="http://schemas.microsoft.com/office/drawing/2014/main" id="{711C0983-7EC7-BBCE-FB45-0ADDC1C20A9F}"/>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7951D238-77BF-A68D-97A4-7048080EC418}"/>
              </a:ext>
            </a:extLst>
          </p:cNvPr>
          <p:cNvSpPr>
            <a:spLocks noGrp="1"/>
          </p:cNvSpPr>
          <p:nvPr>
            <p:ph type="sldNum" sz="quarter" idx="12"/>
          </p:nvPr>
        </p:nvSpPr>
        <p:spPr/>
        <p:txBody>
          <a:bodyPr/>
          <a:lstStyle/>
          <a:p>
            <a:fld id="{1020A87C-B850-4D1D-8E60-93D9467DE123}"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E4AE3DD-3A90-3496-3EFC-3E5097308E50}"/>
              </a:ext>
            </a:extLst>
          </p:cNvPr>
          <p:cNvSpPr>
            <a:spLocks noGrp="1" noChangeArrowheads="1"/>
          </p:cNvSpPr>
          <p:nvPr>
            <p:ph type="title"/>
          </p:nvPr>
        </p:nvSpPr>
        <p:spPr/>
        <p:txBody>
          <a:bodyPr/>
          <a:lstStyle/>
          <a:p>
            <a:r>
              <a:rPr lang="en-US" altLang="en-US" dirty="0"/>
              <a:t>Outline</a:t>
            </a:r>
          </a:p>
        </p:txBody>
      </p:sp>
      <p:sp>
        <p:nvSpPr>
          <p:cNvPr id="3075" name="Rectangle 3">
            <a:extLst>
              <a:ext uri="{FF2B5EF4-FFF2-40B4-BE49-F238E27FC236}">
                <a16:creationId xmlns:a16="http://schemas.microsoft.com/office/drawing/2014/main" id="{694CC3ED-A15E-E0EF-844B-ABEEA799DEA7}"/>
              </a:ext>
            </a:extLst>
          </p:cNvPr>
          <p:cNvSpPr>
            <a:spLocks noGrp="1" noChangeArrowheads="1"/>
          </p:cNvSpPr>
          <p:nvPr>
            <p:ph idx="1"/>
          </p:nvPr>
        </p:nvSpPr>
        <p:spPr/>
        <p:txBody>
          <a:bodyPr>
            <a:normAutofit/>
          </a:bodyPr>
          <a:lstStyle/>
          <a:p>
            <a:pPr algn="l"/>
            <a:r>
              <a:rPr lang="en-US" altLang="en-US"/>
              <a:t>The </a:t>
            </a:r>
            <a:r>
              <a:rPr lang="en-US" altLang="en-US" u="sng"/>
              <a:t>software challenge</a:t>
            </a:r>
            <a:r>
              <a:rPr lang="en-US" altLang="en-US" b="1"/>
              <a:t> </a:t>
            </a:r>
            <a:r>
              <a:rPr lang="en-US" altLang="en-US"/>
              <a:t>and the </a:t>
            </a:r>
            <a:r>
              <a:rPr lang="en-US" altLang="en-US" u="sng"/>
              <a:t>software life cycle</a:t>
            </a:r>
          </a:p>
          <a:p>
            <a:pPr algn="l"/>
            <a:r>
              <a:rPr lang="en-US" altLang="en-US" u="sng"/>
              <a:t>Activities</a:t>
            </a:r>
            <a:r>
              <a:rPr lang="en-US" altLang="en-US"/>
              <a:t> of each </a:t>
            </a:r>
            <a:r>
              <a:rPr lang="en-US" altLang="en-US" u="sng"/>
              <a:t>phase</a:t>
            </a:r>
            <a:r>
              <a:rPr lang="en-US" altLang="en-US"/>
              <a:t> of the software life cycle</a:t>
            </a:r>
          </a:p>
          <a:p>
            <a:pPr algn="l"/>
            <a:r>
              <a:rPr lang="en-US" altLang="en-US"/>
              <a:t>Using </a:t>
            </a:r>
            <a:r>
              <a:rPr lang="en-US" altLang="en-US" u="sng"/>
              <a:t>top-down design</a:t>
            </a:r>
            <a:r>
              <a:rPr lang="en-US" altLang="en-US" b="1" i="1"/>
              <a:t> </a:t>
            </a:r>
            <a:r>
              <a:rPr lang="en-US" altLang="en-US"/>
              <a:t>and </a:t>
            </a:r>
            <a:r>
              <a:rPr lang="en-US" altLang="en-US" u="sng"/>
              <a:t>object-oriented design</a:t>
            </a:r>
          </a:p>
          <a:p>
            <a:pPr algn="l"/>
            <a:r>
              <a:rPr lang="en-US" altLang="en-US" u="sng"/>
              <a:t>Managing complexity:</a:t>
            </a:r>
          </a:p>
          <a:p>
            <a:pPr lvl="1"/>
            <a:r>
              <a:rPr lang="en-US" altLang="en-US" u="sng"/>
              <a:t>Data abstraction</a:t>
            </a:r>
          </a:p>
          <a:p>
            <a:pPr lvl="1"/>
            <a:r>
              <a:rPr lang="en-US" altLang="en-US" u="sng"/>
              <a:t>Procedural abstraction</a:t>
            </a:r>
          </a:p>
          <a:p>
            <a:pPr lvl="1"/>
            <a:r>
              <a:rPr lang="en-US" altLang="en-US" u="sng"/>
              <a:t>Information hiding</a:t>
            </a:r>
          </a:p>
          <a:p>
            <a:pPr algn="l"/>
            <a:r>
              <a:rPr lang="en-US" altLang="en-US" u="sng"/>
              <a:t>Class diagrams </a:t>
            </a:r>
            <a:r>
              <a:rPr lang="en-US" altLang="en-US"/>
              <a:t>document interactions between classes</a:t>
            </a:r>
          </a:p>
        </p:txBody>
      </p:sp>
      <p:sp>
        <p:nvSpPr>
          <p:cNvPr id="2" name="Footer Placeholder 4">
            <a:extLst>
              <a:ext uri="{FF2B5EF4-FFF2-40B4-BE49-F238E27FC236}">
                <a16:creationId xmlns:a16="http://schemas.microsoft.com/office/drawing/2014/main" id="{F24A5AC7-5A93-2F84-747E-8EE9BADBAD20}"/>
              </a:ext>
            </a:extLst>
          </p:cNvPr>
          <p:cNvSpPr>
            <a:spLocks noGrp="1"/>
          </p:cNvSpPr>
          <p:nvPr>
            <p:ph type="ftr" sz="quarter" idx="11"/>
          </p:nvPr>
        </p:nvSpPr>
        <p:spPr/>
        <p:txBody>
          <a:bodyPr/>
          <a:lstStyle/>
          <a:p>
            <a:r>
              <a:rPr lang="en-US" altLang="en-US" dirty="0"/>
              <a:t>Chapter 1: Introduction to Software Design</a:t>
            </a:r>
          </a:p>
        </p:txBody>
      </p:sp>
      <p:sp>
        <p:nvSpPr>
          <p:cNvPr id="3" name="Slide Number Placeholder 5">
            <a:extLst>
              <a:ext uri="{FF2B5EF4-FFF2-40B4-BE49-F238E27FC236}">
                <a16:creationId xmlns:a16="http://schemas.microsoft.com/office/drawing/2014/main" id="{C4F788A8-B79F-A9FC-9001-695A125FBC8A}"/>
              </a:ext>
            </a:extLst>
          </p:cNvPr>
          <p:cNvSpPr>
            <a:spLocks noGrp="1"/>
          </p:cNvSpPr>
          <p:nvPr>
            <p:ph type="sldNum" sz="quarter" idx="12"/>
          </p:nvPr>
        </p:nvSpPr>
        <p:spPr/>
        <p:txBody>
          <a:bodyPr/>
          <a:lstStyle/>
          <a:p>
            <a:fld id="{A991D767-2872-4F36-A4EA-9C129D6EC96A}"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049E79E-AAC2-31C5-C2C2-3FB024582B0B}"/>
              </a:ext>
            </a:extLst>
          </p:cNvPr>
          <p:cNvSpPr>
            <a:spLocks noGrp="1" noChangeArrowheads="1"/>
          </p:cNvSpPr>
          <p:nvPr>
            <p:ph type="title"/>
          </p:nvPr>
        </p:nvSpPr>
        <p:spPr/>
        <p:txBody>
          <a:bodyPr>
            <a:normAutofit/>
          </a:bodyPr>
          <a:lstStyle/>
          <a:p>
            <a:r>
              <a:rPr lang="en-US" altLang="en-US"/>
              <a:t>Abstract Data Types, Interfaces, and</a:t>
            </a:r>
            <a:br>
              <a:rPr lang="en-US" altLang="en-US"/>
            </a:br>
            <a:r>
              <a:rPr lang="en-US" altLang="en-US"/>
              <a:t>Pre- and Post-conditions</a:t>
            </a:r>
          </a:p>
        </p:txBody>
      </p:sp>
      <p:sp>
        <p:nvSpPr>
          <p:cNvPr id="7171" name="Rectangle 3">
            <a:extLst>
              <a:ext uri="{FF2B5EF4-FFF2-40B4-BE49-F238E27FC236}">
                <a16:creationId xmlns:a16="http://schemas.microsoft.com/office/drawing/2014/main" id="{2D1F7024-2745-79C2-F7BB-45A1F56A863A}"/>
              </a:ext>
            </a:extLst>
          </p:cNvPr>
          <p:cNvSpPr>
            <a:spLocks noGrp="1" noChangeArrowheads="1"/>
          </p:cNvSpPr>
          <p:nvPr>
            <p:ph idx="1"/>
          </p:nvPr>
        </p:nvSpPr>
        <p:spPr>
          <a:xfrm>
            <a:off x="457200" y="1600200"/>
            <a:ext cx="8382000" cy="4525963"/>
          </a:xfrm>
        </p:spPr>
        <p:txBody>
          <a:bodyPr/>
          <a:lstStyle/>
          <a:p>
            <a:pPr algn="l"/>
            <a:r>
              <a:rPr lang="en-US" altLang="en-US"/>
              <a:t>A major goal of software engineering: </a:t>
            </a:r>
            <a:r>
              <a:rPr lang="en-US" altLang="en-US" i="1" u="sng"/>
              <a:t>write reusable code</a:t>
            </a:r>
          </a:p>
          <a:p>
            <a:pPr algn="l"/>
            <a:r>
              <a:rPr lang="en-US" altLang="en-US" b="1"/>
              <a:t>Abstract data type</a:t>
            </a:r>
            <a:r>
              <a:rPr lang="en-US" altLang="en-US"/>
              <a:t> (ADT): data + methods</a:t>
            </a:r>
          </a:p>
          <a:p>
            <a:pPr algn="l"/>
            <a:r>
              <a:rPr lang="en-US" altLang="en-US"/>
              <a:t>A </a:t>
            </a:r>
            <a:r>
              <a:rPr lang="en-US" altLang="en-US" b="1"/>
              <a:t>Java interface</a:t>
            </a:r>
            <a:r>
              <a:rPr lang="en-US" altLang="en-US"/>
              <a:t> is a way to specify an ADT</a:t>
            </a:r>
          </a:p>
          <a:p>
            <a:pPr lvl="1"/>
            <a:r>
              <a:rPr lang="en-US" altLang="en-US"/>
              <a:t>Names, parameters, return types of methods</a:t>
            </a:r>
          </a:p>
          <a:p>
            <a:pPr lvl="1"/>
            <a:r>
              <a:rPr lang="en-US" altLang="en-US"/>
              <a:t>No indication of </a:t>
            </a:r>
            <a:r>
              <a:rPr lang="en-US" altLang="en-US" i="1" u="sng"/>
              <a:t>how</a:t>
            </a:r>
            <a:r>
              <a:rPr lang="en-US" altLang="en-US"/>
              <a:t> achieved (procedural abstraction)</a:t>
            </a:r>
          </a:p>
          <a:p>
            <a:pPr lvl="1"/>
            <a:r>
              <a:rPr lang="en-US" altLang="en-US"/>
              <a:t>No representation (data abstraction)</a:t>
            </a:r>
          </a:p>
          <a:p>
            <a:pPr algn="l"/>
            <a:r>
              <a:rPr lang="en-US" altLang="en-US"/>
              <a:t>A class may </a:t>
            </a:r>
            <a:r>
              <a:rPr lang="en-US" altLang="en-US" b="1" i="1"/>
              <a:t>implement</a:t>
            </a:r>
            <a:r>
              <a:rPr lang="en-US" altLang="en-US"/>
              <a:t> an interface</a:t>
            </a:r>
          </a:p>
          <a:p>
            <a:pPr lvl="1"/>
            <a:r>
              <a:rPr lang="en-US" altLang="en-US"/>
              <a:t>Must provide bodies for all methods of the interface</a:t>
            </a:r>
          </a:p>
          <a:p>
            <a:pPr algn="l"/>
            <a:endParaRPr lang="en-US" altLang="en-US"/>
          </a:p>
        </p:txBody>
      </p:sp>
      <p:sp>
        <p:nvSpPr>
          <p:cNvPr id="2" name="Footer Placeholder 4">
            <a:extLst>
              <a:ext uri="{FF2B5EF4-FFF2-40B4-BE49-F238E27FC236}">
                <a16:creationId xmlns:a16="http://schemas.microsoft.com/office/drawing/2014/main" id="{4A61567A-73CE-BA6B-88B8-F61F517D2C5C}"/>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7892B3B8-FC46-8D5A-0E4E-03FF7E533356}"/>
              </a:ext>
            </a:extLst>
          </p:cNvPr>
          <p:cNvSpPr>
            <a:spLocks noGrp="1"/>
          </p:cNvSpPr>
          <p:nvPr>
            <p:ph type="sldNum" sz="quarter" idx="12"/>
          </p:nvPr>
        </p:nvSpPr>
        <p:spPr/>
        <p:txBody>
          <a:bodyPr/>
          <a:lstStyle/>
          <a:p>
            <a:fld id="{D3569462-440E-4067-9025-BD8479529F19}" type="slidenum">
              <a:rPr lang="en-US" altLang="en-US"/>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FC5CA77-FBEB-0708-78FB-82EF28ECA0C3}"/>
              </a:ext>
            </a:extLst>
          </p:cNvPr>
          <p:cNvSpPr>
            <a:spLocks noGrp="1" noChangeArrowheads="1"/>
          </p:cNvSpPr>
          <p:nvPr>
            <p:ph type="title"/>
          </p:nvPr>
        </p:nvSpPr>
        <p:spPr/>
        <p:txBody>
          <a:bodyPr>
            <a:normAutofit/>
          </a:bodyPr>
          <a:lstStyle/>
          <a:p>
            <a:r>
              <a:rPr lang="en-US" altLang="en-US"/>
              <a:t>Abstract Data Types, Interfaces, and</a:t>
            </a:r>
            <a:br>
              <a:rPr lang="en-US" altLang="en-US"/>
            </a:br>
            <a:r>
              <a:rPr lang="en-US" altLang="en-US"/>
              <a:t>Pre- and Postconditions (2)</a:t>
            </a:r>
          </a:p>
        </p:txBody>
      </p:sp>
      <p:pic>
        <p:nvPicPr>
          <p:cNvPr id="41987" name="Picture 3">
            <a:extLst>
              <a:ext uri="{FF2B5EF4-FFF2-40B4-BE49-F238E27FC236}">
                <a16:creationId xmlns:a16="http://schemas.microsoft.com/office/drawing/2014/main" id="{5978D9ED-75CD-088C-163E-008A295BC1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19400" y="1295400"/>
            <a:ext cx="3505200" cy="4953000"/>
          </a:xfrm>
        </p:spPr>
      </p:pic>
      <p:sp>
        <p:nvSpPr>
          <p:cNvPr id="2" name="Footer Placeholder 4">
            <a:extLst>
              <a:ext uri="{FF2B5EF4-FFF2-40B4-BE49-F238E27FC236}">
                <a16:creationId xmlns:a16="http://schemas.microsoft.com/office/drawing/2014/main" id="{F37BF80B-8961-6AF9-3E31-283BCA3BAEBA}"/>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45729666-B012-F609-B329-15D2658FDB52}"/>
              </a:ext>
            </a:extLst>
          </p:cNvPr>
          <p:cNvSpPr>
            <a:spLocks noGrp="1"/>
          </p:cNvSpPr>
          <p:nvPr>
            <p:ph type="sldNum" sz="quarter" idx="12"/>
          </p:nvPr>
        </p:nvSpPr>
        <p:spPr/>
        <p:txBody>
          <a:bodyPr/>
          <a:lstStyle/>
          <a:p>
            <a:fld id="{2D760A87-A799-418B-8250-3D3C2B699153}" type="slidenum">
              <a:rPr lang="en-US" altLang="en-US"/>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AC846B-DF13-E006-BB4F-419D430D7AB9}"/>
              </a:ext>
            </a:extLst>
          </p:cNvPr>
          <p:cNvSpPr>
            <a:spLocks noGrp="1" noChangeArrowheads="1"/>
          </p:cNvSpPr>
          <p:nvPr>
            <p:ph type="title"/>
          </p:nvPr>
        </p:nvSpPr>
        <p:spPr/>
        <p:txBody>
          <a:bodyPr>
            <a:normAutofit/>
          </a:bodyPr>
          <a:lstStyle/>
          <a:p>
            <a:r>
              <a:rPr lang="en-US" altLang="en-US"/>
              <a:t>Abstract Data Types, Interfaces, and Pre- and Postconditions (continued)</a:t>
            </a:r>
          </a:p>
        </p:txBody>
      </p:sp>
      <p:sp>
        <p:nvSpPr>
          <p:cNvPr id="21507" name="Rectangle 3">
            <a:extLst>
              <a:ext uri="{FF2B5EF4-FFF2-40B4-BE49-F238E27FC236}">
                <a16:creationId xmlns:a16="http://schemas.microsoft.com/office/drawing/2014/main" id="{6F177EE9-0F7D-6EC0-6909-76FA499DD656}"/>
              </a:ext>
            </a:extLst>
          </p:cNvPr>
          <p:cNvSpPr>
            <a:spLocks noGrp="1" noChangeArrowheads="1"/>
          </p:cNvSpPr>
          <p:nvPr>
            <p:ph idx="1"/>
          </p:nvPr>
        </p:nvSpPr>
        <p:spPr/>
        <p:txBody>
          <a:bodyPr>
            <a:normAutofit/>
          </a:bodyPr>
          <a:lstStyle/>
          <a:p>
            <a:pPr algn="l">
              <a:lnSpc>
                <a:spcPct val="90000"/>
              </a:lnSpc>
            </a:pPr>
            <a:r>
              <a:rPr lang="en-US" altLang="en-US"/>
              <a:t>You cannot </a:t>
            </a:r>
            <a:r>
              <a:rPr lang="en-US" altLang="en-US" i="1"/>
              <a:t>instantiate</a:t>
            </a:r>
            <a:r>
              <a:rPr lang="en-US" altLang="en-US"/>
              <a:t> (</a:t>
            </a:r>
            <a:r>
              <a:rPr lang="en-US" altLang="en-US" b="1">
                <a:latin typeface="Courier New" panose="02070309020205020404" pitchFamily="49" charset="0"/>
              </a:rPr>
              <a:t>new</a:t>
            </a:r>
            <a:r>
              <a:rPr lang="en-US" altLang="en-US"/>
              <a:t>) an interface</a:t>
            </a:r>
          </a:p>
          <a:p>
            <a:pPr algn="l">
              <a:lnSpc>
                <a:spcPct val="90000"/>
              </a:lnSpc>
            </a:pPr>
            <a:r>
              <a:rPr lang="en-US" altLang="en-US"/>
              <a:t>But you </a:t>
            </a:r>
            <a:r>
              <a:rPr lang="en-US" altLang="en-US" i="1"/>
              <a:t>can:</a:t>
            </a:r>
          </a:p>
          <a:p>
            <a:pPr lvl="1">
              <a:lnSpc>
                <a:spcPct val="90000"/>
              </a:lnSpc>
            </a:pPr>
            <a:r>
              <a:rPr lang="en-US" altLang="en-US"/>
              <a:t>Declare a variable that has an interface type</a:t>
            </a:r>
          </a:p>
          <a:p>
            <a:pPr lvl="1">
              <a:lnSpc>
                <a:spcPct val="90000"/>
              </a:lnSpc>
            </a:pPr>
            <a:r>
              <a:rPr lang="en-US" altLang="en-US"/>
              <a:t>Use it to reference an actual object, whose class implements the interface</a:t>
            </a:r>
          </a:p>
          <a:p>
            <a:pPr algn="l">
              <a:lnSpc>
                <a:spcPct val="90000"/>
              </a:lnSpc>
            </a:pPr>
            <a:r>
              <a:rPr lang="en-US" altLang="en-US"/>
              <a:t>A Java interface is a </a:t>
            </a:r>
            <a:r>
              <a:rPr lang="en-US" altLang="en-US" i="1" u="sng"/>
              <a:t>contract</a:t>
            </a:r>
            <a:r>
              <a:rPr lang="en-US" altLang="en-US"/>
              <a:t> between</a:t>
            </a:r>
          </a:p>
          <a:p>
            <a:pPr lvl="1">
              <a:lnSpc>
                <a:spcPct val="90000"/>
              </a:lnSpc>
            </a:pPr>
            <a:r>
              <a:rPr lang="en-US" altLang="en-US"/>
              <a:t>The interface designer and ...</a:t>
            </a:r>
          </a:p>
          <a:p>
            <a:pPr lvl="1">
              <a:lnSpc>
                <a:spcPct val="90000"/>
              </a:lnSpc>
            </a:pPr>
            <a:r>
              <a:rPr lang="en-US" altLang="en-US"/>
              <a:t>The coder of a class that implements the interface</a:t>
            </a:r>
          </a:p>
          <a:p>
            <a:pPr algn="l">
              <a:lnSpc>
                <a:spcPct val="90000"/>
              </a:lnSpc>
            </a:pPr>
            <a:r>
              <a:rPr lang="en-US" altLang="en-US" b="1"/>
              <a:t>Precondition:</a:t>
            </a:r>
            <a:r>
              <a:rPr lang="en-US" altLang="en-US"/>
              <a:t> any assumption/constraint on the method data before the method begins execution</a:t>
            </a:r>
          </a:p>
          <a:p>
            <a:pPr algn="l">
              <a:lnSpc>
                <a:spcPct val="90000"/>
              </a:lnSpc>
            </a:pPr>
            <a:r>
              <a:rPr lang="en-US" altLang="en-US" b="1"/>
              <a:t>Postcondition:</a:t>
            </a:r>
            <a:r>
              <a:rPr lang="en-US" altLang="en-US"/>
              <a:t> describes result of executing the method</a:t>
            </a:r>
          </a:p>
        </p:txBody>
      </p:sp>
      <p:sp>
        <p:nvSpPr>
          <p:cNvPr id="2" name="Footer Placeholder 4">
            <a:extLst>
              <a:ext uri="{FF2B5EF4-FFF2-40B4-BE49-F238E27FC236}">
                <a16:creationId xmlns:a16="http://schemas.microsoft.com/office/drawing/2014/main" id="{08CA3A5A-0192-F13C-2171-8D33A585724D}"/>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B7E932FF-F274-00F0-4255-CED59A355BD2}"/>
              </a:ext>
            </a:extLst>
          </p:cNvPr>
          <p:cNvSpPr>
            <a:spLocks noGrp="1"/>
          </p:cNvSpPr>
          <p:nvPr>
            <p:ph type="sldNum" sz="quarter" idx="12"/>
          </p:nvPr>
        </p:nvSpPr>
        <p:spPr/>
        <p:txBody>
          <a:bodyPr/>
          <a:lstStyle/>
          <a:p>
            <a:fld id="{0C01BD7E-1276-498B-B14D-494748E09214}" type="slidenum">
              <a:rPr lang="en-US" altLang="en-US"/>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B4A6814-2610-5C39-9B22-6CC2EE88B828}"/>
              </a:ext>
            </a:extLst>
          </p:cNvPr>
          <p:cNvSpPr>
            <a:spLocks noGrp="1" noChangeArrowheads="1"/>
          </p:cNvSpPr>
          <p:nvPr>
            <p:ph type="title"/>
          </p:nvPr>
        </p:nvSpPr>
        <p:spPr/>
        <p:txBody>
          <a:bodyPr>
            <a:normAutofit/>
          </a:bodyPr>
          <a:lstStyle/>
          <a:p>
            <a:r>
              <a:rPr lang="en-US" altLang="en-US"/>
              <a:t>Requirements Analysis:</a:t>
            </a:r>
            <a:br>
              <a:rPr lang="en-US" altLang="en-US"/>
            </a:br>
            <a:r>
              <a:rPr lang="en-US" altLang="en-US"/>
              <a:t>Use Cases, and Sequence Diagrams</a:t>
            </a:r>
          </a:p>
        </p:txBody>
      </p:sp>
      <p:sp>
        <p:nvSpPr>
          <p:cNvPr id="8195" name="Rectangle 3">
            <a:extLst>
              <a:ext uri="{FF2B5EF4-FFF2-40B4-BE49-F238E27FC236}">
                <a16:creationId xmlns:a16="http://schemas.microsoft.com/office/drawing/2014/main" id="{EF9C641C-BFA3-F9B5-DCD7-DA78C3C8C996}"/>
              </a:ext>
            </a:extLst>
          </p:cNvPr>
          <p:cNvSpPr>
            <a:spLocks noGrp="1" noChangeArrowheads="1"/>
          </p:cNvSpPr>
          <p:nvPr>
            <p:ph idx="1"/>
          </p:nvPr>
        </p:nvSpPr>
        <p:spPr>
          <a:xfrm>
            <a:off x="457200" y="1600200"/>
            <a:ext cx="8382000" cy="4525963"/>
          </a:xfrm>
        </p:spPr>
        <p:txBody>
          <a:bodyPr/>
          <a:lstStyle/>
          <a:p>
            <a:pPr algn="l">
              <a:lnSpc>
                <a:spcPct val="90000"/>
              </a:lnSpc>
            </a:pPr>
            <a:r>
              <a:rPr lang="en-US" altLang="en-US"/>
              <a:t>Analysis first step: study </a:t>
            </a:r>
            <a:r>
              <a:rPr lang="en-US" altLang="en-US" u="sng"/>
              <a:t>input and output requirements</a:t>
            </a:r>
            <a:r>
              <a:rPr lang="en-US" altLang="en-US"/>
              <a:t>:</a:t>
            </a:r>
          </a:p>
          <a:p>
            <a:pPr lvl="1">
              <a:lnSpc>
                <a:spcPct val="90000"/>
              </a:lnSpc>
            </a:pPr>
            <a:r>
              <a:rPr lang="en-US" altLang="en-US"/>
              <a:t>Make sure they are understood and make sense</a:t>
            </a:r>
          </a:p>
          <a:p>
            <a:pPr algn="l">
              <a:lnSpc>
                <a:spcPct val="90000"/>
              </a:lnSpc>
            </a:pPr>
            <a:r>
              <a:rPr lang="en-US" altLang="en-US" b="1"/>
              <a:t>Use case:</a:t>
            </a:r>
            <a:endParaRPr lang="en-US" altLang="en-US"/>
          </a:p>
          <a:p>
            <a:pPr lvl="1">
              <a:lnSpc>
                <a:spcPct val="90000"/>
              </a:lnSpc>
            </a:pPr>
            <a:r>
              <a:rPr lang="en-US" altLang="en-US"/>
              <a:t>User actions and system responses for a sub-problem</a:t>
            </a:r>
          </a:p>
          <a:p>
            <a:pPr lvl="1">
              <a:lnSpc>
                <a:spcPct val="90000"/>
              </a:lnSpc>
            </a:pPr>
            <a:r>
              <a:rPr lang="en-US" altLang="en-US"/>
              <a:t>In the order that they are likely to occur</a:t>
            </a:r>
          </a:p>
          <a:p>
            <a:pPr algn="l">
              <a:lnSpc>
                <a:spcPct val="90000"/>
              </a:lnSpc>
            </a:pPr>
            <a:r>
              <a:rPr lang="en-US" altLang="en-US" b="1"/>
              <a:t>Sequence diagram:</a:t>
            </a:r>
          </a:p>
          <a:p>
            <a:pPr lvl="1">
              <a:lnSpc>
                <a:spcPct val="90000"/>
              </a:lnSpc>
            </a:pPr>
            <a:r>
              <a:rPr lang="en-US" altLang="en-US"/>
              <a:t>Shows objects involved across the horizontal axis</a:t>
            </a:r>
          </a:p>
          <a:p>
            <a:pPr lvl="1">
              <a:lnSpc>
                <a:spcPct val="90000"/>
              </a:lnSpc>
            </a:pPr>
            <a:r>
              <a:rPr lang="en-US" altLang="en-US"/>
              <a:t>Shows time along the vertical axis</a:t>
            </a:r>
          </a:p>
          <a:p>
            <a:pPr lvl="1">
              <a:lnSpc>
                <a:spcPct val="90000"/>
              </a:lnSpc>
            </a:pPr>
            <a:r>
              <a:rPr lang="en-US" altLang="en-US"/>
              <a:t>See page 26 for an example; shows:</a:t>
            </a:r>
          </a:p>
          <a:p>
            <a:pPr lvl="2">
              <a:lnSpc>
                <a:spcPct val="90000"/>
              </a:lnSpc>
            </a:pPr>
            <a:r>
              <a:rPr lang="en-US" altLang="en-US"/>
              <a:t>User, PDApplication, PhoneDirectory, BufferedReader, PDUserInterface object + a number of method calls</a:t>
            </a:r>
          </a:p>
        </p:txBody>
      </p:sp>
      <p:sp>
        <p:nvSpPr>
          <p:cNvPr id="2" name="Footer Placeholder 4">
            <a:extLst>
              <a:ext uri="{FF2B5EF4-FFF2-40B4-BE49-F238E27FC236}">
                <a16:creationId xmlns:a16="http://schemas.microsoft.com/office/drawing/2014/main" id="{6E74E102-F778-6B82-3E82-9BCAC80C3506}"/>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62C26D3A-B07C-2EBF-2CAE-DE1E983B6BB9}"/>
              </a:ext>
            </a:extLst>
          </p:cNvPr>
          <p:cNvSpPr>
            <a:spLocks noGrp="1"/>
          </p:cNvSpPr>
          <p:nvPr>
            <p:ph type="sldNum" sz="quarter" idx="12"/>
          </p:nvPr>
        </p:nvSpPr>
        <p:spPr/>
        <p:txBody>
          <a:bodyPr/>
          <a:lstStyle/>
          <a:p>
            <a:fld id="{040864A6-2F6E-4137-9E1F-DB4E0361C974}" type="slidenum">
              <a:rPr lang="en-US" altLang="en-US"/>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4264E03-091B-4537-F5C4-0778603A2447}"/>
              </a:ext>
            </a:extLst>
          </p:cNvPr>
          <p:cNvSpPr>
            <a:spLocks noGrp="1" noChangeArrowheads="1"/>
          </p:cNvSpPr>
          <p:nvPr>
            <p:ph type="title"/>
          </p:nvPr>
        </p:nvSpPr>
        <p:spPr/>
        <p:txBody>
          <a:bodyPr/>
          <a:lstStyle/>
          <a:p>
            <a:r>
              <a:rPr lang="en-US" altLang="en-US"/>
              <a:t>Design of an Array-Based Phone Directory</a:t>
            </a:r>
          </a:p>
        </p:txBody>
      </p:sp>
      <p:sp>
        <p:nvSpPr>
          <p:cNvPr id="27651" name="Rectangle 3">
            <a:extLst>
              <a:ext uri="{FF2B5EF4-FFF2-40B4-BE49-F238E27FC236}">
                <a16:creationId xmlns:a16="http://schemas.microsoft.com/office/drawing/2014/main" id="{04C271B5-3A6E-69E7-69A0-0D262E852104}"/>
              </a:ext>
            </a:extLst>
          </p:cNvPr>
          <p:cNvSpPr>
            <a:spLocks noGrp="1" noChangeArrowheads="1"/>
          </p:cNvSpPr>
          <p:nvPr>
            <p:ph idx="1"/>
          </p:nvPr>
        </p:nvSpPr>
        <p:spPr/>
        <p:txBody>
          <a:bodyPr/>
          <a:lstStyle/>
          <a:p>
            <a:pPr algn="l"/>
            <a:r>
              <a:rPr lang="en-US" altLang="en-US" u="sng"/>
              <a:t>Case study</a:t>
            </a:r>
            <a:r>
              <a:rPr lang="en-US" altLang="en-US"/>
              <a:t> shows:</a:t>
            </a:r>
          </a:p>
          <a:p>
            <a:pPr lvl="1"/>
            <a:r>
              <a:rPr lang="en-US" altLang="en-US"/>
              <a:t>Design</a:t>
            </a:r>
          </a:p>
          <a:p>
            <a:pPr lvl="1"/>
            <a:r>
              <a:rPr lang="en-US" altLang="en-US"/>
              <a:t>Implementation</a:t>
            </a:r>
          </a:p>
          <a:p>
            <a:pPr lvl="1"/>
            <a:r>
              <a:rPr lang="en-US" altLang="en-US"/>
              <a:t>Testing of a software-based phone directory</a:t>
            </a:r>
          </a:p>
          <a:p>
            <a:pPr algn="l"/>
            <a:endParaRPr lang="en-US" altLang="en-US"/>
          </a:p>
          <a:p>
            <a:pPr algn="l"/>
            <a:r>
              <a:rPr lang="en-US" altLang="en-US"/>
              <a:t>In UML class diagrams:</a:t>
            </a:r>
          </a:p>
          <a:p>
            <a:pPr lvl="1">
              <a:buFontTx/>
              <a:buNone/>
            </a:pPr>
            <a:r>
              <a:rPr lang="en-US" altLang="en-US" b="1">
                <a:latin typeface="Courier New" panose="02070309020205020404" pitchFamily="49" charset="0"/>
              </a:rPr>
              <a:t>+</a:t>
            </a:r>
            <a:r>
              <a:rPr lang="en-US" altLang="en-US"/>
              <a:t> sign next to a method/attribute means it is </a:t>
            </a:r>
            <a:r>
              <a:rPr lang="en-US" altLang="en-US" b="1">
                <a:latin typeface="Courier New" panose="02070309020205020404" pitchFamily="49" charset="0"/>
              </a:rPr>
              <a:t>public</a:t>
            </a:r>
          </a:p>
          <a:p>
            <a:pPr lvl="1">
              <a:buFontTx/>
              <a:buNone/>
            </a:pPr>
            <a:r>
              <a:rPr lang="en-US" altLang="en-US" b="1">
                <a:latin typeface="Courier New" panose="02070309020205020404" pitchFamily="49" charset="0"/>
              </a:rPr>
              <a:t>-</a:t>
            </a:r>
            <a:r>
              <a:rPr lang="en-US" altLang="en-US"/>
              <a:t> sign next to a method/attribute means it is </a:t>
            </a:r>
            <a:r>
              <a:rPr lang="en-US" altLang="en-US" b="1">
                <a:latin typeface="Courier New" panose="02070309020205020404" pitchFamily="49" charset="0"/>
              </a:rPr>
              <a:t>private</a:t>
            </a:r>
          </a:p>
        </p:txBody>
      </p:sp>
      <p:sp>
        <p:nvSpPr>
          <p:cNvPr id="2" name="Footer Placeholder 4">
            <a:extLst>
              <a:ext uri="{FF2B5EF4-FFF2-40B4-BE49-F238E27FC236}">
                <a16:creationId xmlns:a16="http://schemas.microsoft.com/office/drawing/2014/main" id="{5288C382-67C1-EBC0-9660-A7B265C7E9FA}"/>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A80C1F2C-5858-8302-7040-EABB33EEA6A5}"/>
              </a:ext>
            </a:extLst>
          </p:cNvPr>
          <p:cNvSpPr>
            <a:spLocks noGrp="1"/>
          </p:cNvSpPr>
          <p:nvPr>
            <p:ph type="sldNum" sz="quarter" idx="12"/>
          </p:nvPr>
        </p:nvSpPr>
        <p:spPr/>
        <p:txBody>
          <a:bodyPr/>
          <a:lstStyle/>
          <a:p>
            <a:fld id="{0131F575-DB56-4CB6-AE64-96E579CD4A09}" type="slidenum">
              <a:rPr lang="en-US" altLang="en-US"/>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EAA5FB1-CA7A-48FB-0165-308F792677DF}"/>
              </a:ext>
            </a:extLst>
          </p:cNvPr>
          <p:cNvSpPr>
            <a:spLocks noGrp="1" noChangeArrowheads="1"/>
          </p:cNvSpPr>
          <p:nvPr>
            <p:ph type="title"/>
          </p:nvPr>
        </p:nvSpPr>
        <p:spPr/>
        <p:txBody>
          <a:bodyPr/>
          <a:lstStyle/>
          <a:p>
            <a:r>
              <a:rPr lang="en-US" altLang="en-US"/>
              <a:t>Design of Array-Based Phone Directory</a:t>
            </a:r>
          </a:p>
        </p:txBody>
      </p:sp>
      <p:sp>
        <p:nvSpPr>
          <p:cNvPr id="58371" name="Rectangle 3">
            <a:extLst>
              <a:ext uri="{FF2B5EF4-FFF2-40B4-BE49-F238E27FC236}">
                <a16:creationId xmlns:a16="http://schemas.microsoft.com/office/drawing/2014/main" id="{AF2F3C19-AF3B-E268-3E76-87DA054FDE8F}"/>
              </a:ext>
            </a:extLst>
          </p:cNvPr>
          <p:cNvSpPr>
            <a:spLocks noGrp="1" noChangeArrowheads="1"/>
          </p:cNvSpPr>
          <p:nvPr>
            <p:ph idx="1"/>
          </p:nvPr>
        </p:nvSpPr>
        <p:spPr>
          <a:xfrm>
            <a:off x="304800" y="1600200"/>
            <a:ext cx="8610600" cy="4525963"/>
          </a:xfrm>
        </p:spPr>
        <p:txBody>
          <a:bodyPr/>
          <a:lstStyle/>
          <a:p>
            <a:pPr algn="l">
              <a:buFontTx/>
              <a:buNone/>
            </a:pPr>
            <a:r>
              <a:rPr lang="en-US" altLang="en-US"/>
              <a:t>Classes/interfaces to design include:</a:t>
            </a:r>
          </a:p>
          <a:p>
            <a:pPr lvl="1"/>
            <a:endParaRPr lang="en-US" altLang="en-US" b="1" i="1" u="sng">
              <a:latin typeface="Courier New" panose="02070309020205020404" pitchFamily="49" charset="0"/>
            </a:endParaRPr>
          </a:p>
          <a:p>
            <a:pPr lvl="1"/>
            <a:r>
              <a:rPr lang="en-US" altLang="en-US" b="1" i="1" u="sng">
                <a:latin typeface="Courier New" panose="02070309020205020404" pitchFamily="49" charset="0"/>
              </a:rPr>
              <a:t>PDUserInterface</a:t>
            </a:r>
            <a:r>
              <a:rPr lang="en-US" altLang="en-US"/>
              <a:t>: interface; later we consider:</a:t>
            </a:r>
          </a:p>
          <a:p>
            <a:pPr lvl="2"/>
            <a:r>
              <a:rPr lang="en-US" altLang="en-US"/>
              <a:t>Console (command line) UI class</a:t>
            </a:r>
          </a:p>
          <a:p>
            <a:pPr lvl="2"/>
            <a:r>
              <a:rPr lang="en-US" altLang="en-US"/>
              <a:t>Graphical (</a:t>
            </a:r>
            <a:r>
              <a:rPr lang="en-US" altLang="en-US" b="1">
                <a:latin typeface="Courier New" panose="02070309020205020404" pitchFamily="49" charset="0"/>
              </a:rPr>
              <a:t>JOptionPane</a:t>
            </a:r>
            <a:r>
              <a:rPr lang="en-US" altLang="en-US"/>
              <a:t>) UI class</a:t>
            </a:r>
          </a:p>
          <a:p>
            <a:pPr lvl="1"/>
            <a:r>
              <a:rPr lang="en-US" altLang="en-US" b="1" u="sng">
                <a:latin typeface="Courier New" panose="02070309020205020404" pitchFamily="49" charset="0"/>
              </a:rPr>
              <a:t>PDApplication</a:t>
            </a:r>
            <a:r>
              <a:rPr lang="en-US" altLang="en-US"/>
              <a:t>: main / driving class</a:t>
            </a:r>
          </a:p>
          <a:p>
            <a:pPr lvl="1"/>
            <a:r>
              <a:rPr lang="en-US" altLang="en-US" b="1" i="1" u="sng">
                <a:latin typeface="Courier New" panose="02070309020205020404" pitchFamily="49" charset="0"/>
              </a:rPr>
              <a:t>PhoneDirectory</a:t>
            </a:r>
            <a:r>
              <a:rPr lang="en-US" altLang="en-US"/>
              <a:t>: interface</a:t>
            </a:r>
          </a:p>
          <a:p>
            <a:pPr lvl="1"/>
            <a:r>
              <a:rPr lang="en-US" altLang="en-US" b="1" u="sng">
                <a:latin typeface="Courier New" panose="02070309020205020404" pitchFamily="49" charset="0"/>
              </a:rPr>
              <a:t>ArrayBasedPD</a:t>
            </a:r>
            <a:r>
              <a:rPr lang="en-US" altLang="en-US"/>
              <a:t>: class implementing </a:t>
            </a:r>
            <a:r>
              <a:rPr lang="en-US" altLang="en-US" b="1">
                <a:latin typeface="Courier New" panose="02070309020205020404" pitchFamily="49" charset="0"/>
              </a:rPr>
              <a:t>PhoneDirectory</a:t>
            </a:r>
          </a:p>
          <a:p>
            <a:pPr lvl="1"/>
            <a:r>
              <a:rPr lang="en-US" altLang="en-US" b="1" u="sng">
                <a:latin typeface="Courier New" panose="02070309020205020404" pitchFamily="49" charset="0"/>
              </a:rPr>
              <a:t>DirectoryEntry</a:t>
            </a:r>
            <a:r>
              <a:rPr lang="en-US" altLang="en-US"/>
              <a:t>: class, for one item in the directory</a:t>
            </a:r>
          </a:p>
        </p:txBody>
      </p:sp>
      <p:sp>
        <p:nvSpPr>
          <p:cNvPr id="2" name="Footer Placeholder 4">
            <a:extLst>
              <a:ext uri="{FF2B5EF4-FFF2-40B4-BE49-F238E27FC236}">
                <a16:creationId xmlns:a16="http://schemas.microsoft.com/office/drawing/2014/main" id="{9EF49357-1CE5-37DA-A5F3-284F57963B11}"/>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C35EA46A-181A-E6E1-A186-437C545E89DB}"/>
              </a:ext>
            </a:extLst>
          </p:cNvPr>
          <p:cNvSpPr>
            <a:spLocks noGrp="1"/>
          </p:cNvSpPr>
          <p:nvPr>
            <p:ph type="sldNum" sz="quarter" idx="12"/>
          </p:nvPr>
        </p:nvSpPr>
        <p:spPr/>
        <p:txBody>
          <a:bodyPr/>
          <a:lstStyle/>
          <a:p>
            <a:fld id="{193DECEC-BB55-4076-A5AF-25BDB3E4A9B3}"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E24514-529D-3AFA-B581-38E2666B9D06}"/>
              </a:ext>
            </a:extLst>
          </p:cNvPr>
          <p:cNvSpPr>
            <a:spLocks noGrp="1" noChangeArrowheads="1"/>
          </p:cNvSpPr>
          <p:nvPr>
            <p:ph type="title"/>
          </p:nvPr>
        </p:nvSpPr>
        <p:spPr/>
        <p:txBody>
          <a:bodyPr/>
          <a:lstStyle/>
          <a:p>
            <a:r>
              <a:rPr lang="en-US" altLang="en-US"/>
              <a:t>Design of Array-Based Phone Directory (2)</a:t>
            </a:r>
          </a:p>
        </p:txBody>
      </p:sp>
      <p:pic>
        <p:nvPicPr>
          <p:cNvPr id="9219" name="Picture 3">
            <a:extLst>
              <a:ext uri="{FF2B5EF4-FFF2-40B4-BE49-F238E27FC236}">
                <a16:creationId xmlns:a16="http://schemas.microsoft.com/office/drawing/2014/main" id="{77A5C351-2DA1-45DA-1EE2-5578AFF9A3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371600"/>
            <a:ext cx="6172200" cy="4876800"/>
          </a:xfrm>
        </p:spPr>
      </p:pic>
      <p:sp>
        <p:nvSpPr>
          <p:cNvPr id="2" name="Footer Placeholder 4">
            <a:extLst>
              <a:ext uri="{FF2B5EF4-FFF2-40B4-BE49-F238E27FC236}">
                <a16:creationId xmlns:a16="http://schemas.microsoft.com/office/drawing/2014/main" id="{0DA6EC4A-F988-600C-6E84-BE6380412F51}"/>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83D11F8E-BAA4-950E-29F2-2441B56CFEBF}"/>
              </a:ext>
            </a:extLst>
          </p:cNvPr>
          <p:cNvSpPr>
            <a:spLocks noGrp="1"/>
          </p:cNvSpPr>
          <p:nvPr>
            <p:ph type="sldNum" sz="quarter" idx="12"/>
          </p:nvPr>
        </p:nvSpPr>
        <p:spPr/>
        <p:txBody>
          <a:bodyPr/>
          <a:lstStyle/>
          <a:p>
            <a:fld id="{234CE09E-F0A9-46C3-82D5-0E8742CC1635}" type="slidenum">
              <a:rPr lang="en-US" altLang="en-US"/>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ACE6C05-36EC-D601-E877-CBDF56C772DD}"/>
              </a:ext>
            </a:extLst>
          </p:cNvPr>
          <p:cNvSpPr>
            <a:spLocks noGrp="1" noChangeArrowheads="1"/>
          </p:cNvSpPr>
          <p:nvPr>
            <p:ph type="title"/>
          </p:nvPr>
        </p:nvSpPr>
        <p:spPr/>
        <p:txBody>
          <a:bodyPr/>
          <a:lstStyle/>
          <a:p>
            <a:r>
              <a:rPr lang="en-US" altLang="en-US"/>
              <a:t>Design of Array-Based Phone Directory (3)</a:t>
            </a:r>
          </a:p>
        </p:txBody>
      </p:sp>
      <p:pic>
        <p:nvPicPr>
          <p:cNvPr id="22531" name="Picture 3">
            <a:extLst>
              <a:ext uri="{FF2B5EF4-FFF2-40B4-BE49-F238E27FC236}">
                <a16:creationId xmlns:a16="http://schemas.microsoft.com/office/drawing/2014/main" id="{C74EBFCC-5BD2-77CF-D812-194D290670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219200"/>
            <a:ext cx="9144000" cy="4525963"/>
          </a:xfrm>
        </p:spPr>
      </p:pic>
      <p:sp>
        <p:nvSpPr>
          <p:cNvPr id="2" name="Footer Placeholder 4">
            <a:extLst>
              <a:ext uri="{FF2B5EF4-FFF2-40B4-BE49-F238E27FC236}">
                <a16:creationId xmlns:a16="http://schemas.microsoft.com/office/drawing/2014/main" id="{AE395071-D8E7-B3B8-D0FA-075D20D1A7C7}"/>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D3DCEAC2-D663-18E0-59FD-F76C5C04D769}"/>
              </a:ext>
            </a:extLst>
          </p:cNvPr>
          <p:cNvSpPr>
            <a:spLocks noGrp="1"/>
          </p:cNvSpPr>
          <p:nvPr>
            <p:ph type="sldNum" sz="quarter" idx="12"/>
          </p:nvPr>
        </p:nvSpPr>
        <p:spPr/>
        <p:txBody>
          <a:bodyPr/>
          <a:lstStyle/>
          <a:p>
            <a:fld id="{4EA0EFD5-D744-4FFE-83AD-73CA5268C7BC}" type="slidenum">
              <a:rPr lang="en-US" altLang="en-US"/>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E17CB82-D8F0-67BC-DF53-7FFC57945EBA}"/>
              </a:ext>
            </a:extLst>
          </p:cNvPr>
          <p:cNvSpPr>
            <a:spLocks noGrp="1" noChangeArrowheads="1"/>
          </p:cNvSpPr>
          <p:nvPr>
            <p:ph type="title"/>
          </p:nvPr>
        </p:nvSpPr>
        <p:spPr/>
        <p:txBody>
          <a:bodyPr/>
          <a:lstStyle/>
          <a:p>
            <a:r>
              <a:rPr lang="en-US" altLang="en-US"/>
              <a:t>Design of </a:t>
            </a:r>
            <a:r>
              <a:rPr lang="en-US" altLang="en-US" b="1">
                <a:latin typeface="Courier New" panose="02070309020205020404" pitchFamily="49" charset="0"/>
              </a:rPr>
              <a:t>DirectoryEntry</a:t>
            </a:r>
            <a:endParaRPr lang="en-US" altLang="en-US"/>
          </a:p>
        </p:txBody>
      </p:sp>
      <p:sp>
        <p:nvSpPr>
          <p:cNvPr id="61443" name="Rectangle 3">
            <a:extLst>
              <a:ext uri="{FF2B5EF4-FFF2-40B4-BE49-F238E27FC236}">
                <a16:creationId xmlns:a16="http://schemas.microsoft.com/office/drawing/2014/main" id="{F01371D0-82A9-6088-E784-3A391A3B5A3F}"/>
              </a:ext>
            </a:extLst>
          </p:cNvPr>
          <p:cNvSpPr>
            <a:spLocks noGrp="1" noChangeArrowheads="1"/>
          </p:cNvSpPr>
          <p:nvPr>
            <p:ph idx="1"/>
          </p:nvPr>
        </p:nvSpPr>
        <p:spPr/>
        <p:txBody>
          <a:bodyPr/>
          <a:lstStyle/>
          <a:p>
            <a:r>
              <a:rPr lang="en-US" altLang="en-US"/>
              <a:t>Simple class, similar to </a:t>
            </a:r>
            <a:r>
              <a:rPr lang="en-US" altLang="en-US" b="1">
                <a:latin typeface="Courier New" panose="02070309020205020404" pitchFamily="49" charset="0"/>
              </a:rPr>
              <a:t>Person</a:t>
            </a:r>
            <a:r>
              <a:rPr lang="en-US" altLang="en-US"/>
              <a:t> in Java review:</a:t>
            </a:r>
          </a:p>
          <a:p>
            <a:pPr lvl="1"/>
            <a:r>
              <a:rPr lang="en-US" altLang="en-US"/>
              <a:t>Two private fields, for name and number</a:t>
            </a:r>
          </a:p>
          <a:p>
            <a:pPr lvl="1"/>
            <a:r>
              <a:rPr lang="en-US" altLang="en-US"/>
              <a:t>Two-argument constructor</a:t>
            </a:r>
          </a:p>
          <a:p>
            <a:pPr lvl="1"/>
            <a:r>
              <a:rPr lang="en-US" altLang="en-US"/>
              <a:t>Get methods for both fields</a:t>
            </a:r>
          </a:p>
          <a:p>
            <a:pPr lvl="1"/>
            <a:r>
              <a:rPr lang="en-US" altLang="en-US"/>
              <a:t>Set method for number (only)</a:t>
            </a:r>
          </a:p>
        </p:txBody>
      </p:sp>
      <p:sp>
        <p:nvSpPr>
          <p:cNvPr id="2" name="Footer Placeholder 4">
            <a:extLst>
              <a:ext uri="{FF2B5EF4-FFF2-40B4-BE49-F238E27FC236}">
                <a16:creationId xmlns:a16="http://schemas.microsoft.com/office/drawing/2014/main" id="{F62E1DB3-EBA0-9B5B-AA0B-35D52990B68B}"/>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D85D3AB0-7D0E-11AF-223F-761D35CD36FF}"/>
              </a:ext>
            </a:extLst>
          </p:cNvPr>
          <p:cNvSpPr>
            <a:spLocks noGrp="1"/>
          </p:cNvSpPr>
          <p:nvPr>
            <p:ph type="sldNum" sz="quarter" idx="12"/>
          </p:nvPr>
        </p:nvSpPr>
        <p:spPr/>
        <p:txBody>
          <a:bodyPr/>
          <a:lstStyle/>
          <a:p>
            <a:fld id="{126F4450-06DE-4666-BC4B-9B457F329D6D}" type="slidenum">
              <a:rPr lang="en-US" altLang="en-US"/>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3D850CF-A306-F168-9249-240A9A202701}"/>
              </a:ext>
            </a:extLst>
          </p:cNvPr>
          <p:cNvSpPr>
            <a:spLocks noGrp="1" noChangeArrowheads="1"/>
          </p:cNvSpPr>
          <p:nvPr>
            <p:ph type="title"/>
          </p:nvPr>
        </p:nvSpPr>
        <p:spPr/>
        <p:txBody>
          <a:bodyPr/>
          <a:lstStyle/>
          <a:p>
            <a:r>
              <a:rPr lang="en-US" altLang="en-US"/>
              <a:t>Design of Array-Based Phone Directory (4)</a:t>
            </a:r>
          </a:p>
        </p:txBody>
      </p:sp>
      <p:pic>
        <p:nvPicPr>
          <p:cNvPr id="23555" name="Picture 3">
            <a:extLst>
              <a:ext uri="{FF2B5EF4-FFF2-40B4-BE49-F238E27FC236}">
                <a16:creationId xmlns:a16="http://schemas.microsoft.com/office/drawing/2014/main" id="{4ADD14E0-6AE6-F440-EA51-1DFCE732B2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219200"/>
            <a:ext cx="9144000" cy="4525963"/>
          </a:xfrm>
        </p:spPr>
      </p:pic>
      <p:sp>
        <p:nvSpPr>
          <p:cNvPr id="2" name="Footer Placeholder 4">
            <a:extLst>
              <a:ext uri="{FF2B5EF4-FFF2-40B4-BE49-F238E27FC236}">
                <a16:creationId xmlns:a16="http://schemas.microsoft.com/office/drawing/2014/main" id="{134CDF2A-EEC6-9669-4A93-44F945668153}"/>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96C45496-E76F-A8EF-924A-22EFE0697725}"/>
              </a:ext>
            </a:extLst>
          </p:cNvPr>
          <p:cNvSpPr>
            <a:spLocks noGrp="1"/>
          </p:cNvSpPr>
          <p:nvPr>
            <p:ph type="sldNum" sz="quarter" idx="12"/>
          </p:nvPr>
        </p:nvSpPr>
        <p:spPr/>
        <p:txBody>
          <a:bodyPr/>
          <a:lstStyle/>
          <a:p>
            <a:fld id="{50510026-2C25-4CA7-A3B1-5017CA21753B}" type="slidenum">
              <a:rPr lang="en-US" altLang="en-US"/>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C710BAD-F9E4-73A4-6C5B-C8A34EB7FCC9}"/>
              </a:ext>
            </a:extLst>
          </p:cNvPr>
          <p:cNvSpPr>
            <a:spLocks noGrp="1" noChangeArrowheads="1"/>
          </p:cNvSpPr>
          <p:nvPr>
            <p:ph type="title"/>
          </p:nvPr>
        </p:nvSpPr>
        <p:spPr/>
        <p:txBody>
          <a:bodyPr/>
          <a:lstStyle/>
          <a:p>
            <a:r>
              <a:rPr lang="en-US" altLang="en-US"/>
              <a:t>Outline (2)</a:t>
            </a:r>
          </a:p>
        </p:txBody>
      </p:sp>
      <p:sp>
        <p:nvSpPr>
          <p:cNvPr id="12291" name="Rectangle 3">
            <a:extLst>
              <a:ext uri="{FF2B5EF4-FFF2-40B4-BE49-F238E27FC236}">
                <a16:creationId xmlns:a16="http://schemas.microsoft.com/office/drawing/2014/main" id="{1EE7A29D-5B9B-AA94-8046-EDA653F91409}"/>
              </a:ext>
            </a:extLst>
          </p:cNvPr>
          <p:cNvSpPr>
            <a:spLocks noGrp="1" noChangeArrowheads="1"/>
          </p:cNvSpPr>
          <p:nvPr>
            <p:ph idx="1"/>
          </p:nvPr>
        </p:nvSpPr>
        <p:spPr/>
        <p:txBody>
          <a:bodyPr>
            <a:normAutofit/>
          </a:bodyPr>
          <a:lstStyle/>
          <a:p>
            <a:pPr algn="l"/>
            <a:r>
              <a:rPr lang="en-US" altLang="en-US" u="sng"/>
              <a:t>Abstract data types:</a:t>
            </a:r>
          </a:p>
          <a:p>
            <a:pPr lvl="1"/>
            <a:r>
              <a:rPr lang="en-US" altLang="en-US"/>
              <a:t>Role in </a:t>
            </a:r>
            <a:r>
              <a:rPr lang="en-US" altLang="en-US" u="sng"/>
              <a:t>modeling</a:t>
            </a:r>
          </a:p>
          <a:p>
            <a:pPr lvl="1"/>
            <a:r>
              <a:rPr lang="en-US" altLang="en-US" u="sng"/>
              <a:t>Implementing</a:t>
            </a:r>
            <a:r>
              <a:rPr lang="en-US" altLang="en-US"/>
              <a:t> them with classes and interfaces</a:t>
            </a:r>
          </a:p>
          <a:p>
            <a:pPr algn="l"/>
            <a:r>
              <a:rPr lang="en-US" altLang="en-US" u="sng"/>
              <a:t>Use cases:</a:t>
            </a:r>
            <a:r>
              <a:rPr lang="en-US" altLang="en-US"/>
              <a:t> tool to document interaction with a user</a:t>
            </a:r>
          </a:p>
          <a:p>
            <a:pPr algn="l"/>
            <a:r>
              <a:rPr lang="en-US" altLang="en-US"/>
              <a:t>Software design process </a:t>
            </a:r>
            <a:r>
              <a:rPr lang="en-US" altLang="en-US" u="sng"/>
              <a:t>example:</a:t>
            </a:r>
          </a:p>
          <a:p>
            <a:pPr lvl="1"/>
            <a:r>
              <a:rPr lang="en-US" altLang="en-US"/>
              <a:t>Design and implementation of an array-based telephone directory</a:t>
            </a:r>
          </a:p>
          <a:p>
            <a:pPr algn="l"/>
            <a:r>
              <a:rPr lang="en-US" altLang="en-US" u="sng"/>
              <a:t>Sequence diagrams:</a:t>
            </a:r>
            <a:r>
              <a:rPr lang="en-US" altLang="en-US"/>
              <a:t> tool for documenting the interaction between multiple classes used in a program</a:t>
            </a:r>
          </a:p>
        </p:txBody>
      </p:sp>
      <p:sp>
        <p:nvSpPr>
          <p:cNvPr id="2" name="Footer Placeholder 4">
            <a:extLst>
              <a:ext uri="{FF2B5EF4-FFF2-40B4-BE49-F238E27FC236}">
                <a16:creationId xmlns:a16="http://schemas.microsoft.com/office/drawing/2014/main" id="{9FABEF6F-0E26-F954-9DED-DCAAB40FD986}"/>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7DAA42D3-07E9-8350-1694-EC872795C48B}"/>
              </a:ext>
            </a:extLst>
          </p:cNvPr>
          <p:cNvSpPr>
            <a:spLocks noGrp="1"/>
          </p:cNvSpPr>
          <p:nvPr>
            <p:ph type="sldNum" sz="quarter" idx="12"/>
          </p:nvPr>
        </p:nvSpPr>
        <p:spPr/>
        <p:txBody>
          <a:bodyPr/>
          <a:lstStyle/>
          <a:p>
            <a:fld id="{4699F511-63DA-4523-B862-1C7F36F570BB}"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545118A-A116-68C6-BECC-15522929CDD7}"/>
              </a:ext>
            </a:extLst>
          </p:cNvPr>
          <p:cNvSpPr>
            <a:spLocks noGrp="1" noChangeArrowheads="1"/>
          </p:cNvSpPr>
          <p:nvPr>
            <p:ph type="title"/>
          </p:nvPr>
        </p:nvSpPr>
        <p:spPr/>
        <p:txBody>
          <a:bodyPr/>
          <a:lstStyle/>
          <a:p>
            <a:r>
              <a:rPr lang="en-US" altLang="en-US"/>
              <a:t>The </a:t>
            </a:r>
            <a:r>
              <a:rPr lang="en-US" altLang="en-US" b="1">
                <a:latin typeface="Courier New" panose="02070309020205020404" pitchFamily="49" charset="0"/>
              </a:rPr>
              <a:t>PhoneDirectory</a:t>
            </a:r>
            <a:r>
              <a:rPr lang="en-US" altLang="en-US"/>
              <a:t> Interface</a:t>
            </a:r>
          </a:p>
        </p:txBody>
      </p:sp>
      <p:sp>
        <p:nvSpPr>
          <p:cNvPr id="67587" name="Rectangle 3">
            <a:extLst>
              <a:ext uri="{FF2B5EF4-FFF2-40B4-BE49-F238E27FC236}">
                <a16:creationId xmlns:a16="http://schemas.microsoft.com/office/drawing/2014/main" id="{1E39FF0E-1F46-0A2D-EB69-394BA7DDBB52}"/>
              </a:ext>
            </a:extLst>
          </p:cNvPr>
          <p:cNvSpPr>
            <a:spLocks noGrp="1" noChangeArrowheads="1"/>
          </p:cNvSpPr>
          <p:nvPr>
            <p:ph idx="1"/>
          </p:nvPr>
        </p:nvSpPr>
        <p:spPr>
          <a:xfrm>
            <a:off x="457200" y="1600200"/>
            <a:ext cx="8686800" cy="4525963"/>
          </a:xfrm>
        </p:spPr>
        <p:txBody>
          <a:bodyPr>
            <a:normAutofit/>
          </a:bodyPr>
          <a:lstStyle/>
          <a:p>
            <a:pPr algn="l">
              <a:lnSpc>
                <a:spcPct val="80000"/>
              </a:lnSpc>
              <a:buFontTx/>
              <a:buNone/>
            </a:pPr>
            <a:r>
              <a:rPr lang="en-US" altLang="en-US" b="1">
                <a:latin typeface="Courier New" panose="02070309020205020404" pitchFamily="49" charset="0"/>
              </a:rPr>
              <a:t>/**</a:t>
            </a:r>
          </a:p>
          <a:p>
            <a:pPr algn="l">
              <a:lnSpc>
                <a:spcPct val="80000"/>
              </a:lnSpc>
              <a:buFontTx/>
              <a:buNone/>
            </a:pPr>
            <a:r>
              <a:rPr lang="en-US" altLang="en-US" b="1">
                <a:latin typeface="Courier New" panose="02070309020205020404" pitchFamily="49" charset="0"/>
              </a:rPr>
              <a:t> * The interface for the telephone directory.</a:t>
            </a:r>
          </a:p>
          <a:p>
            <a:pPr algn="l">
              <a:lnSpc>
                <a:spcPct val="80000"/>
              </a:lnSpc>
              <a:buFontTx/>
              <a:buNone/>
            </a:pPr>
            <a:r>
              <a:rPr lang="en-US" altLang="en-US" b="1">
                <a:latin typeface="Courier New" panose="02070309020205020404" pitchFamily="49" charset="0"/>
              </a:rPr>
              <a:t> * @author Koffman &amp; Wolfgang</a:t>
            </a:r>
          </a:p>
          <a:p>
            <a:pPr algn="l">
              <a:lnSpc>
                <a:spcPct val="80000"/>
              </a:lnSpc>
              <a:buFontTx/>
              <a:buNone/>
            </a:pPr>
            <a:r>
              <a:rPr lang="en-US" altLang="en-US" b="1">
                <a:latin typeface="Courier New" panose="02070309020205020404" pitchFamily="49" charset="0"/>
              </a:rPr>
              <a:t> */</a:t>
            </a:r>
          </a:p>
          <a:p>
            <a:pPr algn="l">
              <a:lnSpc>
                <a:spcPct val="80000"/>
              </a:lnSpc>
              <a:buFontTx/>
              <a:buNone/>
            </a:pPr>
            <a:r>
              <a:rPr lang="en-US" altLang="en-US" b="1">
                <a:latin typeface="Courier New" panose="02070309020205020404" pitchFamily="49" charset="0"/>
              </a:rPr>
              <a:t>public interface PhoneDirectory {</a:t>
            </a:r>
          </a:p>
          <a:p>
            <a:pPr algn="l">
              <a:lnSpc>
                <a:spcPct val="80000"/>
              </a:lnSpc>
              <a:buFontTx/>
              <a:buNone/>
            </a:pPr>
            <a:r>
              <a:rPr lang="en-US" altLang="en-US" b="1">
                <a:latin typeface="Courier New" panose="02070309020205020404" pitchFamily="49" charset="0"/>
              </a:rPr>
              <a:t>  ...</a:t>
            </a:r>
          </a:p>
          <a:p>
            <a:pPr algn="l">
              <a:lnSpc>
                <a:spcPct val="80000"/>
              </a:lnSpc>
              <a:buFontTx/>
              <a:buNone/>
            </a:pPr>
            <a:r>
              <a:rPr lang="en-US" altLang="en-US" b="1">
                <a:latin typeface="Courier New" panose="02070309020205020404" pitchFamily="49" charset="0"/>
              </a:rPr>
              <a:t>}</a:t>
            </a:r>
          </a:p>
          <a:p>
            <a:pPr algn="l">
              <a:lnSpc>
                <a:spcPct val="80000"/>
              </a:lnSpc>
              <a:buFontTx/>
              <a:buNone/>
            </a:pPr>
            <a:endParaRPr lang="en-US" altLang="en-US" b="1">
              <a:latin typeface="Courier New" panose="02070309020205020404" pitchFamily="49" charset="0"/>
            </a:endParaRPr>
          </a:p>
          <a:p>
            <a:pPr algn="l">
              <a:lnSpc>
                <a:spcPct val="80000"/>
              </a:lnSpc>
            </a:pPr>
            <a:endParaRPr lang="en-US" altLang="en-US"/>
          </a:p>
          <a:p>
            <a:pPr algn="l">
              <a:lnSpc>
                <a:spcPct val="80000"/>
              </a:lnSpc>
            </a:pPr>
            <a:r>
              <a:rPr lang="en-US" altLang="en-US"/>
              <a:t>Shows syntax of an </a:t>
            </a:r>
            <a:r>
              <a:rPr lang="en-US" altLang="en-US" b="1">
                <a:latin typeface="Courier New" panose="02070309020205020404" pitchFamily="49" charset="0"/>
              </a:rPr>
              <a:t>interface</a:t>
            </a:r>
          </a:p>
          <a:p>
            <a:pPr algn="l">
              <a:lnSpc>
                <a:spcPct val="80000"/>
              </a:lnSpc>
            </a:pPr>
            <a:r>
              <a:rPr lang="en-US" altLang="en-US"/>
              <a:t>Shows a javadoc comment and the </a:t>
            </a:r>
            <a:r>
              <a:rPr lang="en-US" altLang="en-US" b="1">
                <a:latin typeface="Courier New" panose="02070309020205020404" pitchFamily="49" charset="0"/>
              </a:rPr>
              <a:t>@author</a:t>
            </a:r>
            <a:r>
              <a:rPr lang="en-US" altLang="en-US"/>
              <a:t> tag</a:t>
            </a:r>
          </a:p>
        </p:txBody>
      </p:sp>
      <p:sp>
        <p:nvSpPr>
          <p:cNvPr id="2" name="Footer Placeholder 4">
            <a:extLst>
              <a:ext uri="{FF2B5EF4-FFF2-40B4-BE49-F238E27FC236}">
                <a16:creationId xmlns:a16="http://schemas.microsoft.com/office/drawing/2014/main" id="{8FC77A38-E8C3-3746-AB68-70C472A7AA76}"/>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B28F85DF-CC3E-5072-1307-28FE733AF987}"/>
              </a:ext>
            </a:extLst>
          </p:cNvPr>
          <p:cNvSpPr>
            <a:spLocks noGrp="1"/>
          </p:cNvSpPr>
          <p:nvPr>
            <p:ph type="sldNum" sz="quarter" idx="12"/>
          </p:nvPr>
        </p:nvSpPr>
        <p:spPr/>
        <p:txBody>
          <a:bodyPr/>
          <a:lstStyle/>
          <a:p>
            <a:fld id="{8D404D97-D9EB-4FA8-AD56-82BF6C92DC19}" type="slidenum">
              <a:rPr lang="en-US" altLang="en-US"/>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E07CFA1-9C8C-5BC6-FA42-13AE483D23CA}"/>
              </a:ext>
            </a:extLst>
          </p:cNvPr>
          <p:cNvSpPr>
            <a:spLocks noGrp="1" noChangeArrowheads="1"/>
          </p:cNvSpPr>
          <p:nvPr>
            <p:ph type="title"/>
          </p:nvPr>
        </p:nvSpPr>
        <p:spPr/>
        <p:txBody>
          <a:bodyPr/>
          <a:lstStyle/>
          <a:p>
            <a:r>
              <a:rPr lang="en-US" altLang="en-US" b="1">
                <a:latin typeface="Courier New" panose="02070309020205020404" pitchFamily="49" charset="0"/>
              </a:rPr>
              <a:t>PhoneDirectory.loadData</a:t>
            </a:r>
            <a:endParaRPr lang="en-US" altLang="en-US"/>
          </a:p>
        </p:txBody>
      </p:sp>
      <p:sp>
        <p:nvSpPr>
          <p:cNvPr id="69635" name="Rectangle 3">
            <a:extLst>
              <a:ext uri="{FF2B5EF4-FFF2-40B4-BE49-F238E27FC236}">
                <a16:creationId xmlns:a16="http://schemas.microsoft.com/office/drawing/2014/main" id="{71811A17-1B80-4A4B-8B92-82D72BE6FC84}"/>
              </a:ext>
            </a:extLst>
          </p:cNvPr>
          <p:cNvSpPr>
            <a:spLocks noGrp="1" noChangeArrowheads="1"/>
          </p:cNvSpPr>
          <p:nvPr>
            <p:ph idx="1"/>
          </p:nvPr>
        </p:nvSpPr>
        <p:spPr>
          <a:xfrm>
            <a:off x="457200" y="1600200"/>
            <a:ext cx="8686800" cy="4525963"/>
          </a:xfrm>
        </p:spPr>
        <p:txBody>
          <a:bodyPr>
            <a:normAutofit/>
          </a:bodyPr>
          <a:lstStyle/>
          <a:p>
            <a:pPr algn="l">
              <a:lnSpc>
                <a:spcPct val="90000"/>
              </a:lnSpc>
              <a:spcBef>
                <a:spcPct val="0"/>
              </a:spcBef>
              <a:buFontTx/>
              <a:buNone/>
            </a:pPr>
            <a:r>
              <a:rPr lang="en-US" altLang="en-US" sz="800"/>
              <a:t> </a:t>
            </a:r>
            <a:r>
              <a:rPr lang="en-US" altLang="en-US" b="1">
                <a:latin typeface="Courier New" panose="02070309020205020404" pitchFamily="49" charset="0"/>
              </a:rPr>
              <a:t>/** Load the data file containing the</a:t>
            </a:r>
          </a:p>
          <a:p>
            <a:pPr algn="l">
              <a:lnSpc>
                <a:spcPct val="90000"/>
              </a:lnSpc>
              <a:spcBef>
                <a:spcPct val="0"/>
              </a:spcBef>
              <a:buFontTx/>
              <a:buNone/>
            </a:pPr>
            <a:r>
              <a:rPr lang="en-US" altLang="en-US" b="1">
                <a:latin typeface="Courier New" panose="02070309020205020404" pitchFamily="49" charset="0"/>
              </a:rPr>
              <a:t> *  directory, or establish a connection with</a:t>
            </a:r>
          </a:p>
          <a:p>
            <a:pPr algn="l">
              <a:lnSpc>
                <a:spcPct val="90000"/>
              </a:lnSpc>
              <a:spcBef>
                <a:spcPct val="0"/>
              </a:spcBef>
              <a:buFontTx/>
              <a:buNone/>
            </a:pPr>
            <a:r>
              <a:rPr lang="en-US" altLang="en-US" b="1">
                <a:latin typeface="Courier New" panose="02070309020205020404" pitchFamily="49" charset="0"/>
              </a:rPr>
              <a:t> *  the data source.</a:t>
            </a:r>
          </a:p>
          <a:p>
            <a:pPr algn="l">
              <a:lnSpc>
                <a:spcPct val="90000"/>
              </a:lnSpc>
              <a:spcBef>
                <a:spcPct val="0"/>
              </a:spcBef>
              <a:buFontTx/>
              <a:buNone/>
            </a:pPr>
            <a:r>
              <a:rPr lang="en-US" altLang="en-US" b="1">
                <a:latin typeface="Courier New" panose="02070309020205020404" pitchFamily="49" charset="0"/>
              </a:rPr>
              <a:t> *  @param sourceName The name of the file</a:t>
            </a:r>
          </a:p>
          <a:p>
            <a:pPr algn="l">
              <a:lnSpc>
                <a:spcPct val="90000"/>
              </a:lnSpc>
              <a:spcBef>
                <a:spcPct val="0"/>
              </a:spcBef>
              <a:buFontTx/>
              <a:buNone/>
            </a:pPr>
            <a:r>
              <a:rPr lang="en-US" altLang="en-US" b="1">
                <a:latin typeface="Courier New" panose="02070309020205020404" pitchFamily="49" charset="0"/>
              </a:rPr>
              <a:t> *    (data source) with the phone directory</a:t>
            </a:r>
          </a:p>
          <a:p>
            <a:pPr algn="l">
              <a:lnSpc>
                <a:spcPct val="90000"/>
              </a:lnSpc>
              <a:spcBef>
                <a:spcPct val="0"/>
              </a:spcBef>
              <a:buFontTx/>
              <a:buNone/>
            </a:pPr>
            <a:r>
              <a:rPr lang="en-US" altLang="en-US" b="1">
                <a:latin typeface="Courier New" panose="02070309020205020404" pitchFamily="49" charset="0"/>
              </a:rPr>
              <a:t> *    entries</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void loadData (String sourceName);</a:t>
            </a:r>
          </a:p>
          <a:p>
            <a:pPr>
              <a:lnSpc>
                <a:spcPct val="90000"/>
              </a:lnSpc>
            </a:pPr>
            <a:endParaRPr lang="en-US" altLang="en-US" b="1">
              <a:latin typeface="Courier New" panose="02070309020205020404" pitchFamily="49" charset="0"/>
            </a:endParaRPr>
          </a:p>
          <a:p>
            <a:pPr>
              <a:lnSpc>
                <a:spcPct val="90000"/>
              </a:lnSpc>
            </a:pPr>
            <a:r>
              <a:rPr lang="en-US" altLang="en-US"/>
              <a:t>Shows syntax of method in an </a:t>
            </a:r>
            <a:r>
              <a:rPr lang="en-US" altLang="en-US" b="1">
                <a:latin typeface="Courier New" panose="02070309020205020404" pitchFamily="49" charset="0"/>
              </a:rPr>
              <a:t>interface</a:t>
            </a:r>
            <a:r>
              <a:rPr lang="en-US" altLang="en-US"/>
              <a:t> (note </a:t>
            </a:r>
            <a:r>
              <a:rPr lang="en-US" altLang="en-US" b="1">
                <a:latin typeface="Courier New" panose="02070309020205020404" pitchFamily="49" charset="0"/>
              </a:rPr>
              <a:t>;</a:t>
            </a:r>
            <a:r>
              <a:rPr lang="en-US" altLang="en-US"/>
              <a:t>)</a:t>
            </a:r>
            <a:endParaRPr lang="en-US" altLang="en-US" b="1">
              <a:latin typeface="Courier New" panose="02070309020205020404" pitchFamily="49" charset="0"/>
            </a:endParaRPr>
          </a:p>
          <a:p>
            <a:pPr algn="l">
              <a:lnSpc>
                <a:spcPct val="90000"/>
              </a:lnSpc>
            </a:pPr>
            <a:r>
              <a:rPr lang="en-US" altLang="en-US"/>
              <a:t>Shows a javadoc comment with the </a:t>
            </a:r>
            <a:r>
              <a:rPr lang="en-US" altLang="en-US" b="1">
                <a:latin typeface="Courier New" panose="02070309020205020404" pitchFamily="49" charset="0"/>
              </a:rPr>
              <a:t>@param</a:t>
            </a:r>
            <a:r>
              <a:rPr lang="en-US" altLang="en-US"/>
              <a:t> tag</a:t>
            </a:r>
          </a:p>
          <a:p>
            <a:pPr algn="l">
              <a:lnSpc>
                <a:spcPct val="90000"/>
              </a:lnSpc>
            </a:pPr>
            <a:r>
              <a:rPr lang="en-US" altLang="en-US"/>
              <a:t>Since returns </a:t>
            </a:r>
            <a:r>
              <a:rPr lang="en-US" altLang="en-US" b="1">
                <a:latin typeface="Courier New" panose="02070309020205020404" pitchFamily="49" charset="0"/>
              </a:rPr>
              <a:t>void</a:t>
            </a:r>
            <a:r>
              <a:rPr lang="en-US" altLang="en-US"/>
              <a:t>, no </a:t>
            </a:r>
            <a:r>
              <a:rPr lang="en-US" altLang="en-US" b="1">
                <a:latin typeface="Courier New" panose="02070309020205020404" pitchFamily="49" charset="0"/>
              </a:rPr>
              <a:t>@return</a:t>
            </a:r>
            <a:r>
              <a:rPr lang="en-US" altLang="en-US"/>
              <a:t> tag</a:t>
            </a:r>
          </a:p>
        </p:txBody>
      </p:sp>
      <p:sp>
        <p:nvSpPr>
          <p:cNvPr id="2" name="Footer Placeholder 4">
            <a:extLst>
              <a:ext uri="{FF2B5EF4-FFF2-40B4-BE49-F238E27FC236}">
                <a16:creationId xmlns:a16="http://schemas.microsoft.com/office/drawing/2014/main" id="{23C0B6EE-1D64-B1C3-A424-7C88199BC008}"/>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61860EE2-B435-04BB-4A18-B9F764B7E531}"/>
              </a:ext>
            </a:extLst>
          </p:cNvPr>
          <p:cNvSpPr>
            <a:spLocks noGrp="1"/>
          </p:cNvSpPr>
          <p:nvPr>
            <p:ph type="sldNum" sz="quarter" idx="12"/>
          </p:nvPr>
        </p:nvSpPr>
        <p:spPr/>
        <p:txBody>
          <a:bodyPr/>
          <a:lstStyle/>
          <a:p>
            <a:fld id="{B0AFB256-FCD6-4010-A7D0-43694DB565FB}"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2D078F4-1511-A407-73D6-EF725412BDCB}"/>
              </a:ext>
            </a:extLst>
          </p:cNvPr>
          <p:cNvSpPr>
            <a:spLocks noGrp="1" noChangeArrowheads="1"/>
          </p:cNvSpPr>
          <p:nvPr>
            <p:ph type="title"/>
          </p:nvPr>
        </p:nvSpPr>
        <p:spPr/>
        <p:txBody>
          <a:bodyPr>
            <a:normAutofit/>
          </a:bodyPr>
          <a:lstStyle/>
          <a:p>
            <a:r>
              <a:rPr lang="en-US" altLang="en-US" b="1">
                <a:latin typeface="Courier New" panose="02070309020205020404" pitchFamily="49" charset="0"/>
              </a:rPr>
              <a:t>PhoneDirectory.lookupEntry</a:t>
            </a:r>
            <a:endParaRPr lang="en-US" altLang="en-US"/>
          </a:p>
        </p:txBody>
      </p:sp>
      <p:sp>
        <p:nvSpPr>
          <p:cNvPr id="70659" name="Rectangle 3">
            <a:extLst>
              <a:ext uri="{FF2B5EF4-FFF2-40B4-BE49-F238E27FC236}">
                <a16:creationId xmlns:a16="http://schemas.microsoft.com/office/drawing/2014/main" id="{251EC501-1861-05AB-073C-46D6D9CE3A43}"/>
              </a:ext>
            </a:extLst>
          </p:cNvPr>
          <p:cNvSpPr>
            <a:spLocks noGrp="1" noChangeArrowheads="1"/>
          </p:cNvSpPr>
          <p:nvPr>
            <p:ph idx="1"/>
          </p:nvPr>
        </p:nvSpPr>
        <p:spPr>
          <a:xfrm>
            <a:off x="457200" y="1600200"/>
            <a:ext cx="8686800" cy="4525963"/>
          </a:xfrm>
        </p:spPr>
        <p:txBody>
          <a:bodyPr/>
          <a:lstStyle/>
          <a:p>
            <a:pPr algn="l">
              <a:lnSpc>
                <a:spcPct val="80000"/>
              </a:lnSpc>
              <a:spcBef>
                <a:spcPct val="0"/>
              </a:spcBef>
              <a:buFontTx/>
              <a:buNone/>
            </a:pPr>
            <a:r>
              <a:rPr lang="en-US" altLang="en-US" b="1">
                <a:latin typeface="Courier New" panose="02070309020205020404" pitchFamily="49" charset="0"/>
              </a:rPr>
              <a:t>/** Look up an entry.</a:t>
            </a:r>
          </a:p>
          <a:p>
            <a:pPr algn="l">
              <a:lnSpc>
                <a:spcPct val="80000"/>
              </a:lnSpc>
              <a:spcBef>
                <a:spcPct val="0"/>
              </a:spcBef>
              <a:buFontTx/>
              <a:buNone/>
            </a:pPr>
            <a:r>
              <a:rPr lang="en-US" altLang="en-US" b="1">
                <a:latin typeface="Courier New" panose="02070309020205020404" pitchFamily="49" charset="0"/>
              </a:rPr>
              <a:t> * @param name The name of the person</a:t>
            </a:r>
          </a:p>
          <a:p>
            <a:pPr algn="l">
              <a:lnSpc>
                <a:spcPct val="80000"/>
              </a:lnSpc>
              <a:spcBef>
                <a:spcPct val="0"/>
              </a:spcBef>
              <a:buFontTx/>
              <a:buNone/>
            </a:pPr>
            <a:r>
              <a:rPr lang="en-US" altLang="en-US" b="1">
                <a:latin typeface="Courier New" panose="02070309020205020404" pitchFamily="49" charset="0"/>
              </a:rPr>
              <a:t> *    to look up</a:t>
            </a:r>
          </a:p>
          <a:p>
            <a:pPr algn="l">
              <a:lnSpc>
                <a:spcPct val="80000"/>
              </a:lnSpc>
              <a:spcBef>
                <a:spcPct val="0"/>
              </a:spcBef>
              <a:buFontTx/>
              <a:buNone/>
            </a:pPr>
            <a:r>
              <a:rPr lang="en-US" altLang="en-US" b="1">
                <a:latin typeface="Courier New" panose="02070309020205020404" pitchFamily="49" charset="0"/>
              </a:rPr>
              <a:t> * @return The number, or null if name</a:t>
            </a:r>
          </a:p>
          <a:p>
            <a:pPr algn="l">
              <a:lnSpc>
                <a:spcPct val="80000"/>
              </a:lnSpc>
              <a:spcBef>
                <a:spcPct val="0"/>
              </a:spcBef>
              <a:buFontTx/>
              <a:buNone/>
            </a:pPr>
            <a:r>
              <a:rPr lang="en-US" altLang="en-US" b="1">
                <a:latin typeface="Courier New" panose="02070309020205020404" pitchFamily="49" charset="0"/>
              </a:rPr>
              <a:t> *    is not in the directory</a:t>
            </a:r>
          </a:p>
          <a:p>
            <a:pPr algn="l">
              <a:lnSpc>
                <a:spcPct val="80000"/>
              </a:lnSpc>
              <a:spcBef>
                <a:spcPct val="0"/>
              </a:spcBef>
              <a:buFontTx/>
              <a:buNone/>
            </a:pPr>
            <a:r>
              <a:rPr lang="en-US" altLang="en-US" b="1">
                <a:latin typeface="Courier New" panose="02070309020205020404" pitchFamily="49" charset="0"/>
              </a:rPr>
              <a:t> */</a:t>
            </a:r>
          </a:p>
          <a:p>
            <a:pPr algn="l">
              <a:lnSpc>
                <a:spcPct val="80000"/>
              </a:lnSpc>
              <a:spcBef>
                <a:spcPct val="0"/>
              </a:spcBef>
              <a:buFontTx/>
              <a:buNone/>
            </a:pPr>
            <a:r>
              <a:rPr lang="en-US" altLang="en-US" b="1">
                <a:latin typeface="Courier New" panose="02070309020205020404" pitchFamily="49" charset="0"/>
              </a:rPr>
              <a:t>String lookupEntry (String name);</a:t>
            </a:r>
          </a:p>
          <a:p>
            <a:pPr>
              <a:lnSpc>
                <a:spcPct val="80000"/>
              </a:lnSpc>
              <a:buFontTx/>
              <a:buNone/>
            </a:pPr>
            <a:endParaRPr lang="en-US" altLang="en-US" b="1">
              <a:latin typeface="Courier New" panose="02070309020205020404" pitchFamily="49" charset="0"/>
            </a:endParaRPr>
          </a:p>
          <a:p>
            <a:pPr algn="l">
              <a:lnSpc>
                <a:spcPct val="80000"/>
              </a:lnSpc>
            </a:pPr>
            <a:r>
              <a:rPr lang="en-US" altLang="en-US"/>
              <a:t>Shows a javadoc comment with the </a:t>
            </a:r>
            <a:r>
              <a:rPr lang="en-US" altLang="en-US" b="1">
                <a:latin typeface="Courier New" panose="02070309020205020404" pitchFamily="49" charset="0"/>
              </a:rPr>
              <a:t>@return</a:t>
            </a:r>
            <a:r>
              <a:rPr lang="en-US" altLang="en-US"/>
              <a:t> tag</a:t>
            </a:r>
          </a:p>
          <a:p>
            <a:pPr algn="l">
              <a:lnSpc>
                <a:spcPct val="80000"/>
              </a:lnSpc>
            </a:pPr>
            <a:r>
              <a:rPr lang="en-US" altLang="en-US"/>
              <a:t>I prefer a space before the ( in a declaration (not a call)</a:t>
            </a:r>
          </a:p>
        </p:txBody>
      </p:sp>
      <p:sp>
        <p:nvSpPr>
          <p:cNvPr id="2" name="Footer Placeholder 4">
            <a:extLst>
              <a:ext uri="{FF2B5EF4-FFF2-40B4-BE49-F238E27FC236}">
                <a16:creationId xmlns:a16="http://schemas.microsoft.com/office/drawing/2014/main" id="{F421717A-BBE4-6A4D-3A70-E675A9025C20}"/>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BFE6DF26-2D5A-22C3-2C40-8B6E33CED6C6}"/>
              </a:ext>
            </a:extLst>
          </p:cNvPr>
          <p:cNvSpPr>
            <a:spLocks noGrp="1"/>
          </p:cNvSpPr>
          <p:nvPr>
            <p:ph type="sldNum" sz="quarter" idx="12"/>
          </p:nvPr>
        </p:nvSpPr>
        <p:spPr/>
        <p:txBody>
          <a:bodyPr/>
          <a:lstStyle/>
          <a:p>
            <a:fld id="{96131CE5-DCA6-4223-A9B4-9D3C3EE27273}" type="slidenum">
              <a:rPr lang="en-US" altLang="en-US"/>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6A8ECDD-033D-DDB2-BD25-23163615883D}"/>
              </a:ext>
            </a:extLst>
          </p:cNvPr>
          <p:cNvSpPr>
            <a:spLocks noGrp="1" noChangeArrowheads="1"/>
          </p:cNvSpPr>
          <p:nvPr>
            <p:ph type="title"/>
          </p:nvPr>
        </p:nvSpPr>
        <p:spPr/>
        <p:txBody>
          <a:bodyPr>
            <a:normAutofit/>
          </a:bodyPr>
          <a:lstStyle/>
          <a:p>
            <a:r>
              <a:rPr lang="en-US" altLang="en-US" b="1">
                <a:latin typeface="Courier New" panose="02070309020205020404" pitchFamily="49" charset="0"/>
              </a:rPr>
              <a:t>PhoneDirectory.addOrChangeEntry</a:t>
            </a:r>
            <a:endParaRPr lang="en-US" altLang="en-US"/>
          </a:p>
        </p:txBody>
      </p:sp>
      <p:sp>
        <p:nvSpPr>
          <p:cNvPr id="71683" name="Rectangle 3">
            <a:extLst>
              <a:ext uri="{FF2B5EF4-FFF2-40B4-BE49-F238E27FC236}">
                <a16:creationId xmlns:a16="http://schemas.microsoft.com/office/drawing/2014/main" id="{EBC22AEA-ED0D-E1EE-EAA4-F02CA915B7F2}"/>
              </a:ext>
            </a:extLst>
          </p:cNvPr>
          <p:cNvSpPr>
            <a:spLocks noGrp="1" noChangeArrowheads="1"/>
          </p:cNvSpPr>
          <p:nvPr>
            <p:ph idx="1"/>
          </p:nvPr>
        </p:nvSpPr>
        <p:spPr>
          <a:xfrm>
            <a:off x="457200" y="1600200"/>
            <a:ext cx="8686800" cy="4525963"/>
          </a:xfrm>
        </p:spPr>
        <p:txBody>
          <a:bodyPr/>
          <a:lstStyle/>
          <a:p>
            <a:pPr algn="l">
              <a:spcBef>
                <a:spcPct val="0"/>
              </a:spcBef>
              <a:buFontTx/>
              <a:buNone/>
            </a:pPr>
            <a:r>
              <a:rPr lang="en-US" altLang="en-US" b="1">
                <a:latin typeface="Courier New" panose="02070309020205020404" pitchFamily="49" charset="0"/>
              </a:rPr>
              <a:t>/** Add an entry or change an existing entry.</a:t>
            </a:r>
          </a:p>
          <a:p>
            <a:pPr algn="l">
              <a:spcBef>
                <a:spcPct val="0"/>
              </a:spcBef>
              <a:buFontTx/>
              <a:buNone/>
            </a:pPr>
            <a:r>
              <a:rPr lang="en-US" altLang="en-US" b="1">
                <a:latin typeface="Courier New" panose="02070309020205020404" pitchFamily="49" charset="0"/>
              </a:rPr>
              <a:t> * @param name The name of the person being</a:t>
            </a:r>
          </a:p>
          <a:p>
            <a:pPr algn="l">
              <a:spcBef>
                <a:spcPct val="0"/>
              </a:spcBef>
              <a:buFontTx/>
              <a:buNone/>
            </a:pPr>
            <a:r>
              <a:rPr lang="en-US" altLang="en-US" b="1">
                <a:latin typeface="Courier New" panose="02070309020205020404" pitchFamily="49" charset="0"/>
              </a:rPr>
              <a:t> *    added or changed</a:t>
            </a:r>
          </a:p>
          <a:p>
            <a:pPr algn="l">
              <a:spcBef>
                <a:spcPct val="0"/>
              </a:spcBef>
              <a:buFontTx/>
              <a:buNone/>
            </a:pPr>
            <a:r>
              <a:rPr lang="en-US" altLang="en-US" b="1">
                <a:latin typeface="Courier New" panose="02070309020205020404" pitchFamily="49" charset="0"/>
              </a:rPr>
              <a:t> * @param number The new number to be assigned</a:t>
            </a:r>
          </a:p>
          <a:p>
            <a:pPr algn="l">
              <a:spcBef>
                <a:spcPct val="0"/>
              </a:spcBef>
              <a:buFontTx/>
              <a:buNone/>
            </a:pPr>
            <a:r>
              <a:rPr lang="en-US" altLang="en-US" b="1">
                <a:latin typeface="Courier New" panose="02070309020205020404" pitchFamily="49" charset="0"/>
              </a:rPr>
              <a:t> * @return The old number or, if a new entry,</a:t>
            </a:r>
          </a:p>
          <a:p>
            <a:pPr algn="l">
              <a:spcBef>
                <a:spcPct val="0"/>
              </a:spcBef>
              <a:buFontTx/>
              <a:buNone/>
            </a:pPr>
            <a:r>
              <a:rPr lang="en-US" altLang="en-US" b="1">
                <a:latin typeface="Courier New" panose="02070309020205020404" pitchFamily="49" charset="0"/>
              </a:rPr>
              <a:t> *    null</a:t>
            </a:r>
          </a:p>
          <a:p>
            <a:pPr algn="l">
              <a:spcBef>
                <a:spcPct val="0"/>
              </a:spcBef>
              <a:buFontTx/>
              <a:buNone/>
            </a:pPr>
            <a:r>
              <a:rPr lang="en-US" altLang="en-US" b="1">
                <a:latin typeface="Courier New" panose="02070309020205020404" pitchFamily="49" charset="0"/>
              </a:rPr>
              <a:t> */</a:t>
            </a:r>
          </a:p>
          <a:p>
            <a:pPr algn="l">
              <a:spcBef>
                <a:spcPct val="0"/>
              </a:spcBef>
              <a:buFontTx/>
              <a:buNone/>
            </a:pPr>
            <a:r>
              <a:rPr lang="en-US" altLang="en-US" b="1">
                <a:latin typeface="Courier New" panose="02070309020205020404" pitchFamily="49" charset="0"/>
              </a:rPr>
              <a:t>String addOrChangeEntry (String name,</a:t>
            </a:r>
          </a:p>
          <a:p>
            <a:pPr algn="l">
              <a:spcBef>
                <a:spcPct val="0"/>
              </a:spcBef>
              <a:buFontTx/>
              <a:buNone/>
            </a:pPr>
            <a:r>
              <a:rPr lang="en-US" altLang="en-US" b="1">
                <a:latin typeface="Courier New" panose="02070309020205020404" pitchFamily="49" charset="0"/>
              </a:rPr>
              <a:t>                         String number);</a:t>
            </a:r>
          </a:p>
          <a:p>
            <a:pPr algn="l">
              <a:lnSpc>
                <a:spcPct val="80000"/>
              </a:lnSpc>
              <a:buFontTx/>
              <a:buNone/>
            </a:pPr>
            <a:endParaRPr lang="en-US" altLang="en-US" b="1">
              <a:latin typeface="Courier New" panose="02070309020205020404" pitchFamily="49" charset="0"/>
            </a:endParaRPr>
          </a:p>
          <a:p>
            <a:pPr algn="l">
              <a:lnSpc>
                <a:spcPct val="80000"/>
              </a:lnSpc>
            </a:pPr>
            <a:r>
              <a:rPr lang="en-US" altLang="en-US"/>
              <a:t>Shows a javadoc comment with two </a:t>
            </a:r>
            <a:r>
              <a:rPr lang="en-US" altLang="en-US" b="1">
                <a:latin typeface="Courier New" panose="02070309020205020404" pitchFamily="49" charset="0"/>
              </a:rPr>
              <a:t>@param</a:t>
            </a:r>
            <a:r>
              <a:rPr lang="en-US" altLang="en-US"/>
              <a:t> tags</a:t>
            </a:r>
          </a:p>
        </p:txBody>
      </p:sp>
      <p:sp>
        <p:nvSpPr>
          <p:cNvPr id="2" name="Footer Placeholder 4">
            <a:extLst>
              <a:ext uri="{FF2B5EF4-FFF2-40B4-BE49-F238E27FC236}">
                <a16:creationId xmlns:a16="http://schemas.microsoft.com/office/drawing/2014/main" id="{7177731A-4714-72AD-2A4C-18840CFF6798}"/>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3F7495C5-82FD-E923-4FC7-6704735EDCB9}"/>
              </a:ext>
            </a:extLst>
          </p:cNvPr>
          <p:cNvSpPr>
            <a:spLocks noGrp="1"/>
          </p:cNvSpPr>
          <p:nvPr>
            <p:ph type="sldNum" sz="quarter" idx="12"/>
          </p:nvPr>
        </p:nvSpPr>
        <p:spPr/>
        <p:txBody>
          <a:bodyPr/>
          <a:lstStyle/>
          <a:p>
            <a:fld id="{80EC095E-5F88-406C-8293-040203818B76}" type="slidenum">
              <a:rPr lang="en-US" altLang="en-US"/>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925815B-F9AC-A39C-569A-26344BBE8602}"/>
              </a:ext>
            </a:extLst>
          </p:cNvPr>
          <p:cNvSpPr>
            <a:spLocks noGrp="1" noChangeArrowheads="1"/>
          </p:cNvSpPr>
          <p:nvPr>
            <p:ph type="title"/>
          </p:nvPr>
        </p:nvSpPr>
        <p:spPr/>
        <p:txBody>
          <a:bodyPr>
            <a:normAutofit/>
          </a:bodyPr>
          <a:lstStyle/>
          <a:p>
            <a:r>
              <a:rPr lang="en-US" altLang="en-US" b="1">
                <a:latin typeface="Courier New" panose="02070309020205020404" pitchFamily="49" charset="0"/>
              </a:rPr>
              <a:t>PhoneDirectory.removeEntry</a:t>
            </a:r>
            <a:endParaRPr lang="en-US" altLang="en-US"/>
          </a:p>
        </p:txBody>
      </p:sp>
      <p:sp>
        <p:nvSpPr>
          <p:cNvPr id="72707" name="Rectangle 3">
            <a:extLst>
              <a:ext uri="{FF2B5EF4-FFF2-40B4-BE49-F238E27FC236}">
                <a16:creationId xmlns:a16="http://schemas.microsoft.com/office/drawing/2014/main" id="{9238C5EB-64F9-3E1D-097E-AB146AE2F6C1}"/>
              </a:ext>
            </a:extLst>
          </p:cNvPr>
          <p:cNvSpPr>
            <a:spLocks noGrp="1" noChangeArrowheads="1"/>
          </p:cNvSpPr>
          <p:nvPr>
            <p:ph idx="1"/>
          </p:nvPr>
        </p:nvSpPr>
        <p:spPr>
          <a:xfrm>
            <a:off x="457200" y="1600200"/>
            <a:ext cx="8686800" cy="4525963"/>
          </a:xfrm>
        </p:spPr>
        <p:txBody>
          <a:bodyPr/>
          <a:lstStyle/>
          <a:p>
            <a:pPr algn="l">
              <a:lnSpc>
                <a:spcPct val="80000"/>
              </a:lnSpc>
              <a:buFontTx/>
              <a:buNone/>
            </a:pPr>
            <a:r>
              <a:rPr lang="en-US" altLang="en-US" b="1">
                <a:latin typeface="Courier New" panose="02070309020205020404" pitchFamily="49" charset="0"/>
              </a:rPr>
              <a:t>/** Remove an entry from the directory.</a:t>
            </a:r>
          </a:p>
          <a:p>
            <a:pPr algn="l">
              <a:lnSpc>
                <a:spcPct val="80000"/>
              </a:lnSpc>
              <a:buFontTx/>
              <a:buNone/>
            </a:pPr>
            <a:r>
              <a:rPr lang="en-US" altLang="en-US" b="1">
                <a:latin typeface="Courier New" panose="02070309020205020404" pitchFamily="49" charset="0"/>
              </a:rPr>
              <a:t> * @param name The name of the person to be</a:t>
            </a:r>
          </a:p>
          <a:p>
            <a:pPr algn="l">
              <a:lnSpc>
                <a:spcPct val="80000"/>
              </a:lnSpc>
              <a:buFontTx/>
              <a:buNone/>
            </a:pPr>
            <a:r>
              <a:rPr lang="en-US" altLang="en-US" b="1">
                <a:latin typeface="Courier New" panose="02070309020205020404" pitchFamily="49" charset="0"/>
              </a:rPr>
              <a:t> *    removed</a:t>
            </a:r>
          </a:p>
          <a:p>
            <a:pPr algn="l">
              <a:lnSpc>
                <a:spcPct val="80000"/>
              </a:lnSpc>
              <a:buFontTx/>
              <a:buNone/>
            </a:pPr>
            <a:r>
              <a:rPr lang="en-US" altLang="en-US" b="1">
                <a:latin typeface="Courier New" panose="02070309020205020404" pitchFamily="49" charset="0"/>
              </a:rPr>
              <a:t> * @return The current number. If not in</a:t>
            </a:r>
          </a:p>
          <a:p>
            <a:pPr algn="l">
              <a:lnSpc>
                <a:spcPct val="80000"/>
              </a:lnSpc>
              <a:buFontTx/>
              <a:buNone/>
            </a:pPr>
            <a:r>
              <a:rPr lang="en-US" altLang="en-US" b="1">
                <a:latin typeface="Courier New" panose="02070309020205020404" pitchFamily="49" charset="0"/>
              </a:rPr>
              <a:t> *    directory, return null</a:t>
            </a:r>
          </a:p>
          <a:p>
            <a:pPr algn="l">
              <a:lnSpc>
                <a:spcPct val="80000"/>
              </a:lnSpc>
              <a:buFontTx/>
              <a:buNone/>
            </a:pPr>
            <a:r>
              <a:rPr lang="en-US" altLang="en-US" b="1">
                <a:latin typeface="Courier New" panose="02070309020205020404" pitchFamily="49" charset="0"/>
              </a:rPr>
              <a:t> */</a:t>
            </a:r>
          </a:p>
          <a:p>
            <a:pPr algn="l">
              <a:lnSpc>
                <a:spcPct val="80000"/>
              </a:lnSpc>
              <a:buFontTx/>
              <a:buNone/>
            </a:pPr>
            <a:r>
              <a:rPr lang="en-US" altLang="en-US" b="1">
                <a:latin typeface="Courier New" panose="02070309020205020404" pitchFamily="49" charset="0"/>
              </a:rPr>
              <a:t>String removeEntry (String name);</a:t>
            </a:r>
          </a:p>
          <a:p>
            <a:pPr algn="l">
              <a:lnSpc>
                <a:spcPct val="80000"/>
              </a:lnSpc>
              <a:buFontTx/>
              <a:buNone/>
            </a:pPr>
            <a:endParaRPr lang="en-US" altLang="en-US"/>
          </a:p>
        </p:txBody>
      </p:sp>
      <p:sp>
        <p:nvSpPr>
          <p:cNvPr id="2" name="Footer Placeholder 4">
            <a:extLst>
              <a:ext uri="{FF2B5EF4-FFF2-40B4-BE49-F238E27FC236}">
                <a16:creationId xmlns:a16="http://schemas.microsoft.com/office/drawing/2014/main" id="{FF1D0800-91E0-7FD4-F8C6-7A86712CEC35}"/>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7754E55A-D221-01BF-6CF3-BCB790D6DF80}"/>
              </a:ext>
            </a:extLst>
          </p:cNvPr>
          <p:cNvSpPr>
            <a:spLocks noGrp="1"/>
          </p:cNvSpPr>
          <p:nvPr>
            <p:ph type="sldNum" sz="quarter" idx="12"/>
          </p:nvPr>
        </p:nvSpPr>
        <p:spPr/>
        <p:txBody>
          <a:bodyPr/>
          <a:lstStyle/>
          <a:p>
            <a:fld id="{BE45BA61-5DCE-4051-9E06-24C3D9543F08}" type="slidenum">
              <a:rPr lang="en-US" altLang="en-US"/>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0CF1A112-482C-8F4E-8D8A-71156B62B228}"/>
              </a:ext>
            </a:extLst>
          </p:cNvPr>
          <p:cNvSpPr>
            <a:spLocks noGrp="1" noChangeArrowheads="1"/>
          </p:cNvSpPr>
          <p:nvPr>
            <p:ph type="title"/>
          </p:nvPr>
        </p:nvSpPr>
        <p:spPr/>
        <p:txBody>
          <a:bodyPr/>
          <a:lstStyle/>
          <a:p>
            <a:r>
              <a:rPr lang="en-US" altLang="en-US" b="1">
                <a:latin typeface="Courier New" panose="02070309020205020404" pitchFamily="49" charset="0"/>
              </a:rPr>
              <a:t>PhoneDirectory.save</a:t>
            </a:r>
            <a:endParaRPr lang="en-US" altLang="en-US"/>
          </a:p>
        </p:txBody>
      </p:sp>
      <p:sp>
        <p:nvSpPr>
          <p:cNvPr id="73731" name="Rectangle 3">
            <a:extLst>
              <a:ext uri="{FF2B5EF4-FFF2-40B4-BE49-F238E27FC236}">
                <a16:creationId xmlns:a16="http://schemas.microsoft.com/office/drawing/2014/main" id="{10F2BB3F-5995-C67F-275C-1F3AC6CEAA83}"/>
              </a:ext>
            </a:extLst>
          </p:cNvPr>
          <p:cNvSpPr>
            <a:spLocks noGrp="1" noChangeArrowheads="1"/>
          </p:cNvSpPr>
          <p:nvPr>
            <p:ph idx="1"/>
          </p:nvPr>
        </p:nvSpPr>
        <p:spPr>
          <a:xfrm>
            <a:off x="457200" y="1600200"/>
            <a:ext cx="8686800" cy="4525963"/>
          </a:xfrm>
        </p:spPr>
        <p:txBody>
          <a:bodyPr/>
          <a:lstStyle/>
          <a:p>
            <a:pPr algn="l">
              <a:lnSpc>
                <a:spcPct val="90000"/>
              </a:lnSpc>
              <a:spcBef>
                <a:spcPct val="0"/>
              </a:spcBef>
              <a:buFontTx/>
              <a:buNone/>
            </a:pPr>
            <a:r>
              <a:rPr lang="en-US" altLang="en-US" b="1">
                <a:latin typeface="Courier New" panose="02070309020205020404" pitchFamily="49" charset="0"/>
              </a:rPr>
              <a:t>/** Method to save the directory.</a:t>
            </a:r>
          </a:p>
          <a:p>
            <a:pPr algn="l">
              <a:lnSpc>
                <a:spcPct val="90000"/>
              </a:lnSpc>
              <a:spcBef>
                <a:spcPct val="0"/>
              </a:spcBef>
              <a:buFontTx/>
              <a:buNone/>
            </a:pPr>
            <a:r>
              <a:rPr lang="en-US" altLang="en-US" b="1">
                <a:latin typeface="Courier New" panose="02070309020205020404" pitchFamily="49" charset="0"/>
              </a:rPr>
              <a:t> * pre:  The directory is loaded with data.</a:t>
            </a:r>
          </a:p>
          <a:p>
            <a:pPr algn="l">
              <a:lnSpc>
                <a:spcPct val="90000"/>
              </a:lnSpc>
              <a:spcBef>
                <a:spcPct val="0"/>
              </a:spcBef>
              <a:buFontTx/>
              <a:buNone/>
            </a:pPr>
            <a:r>
              <a:rPr lang="en-US" altLang="en-US" b="1">
                <a:latin typeface="Courier New" panose="02070309020205020404" pitchFamily="49" charset="0"/>
              </a:rPr>
              <a:t> * post: Contents of directory written back to</a:t>
            </a:r>
          </a:p>
          <a:p>
            <a:pPr algn="l">
              <a:lnSpc>
                <a:spcPct val="90000"/>
              </a:lnSpc>
              <a:spcBef>
                <a:spcPct val="0"/>
              </a:spcBef>
              <a:buFontTx/>
              <a:buNone/>
            </a:pPr>
            <a:r>
              <a:rPr lang="en-US" altLang="en-US" b="1">
                <a:latin typeface="Courier New" panose="02070309020205020404" pitchFamily="49" charset="0"/>
              </a:rPr>
              <a:t> *   the file in the form of name-number pairs</a:t>
            </a:r>
          </a:p>
          <a:p>
            <a:pPr algn="l">
              <a:lnSpc>
                <a:spcPct val="90000"/>
              </a:lnSpc>
              <a:spcBef>
                <a:spcPct val="0"/>
              </a:spcBef>
              <a:buFontTx/>
              <a:buNone/>
            </a:pPr>
            <a:r>
              <a:rPr lang="en-US" altLang="en-US" b="1">
                <a:latin typeface="Courier New" panose="02070309020205020404" pitchFamily="49" charset="0"/>
              </a:rPr>
              <a:t> *   on adjacent lines;</a:t>
            </a:r>
          </a:p>
          <a:p>
            <a:pPr algn="l">
              <a:lnSpc>
                <a:spcPct val="90000"/>
              </a:lnSpc>
              <a:spcBef>
                <a:spcPct val="0"/>
              </a:spcBef>
              <a:buFontTx/>
              <a:buNone/>
            </a:pPr>
            <a:r>
              <a:rPr lang="en-US" altLang="en-US" b="1">
                <a:latin typeface="Courier New" panose="02070309020205020404" pitchFamily="49" charset="0"/>
              </a:rPr>
              <a:t> *   modified is reset to false.</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void save ();</a:t>
            </a:r>
          </a:p>
          <a:p>
            <a:pPr algn="l">
              <a:lnSpc>
                <a:spcPct val="80000"/>
              </a:lnSpc>
              <a:buFontTx/>
              <a:buNone/>
            </a:pPr>
            <a:endParaRPr lang="en-US" altLang="en-US" b="1">
              <a:latin typeface="Courier New" panose="02070309020205020404" pitchFamily="49" charset="0"/>
            </a:endParaRPr>
          </a:p>
          <a:p>
            <a:pPr algn="l">
              <a:lnSpc>
                <a:spcPct val="80000"/>
              </a:lnSpc>
            </a:pPr>
            <a:r>
              <a:rPr lang="en-US" altLang="en-US"/>
              <a:t>Illustrates pre/post conditions</a:t>
            </a:r>
          </a:p>
          <a:p>
            <a:pPr algn="l">
              <a:lnSpc>
                <a:spcPct val="80000"/>
              </a:lnSpc>
              <a:buFontTx/>
              <a:buNone/>
            </a:pPr>
            <a:endParaRPr lang="en-US" altLang="en-US"/>
          </a:p>
        </p:txBody>
      </p:sp>
      <p:sp>
        <p:nvSpPr>
          <p:cNvPr id="2" name="Footer Placeholder 4">
            <a:extLst>
              <a:ext uri="{FF2B5EF4-FFF2-40B4-BE49-F238E27FC236}">
                <a16:creationId xmlns:a16="http://schemas.microsoft.com/office/drawing/2014/main" id="{1D78576E-08A0-0197-3FA0-FFDD0AF3E55D}"/>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CAB5D852-33C8-5395-898C-6AE4A5D6DCC2}"/>
              </a:ext>
            </a:extLst>
          </p:cNvPr>
          <p:cNvSpPr>
            <a:spLocks noGrp="1"/>
          </p:cNvSpPr>
          <p:nvPr>
            <p:ph type="sldNum" sz="quarter" idx="12"/>
          </p:nvPr>
        </p:nvSpPr>
        <p:spPr/>
        <p:txBody>
          <a:bodyPr/>
          <a:lstStyle/>
          <a:p>
            <a:fld id="{473D88ED-8424-422F-804D-9D9935F4E1E8}" type="slidenum">
              <a:rPr lang="en-US" altLang="en-US"/>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822537F-7710-AB9B-7440-4A6C639B1BD0}"/>
              </a:ext>
            </a:extLst>
          </p:cNvPr>
          <p:cNvSpPr>
            <a:spLocks noGrp="1" noChangeArrowheads="1"/>
          </p:cNvSpPr>
          <p:nvPr>
            <p:ph type="title"/>
          </p:nvPr>
        </p:nvSpPr>
        <p:spPr/>
        <p:txBody>
          <a:bodyPr/>
          <a:lstStyle/>
          <a:p>
            <a:r>
              <a:rPr lang="en-US" altLang="en-US"/>
              <a:t>Design of Array-Based Phone Directory (5)</a:t>
            </a:r>
          </a:p>
        </p:txBody>
      </p:sp>
      <p:pic>
        <p:nvPicPr>
          <p:cNvPr id="24579" name="Picture 3">
            <a:extLst>
              <a:ext uri="{FF2B5EF4-FFF2-40B4-BE49-F238E27FC236}">
                <a16:creationId xmlns:a16="http://schemas.microsoft.com/office/drawing/2014/main" id="{2A5EC2F6-84A1-1537-7742-84D7F7B907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143000"/>
            <a:ext cx="9144000" cy="4267200"/>
          </a:xfrm>
        </p:spPr>
      </p:pic>
      <p:sp>
        <p:nvSpPr>
          <p:cNvPr id="2" name="Footer Placeholder 4">
            <a:extLst>
              <a:ext uri="{FF2B5EF4-FFF2-40B4-BE49-F238E27FC236}">
                <a16:creationId xmlns:a16="http://schemas.microsoft.com/office/drawing/2014/main" id="{27B63ED8-65FF-FD85-C350-06340E4F4A96}"/>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C3B16E9E-D6EF-7E44-B1D3-FDB85EB23BF8}"/>
              </a:ext>
            </a:extLst>
          </p:cNvPr>
          <p:cNvSpPr>
            <a:spLocks noGrp="1"/>
          </p:cNvSpPr>
          <p:nvPr>
            <p:ph type="sldNum" sz="quarter" idx="12"/>
          </p:nvPr>
        </p:nvSpPr>
        <p:spPr/>
        <p:txBody>
          <a:bodyPr/>
          <a:lstStyle/>
          <a:p>
            <a:fld id="{ADB1C0DF-0234-4779-A94D-3EF94DF6684F}" type="slidenum">
              <a:rPr lang="en-US" altLang="en-US"/>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2835AFB-58E9-102D-91B0-834C401FBD5C}"/>
              </a:ext>
            </a:extLst>
          </p:cNvPr>
          <p:cNvSpPr>
            <a:spLocks noGrp="1" noChangeArrowheads="1"/>
          </p:cNvSpPr>
          <p:nvPr>
            <p:ph type="title"/>
          </p:nvPr>
        </p:nvSpPr>
        <p:spPr/>
        <p:txBody>
          <a:bodyPr>
            <a:normAutofit/>
          </a:bodyPr>
          <a:lstStyle/>
          <a:p>
            <a:r>
              <a:rPr lang="en-US" altLang="en-US"/>
              <a:t>Design of </a:t>
            </a:r>
            <a:r>
              <a:rPr lang="en-US" altLang="en-US" b="1">
                <a:latin typeface="Courier New" panose="02070309020205020404" pitchFamily="49" charset="0"/>
              </a:rPr>
              <a:t>ArrayBasedPD.loadData</a:t>
            </a:r>
            <a:endParaRPr lang="en-US" altLang="en-US"/>
          </a:p>
        </p:txBody>
      </p:sp>
      <p:sp>
        <p:nvSpPr>
          <p:cNvPr id="62467" name="Rectangle 3">
            <a:extLst>
              <a:ext uri="{FF2B5EF4-FFF2-40B4-BE49-F238E27FC236}">
                <a16:creationId xmlns:a16="http://schemas.microsoft.com/office/drawing/2014/main" id="{44EA737C-BBE8-9CF4-DBC1-C2E2AFACBAC5}"/>
              </a:ext>
            </a:extLst>
          </p:cNvPr>
          <p:cNvSpPr>
            <a:spLocks noGrp="1" noChangeArrowheads="1"/>
          </p:cNvSpPr>
          <p:nvPr>
            <p:ph idx="1"/>
          </p:nvPr>
        </p:nvSpPr>
        <p:spPr/>
        <p:txBody>
          <a:bodyPr>
            <a:normAutofit/>
          </a:bodyPr>
          <a:lstStyle/>
          <a:p>
            <a:pPr marL="457200" indent="-457200">
              <a:buFontTx/>
              <a:buNone/>
            </a:pPr>
            <a:r>
              <a:rPr lang="en-US" altLang="en-US"/>
              <a:t>Input: a file name; Effect: read initial directory from the file</a:t>
            </a:r>
          </a:p>
          <a:p>
            <a:pPr marL="457200" indent="-457200">
              <a:buFontTx/>
              <a:buNone/>
            </a:pPr>
            <a:endParaRPr lang="en-US" altLang="en-US"/>
          </a:p>
          <a:p>
            <a:pPr marL="457200" indent="-457200">
              <a:buFontTx/>
              <a:buAutoNum type="arabicPeriod"/>
            </a:pPr>
            <a:r>
              <a:rPr lang="en-US" altLang="en-US"/>
              <a:t>Create a </a:t>
            </a:r>
            <a:r>
              <a:rPr lang="en-US" altLang="en-US" b="1">
                <a:latin typeface="Courier New" panose="02070309020205020404" pitchFamily="49" charset="0"/>
              </a:rPr>
              <a:t>BufferedReader</a:t>
            </a:r>
            <a:r>
              <a:rPr lang="en-US" altLang="en-US"/>
              <a:t> for the input</a:t>
            </a:r>
          </a:p>
          <a:p>
            <a:pPr marL="457200" indent="-457200">
              <a:buFontTx/>
              <a:buAutoNum type="arabicPeriod"/>
            </a:pPr>
            <a:r>
              <a:rPr lang="en-US" altLang="en-US"/>
              <a:t>Read the first name</a:t>
            </a:r>
          </a:p>
          <a:p>
            <a:pPr marL="457200" indent="-457200">
              <a:buFontTx/>
              <a:buAutoNum type="arabicPeriod"/>
            </a:pPr>
            <a:r>
              <a:rPr lang="en-US" altLang="en-US" b="1">
                <a:latin typeface="Courier New" panose="02070309020205020404" pitchFamily="49" charset="0"/>
              </a:rPr>
              <a:t>while</a:t>
            </a:r>
            <a:r>
              <a:rPr lang="en-US" altLang="en-US"/>
              <a:t> the name is not </a:t>
            </a:r>
            <a:r>
              <a:rPr lang="en-US" altLang="en-US" b="1">
                <a:latin typeface="Courier New" panose="02070309020205020404" pitchFamily="49" charset="0"/>
              </a:rPr>
              <a:t>null</a:t>
            </a:r>
            <a:endParaRPr lang="en-US" altLang="en-US"/>
          </a:p>
          <a:p>
            <a:pPr marL="457200" indent="-457200">
              <a:buFontTx/>
              <a:buAutoNum type="arabicPeriod"/>
            </a:pPr>
            <a:r>
              <a:rPr lang="en-US" altLang="en-US"/>
              <a:t>        Read the number</a:t>
            </a:r>
          </a:p>
          <a:p>
            <a:pPr marL="457200" indent="-457200">
              <a:buFontTx/>
              <a:buAutoNum type="arabicPeriod"/>
            </a:pPr>
            <a:r>
              <a:rPr lang="en-US" altLang="en-US"/>
              <a:t>        Add a new entry using method </a:t>
            </a:r>
            <a:r>
              <a:rPr lang="en-US" altLang="en-US" b="1">
                <a:latin typeface="Courier New" panose="02070309020205020404" pitchFamily="49" charset="0"/>
              </a:rPr>
              <a:t>add</a:t>
            </a:r>
            <a:endParaRPr lang="en-US" altLang="en-US"/>
          </a:p>
          <a:p>
            <a:pPr marL="457200" indent="-457200">
              <a:buFontTx/>
              <a:buAutoNum type="arabicPeriod"/>
            </a:pPr>
            <a:r>
              <a:rPr lang="en-US" altLang="en-US"/>
              <a:t>        Read the next name</a:t>
            </a:r>
            <a:endParaRPr lang="en-US" altLang="en-US" b="1">
              <a:latin typeface="Courier New" panose="02070309020205020404" pitchFamily="49" charset="0"/>
            </a:endParaRPr>
          </a:p>
        </p:txBody>
      </p:sp>
      <p:sp>
        <p:nvSpPr>
          <p:cNvPr id="2" name="Footer Placeholder 4">
            <a:extLst>
              <a:ext uri="{FF2B5EF4-FFF2-40B4-BE49-F238E27FC236}">
                <a16:creationId xmlns:a16="http://schemas.microsoft.com/office/drawing/2014/main" id="{19B34B01-150F-E1D9-604D-455A13395D06}"/>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FCD93215-A3CD-65C0-AE81-2E57D8519917}"/>
              </a:ext>
            </a:extLst>
          </p:cNvPr>
          <p:cNvSpPr>
            <a:spLocks noGrp="1"/>
          </p:cNvSpPr>
          <p:nvPr>
            <p:ph type="sldNum" sz="quarter" idx="12"/>
          </p:nvPr>
        </p:nvSpPr>
        <p:spPr/>
        <p:txBody>
          <a:bodyPr/>
          <a:lstStyle/>
          <a:p>
            <a:fld id="{C68C2D6D-0863-4F6E-A849-4E513886AB84}" type="slidenum">
              <a:rPr lang="en-US" altLang="en-US"/>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BE70046-8FFA-9B6E-07CF-61171F346672}"/>
              </a:ext>
            </a:extLst>
          </p:cNvPr>
          <p:cNvSpPr>
            <a:spLocks noGrp="1" noChangeArrowheads="1"/>
          </p:cNvSpPr>
          <p:nvPr>
            <p:ph type="title"/>
          </p:nvPr>
        </p:nvSpPr>
        <p:spPr/>
        <p:txBody>
          <a:bodyPr>
            <a:normAutofit/>
          </a:bodyPr>
          <a:lstStyle/>
          <a:p>
            <a:r>
              <a:rPr lang="en-US" altLang="en-US"/>
              <a:t>Design of </a:t>
            </a:r>
            <a:r>
              <a:rPr lang="en-US" altLang="en-US" b="1">
                <a:latin typeface="Courier New" panose="02070309020205020404" pitchFamily="49" charset="0"/>
              </a:rPr>
              <a:t>ArrayBasedPD.addOrChangeEntry</a:t>
            </a:r>
            <a:endParaRPr lang="en-US" altLang="en-US"/>
          </a:p>
        </p:txBody>
      </p:sp>
      <p:sp>
        <p:nvSpPr>
          <p:cNvPr id="63491" name="Rectangle 3">
            <a:extLst>
              <a:ext uri="{FF2B5EF4-FFF2-40B4-BE49-F238E27FC236}">
                <a16:creationId xmlns:a16="http://schemas.microsoft.com/office/drawing/2014/main" id="{3643DFE7-DF50-B2BB-F715-3F95B7722A52}"/>
              </a:ext>
            </a:extLst>
          </p:cNvPr>
          <p:cNvSpPr>
            <a:spLocks noGrp="1" noChangeArrowheads="1"/>
          </p:cNvSpPr>
          <p:nvPr>
            <p:ph idx="1"/>
          </p:nvPr>
        </p:nvSpPr>
        <p:spPr>
          <a:xfrm>
            <a:off x="457200" y="1600200"/>
            <a:ext cx="8534400" cy="4525963"/>
          </a:xfrm>
        </p:spPr>
        <p:txBody>
          <a:bodyPr>
            <a:normAutofit/>
          </a:bodyPr>
          <a:lstStyle/>
          <a:p>
            <a:pPr marL="457200" indent="-457200" algn="l">
              <a:buFontTx/>
              <a:buNone/>
            </a:pPr>
            <a:r>
              <a:rPr lang="en-US" altLang="en-US"/>
              <a:t>Input: name and number; Effect: change number of existing entry, or make new entry if there was none</a:t>
            </a:r>
          </a:p>
          <a:p>
            <a:pPr marL="457200" indent="-457200" algn="l">
              <a:buFontTx/>
              <a:buNone/>
            </a:pPr>
            <a:endParaRPr lang="en-US" altLang="en-US"/>
          </a:p>
          <a:p>
            <a:pPr marL="457200" indent="-457200" algn="l">
              <a:buFontTx/>
              <a:buAutoNum type="arabicPeriod"/>
            </a:pPr>
            <a:r>
              <a:rPr lang="en-US" altLang="en-US"/>
              <a:t>Call method </a:t>
            </a:r>
            <a:r>
              <a:rPr lang="en-US" altLang="en-US" b="1">
                <a:latin typeface="Courier New" panose="02070309020205020404" pitchFamily="49" charset="0"/>
              </a:rPr>
              <a:t>find</a:t>
            </a:r>
            <a:r>
              <a:rPr lang="en-US" altLang="en-US"/>
              <a:t> to see if the name is in the directory</a:t>
            </a:r>
          </a:p>
          <a:p>
            <a:pPr marL="457200" indent="-457200" algn="l">
              <a:buFontTx/>
              <a:buAutoNum type="arabicPeriod"/>
            </a:pPr>
            <a:r>
              <a:rPr lang="en-US" altLang="en-US"/>
              <a:t> </a:t>
            </a:r>
            <a:r>
              <a:rPr lang="en-US" altLang="en-US" b="1">
                <a:latin typeface="Courier New" panose="02070309020205020404" pitchFamily="49" charset="0"/>
              </a:rPr>
              <a:t>if</a:t>
            </a:r>
            <a:r>
              <a:rPr lang="en-US" altLang="en-US"/>
              <a:t> the name is in the directory</a:t>
            </a:r>
          </a:p>
          <a:p>
            <a:pPr marL="457200" indent="-457200" algn="l">
              <a:buFontTx/>
              <a:buAutoNum type="arabicPeriod"/>
            </a:pPr>
            <a:r>
              <a:rPr lang="en-US" altLang="en-US"/>
              <a:t>        change number with </a:t>
            </a:r>
            <a:r>
              <a:rPr lang="en-US" altLang="en-US" b="1">
                <a:latin typeface="Courier New" panose="02070309020205020404" pitchFamily="49" charset="0"/>
              </a:rPr>
              <a:t>DirectoryEntry.setNumber</a:t>
            </a:r>
            <a:endParaRPr lang="en-US" altLang="en-US"/>
          </a:p>
          <a:p>
            <a:pPr marL="457200" indent="-457200" algn="l">
              <a:buFontTx/>
              <a:buAutoNum type="arabicPeriod"/>
            </a:pPr>
            <a:r>
              <a:rPr lang="en-US" altLang="en-US"/>
              <a:t>        Return the previous value of the number</a:t>
            </a:r>
          </a:p>
          <a:p>
            <a:pPr marL="457200" indent="-457200" algn="l">
              <a:buFontTx/>
              <a:buNone/>
            </a:pPr>
            <a:r>
              <a:rPr lang="en-US" altLang="en-US"/>
              <a:t> 	 </a:t>
            </a:r>
            <a:r>
              <a:rPr lang="en-US" altLang="en-US" b="1">
                <a:latin typeface="Courier New" panose="02070309020205020404" pitchFamily="49" charset="0"/>
              </a:rPr>
              <a:t>else</a:t>
            </a:r>
            <a:endParaRPr lang="en-US" altLang="en-US"/>
          </a:p>
          <a:p>
            <a:pPr marL="457200" indent="-457200" algn="l">
              <a:buFontTx/>
              <a:buAutoNum type="arabicPeriod" startAt="5"/>
            </a:pPr>
            <a:r>
              <a:rPr lang="en-US" altLang="en-US"/>
              <a:t>        Add a new entry using method </a:t>
            </a:r>
            <a:r>
              <a:rPr lang="en-US" altLang="en-US" b="1">
                <a:latin typeface="Courier New" panose="02070309020205020404" pitchFamily="49" charset="0"/>
              </a:rPr>
              <a:t>add</a:t>
            </a:r>
            <a:endParaRPr lang="en-US" altLang="en-US"/>
          </a:p>
          <a:p>
            <a:pPr marL="457200" indent="-457200" algn="l">
              <a:buFontTx/>
              <a:buAutoNum type="arabicPeriod" startAt="5"/>
            </a:pPr>
            <a:r>
              <a:rPr lang="en-US" altLang="en-US"/>
              <a:t>        Return </a:t>
            </a:r>
            <a:r>
              <a:rPr lang="en-US" altLang="en-US" b="1">
                <a:latin typeface="Courier New" panose="02070309020205020404" pitchFamily="49" charset="0"/>
              </a:rPr>
              <a:t>null</a:t>
            </a:r>
          </a:p>
        </p:txBody>
      </p:sp>
      <p:sp>
        <p:nvSpPr>
          <p:cNvPr id="2" name="Footer Placeholder 4">
            <a:extLst>
              <a:ext uri="{FF2B5EF4-FFF2-40B4-BE49-F238E27FC236}">
                <a16:creationId xmlns:a16="http://schemas.microsoft.com/office/drawing/2014/main" id="{14099670-E5D9-3A76-1E49-337DD086FFD0}"/>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067078EC-66DD-D1BD-3822-3E1A850AD4C1}"/>
              </a:ext>
            </a:extLst>
          </p:cNvPr>
          <p:cNvSpPr>
            <a:spLocks noGrp="1"/>
          </p:cNvSpPr>
          <p:nvPr>
            <p:ph type="sldNum" sz="quarter" idx="12"/>
          </p:nvPr>
        </p:nvSpPr>
        <p:spPr/>
        <p:txBody>
          <a:bodyPr/>
          <a:lstStyle/>
          <a:p>
            <a:fld id="{C99891DD-A9F2-451E-B508-24B8B0466BA9}" type="slidenum">
              <a:rPr lang="en-US" altLang="en-US"/>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B8DE216-0DF2-6E37-F54C-4D478C6F9081}"/>
              </a:ext>
            </a:extLst>
          </p:cNvPr>
          <p:cNvSpPr>
            <a:spLocks noGrp="1" noChangeArrowheads="1"/>
          </p:cNvSpPr>
          <p:nvPr>
            <p:ph type="title"/>
          </p:nvPr>
        </p:nvSpPr>
        <p:spPr/>
        <p:txBody>
          <a:bodyPr/>
          <a:lstStyle/>
          <a:p>
            <a:r>
              <a:rPr lang="en-US" altLang="en-US"/>
              <a:t>Design of Array-Based Phone Directory (6)</a:t>
            </a:r>
          </a:p>
        </p:txBody>
      </p:sp>
      <p:sp>
        <p:nvSpPr>
          <p:cNvPr id="25604" name="Rectangle 4">
            <a:extLst>
              <a:ext uri="{FF2B5EF4-FFF2-40B4-BE49-F238E27FC236}">
                <a16:creationId xmlns:a16="http://schemas.microsoft.com/office/drawing/2014/main" id="{E36E7243-88AA-1961-6CCF-921156D5DF6D}"/>
              </a:ext>
            </a:extLst>
          </p:cNvPr>
          <p:cNvSpPr>
            <a:spLocks noGrp="1" noChangeArrowheads="1"/>
          </p:cNvSpPr>
          <p:nvPr>
            <p:ph idx="1"/>
          </p:nvPr>
        </p:nvSpPr>
        <p:spPr/>
        <p:txBody>
          <a:bodyPr/>
          <a:lstStyle/>
          <a:p>
            <a:pPr algn="l"/>
            <a:r>
              <a:rPr lang="en-US" altLang="en-US"/>
              <a:t>Remaining method designs proceed along the same lines</a:t>
            </a:r>
          </a:p>
          <a:p>
            <a:pPr algn="l"/>
            <a:r>
              <a:rPr lang="en-US" altLang="en-US"/>
              <a:t>The class diagram changes, showing private fields and methods added ....</a:t>
            </a:r>
          </a:p>
        </p:txBody>
      </p:sp>
      <p:sp>
        <p:nvSpPr>
          <p:cNvPr id="2" name="Footer Placeholder 4">
            <a:extLst>
              <a:ext uri="{FF2B5EF4-FFF2-40B4-BE49-F238E27FC236}">
                <a16:creationId xmlns:a16="http://schemas.microsoft.com/office/drawing/2014/main" id="{199A7FCE-8051-1E36-186F-207C47365317}"/>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76BF5E92-3510-0DAB-3EDD-95D9FB6558C3}"/>
              </a:ext>
            </a:extLst>
          </p:cNvPr>
          <p:cNvSpPr>
            <a:spLocks noGrp="1"/>
          </p:cNvSpPr>
          <p:nvPr>
            <p:ph type="sldNum" sz="quarter" idx="12"/>
          </p:nvPr>
        </p:nvSpPr>
        <p:spPr/>
        <p:txBody>
          <a:bodyPr/>
          <a:lstStyle/>
          <a:p>
            <a:fld id="{094790F4-15CE-4CF7-BF52-002F8B5F2612}" type="slidenum">
              <a:rPr lang="en-US" altLang="en-US"/>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5E503F1-5513-D4AE-B5DE-F98E597D030D}"/>
              </a:ext>
            </a:extLst>
          </p:cNvPr>
          <p:cNvSpPr>
            <a:spLocks noGrp="1" noChangeArrowheads="1"/>
          </p:cNvSpPr>
          <p:nvPr>
            <p:ph type="title"/>
          </p:nvPr>
        </p:nvSpPr>
        <p:spPr/>
        <p:txBody>
          <a:bodyPr/>
          <a:lstStyle/>
          <a:p>
            <a:r>
              <a:rPr lang="en-US" altLang="en-US"/>
              <a:t>The Software Challenge</a:t>
            </a:r>
          </a:p>
        </p:txBody>
      </p:sp>
      <p:sp>
        <p:nvSpPr>
          <p:cNvPr id="4099" name="Rectangle 3">
            <a:extLst>
              <a:ext uri="{FF2B5EF4-FFF2-40B4-BE49-F238E27FC236}">
                <a16:creationId xmlns:a16="http://schemas.microsoft.com/office/drawing/2014/main" id="{8DEAA04B-25D2-9CEF-3CEB-62945E28AB3C}"/>
              </a:ext>
            </a:extLst>
          </p:cNvPr>
          <p:cNvSpPr>
            <a:spLocks noGrp="1" noChangeArrowheads="1"/>
          </p:cNvSpPr>
          <p:nvPr>
            <p:ph idx="1"/>
          </p:nvPr>
        </p:nvSpPr>
        <p:spPr/>
        <p:txBody>
          <a:bodyPr>
            <a:normAutofit/>
          </a:bodyPr>
          <a:lstStyle/>
          <a:p>
            <a:pPr algn="l"/>
            <a:r>
              <a:rPr lang="en-US" altLang="en-US"/>
              <a:t>Software is ...</a:t>
            </a:r>
          </a:p>
          <a:p>
            <a:pPr lvl="1"/>
            <a:r>
              <a:rPr lang="en-US" altLang="en-US"/>
              <a:t>Used for a long time</a:t>
            </a:r>
          </a:p>
          <a:p>
            <a:pPr lvl="1"/>
            <a:r>
              <a:rPr lang="en-US" altLang="en-US"/>
              <a:t>Updated and maintained</a:t>
            </a:r>
          </a:p>
          <a:p>
            <a:pPr lvl="1"/>
            <a:r>
              <a:rPr lang="en-US" altLang="en-US"/>
              <a:t>By people who did not write it</a:t>
            </a:r>
          </a:p>
          <a:p>
            <a:pPr algn="l"/>
            <a:r>
              <a:rPr lang="en-US" altLang="en-US"/>
              <a:t>Initial specification may be incomplete</a:t>
            </a:r>
          </a:p>
          <a:p>
            <a:pPr algn="l"/>
            <a:r>
              <a:rPr lang="en-US" altLang="en-US"/>
              <a:t>Specification clarified through extensive interaction between user(s) and system analyst(s)</a:t>
            </a:r>
          </a:p>
          <a:p>
            <a:pPr algn="l"/>
            <a:r>
              <a:rPr lang="en-US" altLang="en-US"/>
              <a:t>Requirements specification needed at the beginning of any software project</a:t>
            </a:r>
          </a:p>
          <a:p>
            <a:pPr algn="l"/>
            <a:r>
              <a:rPr lang="en-US" altLang="en-US"/>
              <a:t>Designers and users should both approve it!</a:t>
            </a:r>
          </a:p>
        </p:txBody>
      </p:sp>
      <p:sp>
        <p:nvSpPr>
          <p:cNvPr id="2" name="Footer Placeholder 4">
            <a:extLst>
              <a:ext uri="{FF2B5EF4-FFF2-40B4-BE49-F238E27FC236}">
                <a16:creationId xmlns:a16="http://schemas.microsoft.com/office/drawing/2014/main" id="{007705CB-BFA2-D5F2-B218-942264351B02}"/>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280A0D7C-05C3-0E04-FF2D-E8E5C8D431C4}"/>
              </a:ext>
            </a:extLst>
          </p:cNvPr>
          <p:cNvSpPr>
            <a:spLocks noGrp="1"/>
          </p:cNvSpPr>
          <p:nvPr>
            <p:ph type="sldNum" sz="quarter" idx="12"/>
          </p:nvPr>
        </p:nvSpPr>
        <p:spPr/>
        <p:txBody>
          <a:bodyPr/>
          <a:lstStyle/>
          <a:p>
            <a:fld id="{6189B297-4D7C-4348-84D7-9D8A2FF540F9}" type="slidenum">
              <a:rPr lang="en-US" altLang="en-US"/>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0D3FC6F-5E7F-AEB7-41FB-96848E902F48}"/>
              </a:ext>
            </a:extLst>
          </p:cNvPr>
          <p:cNvSpPr>
            <a:spLocks noGrp="1" noChangeArrowheads="1"/>
          </p:cNvSpPr>
          <p:nvPr>
            <p:ph type="title"/>
          </p:nvPr>
        </p:nvSpPr>
        <p:spPr/>
        <p:txBody>
          <a:bodyPr/>
          <a:lstStyle/>
          <a:p>
            <a:r>
              <a:rPr lang="en-US" altLang="en-US"/>
              <a:t>Design of Array-Based Phone Directory (7)</a:t>
            </a:r>
          </a:p>
        </p:txBody>
      </p:sp>
      <p:pic>
        <p:nvPicPr>
          <p:cNvPr id="65539" name="Picture 3">
            <a:extLst>
              <a:ext uri="{FF2B5EF4-FFF2-40B4-BE49-F238E27FC236}">
                <a16:creationId xmlns:a16="http://schemas.microsoft.com/office/drawing/2014/main" id="{30E6D8FA-6DD6-8D7F-DB2D-3073482CA5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066800"/>
            <a:ext cx="5867400" cy="5181600"/>
          </a:xfrm>
        </p:spPr>
      </p:pic>
      <p:sp>
        <p:nvSpPr>
          <p:cNvPr id="2" name="Footer Placeholder 4">
            <a:extLst>
              <a:ext uri="{FF2B5EF4-FFF2-40B4-BE49-F238E27FC236}">
                <a16:creationId xmlns:a16="http://schemas.microsoft.com/office/drawing/2014/main" id="{38A00D27-6863-0525-661A-C3842DE7CED4}"/>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AC5B438E-2303-7092-24C5-EA4E8631AA63}"/>
              </a:ext>
            </a:extLst>
          </p:cNvPr>
          <p:cNvSpPr>
            <a:spLocks noGrp="1"/>
          </p:cNvSpPr>
          <p:nvPr>
            <p:ph type="sldNum" sz="quarter" idx="12"/>
          </p:nvPr>
        </p:nvSpPr>
        <p:spPr/>
        <p:txBody>
          <a:bodyPr/>
          <a:lstStyle/>
          <a:p>
            <a:fld id="{92854C9B-3EA4-4ED3-893D-59918B4A9BC9}" type="slidenum">
              <a:rPr lang="en-US" altLang="en-US"/>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1C09D96-73E4-6151-4E70-3EA83C055448}"/>
              </a:ext>
            </a:extLst>
          </p:cNvPr>
          <p:cNvSpPr>
            <a:spLocks noGrp="1" noChangeArrowheads="1"/>
          </p:cNvSpPr>
          <p:nvPr>
            <p:ph type="title"/>
          </p:nvPr>
        </p:nvSpPr>
        <p:spPr/>
        <p:txBody>
          <a:bodyPr>
            <a:normAutofit/>
          </a:bodyPr>
          <a:lstStyle/>
          <a:p>
            <a:r>
              <a:rPr lang="en-US" altLang="en-US"/>
              <a:t>Implementing and Testing the Array-Based Phone Directory: </a:t>
            </a:r>
            <a:r>
              <a:rPr lang="en-US" altLang="en-US" b="1">
                <a:latin typeface="Courier New" panose="02070309020205020404" pitchFamily="49" charset="0"/>
              </a:rPr>
              <a:t>ArrayBasedPD.java</a:t>
            </a:r>
            <a:endParaRPr lang="en-US" altLang="en-US"/>
          </a:p>
        </p:txBody>
      </p:sp>
      <p:sp>
        <p:nvSpPr>
          <p:cNvPr id="10244" name="Rectangle 4">
            <a:extLst>
              <a:ext uri="{FF2B5EF4-FFF2-40B4-BE49-F238E27FC236}">
                <a16:creationId xmlns:a16="http://schemas.microsoft.com/office/drawing/2014/main" id="{E251BCED-5D83-1AE9-3DF8-DF3B806DC0DC}"/>
              </a:ext>
            </a:extLst>
          </p:cNvPr>
          <p:cNvSpPr>
            <a:spLocks noGrp="1" noChangeArrowheads="1"/>
          </p:cNvSpPr>
          <p:nvPr>
            <p:ph idx="1"/>
          </p:nvPr>
        </p:nvSpPr>
        <p:spPr/>
        <p:txBody>
          <a:bodyPr>
            <a:normAutofit/>
          </a:bodyPr>
          <a:lstStyle/>
          <a:p>
            <a:pPr algn="l">
              <a:spcBef>
                <a:spcPct val="0"/>
              </a:spcBef>
              <a:buFontTx/>
              <a:buNone/>
            </a:pPr>
            <a:r>
              <a:rPr lang="en-US" altLang="en-US" b="1">
                <a:latin typeface="Courier New" panose="02070309020205020404" pitchFamily="49" charset="0"/>
              </a:rPr>
              <a:t>import java.io.*;</a:t>
            </a:r>
          </a:p>
          <a:p>
            <a:pPr algn="l">
              <a:spcBef>
                <a:spcPct val="0"/>
              </a:spcBef>
              <a:buFontTx/>
              <a:buNone/>
            </a:pPr>
            <a:r>
              <a:rPr lang="en-US" altLang="en-US" b="1">
                <a:latin typeface="Courier New" panose="02070309020205020404" pitchFamily="49" charset="0"/>
              </a:rPr>
              <a:t>/** This is an implementation of the</a:t>
            </a:r>
          </a:p>
          <a:p>
            <a:pPr algn="l">
              <a:spcBef>
                <a:spcPct val="0"/>
              </a:spcBef>
              <a:buFontTx/>
              <a:buNone/>
            </a:pPr>
            <a:r>
              <a:rPr lang="en-US" altLang="en-US" b="1">
                <a:latin typeface="Courier New" panose="02070309020205020404" pitchFamily="49" charset="0"/>
              </a:rPr>
              <a:t> *  PhoneDirectory interface that uses an</a:t>
            </a:r>
          </a:p>
          <a:p>
            <a:pPr algn="l">
              <a:spcBef>
                <a:spcPct val="0"/>
              </a:spcBef>
              <a:buFontTx/>
              <a:buNone/>
            </a:pPr>
            <a:r>
              <a:rPr lang="en-US" altLang="en-US" b="1">
                <a:latin typeface="Courier New" panose="02070309020205020404" pitchFamily="49" charset="0"/>
              </a:rPr>
              <a:t> *  array to store the data.</a:t>
            </a:r>
          </a:p>
          <a:p>
            <a:pPr algn="l">
              <a:spcBef>
                <a:spcPct val="0"/>
              </a:spcBef>
              <a:buFontTx/>
              <a:buNone/>
            </a:pPr>
            <a:r>
              <a:rPr lang="en-US" altLang="en-US" b="1">
                <a:latin typeface="Courier New" panose="02070309020205020404" pitchFamily="49" charset="0"/>
              </a:rPr>
              <a:t> *  @author Koffman &amp; Wolfgang</a:t>
            </a:r>
          </a:p>
          <a:p>
            <a:pPr algn="l">
              <a:spcBef>
                <a:spcPct val="0"/>
              </a:spcBef>
              <a:buFontTx/>
              <a:buNone/>
            </a:pPr>
            <a:r>
              <a:rPr lang="en-US" altLang="en-US" b="1">
                <a:latin typeface="Courier New" panose="02070309020205020404" pitchFamily="49" charset="0"/>
              </a:rPr>
              <a:t> */</a:t>
            </a:r>
          </a:p>
          <a:p>
            <a:pPr algn="l">
              <a:spcBef>
                <a:spcPct val="0"/>
              </a:spcBef>
              <a:buFontTx/>
              <a:buNone/>
            </a:pPr>
            <a:r>
              <a:rPr lang="en-US" altLang="en-US" b="1">
                <a:latin typeface="Courier New" panose="02070309020205020404" pitchFamily="49" charset="0"/>
              </a:rPr>
              <a:t>public class ArrayBasedPD</a:t>
            </a:r>
          </a:p>
          <a:p>
            <a:pPr algn="l">
              <a:spcBef>
                <a:spcPct val="0"/>
              </a:spcBef>
              <a:buFontTx/>
              <a:buNone/>
            </a:pPr>
            <a:r>
              <a:rPr lang="en-US" altLang="en-US" b="1">
                <a:latin typeface="Courier New" panose="02070309020205020404" pitchFamily="49" charset="0"/>
              </a:rPr>
              <a:t>    implements PhoneDirectory {</a:t>
            </a:r>
          </a:p>
          <a:p>
            <a:pPr algn="l">
              <a:spcBef>
                <a:spcPct val="0"/>
              </a:spcBef>
              <a:buFontTx/>
              <a:buNone/>
            </a:pPr>
            <a:r>
              <a:rPr lang="en-US" altLang="en-US" b="1">
                <a:latin typeface="Courier New" panose="02070309020205020404" pitchFamily="49" charset="0"/>
              </a:rPr>
              <a:t>  ...</a:t>
            </a:r>
          </a:p>
          <a:p>
            <a:pPr algn="l">
              <a:spcBef>
                <a:spcPct val="0"/>
              </a:spcBef>
              <a:buFontTx/>
              <a:buNone/>
            </a:pPr>
            <a:r>
              <a:rPr lang="en-US" altLang="en-US" b="1">
                <a:latin typeface="Courier New" panose="02070309020205020404" pitchFamily="49" charset="0"/>
              </a:rPr>
              <a:t>}   // note: import, javadoc, implements</a:t>
            </a:r>
          </a:p>
          <a:p>
            <a:pPr>
              <a:spcBef>
                <a:spcPct val="0"/>
              </a:spcBef>
              <a:buFontTx/>
              <a:buNone/>
            </a:pPr>
            <a:endParaRPr lang="en-US" altLang="en-US" b="1">
              <a:latin typeface="Courier New" panose="02070309020205020404" pitchFamily="49" charset="0"/>
            </a:endParaRPr>
          </a:p>
        </p:txBody>
      </p:sp>
      <p:sp>
        <p:nvSpPr>
          <p:cNvPr id="2" name="Footer Placeholder 4">
            <a:extLst>
              <a:ext uri="{FF2B5EF4-FFF2-40B4-BE49-F238E27FC236}">
                <a16:creationId xmlns:a16="http://schemas.microsoft.com/office/drawing/2014/main" id="{151C575B-F78A-EE1A-2678-EF2B7B8DAC52}"/>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3D856260-477F-0C9E-17CC-F984CE1D2DAD}"/>
              </a:ext>
            </a:extLst>
          </p:cNvPr>
          <p:cNvSpPr>
            <a:spLocks noGrp="1"/>
          </p:cNvSpPr>
          <p:nvPr>
            <p:ph type="sldNum" sz="quarter" idx="12"/>
          </p:nvPr>
        </p:nvSpPr>
        <p:spPr/>
        <p:txBody>
          <a:bodyPr/>
          <a:lstStyle/>
          <a:p>
            <a:fld id="{7D0DEE41-2D4E-48AE-B8C1-14DADFD68579}" type="slidenum">
              <a:rPr lang="en-US" altLang="en-US"/>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11F4364-E59A-442A-5F2D-11D31FE48DE1}"/>
              </a:ext>
            </a:extLst>
          </p:cNvPr>
          <p:cNvSpPr>
            <a:spLocks noGrp="1" noChangeArrowheads="1"/>
          </p:cNvSpPr>
          <p:nvPr>
            <p:ph type="title"/>
          </p:nvPr>
        </p:nvSpPr>
        <p:spPr/>
        <p:txBody>
          <a:bodyPr/>
          <a:lstStyle/>
          <a:p>
            <a:r>
              <a:rPr lang="en-US" altLang="en-US" b="1">
                <a:latin typeface="Courier New" panose="02070309020205020404" pitchFamily="49" charset="0"/>
              </a:rPr>
              <a:t>ArrayBasedPD</a:t>
            </a:r>
            <a:r>
              <a:rPr lang="en-US" altLang="en-US"/>
              <a:t> Data Fields (1)</a:t>
            </a:r>
          </a:p>
        </p:txBody>
      </p:sp>
      <p:sp>
        <p:nvSpPr>
          <p:cNvPr id="74755" name="Rectangle 3">
            <a:extLst>
              <a:ext uri="{FF2B5EF4-FFF2-40B4-BE49-F238E27FC236}">
                <a16:creationId xmlns:a16="http://schemas.microsoft.com/office/drawing/2014/main" id="{417E857E-40A4-ED75-939E-14C702BC416C}"/>
              </a:ext>
            </a:extLst>
          </p:cNvPr>
          <p:cNvSpPr>
            <a:spLocks noGrp="1" noChangeArrowheads="1"/>
          </p:cNvSpPr>
          <p:nvPr>
            <p:ph idx="1"/>
          </p:nvPr>
        </p:nvSpPr>
        <p:spPr>
          <a:xfrm>
            <a:off x="0" y="1600200"/>
            <a:ext cx="9144000" cy="4525963"/>
          </a:xfrm>
        </p:spPr>
        <p:txBody>
          <a:bodyPr/>
          <a:lstStyle/>
          <a:p>
            <a:pPr algn="l">
              <a:spcBef>
                <a:spcPct val="0"/>
              </a:spcBef>
              <a:buFontTx/>
              <a:buNone/>
            </a:pPr>
            <a:r>
              <a:rPr lang="en-US" altLang="en-US" b="1">
                <a:latin typeface="Courier New" panose="02070309020205020404" pitchFamily="49" charset="0"/>
              </a:rPr>
              <a:t>// Data Fields       (with javadoc comments)</a:t>
            </a:r>
          </a:p>
          <a:p>
            <a:pPr algn="l">
              <a:spcBef>
                <a:spcPct val="0"/>
              </a:spcBef>
              <a:buFontTx/>
              <a:buNone/>
            </a:pPr>
            <a:r>
              <a:rPr lang="en-US" altLang="en-US" b="1">
                <a:latin typeface="Courier New" panose="02070309020205020404" pitchFamily="49" charset="0"/>
              </a:rPr>
              <a:t>/** The initial capacity of the array */</a:t>
            </a:r>
          </a:p>
          <a:p>
            <a:pPr algn="l">
              <a:spcBef>
                <a:spcPct val="0"/>
              </a:spcBef>
              <a:buFontTx/>
              <a:buNone/>
            </a:pPr>
            <a:r>
              <a:rPr lang="en-US" altLang="en-US" b="1">
                <a:latin typeface="Courier New" panose="02070309020205020404" pitchFamily="49" charset="0"/>
              </a:rPr>
              <a:t>private static final int INITIAL_CAPACITY = 100;</a:t>
            </a:r>
          </a:p>
          <a:p>
            <a:pPr algn="l">
              <a:spcBef>
                <a:spcPct val="0"/>
              </a:spcBef>
              <a:buFontTx/>
              <a:buNone/>
            </a:pPr>
            <a:endParaRPr lang="en-US" altLang="en-US" b="1">
              <a:latin typeface="Courier New" panose="02070309020205020404" pitchFamily="49" charset="0"/>
            </a:endParaRPr>
          </a:p>
          <a:p>
            <a:pPr algn="l">
              <a:spcBef>
                <a:spcPct val="0"/>
              </a:spcBef>
              <a:buFontTx/>
              <a:buNone/>
            </a:pPr>
            <a:r>
              <a:rPr lang="en-US" altLang="en-US" b="1">
                <a:latin typeface="Courier New" panose="02070309020205020404" pitchFamily="49" charset="0"/>
              </a:rPr>
              <a:t>/** The current capacity of the array */</a:t>
            </a:r>
          </a:p>
          <a:p>
            <a:pPr algn="l">
              <a:spcBef>
                <a:spcPct val="0"/>
              </a:spcBef>
              <a:buFontTx/>
              <a:buNone/>
            </a:pPr>
            <a:r>
              <a:rPr lang="en-US" altLang="en-US" b="1">
                <a:latin typeface="Courier New" panose="02070309020205020404" pitchFamily="49" charset="0"/>
              </a:rPr>
              <a:t>private int capacity = INITIAL_CAPACITY;</a:t>
            </a:r>
          </a:p>
          <a:p>
            <a:pPr algn="l">
              <a:spcBef>
                <a:spcPct val="0"/>
              </a:spcBef>
              <a:buFontTx/>
              <a:buNone/>
            </a:pPr>
            <a:endParaRPr lang="en-US" altLang="en-US" b="1">
              <a:latin typeface="Courier New" panose="02070309020205020404" pitchFamily="49" charset="0"/>
            </a:endParaRPr>
          </a:p>
          <a:p>
            <a:pPr algn="l">
              <a:spcBef>
                <a:spcPct val="0"/>
              </a:spcBef>
              <a:buFontTx/>
              <a:buNone/>
            </a:pPr>
            <a:r>
              <a:rPr lang="en-US" altLang="en-US" b="1">
                <a:latin typeface="Courier New" panose="02070309020205020404" pitchFamily="49" charset="0"/>
              </a:rPr>
              <a:t>/** The current size of the array (number of</a:t>
            </a:r>
          </a:p>
          <a:p>
            <a:pPr algn="l">
              <a:spcBef>
                <a:spcPct val="0"/>
              </a:spcBef>
              <a:buFontTx/>
              <a:buNone/>
            </a:pPr>
            <a:r>
              <a:rPr lang="en-US" altLang="en-US" b="1">
                <a:latin typeface="Courier New" panose="02070309020205020404" pitchFamily="49" charset="0"/>
              </a:rPr>
              <a:t>    directory entries) */</a:t>
            </a:r>
          </a:p>
          <a:p>
            <a:pPr algn="l">
              <a:spcBef>
                <a:spcPct val="0"/>
              </a:spcBef>
              <a:buFontTx/>
              <a:buNone/>
            </a:pPr>
            <a:r>
              <a:rPr lang="en-US" altLang="en-US" b="1">
                <a:latin typeface="Courier New" panose="02070309020205020404" pitchFamily="49" charset="0"/>
              </a:rPr>
              <a:t>private int size = 0;</a:t>
            </a:r>
          </a:p>
        </p:txBody>
      </p:sp>
      <p:sp>
        <p:nvSpPr>
          <p:cNvPr id="2" name="Footer Placeholder 4">
            <a:extLst>
              <a:ext uri="{FF2B5EF4-FFF2-40B4-BE49-F238E27FC236}">
                <a16:creationId xmlns:a16="http://schemas.microsoft.com/office/drawing/2014/main" id="{C53B3CB9-51AC-EA72-9494-5999EA7A488D}"/>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D056BF59-5D11-B46A-F442-01F4795A44A2}"/>
              </a:ext>
            </a:extLst>
          </p:cNvPr>
          <p:cNvSpPr>
            <a:spLocks noGrp="1"/>
          </p:cNvSpPr>
          <p:nvPr>
            <p:ph type="sldNum" sz="quarter" idx="12"/>
          </p:nvPr>
        </p:nvSpPr>
        <p:spPr/>
        <p:txBody>
          <a:bodyPr/>
          <a:lstStyle/>
          <a:p>
            <a:fld id="{FFEFBBA6-EF7C-4A45-ADCA-59189C92A2D1}" type="slidenum">
              <a:rPr lang="en-US" altLang="en-US"/>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14D82CD0-12CE-557C-1C91-F054B8424B73}"/>
              </a:ext>
            </a:extLst>
          </p:cNvPr>
          <p:cNvSpPr>
            <a:spLocks noGrp="1" noChangeArrowheads="1"/>
          </p:cNvSpPr>
          <p:nvPr>
            <p:ph type="title"/>
          </p:nvPr>
        </p:nvSpPr>
        <p:spPr/>
        <p:txBody>
          <a:bodyPr/>
          <a:lstStyle/>
          <a:p>
            <a:r>
              <a:rPr lang="en-US" altLang="en-US" b="1">
                <a:latin typeface="Courier New" panose="02070309020205020404" pitchFamily="49" charset="0"/>
              </a:rPr>
              <a:t>ArrayBasedPD</a:t>
            </a:r>
            <a:r>
              <a:rPr lang="en-US" altLang="en-US"/>
              <a:t> Data Fields (2)</a:t>
            </a:r>
          </a:p>
        </p:txBody>
      </p:sp>
      <p:sp>
        <p:nvSpPr>
          <p:cNvPr id="75779" name="Rectangle 3">
            <a:extLst>
              <a:ext uri="{FF2B5EF4-FFF2-40B4-BE49-F238E27FC236}">
                <a16:creationId xmlns:a16="http://schemas.microsoft.com/office/drawing/2014/main" id="{CC37D04F-D6FA-9735-6ABE-124153EC2461}"/>
              </a:ext>
            </a:extLst>
          </p:cNvPr>
          <p:cNvSpPr>
            <a:spLocks noGrp="1" noChangeArrowheads="1"/>
          </p:cNvSpPr>
          <p:nvPr>
            <p:ph idx="1"/>
          </p:nvPr>
        </p:nvSpPr>
        <p:spPr>
          <a:xfrm>
            <a:off x="0" y="1600200"/>
            <a:ext cx="9144000" cy="4525963"/>
          </a:xfrm>
        </p:spPr>
        <p:txBody>
          <a:bodyPr/>
          <a:lstStyle/>
          <a:p>
            <a:pPr algn="l">
              <a:spcBef>
                <a:spcPct val="0"/>
              </a:spcBef>
              <a:buFontTx/>
              <a:buNone/>
            </a:pPr>
            <a:r>
              <a:rPr lang="en-US" altLang="en-US" b="1">
                <a:latin typeface="Courier New" panose="02070309020205020404" pitchFamily="49" charset="0"/>
              </a:rPr>
              <a:t>/** The array to contain the directory data */</a:t>
            </a:r>
          </a:p>
          <a:p>
            <a:pPr algn="l">
              <a:spcBef>
                <a:spcPct val="0"/>
              </a:spcBef>
              <a:buFontTx/>
              <a:buNone/>
            </a:pPr>
            <a:r>
              <a:rPr lang="en-US" altLang="en-US" b="1">
                <a:latin typeface="Courier New" panose="02070309020205020404" pitchFamily="49" charset="0"/>
              </a:rPr>
              <a:t>private DirectoryEntry[] theDirectory =</a:t>
            </a:r>
          </a:p>
          <a:p>
            <a:pPr algn="l">
              <a:spcBef>
                <a:spcPct val="0"/>
              </a:spcBef>
              <a:buFontTx/>
              <a:buNone/>
            </a:pPr>
            <a:r>
              <a:rPr lang="en-US" altLang="en-US" b="1">
                <a:latin typeface="Courier New" panose="02070309020205020404" pitchFamily="49" charset="0"/>
              </a:rPr>
              <a:t>  new DirectoryEntry[capacity];</a:t>
            </a:r>
          </a:p>
          <a:p>
            <a:pPr algn="l">
              <a:spcBef>
                <a:spcPct val="0"/>
              </a:spcBef>
              <a:buFontTx/>
              <a:buNone/>
            </a:pPr>
            <a:endParaRPr lang="en-US" altLang="en-US" b="1">
              <a:latin typeface="Courier New" panose="02070309020205020404" pitchFamily="49" charset="0"/>
            </a:endParaRPr>
          </a:p>
          <a:p>
            <a:pPr algn="l">
              <a:spcBef>
                <a:spcPct val="0"/>
              </a:spcBef>
              <a:buFontTx/>
              <a:buNone/>
            </a:pPr>
            <a:r>
              <a:rPr lang="en-US" altLang="en-US" b="1">
                <a:latin typeface="Courier New" panose="02070309020205020404" pitchFamily="49" charset="0"/>
              </a:rPr>
              <a:t>/** The name of the data file that contains the</a:t>
            </a:r>
          </a:p>
          <a:p>
            <a:pPr algn="l">
              <a:spcBef>
                <a:spcPct val="0"/>
              </a:spcBef>
              <a:buFontTx/>
              <a:buNone/>
            </a:pPr>
            <a:r>
              <a:rPr lang="en-US" altLang="en-US" b="1">
                <a:latin typeface="Courier New" panose="02070309020205020404" pitchFamily="49" charset="0"/>
              </a:rPr>
              <a:t>    directory data */</a:t>
            </a:r>
          </a:p>
          <a:p>
            <a:pPr algn="l">
              <a:spcBef>
                <a:spcPct val="0"/>
              </a:spcBef>
              <a:buFontTx/>
              <a:buNone/>
            </a:pPr>
            <a:r>
              <a:rPr lang="en-US" altLang="en-US" b="1">
                <a:latin typeface="Courier New" panose="02070309020205020404" pitchFamily="49" charset="0"/>
              </a:rPr>
              <a:t>private String sourceName = null;</a:t>
            </a:r>
          </a:p>
          <a:p>
            <a:pPr algn="l">
              <a:spcBef>
                <a:spcPct val="0"/>
              </a:spcBef>
              <a:buFontTx/>
              <a:buNone/>
            </a:pPr>
            <a:endParaRPr lang="en-US" altLang="en-US" b="1">
              <a:latin typeface="Courier New" panose="02070309020205020404" pitchFamily="49" charset="0"/>
            </a:endParaRPr>
          </a:p>
          <a:p>
            <a:pPr algn="l">
              <a:spcBef>
                <a:spcPct val="0"/>
              </a:spcBef>
              <a:buFontTx/>
              <a:buNone/>
            </a:pPr>
            <a:r>
              <a:rPr lang="en-US" altLang="en-US" b="1">
                <a:latin typeface="Courier New" panose="02070309020205020404" pitchFamily="49" charset="0"/>
              </a:rPr>
              <a:t>/** Boolean flag indicates if the directory was</a:t>
            </a:r>
          </a:p>
          <a:p>
            <a:pPr algn="l">
              <a:spcBef>
                <a:spcPct val="0"/>
              </a:spcBef>
              <a:buFontTx/>
              <a:buNone/>
            </a:pPr>
            <a:r>
              <a:rPr lang="en-US" altLang="en-US" b="1">
                <a:latin typeface="Courier New" panose="02070309020205020404" pitchFamily="49" charset="0"/>
              </a:rPr>
              <a:t>    modified since it was loaded or saved. */</a:t>
            </a:r>
          </a:p>
          <a:p>
            <a:pPr algn="l">
              <a:spcBef>
                <a:spcPct val="0"/>
              </a:spcBef>
              <a:buFontTx/>
              <a:buNone/>
            </a:pPr>
            <a:r>
              <a:rPr lang="en-US" altLang="en-US" b="1">
                <a:latin typeface="Courier New" panose="02070309020205020404" pitchFamily="49" charset="0"/>
              </a:rPr>
              <a:t>private boolean modified = false;</a:t>
            </a:r>
          </a:p>
          <a:p>
            <a:pPr algn="l">
              <a:spcBef>
                <a:spcPct val="0"/>
              </a:spcBef>
              <a:buFontTx/>
              <a:buNone/>
            </a:pPr>
            <a:endParaRPr lang="en-US" altLang="en-US" b="1">
              <a:latin typeface="Courier New" panose="02070309020205020404" pitchFamily="49" charset="0"/>
            </a:endParaRPr>
          </a:p>
        </p:txBody>
      </p:sp>
      <p:sp>
        <p:nvSpPr>
          <p:cNvPr id="2" name="Footer Placeholder 4">
            <a:extLst>
              <a:ext uri="{FF2B5EF4-FFF2-40B4-BE49-F238E27FC236}">
                <a16:creationId xmlns:a16="http://schemas.microsoft.com/office/drawing/2014/main" id="{61E564D7-2287-32F1-BFDD-B7AB62BF8807}"/>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82915E51-C007-077A-A233-48BCE0BA3E67}"/>
              </a:ext>
            </a:extLst>
          </p:cNvPr>
          <p:cNvSpPr>
            <a:spLocks noGrp="1"/>
          </p:cNvSpPr>
          <p:nvPr>
            <p:ph type="sldNum" sz="quarter" idx="12"/>
          </p:nvPr>
        </p:nvSpPr>
        <p:spPr/>
        <p:txBody>
          <a:bodyPr/>
          <a:lstStyle/>
          <a:p>
            <a:fld id="{A5549E69-E60A-4688-996F-54805260F530}" type="slidenum">
              <a:rPr lang="en-US" altLang="en-US"/>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A4A1471-4405-A7FF-19F9-663E1B97C4B1}"/>
              </a:ext>
            </a:extLst>
          </p:cNvPr>
          <p:cNvSpPr>
            <a:spLocks noGrp="1" noChangeArrowheads="1"/>
          </p:cNvSpPr>
          <p:nvPr>
            <p:ph type="title"/>
          </p:nvPr>
        </p:nvSpPr>
        <p:spPr/>
        <p:txBody>
          <a:bodyPr/>
          <a:lstStyle/>
          <a:p>
            <a:r>
              <a:rPr lang="en-US" altLang="en-US" b="1">
                <a:latin typeface="Courier New" panose="02070309020205020404" pitchFamily="49" charset="0"/>
              </a:rPr>
              <a:t>ArrayBasedPD.loadData</a:t>
            </a:r>
            <a:endParaRPr lang="en-US" altLang="en-US"/>
          </a:p>
        </p:txBody>
      </p:sp>
      <p:sp>
        <p:nvSpPr>
          <p:cNvPr id="76803" name="Rectangle 3">
            <a:extLst>
              <a:ext uri="{FF2B5EF4-FFF2-40B4-BE49-F238E27FC236}">
                <a16:creationId xmlns:a16="http://schemas.microsoft.com/office/drawing/2014/main" id="{FC22A2CA-BDC4-2AED-AAC5-688DE3EBD2CD}"/>
              </a:ext>
            </a:extLst>
          </p:cNvPr>
          <p:cNvSpPr>
            <a:spLocks noGrp="1" noChangeArrowheads="1"/>
          </p:cNvSpPr>
          <p:nvPr>
            <p:ph idx="1"/>
          </p:nvPr>
        </p:nvSpPr>
        <p:spPr>
          <a:xfrm>
            <a:off x="0" y="1600200"/>
            <a:ext cx="9144000" cy="4525963"/>
          </a:xfrm>
        </p:spPr>
        <p:txBody>
          <a:bodyPr/>
          <a:lstStyle/>
          <a:p>
            <a:pPr algn="l">
              <a:lnSpc>
                <a:spcPct val="90000"/>
              </a:lnSpc>
              <a:spcBef>
                <a:spcPct val="0"/>
              </a:spcBef>
              <a:buFontTx/>
              <a:buNone/>
            </a:pPr>
            <a:r>
              <a:rPr lang="en-US" altLang="en-US" b="1">
                <a:latin typeface="Courier New" panose="02070309020205020404" pitchFamily="49" charset="0"/>
              </a:rPr>
              <a:t>public void loadData (String sourceName) {</a:t>
            </a:r>
          </a:p>
          <a:p>
            <a:pPr algn="l">
              <a:lnSpc>
                <a:spcPct val="90000"/>
              </a:lnSpc>
              <a:spcBef>
                <a:spcPct val="0"/>
              </a:spcBef>
              <a:buFontTx/>
              <a:buNone/>
            </a:pPr>
            <a:r>
              <a:rPr lang="en-US" altLang="en-US" b="1">
                <a:latin typeface="Courier New" panose="02070309020205020404" pitchFamily="49" charset="0"/>
              </a:rPr>
              <a:t>  // Remember the source name.</a:t>
            </a:r>
          </a:p>
          <a:p>
            <a:pPr algn="l">
              <a:lnSpc>
                <a:spcPct val="90000"/>
              </a:lnSpc>
              <a:spcBef>
                <a:spcPct val="0"/>
              </a:spcBef>
              <a:buFontTx/>
              <a:buNone/>
            </a:pPr>
            <a:r>
              <a:rPr lang="en-US" altLang="en-US" b="1">
                <a:latin typeface="Courier New" panose="02070309020205020404" pitchFamily="49" charset="0"/>
              </a:rPr>
              <a:t>  this.sourceName = sourceName;</a:t>
            </a:r>
          </a:p>
          <a:p>
            <a:pPr algn="l">
              <a:lnSpc>
                <a:spcPct val="90000"/>
              </a:lnSpc>
              <a:spcBef>
                <a:spcPct val="0"/>
              </a:spcBef>
              <a:buFontTx/>
              <a:buNone/>
            </a:pPr>
            <a:r>
              <a:rPr lang="en-US" altLang="en-US" b="1">
                <a:latin typeface="Courier New" panose="02070309020205020404" pitchFamily="49" charset="0"/>
              </a:rPr>
              <a:t>  try {  ...</a:t>
            </a:r>
          </a:p>
          <a:p>
            <a:pPr algn="l">
              <a:lnSpc>
                <a:spcPct val="90000"/>
              </a:lnSpc>
              <a:spcBef>
                <a:spcPct val="0"/>
              </a:spcBef>
              <a:buFontTx/>
              <a:buNone/>
            </a:pPr>
            <a:r>
              <a:rPr lang="en-US" altLang="en-US" b="1">
                <a:latin typeface="Courier New" panose="02070309020205020404" pitchFamily="49" charset="0"/>
              </a:rPr>
              <a:t>  } catch (FileNotFoundException ex) {</a:t>
            </a:r>
          </a:p>
          <a:p>
            <a:pPr algn="l">
              <a:lnSpc>
                <a:spcPct val="90000"/>
              </a:lnSpc>
              <a:spcBef>
                <a:spcPct val="0"/>
              </a:spcBef>
              <a:buFontTx/>
              <a:buNone/>
            </a:pPr>
            <a:r>
              <a:rPr lang="en-US" altLang="en-US" b="1">
                <a:latin typeface="Courier New" panose="02070309020205020404" pitchFamily="49" charset="0"/>
              </a:rPr>
              <a:t>    // Do nothing — no data to load.</a:t>
            </a:r>
          </a:p>
          <a:p>
            <a:pPr algn="l">
              <a:lnSpc>
                <a:spcPct val="90000"/>
              </a:lnSpc>
              <a:spcBef>
                <a:spcPct val="0"/>
              </a:spcBef>
              <a:buFontTx/>
              <a:buNone/>
            </a:pPr>
            <a:r>
              <a:rPr lang="en-US" altLang="en-US" b="1">
                <a:latin typeface="Courier New" panose="02070309020205020404" pitchFamily="49" charset="0"/>
              </a:rPr>
              <a:t>    return;</a:t>
            </a:r>
          </a:p>
          <a:p>
            <a:pPr algn="l">
              <a:lnSpc>
                <a:spcPct val="90000"/>
              </a:lnSpc>
              <a:spcBef>
                <a:spcPct val="0"/>
              </a:spcBef>
              <a:buFontTx/>
              <a:buNone/>
            </a:pPr>
            <a:r>
              <a:rPr lang="en-US" altLang="en-US" b="1">
                <a:latin typeface="Courier New" panose="02070309020205020404" pitchFamily="49" charset="0"/>
              </a:rPr>
              <a:t>  } catch (IOException ex) {</a:t>
            </a:r>
          </a:p>
          <a:p>
            <a:pPr algn="l">
              <a:lnSpc>
                <a:spcPct val="90000"/>
              </a:lnSpc>
              <a:spcBef>
                <a:spcPct val="0"/>
              </a:spcBef>
              <a:buFontTx/>
              <a:buNone/>
            </a:pPr>
            <a:r>
              <a:rPr lang="en-US" altLang="en-US" b="1">
                <a:latin typeface="Courier New" panose="02070309020205020404" pitchFamily="49" charset="0"/>
              </a:rPr>
              <a:t>    System.err.println(“Directory load failed.");</a:t>
            </a:r>
          </a:p>
          <a:p>
            <a:pPr algn="l">
              <a:lnSpc>
                <a:spcPct val="90000"/>
              </a:lnSpc>
              <a:spcBef>
                <a:spcPct val="0"/>
              </a:spcBef>
              <a:buFontTx/>
              <a:buNone/>
            </a:pPr>
            <a:r>
              <a:rPr lang="en-US" altLang="en-US" b="1">
                <a:latin typeface="Courier New" panose="02070309020205020404" pitchFamily="49" charset="0"/>
              </a:rPr>
              <a:t>    ex.printStackTrace();</a:t>
            </a:r>
          </a:p>
          <a:p>
            <a:pPr algn="l">
              <a:lnSpc>
                <a:spcPct val="90000"/>
              </a:lnSpc>
              <a:spcBef>
                <a:spcPct val="0"/>
              </a:spcBef>
              <a:buFontTx/>
              <a:buNone/>
            </a:pPr>
            <a:r>
              <a:rPr lang="en-US" altLang="en-US" b="1">
                <a:latin typeface="Courier New" panose="02070309020205020404" pitchFamily="49" charset="0"/>
              </a:rPr>
              <a:t>    System.exit(1);</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a:t>
            </a:r>
          </a:p>
        </p:txBody>
      </p:sp>
      <p:sp>
        <p:nvSpPr>
          <p:cNvPr id="2" name="Footer Placeholder 4">
            <a:extLst>
              <a:ext uri="{FF2B5EF4-FFF2-40B4-BE49-F238E27FC236}">
                <a16:creationId xmlns:a16="http://schemas.microsoft.com/office/drawing/2014/main" id="{2DD3D064-0F2C-F86A-82F2-F0259F21A932}"/>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C4D73266-5032-B0B1-F908-6611D125BBE6}"/>
              </a:ext>
            </a:extLst>
          </p:cNvPr>
          <p:cNvSpPr>
            <a:spLocks noGrp="1"/>
          </p:cNvSpPr>
          <p:nvPr>
            <p:ph type="sldNum" sz="quarter" idx="12"/>
          </p:nvPr>
        </p:nvSpPr>
        <p:spPr/>
        <p:txBody>
          <a:bodyPr/>
          <a:lstStyle/>
          <a:p>
            <a:fld id="{70228090-120F-4AAF-94CB-FFE3DC80B22B}" type="slidenum">
              <a:rPr lang="en-US" altLang="en-US"/>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30E136F-7F29-5F17-C092-D78A0DC5AD7A}"/>
              </a:ext>
            </a:extLst>
          </p:cNvPr>
          <p:cNvSpPr>
            <a:spLocks noGrp="1" noChangeArrowheads="1"/>
          </p:cNvSpPr>
          <p:nvPr>
            <p:ph type="title"/>
          </p:nvPr>
        </p:nvSpPr>
        <p:spPr/>
        <p:txBody>
          <a:bodyPr>
            <a:normAutofit/>
          </a:bodyPr>
          <a:lstStyle/>
          <a:p>
            <a:r>
              <a:rPr lang="en-US" altLang="en-US" b="1">
                <a:latin typeface="Courier New" panose="02070309020205020404" pitchFamily="49" charset="0"/>
              </a:rPr>
              <a:t>ArrayBasedPD.loadData</a:t>
            </a:r>
            <a:r>
              <a:rPr lang="en-US" altLang="en-US"/>
              <a:t> (2): Inside </a:t>
            </a:r>
            <a:r>
              <a:rPr lang="en-US" altLang="en-US" b="1">
                <a:latin typeface="Courier New" panose="02070309020205020404" pitchFamily="49" charset="0"/>
              </a:rPr>
              <a:t>try</a:t>
            </a:r>
            <a:endParaRPr lang="en-US" altLang="en-US"/>
          </a:p>
        </p:txBody>
      </p:sp>
      <p:sp>
        <p:nvSpPr>
          <p:cNvPr id="77827" name="Rectangle 3">
            <a:extLst>
              <a:ext uri="{FF2B5EF4-FFF2-40B4-BE49-F238E27FC236}">
                <a16:creationId xmlns:a16="http://schemas.microsoft.com/office/drawing/2014/main" id="{A4766315-3C44-549D-8593-8474B5316207}"/>
              </a:ext>
            </a:extLst>
          </p:cNvPr>
          <p:cNvSpPr>
            <a:spLocks noGrp="1" noChangeArrowheads="1"/>
          </p:cNvSpPr>
          <p:nvPr>
            <p:ph idx="1"/>
          </p:nvPr>
        </p:nvSpPr>
        <p:spPr>
          <a:xfrm>
            <a:off x="0" y="1219200"/>
            <a:ext cx="9144000" cy="4525963"/>
          </a:xfrm>
        </p:spPr>
        <p:txBody>
          <a:bodyPr>
            <a:normAutofit/>
          </a:bodyPr>
          <a:lstStyle/>
          <a:p>
            <a:pPr algn="l">
              <a:lnSpc>
                <a:spcPct val="90000"/>
              </a:lnSpc>
              <a:spcBef>
                <a:spcPct val="0"/>
              </a:spcBef>
              <a:buFontTx/>
              <a:buNone/>
            </a:pPr>
            <a:r>
              <a:rPr lang="en-US" altLang="en-US" b="1">
                <a:latin typeface="Courier New" panose="02070309020205020404" pitchFamily="49" charset="0"/>
              </a:rPr>
              <a:t>BufferedReader in = new BufferedReader(</a:t>
            </a:r>
          </a:p>
          <a:p>
            <a:pPr algn="l">
              <a:lnSpc>
                <a:spcPct val="90000"/>
              </a:lnSpc>
              <a:spcBef>
                <a:spcPct val="0"/>
              </a:spcBef>
              <a:buFontTx/>
              <a:buNone/>
            </a:pPr>
            <a:r>
              <a:rPr lang="en-US" altLang="en-US" b="1">
                <a:latin typeface="Courier New" panose="02070309020205020404" pitchFamily="49" charset="0"/>
              </a:rPr>
              <a:t>  new FileReader(sourceName));</a:t>
            </a:r>
          </a:p>
          <a:p>
            <a:pPr algn="l">
              <a:lnSpc>
                <a:spcPct val="90000"/>
              </a:lnSpc>
              <a:spcBef>
                <a:spcPct val="0"/>
              </a:spcBef>
              <a:buFontTx/>
              <a:buNone/>
            </a:pPr>
            <a:r>
              <a:rPr lang="en-US" altLang="en-US" b="1">
                <a:latin typeface="Courier New" panose="02070309020205020404" pitchFamily="49" charset="0"/>
              </a:rPr>
              <a:t>while (true) {</a:t>
            </a:r>
          </a:p>
          <a:p>
            <a:pPr algn="l">
              <a:lnSpc>
                <a:spcPct val="90000"/>
              </a:lnSpc>
              <a:spcBef>
                <a:spcPct val="0"/>
              </a:spcBef>
              <a:buFontTx/>
              <a:buNone/>
            </a:pPr>
            <a:r>
              <a:rPr lang="en-US" altLang="en-US" b="1">
                <a:latin typeface="Courier New" panose="02070309020205020404" pitchFamily="49" charset="0"/>
              </a:rPr>
              <a:t>  String name, number;</a:t>
            </a:r>
          </a:p>
          <a:p>
            <a:pPr algn="l">
              <a:lnSpc>
                <a:spcPct val="90000"/>
              </a:lnSpc>
              <a:spcBef>
                <a:spcPct val="0"/>
              </a:spcBef>
              <a:buFontTx/>
              <a:buNone/>
            </a:pPr>
            <a:r>
              <a:rPr lang="en-US" altLang="en-US" b="1">
                <a:latin typeface="Courier New" panose="02070309020205020404" pitchFamily="49" charset="0"/>
              </a:rPr>
              <a:t>  // read name and number from succeeding lines</a:t>
            </a:r>
          </a:p>
          <a:p>
            <a:pPr algn="l">
              <a:lnSpc>
                <a:spcPct val="90000"/>
              </a:lnSpc>
              <a:spcBef>
                <a:spcPct val="0"/>
              </a:spcBef>
              <a:buFontTx/>
              <a:buNone/>
            </a:pPr>
            <a:r>
              <a:rPr lang="en-US" altLang="en-US" b="1">
                <a:latin typeface="Courier New" panose="02070309020205020404" pitchFamily="49" charset="0"/>
              </a:rPr>
              <a:t>  if ((name   = in.readLine()) == null) break;</a:t>
            </a:r>
          </a:p>
          <a:p>
            <a:pPr algn="l">
              <a:lnSpc>
                <a:spcPct val="90000"/>
              </a:lnSpc>
              <a:spcBef>
                <a:spcPct val="0"/>
              </a:spcBef>
              <a:buFontTx/>
              <a:buNone/>
            </a:pPr>
            <a:r>
              <a:rPr lang="en-US" altLang="en-US" b="1">
                <a:latin typeface="Courier New" panose="02070309020205020404" pitchFamily="49" charset="0"/>
              </a:rPr>
              <a:t>  if ((number = in.readLine()) == null) break;</a:t>
            </a:r>
          </a:p>
          <a:p>
            <a:pPr algn="l">
              <a:lnSpc>
                <a:spcPct val="90000"/>
              </a:lnSpc>
              <a:spcBef>
                <a:spcPct val="0"/>
              </a:spcBef>
              <a:buFontTx/>
              <a:buNone/>
            </a:pPr>
            <a:r>
              <a:rPr lang="en-US" altLang="en-US" b="1">
                <a:latin typeface="Courier New" panose="02070309020205020404" pitchFamily="49" charset="0"/>
              </a:rPr>
              <a:t>  // insert entry (if got both name and number)</a:t>
            </a:r>
          </a:p>
          <a:p>
            <a:pPr algn="l">
              <a:lnSpc>
                <a:spcPct val="90000"/>
              </a:lnSpc>
              <a:spcBef>
                <a:spcPct val="0"/>
              </a:spcBef>
              <a:buFontTx/>
              <a:buNone/>
            </a:pPr>
            <a:r>
              <a:rPr lang="en-US" altLang="en-US" b="1">
                <a:latin typeface="Courier New" panose="02070309020205020404" pitchFamily="49" charset="0"/>
              </a:rPr>
              <a:t>  add(name, number);</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buFontTx/>
              <a:buNone/>
            </a:pPr>
            <a:r>
              <a:rPr lang="en-US" altLang="en-US" b="1">
                <a:latin typeface="Courier New" panose="02070309020205020404" pitchFamily="49" charset="0"/>
              </a:rPr>
              <a:t>in.close();   // should always close input</a:t>
            </a:r>
          </a:p>
          <a:p>
            <a:pPr algn="l">
              <a:lnSpc>
                <a:spcPct val="90000"/>
              </a:lnSpc>
              <a:spcBef>
                <a:spcPct val="0"/>
              </a:spcBef>
              <a:buFontTx/>
              <a:buNone/>
            </a:pPr>
            <a:endParaRPr lang="en-US" altLang="en-US" b="1">
              <a:latin typeface="Courier New" panose="02070309020205020404" pitchFamily="49" charset="0"/>
            </a:endParaRPr>
          </a:p>
          <a:p>
            <a:pPr algn="l">
              <a:lnSpc>
                <a:spcPct val="90000"/>
              </a:lnSpc>
              <a:spcBef>
                <a:spcPct val="0"/>
              </a:spcBef>
            </a:pPr>
            <a:r>
              <a:rPr lang="en-US" altLang="en-US"/>
              <a:t>Slightly different loop approach from the text</a:t>
            </a:r>
          </a:p>
          <a:p>
            <a:pPr algn="l">
              <a:lnSpc>
                <a:spcPct val="90000"/>
              </a:lnSpc>
              <a:spcBef>
                <a:spcPct val="0"/>
              </a:spcBef>
            </a:pPr>
            <a:r>
              <a:rPr lang="en-US" altLang="en-US"/>
              <a:t>Same assign-in-</a:t>
            </a:r>
            <a:r>
              <a:rPr lang="en-US" altLang="en-US" b="1">
                <a:latin typeface="Courier New" panose="02070309020205020404" pitchFamily="49" charset="0"/>
              </a:rPr>
              <a:t>if</a:t>
            </a:r>
            <a:r>
              <a:rPr lang="en-US" altLang="en-US"/>
              <a:t>-condition “hack”</a:t>
            </a:r>
          </a:p>
        </p:txBody>
      </p:sp>
      <p:sp>
        <p:nvSpPr>
          <p:cNvPr id="2" name="Footer Placeholder 4">
            <a:extLst>
              <a:ext uri="{FF2B5EF4-FFF2-40B4-BE49-F238E27FC236}">
                <a16:creationId xmlns:a16="http://schemas.microsoft.com/office/drawing/2014/main" id="{4D438DC1-EF9E-E7A7-E011-F26AC35B2154}"/>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701EBD56-2750-AF21-AEBA-E702586EFC72}"/>
              </a:ext>
            </a:extLst>
          </p:cNvPr>
          <p:cNvSpPr>
            <a:spLocks noGrp="1"/>
          </p:cNvSpPr>
          <p:nvPr>
            <p:ph type="sldNum" sz="quarter" idx="12"/>
          </p:nvPr>
        </p:nvSpPr>
        <p:spPr/>
        <p:txBody>
          <a:bodyPr/>
          <a:lstStyle/>
          <a:p>
            <a:fld id="{FD922E44-4CD5-4C11-8061-DF8813D7DD13}" type="slidenum">
              <a:rPr lang="en-US" altLang="en-US"/>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8CD2B7C-8F22-13C4-7CCB-A8135505A89A}"/>
              </a:ext>
            </a:extLst>
          </p:cNvPr>
          <p:cNvSpPr>
            <a:spLocks noGrp="1" noChangeArrowheads="1"/>
          </p:cNvSpPr>
          <p:nvPr>
            <p:ph type="title"/>
          </p:nvPr>
        </p:nvSpPr>
        <p:spPr/>
        <p:txBody>
          <a:bodyPr/>
          <a:lstStyle/>
          <a:p>
            <a:r>
              <a:rPr lang="en-US" altLang="en-US" b="1">
                <a:latin typeface="Courier New" panose="02070309020205020404" pitchFamily="49" charset="0"/>
              </a:rPr>
              <a:t>ArrayBasedPD.loadData</a:t>
            </a:r>
            <a:r>
              <a:rPr lang="en-US" altLang="en-US"/>
              <a:t> (3): alternate</a:t>
            </a:r>
          </a:p>
        </p:txBody>
      </p:sp>
      <p:sp>
        <p:nvSpPr>
          <p:cNvPr id="78851" name="Rectangle 3">
            <a:extLst>
              <a:ext uri="{FF2B5EF4-FFF2-40B4-BE49-F238E27FC236}">
                <a16:creationId xmlns:a16="http://schemas.microsoft.com/office/drawing/2014/main" id="{F694E1C9-4CE2-5BA8-3B74-BA475E37A982}"/>
              </a:ext>
            </a:extLst>
          </p:cNvPr>
          <p:cNvSpPr>
            <a:spLocks noGrp="1" noChangeArrowheads="1"/>
          </p:cNvSpPr>
          <p:nvPr>
            <p:ph idx="1"/>
          </p:nvPr>
        </p:nvSpPr>
        <p:spPr>
          <a:xfrm>
            <a:off x="0" y="1189038"/>
            <a:ext cx="9144000" cy="4525962"/>
          </a:xfrm>
        </p:spPr>
        <p:txBody>
          <a:bodyPr>
            <a:normAutofit/>
          </a:bodyPr>
          <a:lstStyle/>
          <a:p>
            <a:pPr algn="l">
              <a:lnSpc>
                <a:spcPct val="90000"/>
              </a:lnSpc>
              <a:spcBef>
                <a:spcPct val="0"/>
              </a:spcBef>
              <a:buFontTx/>
              <a:buNone/>
            </a:pPr>
            <a:r>
              <a:rPr lang="en-US" altLang="en-US" b="1">
                <a:latin typeface="Courier New" panose="02070309020205020404" pitchFamily="49" charset="0"/>
              </a:rPr>
              <a:t>boolean more = true;</a:t>
            </a:r>
          </a:p>
          <a:p>
            <a:pPr algn="l">
              <a:lnSpc>
                <a:spcPct val="90000"/>
              </a:lnSpc>
              <a:spcBef>
                <a:spcPct val="0"/>
              </a:spcBef>
              <a:buFontTx/>
              <a:buNone/>
            </a:pPr>
            <a:r>
              <a:rPr lang="en-US" altLang="en-US" b="1">
                <a:latin typeface="Courier New" panose="02070309020205020404" pitchFamily="49" charset="0"/>
              </a:rPr>
              <a:t>while (more) {</a:t>
            </a:r>
          </a:p>
          <a:p>
            <a:pPr algn="l">
              <a:lnSpc>
                <a:spcPct val="90000"/>
              </a:lnSpc>
              <a:spcBef>
                <a:spcPct val="0"/>
              </a:spcBef>
              <a:buFontTx/>
              <a:buNone/>
            </a:pPr>
            <a:r>
              <a:rPr lang="en-US" altLang="en-US" b="1">
                <a:latin typeface="Courier New" panose="02070309020205020404" pitchFamily="49" charset="0"/>
              </a:rPr>
              <a:t>  more = false;</a:t>
            </a:r>
          </a:p>
          <a:p>
            <a:pPr algn="l">
              <a:lnSpc>
                <a:spcPct val="90000"/>
              </a:lnSpc>
              <a:spcBef>
                <a:spcPct val="0"/>
              </a:spcBef>
              <a:buFontTx/>
              <a:buNone/>
            </a:pPr>
            <a:r>
              <a:rPr lang="en-US" altLang="en-US" b="1">
                <a:latin typeface="Courier New" panose="02070309020205020404" pitchFamily="49" charset="0"/>
              </a:rPr>
              <a:t>  String name = in.readLine();</a:t>
            </a:r>
          </a:p>
          <a:p>
            <a:pPr algn="l">
              <a:lnSpc>
                <a:spcPct val="90000"/>
              </a:lnSpc>
              <a:spcBef>
                <a:spcPct val="0"/>
              </a:spcBef>
              <a:buFontTx/>
              <a:buNone/>
            </a:pPr>
            <a:r>
              <a:rPr lang="en-US" altLang="en-US" b="1">
                <a:latin typeface="Courier New" panose="02070309020205020404" pitchFamily="49" charset="0"/>
              </a:rPr>
              <a:t>  if (name != null) {</a:t>
            </a:r>
          </a:p>
          <a:p>
            <a:pPr algn="l">
              <a:lnSpc>
                <a:spcPct val="90000"/>
              </a:lnSpc>
              <a:spcBef>
                <a:spcPct val="0"/>
              </a:spcBef>
              <a:buFontTx/>
              <a:buNone/>
            </a:pPr>
            <a:r>
              <a:rPr lang="en-US" altLang="en-US" b="1">
                <a:latin typeface="Courier New" panose="02070309020205020404" pitchFamily="49" charset="0"/>
              </a:rPr>
              <a:t>    String number = in.readLine();</a:t>
            </a:r>
          </a:p>
          <a:p>
            <a:pPr algn="l">
              <a:lnSpc>
                <a:spcPct val="90000"/>
              </a:lnSpc>
              <a:spcBef>
                <a:spcPct val="0"/>
              </a:spcBef>
              <a:buFontTx/>
              <a:buNone/>
            </a:pPr>
            <a:r>
              <a:rPr lang="en-US" altLang="en-US" b="1">
                <a:latin typeface="Courier New" panose="02070309020205020404" pitchFamily="49" charset="0"/>
              </a:rPr>
              <a:t>    if (number != null) {</a:t>
            </a:r>
          </a:p>
          <a:p>
            <a:pPr algn="l">
              <a:lnSpc>
                <a:spcPct val="90000"/>
              </a:lnSpc>
              <a:spcBef>
                <a:spcPct val="0"/>
              </a:spcBef>
              <a:buFontTx/>
              <a:buNone/>
            </a:pPr>
            <a:r>
              <a:rPr lang="en-US" altLang="en-US" b="1">
                <a:latin typeface="Courier New" panose="02070309020205020404" pitchFamily="49" charset="0"/>
              </a:rPr>
              <a:t>      add(name, number);</a:t>
            </a:r>
          </a:p>
          <a:p>
            <a:pPr algn="l">
              <a:lnSpc>
                <a:spcPct val="90000"/>
              </a:lnSpc>
              <a:spcBef>
                <a:spcPct val="0"/>
              </a:spcBef>
              <a:buFontTx/>
              <a:buNone/>
            </a:pPr>
            <a:r>
              <a:rPr lang="en-US" altLang="en-US" b="1">
                <a:latin typeface="Courier New" panose="02070309020205020404" pitchFamily="49" charset="0"/>
              </a:rPr>
              <a:t>      more = true;</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pPr>
            <a:r>
              <a:rPr lang="en-US" altLang="en-US"/>
              <a:t>Nested </a:t>
            </a:r>
            <a:r>
              <a:rPr lang="en-US" altLang="en-US" b="1">
                <a:latin typeface="Courier New" panose="02070309020205020404" pitchFamily="49" charset="0"/>
              </a:rPr>
              <a:t>if</a:t>
            </a:r>
            <a:r>
              <a:rPr lang="en-US" altLang="en-US"/>
              <a:t> statements not as pleasant (what if 7 inputs?)</a:t>
            </a:r>
          </a:p>
          <a:p>
            <a:pPr algn="l">
              <a:lnSpc>
                <a:spcPct val="90000"/>
              </a:lnSpc>
              <a:spcBef>
                <a:spcPct val="0"/>
              </a:spcBef>
            </a:pPr>
            <a:r>
              <a:rPr lang="en-US" altLang="en-US"/>
              <a:t>Control variables tend to be harder to understand/get right</a:t>
            </a:r>
          </a:p>
        </p:txBody>
      </p:sp>
      <p:sp>
        <p:nvSpPr>
          <p:cNvPr id="2" name="Footer Placeholder 4">
            <a:extLst>
              <a:ext uri="{FF2B5EF4-FFF2-40B4-BE49-F238E27FC236}">
                <a16:creationId xmlns:a16="http://schemas.microsoft.com/office/drawing/2014/main" id="{D88F0FC8-6D88-3B38-C896-2B41479A89F8}"/>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303F9A09-A496-CEF2-A17D-CDDFA8ACA9C2}"/>
              </a:ext>
            </a:extLst>
          </p:cNvPr>
          <p:cNvSpPr>
            <a:spLocks noGrp="1"/>
          </p:cNvSpPr>
          <p:nvPr>
            <p:ph type="sldNum" sz="quarter" idx="12"/>
          </p:nvPr>
        </p:nvSpPr>
        <p:spPr/>
        <p:txBody>
          <a:bodyPr/>
          <a:lstStyle/>
          <a:p>
            <a:fld id="{72F0CE42-B4C7-4112-BE62-0218688BDF71}" type="slidenum">
              <a:rPr lang="en-US" altLang="en-US"/>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96518A89-F87A-C5D5-EC96-D8205E302CB5}"/>
              </a:ext>
            </a:extLst>
          </p:cNvPr>
          <p:cNvSpPr>
            <a:spLocks noGrp="1" noChangeArrowheads="1"/>
          </p:cNvSpPr>
          <p:nvPr>
            <p:ph type="title"/>
          </p:nvPr>
        </p:nvSpPr>
        <p:spPr/>
        <p:txBody>
          <a:bodyPr>
            <a:normAutofit/>
          </a:bodyPr>
          <a:lstStyle/>
          <a:p>
            <a:r>
              <a:rPr lang="en-US" altLang="en-US" b="1">
                <a:latin typeface="Courier New" panose="02070309020205020404" pitchFamily="49" charset="0"/>
              </a:rPr>
              <a:t>ArrayBasedPD.addOrChangeEntry</a:t>
            </a:r>
            <a:endParaRPr lang="en-US" altLang="en-US"/>
          </a:p>
        </p:txBody>
      </p:sp>
      <p:sp>
        <p:nvSpPr>
          <p:cNvPr id="79875" name="Rectangle 3">
            <a:extLst>
              <a:ext uri="{FF2B5EF4-FFF2-40B4-BE49-F238E27FC236}">
                <a16:creationId xmlns:a16="http://schemas.microsoft.com/office/drawing/2014/main" id="{7DCB936F-DB68-1A37-6A64-2F255378664F}"/>
              </a:ext>
            </a:extLst>
          </p:cNvPr>
          <p:cNvSpPr>
            <a:spLocks noGrp="1" noChangeArrowheads="1"/>
          </p:cNvSpPr>
          <p:nvPr>
            <p:ph idx="1"/>
          </p:nvPr>
        </p:nvSpPr>
        <p:spPr>
          <a:xfrm>
            <a:off x="0" y="1341438"/>
            <a:ext cx="9144000" cy="4525962"/>
          </a:xfrm>
        </p:spPr>
        <p:txBody>
          <a:bodyPr>
            <a:normAutofit/>
          </a:bodyPr>
          <a:lstStyle/>
          <a:p>
            <a:pPr algn="l">
              <a:lnSpc>
                <a:spcPct val="90000"/>
              </a:lnSpc>
              <a:spcBef>
                <a:spcPct val="0"/>
              </a:spcBef>
              <a:buFontTx/>
              <a:buNone/>
            </a:pPr>
            <a:r>
              <a:rPr lang="en-US" altLang="en-US" b="1">
                <a:latin typeface="Courier New" panose="02070309020205020404" pitchFamily="49" charset="0"/>
              </a:rPr>
              <a:t>public String addOrChangeEntry (String name,</a:t>
            </a:r>
          </a:p>
          <a:p>
            <a:pPr algn="l">
              <a:lnSpc>
                <a:spcPct val="90000"/>
              </a:lnSpc>
              <a:spcBef>
                <a:spcPct val="0"/>
              </a:spcBef>
              <a:buFontTx/>
              <a:buNone/>
            </a:pPr>
            <a:r>
              <a:rPr lang="en-US" altLang="en-US" b="1">
                <a:latin typeface="Courier New" panose="02070309020205020404" pitchFamily="49" charset="0"/>
              </a:rPr>
              <a:t>                                String number) {</a:t>
            </a:r>
          </a:p>
          <a:p>
            <a:pPr algn="l">
              <a:lnSpc>
                <a:spcPct val="90000"/>
              </a:lnSpc>
              <a:spcBef>
                <a:spcPct val="0"/>
              </a:spcBef>
              <a:buFontTx/>
              <a:buNone/>
            </a:pPr>
            <a:r>
              <a:rPr lang="en-US" altLang="en-US" b="1">
                <a:latin typeface="Courier New" panose="02070309020205020404" pitchFamily="49" charset="0"/>
              </a:rPr>
              <a:t>  String oldNumber = null;</a:t>
            </a:r>
          </a:p>
          <a:p>
            <a:pPr algn="l">
              <a:lnSpc>
                <a:spcPct val="90000"/>
              </a:lnSpc>
              <a:spcBef>
                <a:spcPct val="0"/>
              </a:spcBef>
              <a:buFontTx/>
              <a:buNone/>
            </a:pPr>
            <a:r>
              <a:rPr lang="en-US" altLang="en-US" b="1">
                <a:latin typeface="Courier New" panose="02070309020205020404" pitchFamily="49" charset="0"/>
              </a:rPr>
              <a:t>  int index = find(name);</a:t>
            </a:r>
          </a:p>
          <a:p>
            <a:pPr algn="l">
              <a:lnSpc>
                <a:spcPct val="90000"/>
              </a:lnSpc>
              <a:spcBef>
                <a:spcPct val="0"/>
              </a:spcBef>
              <a:buFontTx/>
              <a:buNone/>
            </a:pPr>
            <a:r>
              <a:rPr lang="en-US" altLang="en-US" b="1">
                <a:latin typeface="Courier New" panose="02070309020205020404" pitchFamily="49" charset="0"/>
              </a:rPr>
              <a:t>  if (index &gt; -1) {</a:t>
            </a:r>
          </a:p>
          <a:p>
            <a:pPr algn="l">
              <a:lnSpc>
                <a:spcPct val="90000"/>
              </a:lnSpc>
              <a:spcBef>
                <a:spcPct val="0"/>
              </a:spcBef>
              <a:buFontTx/>
              <a:buNone/>
            </a:pPr>
            <a:r>
              <a:rPr lang="en-US" altLang="en-US" b="1">
                <a:latin typeface="Courier New" panose="02070309020205020404" pitchFamily="49" charset="0"/>
              </a:rPr>
              <a:t>    oldNumber = theDirectory[index].getNumber();</a:t>
            </a:r>
          </a:p>
          <a:p>
            <a:pPr algn="l">
              <a:lnSpc>
                <a:spcPct val="90000"/>
              </a:lnSpc>
              <a:spcBef>
                <a:spcPct val="0"/>
              </a:spcBef>
              <a:buFontTx/>
              <a:buNone/>
            </a:pPr>
            <a:r>
              <a:rPr lang="en-US" altLang="en-US" b="1">
                <a:latin typeface="Courier New" panose="02070309020205020404" pitchFamily="49" charset="0"/>
              </a:rPr>
              <a:t>    theDirectory[index].setNumber(number);</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else {</a:t>
            </a:r>
          </a:p>
          <a:p>
            <a:pPr algn="l">
              <a:lnSpc>
                <a:spcPct val="90000"/>
              </a:lnSpc>
              <a:spcBef>
                <a:spcPct val="0"/>
              </a:spcBef>
              <a:buFontTx/>
              <a:buNone/>
            </a:pPr>
            <a:r>
              <a:rPr lang="en-US" altLang="en-US" b="1">
                <a:latin typeface="Courier New" panose="02070309020205020404" pitchFamily="49" charset="0"/>
              </a:rPr>
              <a:t>    add(name, number);</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modified = true;</a:t>
            </a:r>
          </a:p>
          <a:p>
            <a:pPr algn="l">
              <a:lnSpc>
                <a:spcPct val="90000"/>
              </a:lnSpc>
              <a:spcBef>
                <a:spcPct val="0"/>
              </a:spcBef>
              <a:buFontTx/>
              <a:buNone/>
            </a:pPr>
            <a:r>
              <a:rPr lang="en-US" altLang="en-US" b="1">
                <a:latin typeface="Courier New" panose="02070309020205020404" pitchFamily="49" charset="0"/>
              </a:rPr>
              <a:t>  return oldNumber;</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buFontTx/>
              <a:buNone/>
            </a:pPr>
            <a:endParaRPr lang="en-US" altLang="en-US" b="1">
              <a:latin typeface="Courier New" panose="02070309020205020404" pitchFamily="49" charset="0"/>
            </a:endParaRPr>
          </a:p>
        </p:txBody>
      </p:sp>
      <p:sp>
        <p:nvSpPr>
          <p:cNvPr id="2" name="Footer Placeholder 4">
            <a:extLst>
              <a:ext uri="{FF2B5EF4-FFF2-40B4-BE49-F238E27FC236}">
                <a16:creationId xmlns:a16="http://schemas.microsoft.com/office/drawing/2014/main" id="{7F0140AE-C411-5394-62CB-99A73B7354E0}"/>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6B7D077E-897C-EC33-2085-8C8493E1F1E5}"/>
              </a:ext>
            </a:extLst>
          </p:cNvPr>
          <p:cNvSpPr>
            <a:spLocks noGrp="1"/>
          </p:cNvSpPr>
          <p:nvPr>
            <p:ph type="sldNum" sz="quarter" idx="12"/>
          </p:nvPr>
        </p:nvSpPr>
        <p:spPr/>
        <p:txBody>
          <a:bodyPr/>
          <a:lstStyle/>
          <a:p>
            <a:fld id="{CEBE71DA-E59C-4504-A981-04D0D04C8B71}" type="slidenum">
              <a:rPr lang="en-US" altLang="en-US"/>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4BF8AFE-7024-EACC-68D8-4B479A03E584}"/>
              </a:ext>
            </a:extLst>
          </p:cNvPr>
          <p:cNvSpPr>
            <a:spLocks noGrp="1" noChangeArrowheads="1"/>
          </p:cNvSpPr>
          <p:nvPr>
            <p:ph type="title"/>
          </p:nvPr>
        </p:nvSpPr>
        <p:spPr/>
        <p:txBody>
          <a:bodyPr/>
          <a:lstStyle/>
          <a:p>
            <a:r>
              <a:rPr lang="en-US" altLang="en-US" b="1">
                <a:latin typeface="Courier New" panose="02070309020205020404" pitchFamily="49" charset="0"/>
              </a:rPr>
              <a:t>ArrayBasedPD.save</a:t>
            </a:r>
            <a:endParaRPr lang="en-US" altLang="en-US"/>
          </a:p>
        </p:txBody>
      </p:sp>
      <p:sp>
        <p:nvSpPr>
          <p:cNvPr id="80899" name="Rectangle 3">
            <a:extLst>
              <a:ext uri="{FF2B5EF4-FFF2-40B4-BE49-F238E27FC236}">
                <a16:creationId xmlns:a16="http://schemas.microsoft.com/office/drawing/2014/main" id="{5E8D3519-64AF-D7D1-CB8B-93146A37B730}"/>
              </a:ext>
            </a:extLst>
          </p:cNvPr>
          <p:cNvSpPr>
            <a:spLocks noGrp="1" noChangeArrowheads="1"/>
          </p:cNvSpPr>
          <p:nvPr>
            <p:ph idx="1"/>
          </p:nvPr>
        </p:nvSpPr>
        <p:spPr>
          <a:xfrm>
            <a:off x="0" y="1341438"/>
            <a:ext cx="9144000" cy="4525962"/>
          </a:xfrm>
        </p:spPr>
        <p:txBody>
          <a:bodyPr/>
          <a:lstStyle/>
          <a:p>
            <a:pPr algn="l">
              <a:lnSpc>
                <a:spcPct val="90000"/>
              </a:lnSpc>
              <a:spcBef>
                <a:spcPct val="0"/>
              </a:spcBef>
              <a:buFontTx/>
              <a:buNone/>
            </a:pPr>
            <a:r>
              <a:rPr lang="en-US" altLang="en-US" b="1">
                <a:latin typeface="Courier New" panose="02070309020205020404" pitchFamily="49" charset="0"/>
              </a:rPr>
              <a:t>public void save() {</a:t>
            </a:r>
          </a:p>
          <a:p>
            <a:pPr algn="l">
              <a:lnSpc>
                <a:spcPct val="90000"/>
              </a:lnSpc>
              <a:spcBef>
                <a:spcPct val="0"/>
              </a:spcBef>
              <a:buFontTx/>
              <a:buNone/>
            </a:pPr>
            <a:r>
              <a:rPr lang="en-US" altLang="en-US" b="1">
                <a:latin typeface="Courier New" panose="02070309020205020404" pitchFamily="49" charset="0"/>
              </a:rPr>
              <a:t>  if (!modified) return; // save not needed</a:t>
            </a:r>
          </a:p>
          <a:p>
            <a:pPr algn="l">
              <a:lnSpc>
                <a:spcPct val="90000"/>
              </a:lnSpc>
              <a:spcBef>
                <a:spcPct val="0"/>
              </a:spcBef>
              <a:buFontTx/>
              <a:buNone/>
            </a:pPr>
            <a:r>
              <a:rPr lang="en-US" altLang="en-US" b="1">
                <a:latin typeface="Courier New" panose="02070309020205020404" pitchFamily="49" charset="0"/>
              </a:rPr>
              <a:t>  try {</a:t>
            </a:r>
          </a:p>
          <a:p>
            <a:pPr algn="l">
              <a:lnSpc>
                <a:spcPct val="90000"/>
              </a:lnSpc>
              <a:spcBef>
                <a:spcPct val="0"/>
              </a:spcBef>
              <a:buFontTx/>
              <a:buNone/>
            </a:pPr>
            <a:r>
              <a:rPr lang="en-US" altLang="en-US" b="1">
                <a:latin typeface="Courier New" panose="02070309020205020404" pitchFamily="49" charset="0"/>
              </a:rPr>
              <a:t>    // Create PrintWriter for the file.</a:t>
            </a:r>
          </a:p>
          <a:p>
            <a:pPr algn="l">
              <a:lnSpc>
                <a:spcPct val="90000"/>
              </a:lnSpc>
              <a:spcBef>
                <a:spcPct val="0"/>
              </a:spcBef>
              <a:buFontTx/>
              <a:buNone/>
            </a:pPr>
            <a:r>
              <a:rPr lang="en-US" altLang="en-US" b="1">
                <a:latin typeface="Courier New" panose="02070309020205020404" pitchFamily="49" charset="0"/>
              </a:rPr>
              <a:t>    PrintWriter out = new PrintWriter(</a:t>
            </a:r>
          </a:p>
          <a:p>
            <a:pPr algn="l">
              <a:lnSpc>
                <a:spcPct val="90000"/>
              </a:lnSpc>
              <a:spcBef>
                <a:spcPct val="0"/>
              </a:spcBef>
              <a:buFontTx/>
              <a:buNone/>
            </a:pPr>
            <a:r>
              <a:rPr lang="en-US" altLang="en-US" b="1">
                <a:latin typeface="Courier New" panose="02070309020205020404" pitchFamily="49" charset="0"/>
              </a:rPr>
              <a:t>        new FileWriter(sourceName));</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catch (Exception ex) {</a:t>
            </a:r>
          </a:p>
          <a:p>
            <a:pPr algn="l">
              <a:lnSpc>
                <a:spcPct val="90000"/>
              </a:lnSpc>
              <a:spcBef>
                <a:spcPct val="0"/>
              </a:spcBef>
              <a:buFontTx/>
              <a:buNone/>
            </a:pPr>
            <a:r>
              <a:rPr lang="en-US" altLang="en-US" b="1">
                <a:latin typeface="Courier New" panose="02070309020205020404" pitchFamily="49" charset="0"/>
              </a:rPr>
              <a:t>    System.err.println(“Directory save failed");</a:t>
            </a:r>
          </a:p>
          <a:p>
            <a:pPr algn="l">
              <a:lnSpc>
                <a:spcPct val="90000"/>
              </a:lnSpc>
              <a:spcBef>
                <a:spcPct val="0"/>
              </a:spcBef>
              <a:buFontTx/>
              <a:buNone/>
            </a:pPr>
            <a:r>
              <a:rPr lang="en-US" altLang="en-US" b="1">
                <a:latin typeface="Courier New" panose="02070309020205020404" pitchFamily="49" charset="0"/>
              </a:rPr>
              <a:t>    ex.printStackTrace();</a:t>
            </a:r>
          </a:p>
          <a:p>
            <a:pPr algn="l">
              <a:lnSpc>
                <a:spcPct val="90000"/>
              </a:lnSpc>
              <a:spcBef>
                <a:spcPct val="0"/>
              </a:spcBef>
              <a:buFontTx/>
              <a:buNone/>
            </a:pPr>
            <a:r>
              <a:rPr lang="en-US" altLang="en-US" b="1">
                <a:latin typeface="Courier New" panose="02070309020205020404" pitchFamily="49" charset="0"/>
              </a:rPr>
              <a:t>    System.exit(1);</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buFontTx/>
              <a:buNone/>
            </a:pPr>
            <a:endParaRPr lang="en-US" altLang="en-US" b="1">
              <a:latin typeface="Courier New" panose="02070309020205020404" pitchFamily="49" charset="0"/>
            </a:endParaRPr>
          </a:p>
        </p:txBody>
      </p:sp>
      <p:sp>
        <p:nvSpPr>
          <p:cNvPr id="2" name="Footer Placeholder 4">
            <a:extLst>
              <a:ext uri="{FF2B5EF4-FFF2-40B4-BE49-F238E27FC236}">
                <a16:creationId xmlns:a16="http://schemas.microsoft.com/office/drawing/2014/main" id="{0B361870-F3CA-1CC7-9CE8-037EFE803401}"/>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F7CD7FCA-1C32-724E-ADF1-0F5E0FEB48A7}"/>
              </a:ext>
            </a:extLst>
          </p:cNvPr>
          <p:cNvSpPr>
            <a:spLocks noGrp="1"/>
          </p:cNvSpPr>
          <p:nvPr>
            <p:ph type="sldNum" sz="quarter" idx="12"/>
          </p:nvPr>
        </p:nvSpPr>
        <p:spPr/>
        <p:txBody>
          <a:bodyPr/>
          <a:lstStyle/>
          <a:p>
            <a:fld id="{CA87C811-3E1D-4FFC-92A0-C76DC810C192}" type="slidenum">
              <a:rPr lang="en-US" altLang="en-US"/>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8682EE9-45C9-DC5D-DCA5-FBBDE78FCB17}"/>
              </a:ext>
            </a:extLst>
          </p:cNvPr>
          <p:cNvSpPr>
            <a:spLocks noGrp="1" noChangeArrowheads="1"/>
          </p:cNvSpPr>
          <p:nvPr>
            <p:ph type="title"/>
          </p:nvPr>
        </p:nvSpPr>
        <p:spPr/>
        <p:txBody>
          <a:bodyPr/>
          <a:lstStyle/>
          <a:p>
            <a:r>
              <a:rPr lang="en-US" altLang="en-US" b="1">
                <a:latin typeface="Courier New" panose="02070309020205020404" pitchFamily="49" charset="0"/>
              </a:rPr>
              <a:t>ArrayBasedPD.save</a:t>
            </a:r>
            <a:r>
              <a:rPr lang="en-US" altLang="en-US"/>
              <a:t> (2)</a:t>
            </a:r>
          </a:p>
        </p:txBody>
      </p:sp>
      <p:sp>
        <p:nvSpPr>
          <p:cNvPr id="82947" name="Rectangle 3">
            <a:extLst>
              <a:ext uri="{FF2B5EF4-FFF2-40B4-BE49-F238E27FC236}">
                <a16:creationId xmlns:a16="http://schemas.microsoft.com/office/drawing/2014/main" id="{0566E254-52AA-F61A-CF7D-6CAC9D4C055D}"/>
              </a:ext>
            </a:extLst>
          </p:cNvPr>
          <p:cNvSpPr>
            <a:spLocks noGrp="1" noChangeArrowheads="1"/>
          </p:cNvSpPr>
          <p:nvPr>
            <p:ph idx="1"/>
          </p:nvPr>
        </p:nvSpPr>
        <p:spPr>
          <a:xfrm>
            <a:off x="0" y="1341438"/>
            <a:ext cx="9144000" cy="4525962"/>
          </a:xfrm>
        </p:spPr>
        <p:txBody>
          <a:bodyPr/>
          <a:lstStyle/>
          <a:p>
            <a:pPr algn="l">
              <a:lnSpc>
                <a:spcPct val="90000"/>
              </a:lnSpc>
              <a:spcBef>
                <a:spcPct val="0"/>
              </a:spcBef>
              <a:buFontTx/>
              <a:buNone/>
            </a:pPr>
            <a:r>
              <a:rPr lang="en-US" altLang="en-US" b="1">
                <a:latin typeface="Courier New" panose="02070309020205020404" pitchFamily="49" charset="0"/>
              </a:rPr>
              <a:t>  // Write each directory entry to the file.</a:t>
            </a:r>
          </a:p>
          <a:p>
            <a:pPr algn="l">
              <a:lnSpc>
                <a:spcPct val="90000"/>
              </a:lnSpc>
              <a:spcBef>
                <a:spcPct val="0"/>
              </a:spcBef>
              <a:buFontTx/>
              <a:buNone/>
            </a:pPr>
            <a:r>
              <a:rPr lang="en-US" altLang="en-US" b="1">
                <a:latin typeface="Courier New" panose="02070309020205020404" pitchFamily="49" charset="0"/>
              </a:rPr>
              <a:t>  for (int i = 0; i &lt; size; i++) {</a:t>
            </a:r>
          </a:p>
          <a:p>
            <a:pPr algn="l">
              <a:lnSpc>
                <a:spcPct val="90000"/>
              </a:lnSpc>
              <a:spcBef>
                <a:spcPct val="0"/>
              </a:spcBef>
              <a:buFontTx/>
              <a:buNone/>
            </a:pPr>
            <a:r>
              <a:rPr lang="en-US" altLang="en-US" b="1">
                <a:latin typeface="Courier New" panose="02070309020205020404" pitchFamily="49" charset="0"/>
              </a:rPr>
              <a:t>    // Write the name.</a:t>
            </a:r>
          </a:p>
          <a:p>
            <a:pPr algn="l">
              <a:lnSpc>
                <a:spcPct val="90000"/>
              </a:lnSpc>
              <a:spcBef>
                <a:spcPct val="0"/>
              </a:spcBef>
              <a:buFontTx/>
              <a:buNone/>
            </a:pPr>
            <a:r>
              <a:rPr lang="en-US" altLang="en-US" b="1">
                <a:latin typeface="Courier New" panose="02070309020205020404" pitchFamily="49" charset="0"/>
              </a:rPr>
              <a:t>    out.println(theDirectory[i].getName());</a:t>
            </a:r>
          </a:p>
          <a:p>
            <a:pPr algn="l">
              <a:lnSpc>
                <a:spcPct val="90000"/>
              </a:lnSpc>
              <a:spcBef>
                <a:spcPct val="0"/>
              </a:spcBef>
              <a:buFontTx/>
              <a:buNone/>
            </a:pPr>
            <a:r>
              <a:rPr lang="en-US" altLang="en-US" b="1">
                <a:latin typeface="Courier New" panose="02070309020205020404" pitchFamily="49" charset="0"/>
              </a:rPr>
              <a:t>    // Write the number.</a:t>
            </a:r>
          </a:p>
          <a:p>
            <a:pPr algn="l">
              <a:lnSpc>
                <a:spcPct val="90000"/>
              </a:lnSpc>
              <a:spcBef>
                <a:spcPct val="0"/>
              </a:spcBef>
              <a:buFontTx/>
              <a:buNone/>
            </a:pPr>
            <a:r>
              <a:rPr lang="en-US" altLang="en-US" b="1">
                <a:latin typeface="Courier New" panose="02070309020205020404" pitchFamily="49" charset="0"/>
              </a:rPr>
              <a:t>    out.println(theDirectory[i].getNumber());</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 Close the file.</a:t>
            </a:r>
          </a:p>
          <a:p>
            <a:pPr algn="l">
              <a:lnSpc>
                <a:spcPct val="90000"/>
              </a:lnSpc>
              <a:spcBef>
                <a:spcPct val="0"/>
              </a:spcBef>
              <a:buFontTx/>
              <a:buNone/>
            </a:pPr>
            <a:r>
              <a:rPr lang="en-US" altLang="en-US" b="1">
                <a:latin typeface="Courier New" panose="02070309020205020404" pitchFamily="49" charset="0"/>
              </a:rPr>
              <a:t>  out.close();</a:t>
            </a:r>
          </a:p>
          <a:p>
            <a:pPr algn="l">
              <a:lnSpc>
                <a:spcPct val="90000"/>
              </a:lnSpc>
              <a:spcBef>
                <a:spcPct val="0"/>
              </a:spcBef>
              <a:buFontTx/>
              <a:buNone/>
            </a:pPr>
            <a:r>
              <a:rPr lang="en-US" altLang="en-US" b="1">
                <a:latin typeface="Courier New" panose="02070309020205020404" pitchFamily="49" charset="0"/>
              </a:rPr>
              <a:t>  modified = false;</a:t>
            </a:r>
          </a:p>
        </p:txBody>
      </p:sp>
      <p:sp>
        <p:nvSpPr>
          <p:cNvPr id="2" name="Footer Placeholder 4">
            <a:extLst>
              <a:ext uri="{FF2B5EF4-FFF2-40B4-BE49-F238E27FC236}">
                <a16:creationId xmlns:a16="http://schemas.microsoft.com/office/drawing/2014/main" id="{B91F6E80-7C0B-8BBA-89A3-1763CF2571F9}"/>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08CF8430-7EE8-69D4-23C7-9D22A5894C0B}"/>
              </a:ext>
            </a:extLst>
          </p:cNvPr>
          <p:cNvSpPr>
            <a:spLocks noGrp="1"/>
          </p:cNvSpPr>
          <p:nvPr>
            <p:ph type="sldNum" sz="quarter" idx="12"/>
          </p:nvPr>
        </p:nvSpPr>
        <p:spPr/>
        <p:txBody>
          <a:bodyPr/>
          <a:lstStyle/>
          <a:p>
            <a:fld id="{F9624368-3943-42D1-8A6E-66D0BEDDB69D}" type="slidenum">
              <a:rPr lang="en-US" altLang="en-US"/>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4810473-6AD0-6CE6-D1FB-216A78298B5E}"/>
              </a:ext>
            </a:extLst>
          </p:cNvPr>
          <p:cNvSpPr>
            <a:spLocks noGrp="1" noChangeArrowheads="1"/>
          </p:cNvSpPr>
          <p:nvPr>
            <p:ph type="title"/>
          </p:nvPr>
        </p:nvSpPr>
        <p:spPr/>
        <p:txBody>
          <a:bodyPr/>
          <a:lstStyle/>
          <a:p>
            <a:r>
              <a:rPr lang="en-US" altLang="en-US"/>
              <a:t>Things Change!</a:t>
            </a:r>
          </a:p>
        </p:txBody>
      </p:sp>
      <p:sp>
        <p:nvSpPr>
          <p:cNvPr id="57347" name="Rectangle 3">
            <a:extLst>
              <a:ext uri="{FF2B5EF4-FFF2-40B4-BE49-F238E27FC236}">
                <a16:creationId xmlns:a16="http://schemas.microsoft.com/office/drawing/2014/main" id="{8CE09417-DF93-F01D-AED2-ED7C3D17AF1C}"/>
              </a:ext>
            </a:extLst>
          </p:cNvPr>
          <p:cNvSpPr>
            <a:spLocks noGrp="1" noChangeArrowheads="1"/>
          </p:cNvSpPr>
          <p:nvPr>
            <p:ph idx="1"/>
          </p:nvPr>
        </p:nvSpPr>
        <p:spPr/>
        <p:txBody>
          <a:bodyPr>
            <a:normAutofit/>
          </a:bodyPr>
          <a:lstStyle/>
          <a:p>
            <a:r>
              <a:rPr lang="en-US" altLang="en-US"/>
              <a:t>Users’ needs and expectations change</a:t>
            </a:r>
          </a:p>
          <a:p>
            <a:pPr lvl="1"/>
            <a:r>
              <a:rPr lang="en-US" altLang="en-US"/>
              <a:t>Use reveals limitations and flaws</a:t>
            </a:r>
          </a:p>
          <a:p>
            <a:pPr lvl="1"/>
            <a:r>
              <a:rPr lang="en-US" altLang="en-US"/>
              <a:t>Desire for increased convenience, functionality</a:t>
            </a:r>
          </a:p>
          <a:p>
            <a:pPr lvl="1"/>
            <a:r>
              <a:rPr lang="en-US" altLang="en-US"/>
              <a:t>Desire for increased performance</a:t>
            </a:r>
          </a:p>
          <a:p>
            <a:r>
              <a:rPr lang="en-US" altLang="en-US"/>
              <a:t>Environment changes</a:t>
            </a:r>
          </a:p>
          <a:p>
            <a:pPr lvl="1"/>
            <a:r>
              <a:rPr lang="en-US" altLang="en-US"/>
              <a:t>Hardware, OS, software packages (“software rot”)</a:t>
            </a:r>
          </a:p>
          <a:p>
            <a:pPr lvl="1"/>
            <a:r>
              <a:rPr lang="en-US" altLang="en-US"/>
              <a:t>Need to interact with clients, parent org., etc.</a:t>
            </a:r>
          </a:p>
          <a:p>
            <a:pPr lvl="1"/>
            <a:r>
              <a:rPr lang="en-US" altLang="en-US"/>
              <a:t>Law and regulations change</a:t>
            </a:r>
          </a:p>
          <a:p>
            <a:pPr lvl="1"/>
            <a:r>
              <a:rPr lang="en-US" altLang="en-US"/>
              <a:t>Ways of doing business</a:t>
            </a:r>
          </a:p>
          <a:p>
            <a:pPr lvl="1"/>
            <a:r>
              <a:rPr lang="en-US" altLang="en-US"/>
              <a:t>Style, “cool” factor</a:t>
            </a:r>
          </a:p>
        </p:txBody>
      </p:sp>
      <p:sp>
        <p:nvSpPr>
          <p:cNvPr id="2" name="Footer Placeholder 4">
            <a:extLst>
              <a:ext uri="{FF2B5EF4-FFF2-40B4-BE49-F238E27FC236}">
                <a16:creationId xmlns:a16="http://schemas.microsoft.com/office/drawing/2014/main" id="{52BEBC76-0241-F69E-9111-DC242A52C805}"/>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7D2B8805-908B-683B-D885-10B0145EC965}"/>
              </a:ext>
            </a:extLst>
          </p:cNvPr>
          <p:cNvSpPr>
            <a:spLocks noGrp="1"/>
          </p:cNvSpPr>
          <p:nvPr>
            <p:ph type="sldNum" sz="quarter" idx="12"/>
          </p:nvPr>
        </p:nvSpPr>
        <p:spPr/>
        <p:txBody>
          <a:bodyPr/>
          <a:lstStyle/>
          <a:p>
            <a:fld id="{3183C9BA-F179-4952-817B-FEFBBDE3D932}" type="slidenum">
              <a:rPr lang="en-US" altLang="en-US"/>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92553E0-A8AB-2AD8-281D-77F63832ED25}"/>
              </a:ext>
            </a:extLst>
          </p:cNvPr>
          <p:cNvSpPr>
            <a:spLocks noGrp="1" noChangeArrowheads="1"/>
          </p:cNvSpPr>
          <p:nvPr>
            <p:ph type="title"/>
          </p:nvPr>
        </p:nvSpPr>
        <p:spPr/>
        <p:txBody>
          <a:bodyPr/>
          <a:lstStyle/>
          <a:p>
            <a:r>
              <a:rPr lang="en-US" altLang="en-US"/>
              <a:t>Implementing and Testing the Array-Based Phone Directory</a:t>
            </a:r>
          </a:p>
        </p:txBody>
      </p:sp>
      <p:pic>
        <p:nvPicPr>
          <p:cNvPr id="60419" name="Picture 3">
            <a:extLst>
              <a:ext uri="{FF2B5EF4-FFF2-40B4-BE49-F238E27FC236}">
                <a16:creationId xmlns:a16="http://schemas.microsoft.com/office/drawing/2014/main" id="{EE3B921A-988B-B66A-017A-74478BE199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371600"/>
            <a:ext cx="9144000" cy="2971800"/>
          </a:xfrm>
        </p:spPr>
      </p:pic>
      <p:sp>
        <p:nvSpPr>
          <p:cNvPr id="2" name="Footer Placeholder 4">
            <a:extLst>
              <a:ext uri="{FF2B5EF4-FFF2-40B4-BE49-F238E27FC236}">
                <a16:creationId xmlns:a16="http://schemas.microsoft.com/office/drawing/2014/main" id="{83CFEED7-B6C8-41D6-E0C4-4B668EC43762}"/>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66FD6D0F-3C8B-D725-5248-663CC958A6A2}"/>
              </a:ext>
            </a:extLst>
          </p:cNvPr>
          <p:cNvSpPr>
            <a:spLocks noGrp="1"/>
          </p:cNvSpPr>
          <p:nvPr>
            <p:ph type="sldNum" sz="quarter" idx="12"/>
          </p:nvPr>
        </p:nvSpPr>
        <p:spPr/>
        <p:txBody>
          <a:bodyPr/>
          <a:lstStyle/>
          <a:p>
            <a:fld id="{60C654A8-8081-43B8-A966-725D8D850B94}" type="slidenum">
              <a:rPr lang="en-US" altLang="en-US"/>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826BCFC-1F4D-4EF3-6088-9D56049912FD}"/>
              </a:ext>
            </a:extLst>
          </p:cNvPr>
          <p:cNvSpPr>
            <a:spLocks noGrp="1" noChangeArrowheads="1"/>
          </p:cNvSpPr>
          <p:nvPr>
            <p:ph type="title"/>
          </p:nvPr>
        </p:nvSpPr>
        <p:spPr/>
        <p:txBody>
          <a:bodyPr/>
          <a:lstStyle/>
          <a:p>
            <a:r>
              <a:rPr lang="en-US" altLang="en-US" b="1">
                <a:latin typeface="Courier New" panose="02070309020205020404" pitchFamily="49" charset="0"/>
              </a:rPr>
              <a:t>ArrayBasedPD.find</a:t>
            </a:r>
            <a:endParaRPr lang="en-US" altLang="en-US"/>
          </a:p>
        </p:txBody>
      </p:sp>
      <p:sp>
        <p:nvSpPr>
          <p:cNvPr id="81923" name="Rectangle 3">
            <a:extLst>
              <a:ext uri="{FF2B5EF4-FFF2-40B4-BE49-F238E27FC236}">
                <a16:creationId xmlns:a16="http://schemas.microsoft.com/office/drawing/2014/main" id="{4C53D438-DC88-9851-BC69-5B7B197816EA}"/>
              </a:ext>
            </a:extLst>
          </p:cNvPr>
          <p:cNvSpPr>
            <a:spLocks noGrp="1" noChangeArrowheads="1"/>
          </p:cNvSpPr>
          <p:nvPr>
            <p:ph idx="1"/>
          </p:nvPr>
        </p:nvSpPr>
        <p:spPr>
          <a:xfrm>
            <a:off x="0" y="1493838"/>
            <a:ext cx="9144000" cy="4525962"/>
          </a:xfrm>
        </p:spPr>
        <p:txBody>
          <a:bodyPr/>
          <a:lstStyle/>
          <a:p>
            <a:pPr algn="l">
              <a:lnSpc>
                <a:spcPct val="90000"/>
              </a:lnSpc>
              <a:spcBef>
                <a:spcPct val="0"/>
              </a:spcBef>
              <a:buFontTx/>
              <a:buNone/>
            </a:pPr>
            <a:r>
              <a:rPr lang="en-US" altLang="en-US" b="1" u="sng">
                <a:latin typeface="Courier New" panose="02070309020205020404" pitchFamily="49" charset="0"/>
              </a:rPr>
              <a:t>private</a:t>
            </a:r>
            <a:r>
              <a:rPr lang="en-US" altLang="en-US" b="1">
                <a:latin typeface="Courier New" panose="02070309020205020404" pitchFamily="49" charset="0"/>
              </a:rPr>
              <a:t> int find (String name) {</a:t>
            </a:r>
          </a:p>
          <a:p>
            <a:pPr algn="l">
              <a:lnSpc>
                <a:spcPct val="90000"/>
              </a:lnSpc>
              <a:spcBef>
                <a:spcPct val="0"/>
              </a:spcBef>
              <a:buFontTx/>
              <a:buNone/>
            </a:pPr>
            <a:r>
              <a:rPr lang="en-US" altLang="en-US" b="1">
                <a:latin typeface="Courier New" panose="02070309020205020404" pitchFamily="49" charset="0"/>
              </a:rPr>
              <a:t>  for (int i = 0; i &lt; size; i++) {</a:t>
            </a:r>
          </a:p>
          <a:p>
            <a:pPr algn="l">
              <a:lnSpc>
                <a:spcPct val="90000"/>
              </a:lnSpc>
              <a:spcBef>
                <a:spcPct val="0"/>
              </a:spcBef>
              <a:buFontTx/>
              <a:buNone/>
            </a:pPr>
            <a:r>
              <a:rPr lang="en-US" altLang="en-US" b="1">
                <a:latin typeface="Courier New" panose="02070309020205020404" pitchFamily="49" charset="0"/>
              </a:rPr>
              <a:t>    if (theDirectory[i].getName().equals(name)) {</a:t>
            </a:r>
          </a:p>
          <a:p>
            <a:pPr algn="l">
              <a:lnSpc>
                <a:spcPct val="90000"/>
              </a:lnSpc>
              <a:spcBef>
                <a:spcPct val="0"/>
              </a:spcBef>
              <a:buFontTx/>
              <a:buNone/>
            </a:pPr>
            <a:r>
              <a:rPr lang="en-US" altLang="en-US" b="1">
                <a:latin typeface="Courier New" panose="02070309020205020404" pitchFamily="49" charset="0"/>
              </a:rPr>
              <a:t>      return i;</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return -1; // Name not found.</a:t>
            </a:r>
          </a:p>
          <a:p>
            <a:pPr algn="l">
              <a:lnSpc>
                <a:spcPct val="90000"/>
              </a:lnSpc>
              <a:spcBef>
                <a:spcPct val="0"/>
              </a:spcBef>
              <a:buFontTx/>
              <a:buNone/>
            </a:pPr>
            <a:r>
              <a:rPr lang="en-US" altLang="en-US" b="1">
                <a:latin typeface="Courier New" panose="02070309020205020404" pitchFamily="49" charset="0"/>
              </a:rPr>
              <a:t>}</a:t>
            </a:r>
          </a:p>
        </p:txBody>
      </p:sp>
      <p:sp>
        <p:nvSpPr>
          <p:cNvPr id="2" name="Footer Placeholder 4">
            <a:extLst>
              <a:ext uri="{FF2B5EF4-FFF2-40B4-BE49-F238E27FC236}">
                <a16:creationId xmlns:a16="http://schemas.microsoft.com/office/drawing/2014/main" id="{D937D3DC-2D4F-486A-FEF3-D15854C9255D}"/>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898B944A-2E41-E435-6294-16727DC18D73}"/>
              </a:ext>
            </a:extLst>
          </p:cNvPr>
          <p:cNvSpPr>
            <a:spLocks noGrp="1"/>
          </p:cNvSpPr>
          <p:nvPr>
            <p:ph type="sldNum" sz="quarter" idx="12"/>
          </p:nvPr>
        </p:nvSpPr>
        <p:spPr/>
        <p:txBody>
          <a:bodyPr/>
          <a:lstStyle/>
          <a:p>
            <a:fld id="{7610D4DC-DCFE-4B2D-95E1-14CC30A20B24}" type="slidenum">
              <a:rPr lang="en-US" altLang="en-US"/>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D203563-DD6D-8EAA-CFC2-E84E29D3D65E}"/>
              </a:ext>
            </a:extLst>
          </p:cNvPr>
          <p:cNvSpPr>
            <a:spLocks noGrp="1" noChangeArrowheads="1"/>
          </p:cNvSpPr>
          <p:nvPr>
            <p:ph type="title"/>
          </p:nvPr>
        </p:nvSpPr>
        <p:spPr/>
        <p:txBody>
          <a:bodyPr/>
          <a:lstStyle/>
          <a:p>
            <a:r>
              <a:rPr lang="en-US" altLang="en-US" b="1">
                <a:latin typeface="Courier New" panose="02070309020205020404" pitchFamily="49" charset="0"/>
              </a:rPr>
              <a:t>ArrayBasedPD.add</a:t>
            </a:r>
            <a:endParaRPr lang="en-US" altLang="en-US"/>
          </a:p>
        </p:txBody>
      </p:sp>
      <p:sp>
        <p:nvSpPr>
          <p:cNvPr id="83971" name="Rectangle 3">
            <a:extLst>
              <a:ext uri="{FF2B5EF4-FFF2-40B4-BE49-F238E27FC236}">
                <a16:creationId xmlns:a16="http://schemas.microsoft.com/office/drawing/2014/main" id="{E3D6E5D7-D100-6566-F15A-543CE64CA2B4}"/>
              </a:ext>
            </a:extLst>
          </p:cNvPr>
          <p:cNvSpPr>
            <a:spLocks noGrp="1" noChangeArrowheads="1"/>
          </p:cNvSpPr>
          <p:nvPr>
            <p:ph idx="1"/>
          </p:nvPr>
        </p:nvSpPr>
        <p:spPr>
          <a:xfrm>
            <a:off x="0" y="1493838"/>
            <a:ext cx="9144000" cy="4525962"/>
          </a:xfrm>
        </p:spPr>
        <p:txBody>
          <a:bodyPr/>
          <a:lstStyle/>
          <a:p>
            <a:pPr algn="l">
              <a:lnSpc>
                <a:spcPct val="90000"/>
              </a:lnSpc>
              <a:spcBef>
                <a:spcPct val="0"/>
              </a:spcBef>
              <a:buFontTx/>
              <a:buNone/>
            </a:pPr>
            <a:r>
              <a:rPr lang="en-US" altLang="en-US" b="1" u="sng">
                <a:latin typeface="Courier New" panose="02070309020205020404" pitchFamily="49" charset="0"/>
              </a:rPr>
              <a:t>private</a:t>
            </a:r>
            <a:r>
              <a:rPr lang="en-US" altLang="en-US" b="1">
                <a:latin typeface="Courier New" panose="02070309020205020404" pitchFamily="49" charset="0"/>
              </a:rPr>
              <a:t> void add (String name, String number) {</a:t>
            </a:r>
          </a:p>
          <a:p>
            <a:pPr algn="l">
              <a:lnSpc>
                <a:spcPct val="90000"/>
              </a:lnSpc>
              <a:spcBef>
                <a:spcPct val="0"/>
              </a:spcBef>
              <a:buFontTx/>
              <a:buNone/>
            </a:pPr>
            <a:r>
              <a:rPr lang="en-US" altLang="en-US" b="1">
                <a:latin typeface="Courier New" panose="02070309020205020404" pitchFamily="49" charset="0"/>
              </a:rPr>
              <a:t>  if (size &gt;= capacity) {</a:t>
            </a:r>
          </a:p>
          <a:p>
            <a:pPr algn="l">
              <a:lnSpc>
                <a:spcPct val="90000"/>
              </a:lnSpc>
              <a:spcBef>
                <a:spcPct val="0"/>
              </a:spcBef>
              <a:buFontTx/>
              <a:buNone/>
            </a:pPr>
            <a:r>
              <a:rPr lang="en-US" altLang="en-US" b="1">
                <a:latin typeface="Courier New" panose="02070309020205020404" pitchFamily="49" charset="0"/>
              </a:rPr>
              <a:t>    reallocate();</a:t>
            </a:r>
          </a:p>
          <a:p>
            <a:pPr algn="l">
              <a:lnSpc>
                <a:spcPct val="90000"/>
              </a:lnSpc>
              <a:spcBef>
                <a:spcPct val="0"/>
              </a:spcBef>
              <a:buFontTx/>
              <a:buNone/>
            </a:pPr>
            <a:r>
              <a:rPr lang="en-US" altLang="en-US" b="1">
                <a:latin typeface="Courier New" panose="02070309020205020404" pitchFamily="49" charset="0"/>
              </a:rPr>
              <a:t>  }</a:t>
            </a:r>
          </a:p>
          <a:p>
            <a:pPr algn="l">
              <a:lnSpc>
                <a:spcPct val="90000"/>
              </a:lnSpc>
              <a:spcBef>
                <a:spcPct val="0"/>
              </a:spcBef>
              <a:buFontTx/>
              <a:buNone/>
            </a:pPr>
            <a:r>
              <a:rPr lang="en-US" altLang="en-US" b="1">
                <a:latin typeface="Courier New" panose="02070309020205020404" pitchFamily="49" charset="0"/>
              </a:rPr>
              <a:t>  theDirectory[size++] =</a:t>
            </a:r>
          </a:p>
          <a:p>
            <a:pPr algn="l">
              <a:lnSpc>
                <a:spcPct val="90000"/>
              </a:lnSpc>
              <a:spcBef>
                <a:spcPct val="0"/>
              </a:spcBef>
              <a:buFontTx/>
              <a:buNone/>
            </a:pPr>
            <a:r>
              <a:rPr lang="en-US" altLang="en-US" b="1">
                <a:latin typeface="Courier New" panose="02070309020205020404" pitchFamily="49" charset="0"/>
              </a:rPr>
              <a:t>    new DirectoryEntry(name, number);</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buFontTx/>
              <a:buNone/>
            </a:pPr>
            <a:endParaRPr lang="en-US" altLang="en-US" b="1">
              <a:latin typeface="Courier New" panose="02070309020205020404" pitchFamily="49" charset="0"/>
            </a:endParaRPr>
          </a:p>
          <a:p>
            <a:pPr algn="l">
              <a:lnSpc>
                <a:spcPct val="90000"/>
              </a:lnSpc>
              <a:spcBef>
                <a:spcPct val="0"/>
              </a:spcBef>
            </a:pPr>
            <a:r>
              <a:rPr lang="en-US" altLang="en-US"/>
              <a:t>Differs from text in use of </a:t>
            </a:r>
            <a:r>
              <a:rPr lang="en-US" altLang="en-US" b="1">
                <a:latin typeface="Courier New" panose="02070309020205020404" pitchFamily="49" charset="0"/>
              </a:rPr>
              <a:t>++</a:t>
            </a:r>
          </a:p>
          <a:p>
            <a:pPr algn="l">
              <a:lnSpc>
                <a:spcPct val="90000"/>
              </a:lnSpc>
              <a:spcBef>
                <a:spcPct val="0"/>
              </a:spcBef>
            </a:pPr>
            <a:r>
              <a:rPr lang="en-US" altLang="en-US"/>
              <a:t>Note that </a:t>
            </a:r>
            <a:r>
              <a:rPr lang="en-US" altLang="en-US" b="1">
                <a:latin typeface="Courier New" panose="02070309020205020404" pitchFamily="49" charset="0"/>
              </a:rPr>
              <a:t>size</a:t>
            </a:r>
            <a:r>
              <a:rPr lang="en-US" altLang="en-US"/>
              <a:t> means number of names stored,</a:t>
            </a:r>
          </a:p>
          <a:p>
            <a:pPr algn="l">
              <a:lnSpc>
                <a:spcPct val="90000"/>
              </a:lnSpc>
              <a:spcBef>
                <a:spcPct val="0"/>
              </a:spcBef>
            </a:pPr>
            <a:r>
              <a:rPr lang="en-US" altLang="en-US"/>
              <a:t>while </a:t>
            </a:r>
            <a:r>
              <a:rPr lang="en-US" altLang="en-US" b="1">
                <a:latin typeface="Courier New" panose="02070309020205020404" pitchFamily="49" charset="0"/>
              </a:rPr>
              <a:t>capacity</a:t>
            </a:r>
            <a:r>
              <a:rPr lang="en-US" altLang="en-US"/>
              <a:t> means the number the array can hold</a:t>
            </a:r>
          </a:p>
        </p:txBody>
      </p:sp>
      <p:sp>
        <p:nvSpPr>
          <p:cNvPr id="2" name="Footer Placeholder 4">
            <a:extLst>
              <a:ext uri="{FF2B5EF4-FFF2-40B4-BE49-F238E27FC236}">
                <a16:creationId xmlns:a16="http://schemas.microsoft.com/office/drawing/2014/main" id="{C181109F-0F7C-02CE-AC83-7311AFD0ABB6}"/>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AAA30CF5-A9DF-BA70-5B22-149558CA4CA9}"/>
              </a:ext>
            </a:extLst>
          </p:cNvPr>
          <p:cNvSpPr>
            <a:spLocks noGrp="1"/>
          </p:cNvSpPr>
          <p:nvPr>
            <p:ph type="sldNum" sz="quarter" idx="12"/>
          </p:nvPr>
        </p:nvSpPr>
        <p:spPr/>
        <p:txBody>
          <a:bodyPr/>
          <a:lstStyle/>
          <a:p>
            <a:fld id="{88D3522F-139B-4D90-BF2E-9EEFB1B4119E}" type="slidenum">
              <a:rPr lang="en-US" altLang="en-US"/>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FB10D86C-05C3-59E8-8F21-D9D37EF253A7}"/>
              </a:ext>
            </a:extLst>
          </p:cNvPr>
          <p:cNvSpPr>
            <a:spLocks noGrp="1" noChangeArrowheads="1"/>
          </p:cNvSpPr>
          <p:nvPr>
            <p:ph type="title"/>
          </p:nvPr>
        </p:nvSpPr>
        <p:spPr/>
        <p:txBody>
          <a:bodyPr/>
          <a:lstStyle/>
          <a:p>
            <a:r>
              <a:rPr lang="en-US" altLang="en-US" b="1">
                <a:latin typeface="Courier New" panose="02070309020205020404" pitchFamily="49" charset="0"/>
              </a:rPr>
              <a:t>ArrayBasedPD.realloc</a:t>
            </a:r>
            <a:endParaRPr lang="en-US" altLang="en-US"/>
          </a:p>
        </p:txBody>
      </p:sp>
      <p:sp>
        <p:nvSpPr>
          <p:cNvPr id="84995" name="Rectangle 3">
            <a:extLst>
              <a:ext uri="{FF2B5EF4-FFF2-40B4-BE49-F238E27FC236}">
                <a16:creationId xmlns:a16="http://schemas.microsoft.com/office/drawing/2014/main" id="{0DA195F6-06CB-DF1C-19D7-C998F296E987}"/>
              </a:ext>
            </a:extLst>
          </p:cNvPr>
          <p:cNvSpPr>
            <a:spLocks noGrp="1" noChangeArrowheads="1"/>
          </p:cNvSpPr>
          <p:nvPr>
            <p:ph idx="1"/>
          </p:nvPr>
        </p:nvSpPr>
        <p:spPr>
          <a:xfrm>
            <a:off x="0" y="1493838"/>
            <a:ext cx="9144000" cy="4525962"/>
          </a:xfrm>
        </p:spPr>
        <p:txBody>
          <a:bodyPr>
            <a:normAutofit/>
          </a:bodyPr>
          <a:lstStyle/>
          <a:p>
            <a:pPr algn="l">
              <a:lnSpc>
                <a:spcPct val="90000"/>
              </a:lnSpc>
              <a:spcBef>
                <a:spcPct val="0"/>
              </a:spcBef>
              <a:buFontTx/>
              <a:buNone/>
            </a:pPr>
            <a:r>
              <a:rPr lang="en-US" altLang="en-US" b="1" u="sng">
                <a:latin typeface="Courier New" panose="02070309020205020404" pitchFamily="49" charset="0"/>
              </a:rPr>
              <a:t>private</a:t>
            </a:r>
            <a:r>
              <a:rPr lang="en-US" altLang="en-US" b="1">
                <a:latin typeface="Courier New" panose="02070309020205020404" pitchFamily="49" charset="0"/>
              </a:rPr>
              <a:t> void reallocate () {</a:t>
            </a:r>
          </a:p>
          <a:p>
            <a:pPr algn="l">
              <a:lnSpc>
                <a:spcPct val="90000"/>
              </a:lnSpc>
              <a:spcBef>
                <a:spcPct val="0"/>
              </a:spcBef>
              <a:buFontTx/>
              <a:buNone/>
            </a:pPr>
            <a:r>
              <a:rPr lang="en-US" altLang="en-US" b="1">
                <a:latin typeface="Courier New" panose="02070309020205020404" pitchFamily="49" charset="0"/>
              </a:rPr>
              <a:t>  capacity *= 2;</a:t>
            </a:r>
          </a:p>
          <a:p>
            <a:pPr algn="l">
              <a:lnSpc>
                <a:spcPct val="90000"/>
              </a:lnSpc>
              <a:spcBef>
                <a:spcPct val="0"/>
              </a:spcBef>
              <a:buFontTx/>
              <a:buNone/>
            </a:pPr>
            <a:r>
              <a:rPr lang="en-US" altLang="en-US" b="1">
                <a:latin typeface="Courier New" panose="02070309020205020404" pitchFamily="49" charset="0"/>
              </a:rPr>
              <a:t>  DirectoryEntry[] newDirectory =</a:t>
            </a:r>
          </a:p>
          <a:p>
            <a:pPr algn="l">
              <a:lnSpc>
                <a:spcPct val="90000"/>
              </a:lnSpc>
              <a:spcBef>
                <a:spcPct val="0"/>
              </a:spcBef>
              <a:buFontTx/>
              <a:buNone/>
            </a:pPr>
            <a:r>
              <a:rPr lang="en-US" altLang="en-US" b="1">
                <a:latin typeface="Courier New" panose="02070309020205020404" pitchFamily="49" charset="0"/>
              </a:rPr>
              <a:t>    new DirectoryEntry[capacity];</a:t>
            </a:r>
          </a:p>
          <a:p>
            <a:pPr algn="l">
              <a:lnSpc>
                <a:spcPct val="90000"/>
              </a:lnSpc>
              <a:spcBef>
                <a:spcPct val="0"/>
              </a:spcBef>
              <a:buFontTx/>
              <a:buNone/>
            </a:pPr>
            <a:r>
              <a:rPr lang="en-US" altLang="en-US" b="1">
                <a:latin typeface="Courier New" panose="02070309020205020404" pitchFamily="49" charset="0"/>
              </a:rPr>
              <a:t>  System.arraycopy(theDirectory, 0,</a:t>
            </a:r>
          </a:p>
          <a:p>
            <a:pPr algn="l">
              <a:lnSpc>
                <a:spcPct val="90000"/>
              </a:lnSpc>
              <a:spcBef>
                <a:spcPct val="0"/>
              </a:spcBef>
              <a:buFontTx/>
              <a:buNone/>
            </a:pPr>
            <a:r>
              <a:rPr lang="en-US" altLang="en-US" b="1">
                <a:latin typeface="Courier New" panose="02070309020205020404" pitchFamily="49" charset="0"/>
              </a:rPr>
              <a:t>                   newDirectory, 0,</a:t>
            </a:r>
          </a:p>
          <a:p>
            <a:pPr algn="l">
              <a:lnSpc>
                <a:spcPct val="90000"/>
              </a:lnSpc>
              <a:spcBef>
                <a:spcPct val="0"/>
              </a:spcBef>
              <a:buFontTx/>
              <a:buNone/>
            </a:pPr>
            <a:r>
              <a:rPr lang="en-US" altLang="en-US" b="1">
                <a:latin typeface="Courier New" panose="02070309020205020404" pitchFamily="49" charset="0"/>
              </a:rPr>
              <a:t>                   theDirectory.length);</a:t>
            </a:r>
          </a:p>
          <a:p>
            <a:pPr algn="l">
              <a:lnSpc>
                <a:spcPct val="90000"/>
              </a:lnSpc>
              <a:spcBef>
                <a:spcPct val="0"/>
              </a:spcBef>
              <a:buFontTx/>
              <a:buNone/>
            </a:pPr>
            <a:r>
              <a:rPr lang="en-US" altLang="en-US" b="1">
                <a:latin typeface="Courier New" panose="02070309020205020404" pitchFamily="49" charset="0"/>
              </a:rPr>
              <a:t>  theDirectory = newDirectory;</a:t>
            </a:r>
          </a:p>
          <a:p>
            <a:pPr algn="l">
              <a:lnSpc>
                <a:spcPct val="90000"/>
              </a:lnSpc>
              <a:spcBef>
                <a:spcPct val="0"/>
              </a:spcBef>
              <a:buFontTx/>
              <a:buNone/>
            </a:pPr>
            <a:r>
              <a:rPr lang="en-US" altLang="en-US" b="1">
                <a:latin typeface="Courier New" panose="02070309020205020404" pitchFamily="49" charset="0"/>
              </a:rPr>
              <a:t>}</a:t>
            </a:r>
          </a:p>
          <a:p>
            <a:pPr algn="l">
              <a:lnSpc>
                <a:spcPct val="90000"/>
              </a:lnSpc>
              <a:spcBef>
                <a:spcPct val="0"/>
              </a:spcBef>
              <a:buFontTx/>
              <a:buNone/>
            </a:pPr>
            <a:endParaRPr lang="en-US" altLang="en-US" b="1">
              <a:latin typeface="Courier New" panose="02070309020205020404" pitchFamily="49" charset="0"/>
            </a:endParaRPr>
          </a:p>
          <a:p>
            <a:pPr algn="l">
              <a:lnSpc>
                <a:spcPct val="90000"/>
              </a:lnSpc>
              <a:spcBef>
                <a:spcPct val="0"/>
              </a:spcBef>
              <a:buFontTx/>
              <a:buNone/>
            </a:pPr>
            <a:r>
              <a:rPr lang="en-US" altLang="en-US"/>
              <a:t>Arguments to </a:t>
            </a:r>
            <a:r>
              <a:rPr lang="en-US" altLang="en-US" b="1">
                <a:latin typeface="Courier New" panose="02070309020205020404" pitchFamily="49" charset="0"/>
              </a:rPr>
              <a:t>arraycopy</a:t>
            </a:r>
            <a:r>
              <a:rPr lang="en-US" altLang="en-US"/>
              <a:t> are:</a:t>
            </a:r>
          </a:p>
          <a:p>
            <a:pPr lvl="1">
              <a:lnSpc>
                <a:spcPct val="90000"/>
              </a:lnSpc>
              <a:spcBef>
                <a:spcPct val="0"/>
              </a:spcBef>
            </a:pPr>
            <a:r>
              <a:rPr lang="en-US" altLang="en-US"/>
              <a:t>fromDir, fromIndex</a:t>
            </a:r>
          </a:p>
          <a:p>
            <a:pPr lvl="1">
              <a:lnSpc>
                <a:spcPct val="90000"/>
              </a:lnSpc>
              <a:spcBef>
                <a:spcPct val="0"/>
              </a:spcBef>
            </a:pPr>
            <a:r>
              <a:rPr lang="en-US" altLang="en-US"/>
              <a:t>toDir, toIndex</a:t>
            </a:r>
          </a:p>
          <a:p>
            <a:pPr lvl="1">
              <a:lnSpc>
                <a:spcPct val="90000"/>
              </a:lnSpc>
              <a:spcBef>
                <a:spcPct val="0"/>
              </a:spcBef>
            </a:pPr>
            <a:r>
              <a:rPr lang="en-US" altLang="en-US"/>
              <a:t>number of elements to copy</a:t>
            </a:r>
          </a:p>
        </p:txBody>
      </p:sp>
      <p:sp>
        <p:nvSpPr>
          <p:cNvPr id="2" name="Footer Placeholder 4">
            <a:extLst>
              <a:ext uri="{FF2B5EF4-FFF2-40B4-BE49-F238E27FC236}">
                <a16:creationId xmlns:a16="http://schemas.microsoft.com/office/drawing/2014/main" id="{D61BAEFD-B5BA-5E81-8FE6-48963D20E332}"/>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E6DAA741-D03E-1F55-006F-8B62F50A6330}"/>
              </a:ext>
            </a:extLst>
          </p:cNvPr>
          <p:cNvSpPr>
            <a:spLocks noGrp="1"/>
          </p:cNvSpPr>
          <p:nvPr>
            <p:ph type="sldNum" sz="quarter" idx="12"/>
          </p:nvPr>
        </p:nvSpPr>
        <p:spPr/>
        <p:txBody>
          <a:bodyPr/>
          <a:lstStyle/>
          <a:p>
            <a:fld id="{CB3D067A-CDF2-4A31-B0DC-F34DA6712295}" type="slidenum">
              <a:rPr lang="en-US" altLang="en-US"/>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3072E14-8E47-5835-0417-E785B984AC6E}"/>
              </a:ext>
            </a:extLst>
          </p:cNvPr>
          <p:cNvSpPr>
            <a:spLocks noGrp="1" noChangeArrowheads="1"/>
          </p:cNvSpPr>
          <p:nvPr>
            <p:ph type="title"/>
          </p:nvPr>
        </p:nvSpPr>
        <p:spPr/>
        <p:txBody>
          <a:bodyPr/>
          <a:lstStyle/>
          <a:p>
            <a:r>
              <a:rPr lang="en-US" altLang="en-US"/>
              <a:t>Testing </a:t>
            </a:r>
            <a:r>
              <a:rPr lang="en-US" altLang="en-US" b="1">
                <a:latin typeface="Courier New" panose="02070309020205020404" pitchFamily="49" charset="0"/>
              </a:rPr>
              <a:t>ArrayBasedPD</a:t>
            </a:r>
            <a:endParaRPr lang="en-US" altLang="en-US"/>
          </a:p>
        </p:txBody>
      </p:sp>
      <p:sp>
        <p:nvSpPr>
          <p:cNvPr id="86019" name="Rectangle 3">
            <a:extLst>
              <a:ext uri="{FF2B5EF4-FFF2-40B4-BE49-F238E27FC236}">
                <a16:creationId xmlns:a16="http://schemas.microsoft.com/office/drawing/2014/main" id="{79F5AA63-F0A1-F5B2-3973-1C697B87DD7D}"/>
              </a:ext>
            </a:extLst>
          </p:cNvPr>
          <p:cNvSpPr>
            <a:spLocks noGrp="1" noChangeArrowheads="1"/>
          </p:cNvSpPr>
          <p:nvPr>
            <p:ph idx="1"/>
          </p:nvPr>
        </p:nvSpPr>
        <p:spPr/>
        <p:txBody>
          <a:bodyPr>
            <a:normAutofit/>
          </a:bodyPr>
          <a:lstStyle/>
          <a:p>
            <a:pPr algn="l"/>
            <a:r>
              <a:rPr lang="en-US" altLang="en-US"/>
              <a:t>Empty data file</a:t>
            </a:r>
          </a:p>
          <a:p>
            <a:pPr algn="l"/>
            <a:r>
              <a:rPr lang="en-US" altLang="en-US"/>
              <a:t>Data file with only one name-number pair</a:t>
            </a:r>
          </a:p>
          <a:p>
            <a:pPr algn="l"/>
            <a:r>
              <a:rPr lang="en-US" altLang="en-US"/>
              <a:t>Data file with odd number of lines</a:t>
            </a:r>
          </a:p>
          <a:p>
            <a:pPr algn="l"/>
            <a:r>
              <a:rPr lang="en-US" altLang="en-US"/>
              <a:t>Data file with more pairs than initial array size</a:t>
            </a:r>
          </a:p>
          <a:p>
            <a:pPr algn="l"/>
            <a:r>
              <a:rPr lang="en-US" altLang="en-US"/>
              <a:t>Retrieve names </a:t>
            </a:r>
            <a:r>
              <a:rPr lang="en-US" altLang="en-US" i="1"/>
              <a:t>not</a:t>
            </a:r>
            <a:r>
              <a:rPr lang="en-US" altLang="en-US"/>
              <a:t> in directory as well as ones that are</a:t>
            </a:r>
          </a:p>
          <a:p>
            <a:pPr algn="l"/>
            <a:r>
              <a:rPr lang="en-US" altLang="en-US"/>
              <a:t>After a change, verify the new information</a:t>
            </a:r>
          </a:p>
          <a:p>
            <a:pPr algn="l"/>
            <a:r>
              <a:rPr lang="en-US" altLang="en-US"/>
              <a:t>Check that after changes, the changes, plus all new information, are in the newly written file</a:t>
            </a:r>
          </a:p>
          <a:p>
            <a:pPr algn="l"/>
            <a:endParaRPr lang="en-US" altLang="en-US"/>
          </a:p>
          <a:p>
            <a:pPr algn="l"/>
            <a:r>
              <a:rPr lang="en-US" altLang="en-US"/>
              <a:t>Note: This code does not check for empty strings!</a:t>
            </a:r>
          </a:p>
        </p:txBody>
      </p:sp>
      <p:sp>
        <p:nvSpPr>
          <p:cNvPr id="2" name="Footer Placeholder 4">
            <a:extLst>
              <a:ext uri="{FF2B5EF4-FFF2-40B4-BE49-F238E27FC236}">
                <a16:creationId xmlns:a16="http://schemas.microsoft.com/office/drawing/2014/main" id="{1B679BBC-55F5-57F5-0E16-3A0C3393FDA2}"/>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59AA0414-AFB1-4B68-BD09-F339EF6FE4B4}"/>
              </a:ext>
            </a:extLst>
          </p:cNvPr>
          <p:cNvSpPr>
            <a:spLocks noGrp="1"/>
          </p:cNvSpPr>
          <p:nvPr>
            <p:ph type="sldNum" sz="quarter" idx="12"/>
          </p:nvPr>
        </p:nvSpPr>
        <p:spPr/>
        <p:txBody>
          <a:bodyPr/>
          <a:lstStyle/>
          <a:p>
            <a:fld id="{CC7E5841-F069-4EA7-8DEA-10250C822423}" type="slidenum">
              <a:rPr lang="en-US" altLang="en-US"/>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44AA595-9B09-B15E-F7FE-202704130A97}"/>
              </a:ext>
            </a:extLst>
          </p:cNvPr>
          <p:cNvSpPr>
            <a:spLocks noGrp="1" noChangeArrowheads="1"/>
          </p:cNvSpPr>
          <p:nvPr>
            <p:ph type="title"/>
          </p:nvPr>
        </p:nvSpPr>
        <p:spPr/>
        <p:txBody>
          <a:bodyPr>
            <a:normAutofit/>
          </a:bodyPr>
          <a:lstStyle/>
          <a:p>
            <a:r>
              <a:rPr lang="en-US" altLang="en-US"/>
              <a:t>Implementing </a:t>
            </a:r>
            <a:r>
              <a:rPr lang="en-US" altLang="en-US" b="1">
                <a:latin typeface="Courier New" panose="02070309020205020404" pitchFamily="49" charset="0"/>
              </a:rPr>
              <a:t>PDUserInterface</a:t>
            </a:r>
            <a:endParaRPr lang="en-US" altLang="en-US"/>
          </a:p>
        </p:txBody>
      </p:sp>
      <p:sp>
        <p:nvSpPr>
          <p:cNvPr id="59395" name="Rectangle 3">
            <a:extLst>
              <a:ext uri="{FF2B5EF4-FFF2-40B4-BE49-F238E27FC236}">
                <a16:creationId xmlns:a16="http://schemas.microsoft.com/office/drawing/2014/main" id="{2DE70751-6511-DFEB-3507-0652EACD2FB6}"/>
              </a:ext>
            </a:extLst>
          </p:cNvPr>
          <p:cNvSpPr>
            <a:spLocks noGrp="1" noChangeArrowheads="1"/>
          </p:cNvSpPr>
          <p:nvPr>
            <p:ph idx="1"/>
          </p:nvPr>
        </p:nvSpPr>
        <p:spPr/>
        <p:txBody>
          <a:bodyPr/>
          <a:lstStyle/>
          <a:p>
            <a:pPr algn="l"/>
            <a:r>
              <a:rPr lang="en-US" altLang="en-US"/>
              <a:t>Text offers two </a:t>
            </a:r>
            <a:r>
              <a:rPr lang="en-US" altLang="en-US" i="1"/>
              <a:t>classes</a:t>
            </a:r>
            <a:r>
              <a:rPr lang="en-US" altLang="en-US"/>
              <a:t> that implement the UI </a:t>
            </a:r>
            <a:r>
              <a:rPr lang="en-US" altLang="en-US" i="1"/>
              <a:t>interface:</a:t>
            </a:r>
            <a:endParaRPr lang="en-US" altLang="en-US"/>
          </a:p>
          <a:p>
            <a:pPr lvl="1"/>
            <a:r>
              <a:rPr lang="en-US" altLang="en-US" b="1">
                <a:solidFill>
                  <a:schemeClr val="tx2"/>
                </a:solidFill>
                <a:latin typeface="Courier New" panose="02070309020205020404" pitchFamily="49" charset="0"/>
              </a:rPr>
              <a:t>PDGUI</a:t>
            </a:r>
            <a:r>
              <a:rPr lang="en-US" altLang="en-US">
                <a:solidFill>
                  <a:schemeClr val="tx2"/>
                </a:solidFill>
              </a:rPr>
              <a:t>: Uses </a:t>
            </a:r>
            <a:r>
              <a:rPr lang="en-US" altLang="en-US" b="1">
                <a:solidFill>
                  <a:schemeClr val="tx2"/>
                </a:solidFill>
                <a:latin typeface="Courier New" panose="02070309020205020404" pitchFamily="49" charset="0"/>
              </a:rPr>
              <a:t>JOptionPane</a:t>
            </a:r>
            <a:r>
              <a:rPr lang="en-US" altLang="en-US">
                <a:solidFill>
                  <a:schemeClr val="tx2"/>
                </a:solidFill>
              </a:rPr>
              <a:t> for graphical UI</a:t>
            </a:r>
          </a:p>
          <a:p>
            <a:pPr lvl="1"/>
            <a:r>
              <a:rPr lang="en-US" altLang="en-US" b="1">
                <a:solidFill>
                  <a:schemeClr val="tx2"/>
                </a:solidFill>
                <a:latin typeface="Courier New" panose="02070309020205020404" pitchFamily="49" charset="0"/>
              </a:rPr>
              <a:t>PDConsoleUI</a:t>
            </a:r>
            <a:r>
              <a:rPr lang="en-US" altLang="en-US">
                <a:solidFill>
                  <a:schemeClr val="tx2"/>
                </a:solidFill>
              </a:rPr>
              <a:t>: Uses console stream I/O (</a:t>
            </a:r>
            <a:r>
              <a:rPr lang="en-US" altLang="en-US" b="1">
                <a:solidFill>
                  <a:schemeClr val="tx2"/>
                </a:solidFill>
                <a:latin typeface="Courier New" panose="02070309020205020404" pitchFamily="49" charset="0"/>
              </a:rPr>
              <a:t>System.in</a:t>
            </a:r>
            <a:r>
              <a:rPr lang="en-US" altLang="en-US">
                <a:solidFill>
                  <a:schemeClr val="tx2"/>
                </a:solidFill>
              </a:rPr>
              <a:t> and </a:t>
            </a:r>
            <a:r>
              <a:rPr lang="en-US" altLang="en-US" b="1">
                <a:solidFill>
                  <a:schemeClr val="tx2"/>
                </a:solidFill>
                <a:latin typeface="Courier New" panose="02070309020205020404" pitchFamily="49" charset="0"/>
              </a:rPr>
              <a:t>System.out</a:t>
            </a:r>
            <a:r>
              <a:rPr lang="en-US" altLang="en-US">
                <a:solidFill>
                  <a:schemeClr val="tx2"/>
                </a:solidFill>
              </a:rPr>
              <a:t>)</a:t>
            </a:r>
          </a:p>
          <a:p>
            <a:pPr algn="l"/>
            <a:r>
              <a:rPr lang="en-US" altLang="en-US">
                <a:solidFill>
                  <a:schemeClr val="tx2"/>
                </a:solidFill>
              </a:rPr>
              <a:t>Text gives good recipes here that you can use as models</a:t>
            </a:r>
          </a:p>
          <a:p>
            <a:r>
              <a:rPr lang="en-US" altLang="en-US">
                <a:solidFill>
                  <a:schemeClr val="tx2"/>
                </a:solidFill>
              </a:rPr>
              <a:t>We will not cover them in detail here</a:t>
            </a:r>
          </a:p>
        </p:txBody>
      </p:sp>
      <p:sp>
        <p:nvSpPr>
          <p:cNvPr id="2" name="Footer Placeholder 4">
            <a:extLst>
              <a:ext uri="{FF2B5EF4-FFF2-40B4-BE49-F238E27FC236}">
                <a16:creationId xmlns:a16="http://schemas.microsoft.com/office/drawing/2014/main" id="{525B2503-A151-A8EB-97D3-4EADF98E50E7}"/>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0C6A749F-5190-C0E2-3C75-C5998832FFFE}"/>
              </a:ext>
            </a:extLst>
          </p:cNvPr>
          <p:cNvSpPr>
            <a:spLocks noGrp="1"/>
          </p:cNvSpPr>
          <p:nvPr>
            <p:ph type="sldNum" sz="quarter" idx="12"/>
          </p:nvPr>
        </p:nvSpPr>
        <p:spPr/>
        <p:txBody>
          <a:bodyPr/>
          <a:lstStyle/>
          <a:p>
            <a:fld id="{D6D4D1DE-5F4F-442C-A643-3374A1F27EB1}" type="slidenum">
              <a:rPr lang="en-US" altLang="en-US"/>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7385E2E-F8EE-27C2-3C63-4E4AE12EF4E0}"/>
              </a:ext>
            </a:extLst>
          </p:cNvPr>
          <p:cNvSpPr>
            <a:spLocks noGrp="1" noChangeArrowheads="1"/>
          </p:cNvSpPr>
          <p:nvPr>
            <p:ph type="ctrTitle"/>
          </p:nvPr>
        </p:nvSpPr>
        <p:spPr/>
        <p:txBody>
          <a:bodyPr/>
          <a:lstStyle/>
          <a:p>
            <a:r>
              <a:rPr lang="en-US" altLang="en-US"/>
              <a:t>Oracle Application Development Framework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a:extLst>
              <a:ext uri="{FF2B5EF4-FFF2-40B4-BE49-F238E27FC236}">
                <a16:creationId xmlns:a16="http://schemas.microsoft.com/office/drawing/2014/main" id="{ED276B56-DDF8-050B-0DC0-79EE853DE9B1}"/>
              </a:ext>
            </a:extLst>
          </p:cNvPr>
          <p:cNvSpPr>
            <a:spLocks noGrp="1" noChangeArrowheads="1"/>
          </p:cNvSpPr>
          <p:nvPr>
            <p:ph type="title"/>
          </p:nvPr>
        </p:nvSpPr>
        <p:spPr/>
        <p:txBody>
          <a:bodyPr/>
          <a:lstStyle/>
          <a:p>
            <a:r>
              <a:rPr lang="en-US" altLang="en-US"/>
              <a:t>Objectives</a:t>
            </a:r>
          </a:p>
        </p:txBody>
      </p:sp>
      <p:sp>
        <p:nvSpPr>
          <p:cNvPr id="60421" name="Rectangle 5">
            <a:extLst>
              <a:ext uri="{FF2B5EF4-FFF2-40B4-BE49-F238E27FC236}">
                <a16:creationId xmlns:a16="http://schemas.microsoft.com/office/drawing/2014/main" id="{868AA711-952A-58DB-FE29-32C133AC19A3}"/>
              </a:ext>
            </a:extLst>
          </p:cNvPr>
          <p:cNvSpPr>
            <a:spLocks noGrp="1" noChangeArrowheads="1"/>
          </p:cNvSpPr>
          <p:nvPr>
            <p:ph type="body" idx="1"/>
          </p:nvPr>
        </p:nvSpPr>
        <p:spPr>
          <a:xfrm>
            <a:off x="863600" y="1816100"/>
            <a:ext cx="7366000" cy="4043363"/>
          </a:xfrm>
        </p:spPr>
        <p:txBody>
          <a:bodyPr/>
          <a:lstStyle/>
          <a:p>
            <a:r>
              <a:rPr lang="en-US" altLang="en-US"/>
              <a:t>After completing this lesson, you should be able to do the following:</a:t>
            </a:r>
          </a:p>
          <a:p>
            <a:pPr lvl="1"/>
            <a:r>
              <a:rPr lang="en-US" altLang="en-US"/>
              <a:t>Describe the Java 2, Enterprise Edition (J2EE) platform </a:t>
            </a:r>
          </a:p>
          <a:p>
            <a:pPr lvl="1"/>
            <a:r>
              <a:rPr lang="en-US" altLang="en-US"/>
              <a:t>Describe the benefits of framework-based application development</a:t>
            </a:r>
          </a:p>
          <a:p>
            <a:pPr lvl="1"/>
            <a:r>
              <a:rPr lang="en-US" altLang="en-US"/>
              <a:t>Describe the purpose and benefits of Oracle ADF</a:t>
            </a:r>
          </a:p>
          <a:p>
            <a:pPr lvl="1"/>
            <a:r>
              <a:rPr lang="en-US" altLang="en-US"/>
              <a:t>Describe the Model-View-Controller (MVC) architecture</a:t>
            </a:r>
          </a:p>
          <a:p>
            <a:pPr lvl="1"/>
            <a:r>
              <a:rPr lang="en-US" altLang="en-US"/>
              <a:t>Describe the technologies used in each of the MVC layers</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DD90F6A6-EE6A-27E4-3BE1-9AB47AA27800}"/>
              </a:ext>
            </a:extLst>
          </p:cNvPr>
          <p:cNvSpPr>
            <a:spLocks noChangeArrowheads="1"/>
          </p:cNvSpPr>
          <p:nvPr/>
        </p:nvSpPr>
        <p:spPr bwMode="blackWhite">
          <a:xfrm>
            <a:off x="914400" y="2867025"/>
            <a:ext cx="7300913" cy="3086100"/>
          </a:xfrm>
          <a:prstGeom prst="rect">
            <a:avLst/>
          </a:prstGeom>
          <a:solidFill>
            <a:srgbClr val="99CCFF"/>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en-US" altLang="en-US" b="0"/>
          </a:p>
        </p:txBody>
      </p:sp>
      <p:sp>
        <p:nvSpPr>
          <p:cNvPr id="64554" name="Rectangle 42">
            <a:extLst>
              <a:ext uri="{FF2B5EF4-FFF2-40B4-BE49-F238E27FC236}">
                <a16:creationId xmlns:a16="http://schemas.microsoft.com/office/drawing/2014/main" id="{E75FC2F9-006B-0AB2-A947-1AC7C38990DD}"/>
              </a:ext>
            </a:extLst>
          </p:cNvPr>
          <p:cNvSpPr>
            <a:spLocks noGrp="1" noChangeArrowheads="1"/>
          </p:cNvSpPr>
          <p:nvPr>
            <p:ph type="title"/>
          </p:nvPr>
        </p:nvSpPr>
        <p:spPr/>
        <p:txBody>
          <a:bodyPr/>
          <a:lstStyle/>
          <a:p>
            <a:r>
              <a:rPr lang="en-US" altLang="en-US"/>
              <a:t>J2EE Platform</a:t>
            </a:r>
          </a:p>
        </p:txBody>
      </p:sp>
      <p:sp>
        <p:nvSpPr>
          <p:cNvPr id="64555" name="Rectangle 43">
            <a:extLst>
              <a:ext uri="{FF2B5EF4-FFF2-40B4-BE49-F238E27FC236}">
                <a16:creationId xmlns:a16="http://schemas.microsoft.com/office/drawing/2014/main" id="{BAEAA0D3-6F2E-C250-BBEA-A10BE91FFB83}"/>
              </a:ext>
            </a:extLst>
          </p:cNvPr>
          <p:cNvSpPr>
            <a:spLocks noGrp="1" noChangeArrowheads="1"/>
          </p:cNvSpPr>
          <p:nvPr>
            <p:ph type="body" idx="1"/>
          </p:nvPr>
        </p:nvSpPr>
        <p:spPr>
          <a:xfrm>
            <a:off x="863600" y="1816100"/>
            <a:ext cx="7366000" cy="762000"/>
          </a:xfrm>
        </p:spPr>
        <p:txBody>
          <a:bodyPr/>
          <a:lstStyle/>
          <a:p>
            <a:pPr lvl="1"/>
            <a:r>
              <a:rPr lang="en-US" altLang="en-US"/>
              <a:t>Is a multitiered, distributed application model</a:t>
            </a:r>
          </a:p>
          <a:p>
            <a:pPr lvl="1"/>
            <a:r>
              <a:rPr lang="en-US" altLang="en-US"/>
              <a:t>Supports component-based J2EE applications</a:t>
            </a:r>
          </a:p>
        </p:txBody>
      </p:sp>
      <p:sp>
        <p:nvSpPr>
          <p:cNvPr id="64548" name="Rectangle 36">
            <a:extLst>
              <a:ext uri="{FF2B5EF4-FFF2-40B4-BE49-F238E27FC236}">
                <a16:creationId xmlns:a16="http://schemas.microsoft.com/office/drawing/2014/main" id="{4878A7C5-68F6-AFAA-2AE4-05372D08242B}"/>
              </a:ext>
            </a:extLst>
          </p:cNvPr>
          <p:cNvSpPr>
            <a:spLocks noChangeArrowheads="1"/>
          </p:cNvSpPr>
          <p:nvPr/>
        </p:nvSpPr>
        <p:spPr bwMode="blackWhite">
          <a:xfrm>
            <a:off x="995363" y="2940050"/>
            <a:ext cx="1793875" cy="2925763"/>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49" name="Rectangle 37">
            <a:extLst>
              <a:ext uri="{FF2B5EF4-FFF2-40B4-BE49-F238E27FC236}">
                <a16:creationId xmlns:a16="http://schemas.microsoft.com/office/drawing/2014/main" id="{B62355FC-05E6-C5D6-EBB3-4EBD70D0D0C7}"/>
              </a:ext>
            </a:extLst>
          </p:cNvPr>
          <p:cNvSpPr>
            <a:spLocks noChangeArrowheads="1"/>
          </p:cNvSpPr>
          <p:nvPr/>
        </p:nvSpPr>
        <p:spPr bwMode="blackWhite">
          <a:xfrm>
            <a:off x="6248400" y="2946400"/>
            <a:ext cx="1898650" cy="2925763"/>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50" name="Rectangle 38">
            <a:extLst>
              <a:ext uri="{FF2B5EF4-FFF2-40B4-BE49-F238E27FC236}">
                <a16:creationId xmlns:a16="http://schemas.microsoft.com/office/drawing/2014/main" id="{9F5231B9-7155-F196-F168-16E85252F5DD}"/>
              </a:ext>
            </a:extLst>
          </p:cNvPr>
          <p:cNvSpPr>
            <a:spLocks noChangeArrowheads="1"/>
          </p:cNvSpPr>
          <p:nvPr/>
        </p:nvSpPr>
        <p:spPr bwMode="blackWhite">
          <a:xfrm>
            <a:off x="2881313" y="2943225"/>
            <a:ext cx="3276600" cy="2935288"/>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19" name="Rectangle 7">
            <a:extLst>
              <a:ext uri="{FF2B5EF4-FFF2-40B4-BE49-F238E27FC236}">
                <a16:creationId xmlns:a16="http://schemas.microsoft.com/office/drawing/2014/main" id="{B9A9BAB7-DC8C-E005-8AD2-F1326298A939}"/>
              </a:ext>
            </a:extLst>
          </p:cNvPr>
          <p:cNvSpPr>
            <a:spLocks noChangeArrowheads="1"/>
          </p:cNvSpPr>
          <p:nvPr/>
        </p:nvSpPr>
        <p:spPr bwMode="auto">
          <a:xfrm>
            <a:off x="4395788" y="3490913"/>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Business tier</a:t>
            </a:r>
          </a:p>
        </p:txBody>
      </p:sp>
      <p:sp>
        <p:nvSpPr>
          <p:cNvPr id="64522" name="Rectangle 10">
            <a:extLst>
              <a:ext uri="{FF2B5EF4-FFF2-40B4-BE49-F238E27FC236}">
                <a16:creationId xmlns:a16="http://schemas.microsoft.com/office/drawing/2014/main" id="{250C6853-CCDD-3DC0-3826-C71026DBD23C}"/>
              </a:ext>
            </a:extLst>
          </p:cNvPr>
          <p:cNvSpPr>
            <a:spLocks noChangeArrowheads="1"/>
          </p:cNvSpPr>
          <p:nvPr/>
        </p:nvSpPr>
        <p:spPr bwMode="blackWhite">
          <a:xfrm>
            <a:off x="3038475" y="3857625"/>
            <a:ext cx="1328738" cy="191928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25" name="Rectangle 13">
            <a:extLst>
              <a:ext uri="{FF2B5EF4-FFF2-40B4-BE49-F238E27FC236}">
                <a16:creationId xmlns:a16="http://schemas.microsoft.com/office/drawing/2014/main" id="{B7FE8527-F498-023C-F05E-BC7AAC49ADF3}"/>
              </a:ext>
            </a:extLst>
          </p:cNvPr>
          <p:cNvSpPr>
            <a:spLocks noChangeArrowheads="1"/>
          </p:cNvSpPr>
          <p:nvPr/>
        </p:nvSpPr>
        <p:spPr bwMode="auto">
          <a:xfrm>
            <a:off x="3136900" y="5143500"/>
            <a:ext cx="1127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0"/>
              </a:spcBef>
            </a:pPr>
            <a:r>
              <a:rPr lang="en-US" altLang="en-US" sz="1800"/>
              <a:t>JSP/ </a:t>
            </a:r>
          </a:p>
          <a:p>
            <a:pPr algn="ctr">
              <a:spcBef>
                <a:spcPct val="0"/>
              </a:spcBef>
            </a:pPr>
            <a:r>
              <a:rPr lang="en-US" altLang="en-US" sz="1800"/>
              <a:t>Servlet</a:t>
            </a:r>
          </a:p>
        </p:txBody>
      </p:sp>
      <p:sp>
        <p:nvSpPr>
          <p:cNvPr id="64526" name="Rectangle 14">
            <a:extLst>
              <a:ext uri="{FF2B5EF4-FFF2-40B4-BE49-F238E27FC236}">
                <a16:creationId xmlns:a16="http://schemas.microsoft.com/office/drawing/2014/main" id="{D92623D4-82CA-D3DE-7D3A-494BAF038877}"/>
              </a:ext>
            </a:extLst>
          </p:cNvPr>
          <p:cNvSpPr>
            <a:spLocks noChangeArrowheads="1"/>
          </p:cNvSpPr>
          <p:nvPr/>
        </p:nvSpPr>
        <p:spPr bwMode="blackWhite">
          <a:xfrm>
            <a:off x="1130300" y="3857625"/>
            <a:ext cx="1524000" cy="191928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27" name="Rectangle 15">
            <a:extLst>
              <a:ext uri="{FF2B5EF4-FFF2-40B4-BE49-F238E27FC236}">
                <a16:creationId xmlns:a16="http://schemas.microsoft.com/office/drawing/2014/main" id="{A8F2C796-9257-7EF7-1A71-72FD3A01AAC1}"/>
              </a:ext>
            </a:extLst>
          </p:cNvPr>
          <p:cNvSpPr>
            <a:spLocks noChangeArrowheads="1"/>
          </p:cNvSpPr>
          <p:nvPr/>
        </p:nvSpPr>
        <p:spPr bwMode="auto">
          <a:xfrm>
            <a:off x="1163638" y="5143500"/>
            <a:ext cx="1495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0"/>
              </a:spcBef>
            </a:pPr>
            <a:r>
              <a:rPr lang="en-US" altLang="en-US" sz="1800"/>
              <a:t>Browser/ Application</a:t>
            </a:r>
          </a:p>
        </p:txBody>
      </p:sp>
      <p:pic>
        <p:nvPicPr>
          <p:cNvPr id="64528" name="Picture 16">
            <a:extLst>
              <a:ext uri="{FF2B5EF4-FFF2-40B4-BE49-F238E27FC236}">
                <a16:creationId xmlns:a16="http://schemas.microsoft.com/office/drawing/2014/main" id="{8A494BAF-0257-32A1-9FDD-97D319443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460500" y="4046538"/>
            <a:ext cx="890588" cy="1058862"/>
          </a:xfrm>
          <a:prstGeom prst="rect">
            <a:avLst/>
          </a:prstGeom>
          <a:noFill/>
          <a:extLst>
            <a:ext uri="{909E8E84-426E-40DD-AFC4-6F175D3DCCD1}">
              <a14:hiddenFill xmlns:a14="http://schemas.microsoft.com/office/drawing/2010/main">
                <a:solidFill>
                  <a:srgbClr val="FFFFFF"/>
                </a:solidFill>
              </a14:hiddenFill>
            </a:ext>
          </a:extLst>
        </p:spPr>
      </p:pic>
      <p:sp>
        <p:nvSpPr>
          <p:cNvPr id="64529" name="Rectangle 17">
            <a:extLst>
              <a:ext uri="{FF2B5EF4-FFF2-40B4-BE49-F238E27FC236}">
                <a16:creationId xmlns:a16="http://schemas.microsoft.com/office/drawing/2014/main" id="{E675D525-74BB-D364-F9B0-F7ED4F15B735}"/>
              </a:ext>
            </a:extLst>
          </p:cNvPr>
          <p:cNvSpPr>
            <a:spLocks noChangeArrowheads="1"/>
          </p:cNvSpPr>
          <p:nvPr/>
        </p:nvSpPr>
        <p:spPr bwMode="blackWhite">
          <a:xfrm>
            <a:off x="4619625" y="3857625"/>
            <a:ext cx="1281113" cy="191928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endParaRPr lang="en-US" altLang="en-US" sz="1800">
              <a:latin typeface="Arial" panose="020B0604020202020204" pitchFamily="34" charset="0"/>
            </a:endParaRPr>
          </a:p>
        </p:txBody>
      </p:sp>
      <p:sp>
        <p:nvSpPr>
          <p:cNvPr id="64530" name="Rectangle 18">
            <a:extLst>
              <a:ext uri="{FF2B5EF4-FFF2-40B4-BE49-F238E27FC236}">
                <a16:creationId xmlns:a16="http://schemas.microsoft.com/office/drawing/2014/main" id="{5110EC78-699C-272C-B8DE-1DC0E1307496}"/>
              </a:ext>
            </a:extLst>
          </p:cNvPr>
          <p:cNvSpPr>
            <a:spLocks noChangeArrowheads="1"/>
          </p:cNvSpPr>
          <p:nvPr/>
        </p:nvSpPr>
        <p:spPr bwMode="blackWhite">
          <a:xfrm>
            <a:off x="4627563" y="5143500"/>
            <a:ext cx="128587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US" altLang="en-US" sz="1800">
                <a:solidFill>
                  <a:schemeClr val="bg2"/>
                </a:solidFill>
              </a:rPr>
              <a:t>Business</a:t>
            </a:r>
            <a:br>
              <a:rPr lang="en-US" altLang="en-US" sz="1800">
                <a:solidFill>
                  <a:schemeClr val="bg2"/>
                </a:solidFill>
              </a:rPr>
            </a:br>
            <a:r>
              <a:rPr lang="en-US" altLang="en-US" sz="1800">
                <a:solidFill>
                  <a:schemeClr val="bg2"/>
                </a:solidFill>
              </a:rPr>
              <a:t>Services</a:t>
            </a:r>
          </a:p>
        </p:txBody>
      </p:sp>
      <p:pic>
        <p:nvPicPr>
          <p:cNvPr id="64532" name="Picture 20">
            <a:extLst>
              <a:ext uri="{FF2B5EF4-FFF2-40B4-BE49-F238E27FC236}">
                <a16:creationId xmlns:a16="http://schemas.microsoft.com/office/drawing/2014/main" id="{7DABC0ED-A050-D568-EAEB-A291E45A3A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786313" y="4114800"/>
            <a:ext cx="812800" cy="922338"/>
          </a:xfrm>
          <a:prstGeom prst="rect">
            <a:avLst/>
          </a:prstGeom>
          <a:noFill/>
          <a:extLst>
            <a:ext uri="{909E8E84-426E-40DD-AFC4-6F175D3DCCD1}">
              <a14:hiddenFill xmlns:a14="http://schemas.microsoft.com/office/drawing/2010/main">
                <a:solidFill>
                  <a:srgbClr val="FFFFFF"/>
                </a:solidFill>
              </a14:hiddenFill>
            </a:ext>
          </a:extLst>
        </p:spPr>
      </p:pic>
      <p:sp>
        <p:nvSpPr>
          <p:cNvPr id="64533" name="Rectangle 21">
            <a:extLst>
              <a:ext uri="{FF2B5EF4-FFF2-40B4-BE49-F238E27FC236}">
                <a16:creationId xmlns:a16="http://schemas.microsoft.com/office/drawing/2014/main" id="{3B8E095D-EED1-B285-264E-12BD7C070BD8}"/>
              </a:ext>
            </a:extLst>
          </p:cNvPr>
          <p:cNvSpPr>
            <a:spLocks noChangeArrowheads="1"/>
          </p:cNvSpPr>
          <p:nvPr/>
        </p:nvSpPr>
        <p:spPr bwMode="auto">
          <a:xfrm>
            <a:off x="3014663" y="3490913"/>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Web tier</a:t>
            </a:r>
          </a:p>
        </p:txBody>
      </p:sp>
      <p:sp>
        <p:nvSpPr>
          <p:cNvPr id="64534" name="Rectangle 22">
            <a:extLst>
              <a:ext uri="{FF2B5EF4-FFF2-40B4-BE49-F238E27FC236}">
                <a16:creationId xmlns:a16="http://schemas.microsoft.com/office/drawing/2014/main" id="{3DA6A82B-FB3D-243B-776D-66D493F22244}"/>
              </a:ext>
            </a:extLst>
          </p:cNvPr>
          <p:cNvSpPr>
            <a:spLocks noChangeArrowheads="1"/>
          </p:cNvSpPr>
          <p:nvPr/>
        </p:nvSpPr>
        <p:spPr bwMode="auto">
          <a:xfrm>
            <a:off x="1055688" y="3490913"/>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Client tier</a:t>
            </a:r>
          </a:p>
        </p:txBody>
      </p:sp>
      <p:sp>
        <p:nvSpPr>
          <p:cNvPr id="64535" name="Rectangle 23">
            <a:extLst>
              <a:ext uri="{FF2B5EF4-FFF2-40B4-BE49-F238E27FC236}">
                <a16:creationId xmlns:a16="http://schemas.microsoft.com/office/drawing/2014/main" id="{92EAF07A-EC6B-61A2-9EB4-6ABED4D32D04}"/>
              </a:ext>
            </a:extLst>
          </p:cNvPr>
          <p:cNvSpPr>
            <a:spLocks noChangeArrowheads="1"/>
          </p:cNvSpPr>
          <p:nvPr/>
        </p:nvSpPr>
        <p:spPr bwMode="auto">
          <a:xfrm>
            <a:off x="6684963" y="3490913"/>
            <a:ext cx="1038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EIS tier</a:t>
            </a:r>
          </a:p>
        </p:txBody>
      </p:sp>
      <p:sp>
        <p:nvSpPr>
          <p:cNvPr id="64538" name="Rectangle 26">
            <a:extLst>
              <a:ext uri="{FF2B5EF4-FFF2-40B4-BE49-F238E27FC236}">
                <a16:creationId xmlns:a16="http://schemas.microsoft.com/office/drawing/2014/main" id="{72781503-A580-21C2-37AF-6A1F437F9183}"/>
              </a:ext>
            </a:extLst>
          </p:cNvPr>
          <p:cNvSpPr>
            <a:spLocks noChangeArrowheads="1"/>
          </p:cNvSpPr>
          <p:nvPr/>
        </p:nvSpPr>
        <p:spPr bwMode="blackWhite">
          <a:xfrm>
            <a:off x="6400800" y="3857625"/>
            <a:ext cx="1606550" cy="191928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546" name="Line 34">
            <a:extLst>
              <a:ext uri="{FF2B5EF4-FFF2-40B4-BE49-F238E27FC236}">
                <a16:creationId xmlns:a16="http://schemas.microsoft.com/office/drawing/2014/main" id="{1F7D41E3-6BCD-9157-D6C7-906ACD57C759}"/>
              </a:ext>
            </a:extLst>
          </p:cNvPr>
          <p:cNvSpPr>
            <a:spLocks noChangeShapeType="1"/>
          </p:cNvSpPr>
          <p:nvPr/>
        </p:nvSpPr>
        <p:spPr bwMode="auto">
          <a:xfrm>
            <a:off x="3886200" y="4565650"/>
            <a:ext cx="1219200"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lstStyle/>
          <a:p>
            <a:endParaRPr lang="en-IN"/>
          </a:p>
        </p:txBody>
      </p:sp>
      <p:pic>
        <p:nvPicPr>
          <p:cNvPr id="64547" name="Picture 35">
            <a:extLst>
              <a:ext uri="{FF2B5EF4-FFF2-40B4-BE49-F238E27FC236}">
                <a16:creationId xmlns:a16="http://schemas.microsoft.com/office/drawing/2014/main" id="{E0610E6C-1D0B-B43A-7CFB-CB4AA38360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694488" y="3995738"/>
            <a:ext cx="1020762" cy="1162050"/>
          </a:xfrm>
          <a:prstGeom prst="rect">
            <a:avLst/>
          </a:prstGeom>
          <a:noFill/>
          <a:extLst>
            <a:ext uri="{909E8E84-426E-40DD-AFC4-6F175D3DCCD1}">
              <a14:hiddenFill xmlns:a14="http://schemas.microsoft.com/office/drawing/2010/main">
                <a:solidFill>
                  <a:srgbClr val="FFFFFF"/>
                </a:solidFill>
              </a14:hiddenFill>
            </a:ext>
          </a:extLst>
        </p:spPr>
      </p:pic>
      <p:sp>
        <p:nvSpPr>
          <p:cNvPr id="64520" name="Rectangle 8">
            <a:extLst>
              <a:ext uri="{FF2B5EF4-FFF2-40B4-BE49-F238E27FC236}">
                <a16:creationId xmlns:a16="http://schemas.microsoft.com/office/drawing/2014/main" id="{9A243580-E37A-B611-99CD-B07F3E300D6C}"/>
              </a:ext>
            </a:extLst>
          </p:cNvPr>
          <p:cNvSpPr>
            <a:spLocks noChangeArrowheads="1"/>
          </p:cNvSpPr>
          <p:nvPr/>
        </p:nvSpPr>
        <p:spPr bwMode="auto">
          <a:xfrm>
            <a:off x="6202363" y="3043238"/>
            <a:ext cx="1985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Database Server</a:t>
            </a:r>
          </a:p>
        </p:txBody>
      </p:sp>
      <p:sp>
        <p:nvSpPr>
          <p:cNvPr id="64518" name="Rectangle 6">
            <a:extLst>
              <a:ext uri="{FF2B5EF4-FFF2-40B4-BE49-F238E27FC236}">
                <a16:creationId xmlns:a16="http://schemas.microsoft.com/office/drawing/2014/main" id="{D2221660-E654-AA28-88D2-2929AC6B973E}"/>
              </a:ext>
            </a:extLst>
          </p:cNvPr>
          <p:cNvSpPr>
            <a:spLocks noChangeArrowheads="1"/>
          </p:cNvSpPr>
          <p:nvPr/>
        </p:nvSpPr>
        <p:spPr bwMode="auto">
          <a:xfrm>
            <a:off x="3759200" y="3043238"/>
            <a:ext cx="1522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J2EE Server</a:t>
            </a:r>
          </a:p>
        </p:txBody>
      </p:sp>
      <p:sp>
        <p:nvSpPr>
          <p:cNvPr id="64521" name="Rectangle 9">
            <a:extLst>
              <a:ext uri="{FF2B5EF4-FFF2-40B4-BE49-F238E27FC236}">
                <a16:creationId xmlns:a16="http://schemas.microsoft.com/office/drawing/2014/main" id="{7FE82C72-8FD8-04E5-24B4-55C3B115F7AE}"/>
              </a:ext>
            </a:extLst>
          </p:cNvPr>
          <p:cNvSpPr>
            <a:spLocks noChangeArrowheads="1"/>
          </p:cNvSpPr>
          <p:nvPr/>
        </p:nvSpPr>
        <p:spPr bwMode="auto">
          <a:xfrm>
            <a:off x="990600" y="3043238"/>
            <a:ext cx="1804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Client Machine </a:t>
            </a:r>
          </a:p>
        </p:txBody>
      </p:sp>
      <p:sp>
        <p:nvSpPr>
          <p:cNvPr id="64551" name="Rectangle 39">
            <a:extLst>
              <a:ext uri="{FF2B5EF4-FFF2-40B4-BE49-F238E27FC236}">
                <a16:creationId xmlns:a16="http://schemas.microsoft.com/office/drawing/2014/main" id="{F4E42FA6-22D8-3638-3220-998B7AB41137}"/>
              </a:ext>
            </a:extLst>
          </p:cNvPr>
          <p:cNvSpPr>
            <a:spLocks noChangeArrowheads="1"/>
          </p:cNvSpPr>
          <p:nvPr/>
        </p:nvSpPr>
        <p:spPr bwMode="blackWhite">
          <a:xfrm>
            <a:off x="6553200" y="5143500"/>
            <a:ext cx="128587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US" altLang="en-US" sz="1800">
                <a:solidFill>
                  <a:schemeClr val="bg2"/>
                </a:solidFill>
              </a:rPr>
              <a:t>Database</a:t>
            </a:r>
          </a:p>
        </p:txBody>
      </p:sp>
      <p:sp>
        <p:nvSpPr>
          <p:cNvPr id="64536" name="Line 24">
            <a:extLst>
              <a:ext uri="{FF2B5EF4-FFF2-40B4-BE49-F238E27FC236}">
                <a16:creationId xmlns:a16="http://schemas.microsoft.com/office/drawing/2014/main" id="{C2780D02-8A0C-A64B-9B46-A26F54E7A94A}"/>
              </a:ext>
            </a:extLst>
          </p:cNvPr>
          <p:cNvSpPr>
            <a:spLocks noChangeShapeType="1"/>
          </p:cNvSpPr>
          <p:nvPr/>
        </p:nvSpPr>
        <p:spPr bwMode="auto">
          <a:xfrm flipV="1">
            <a:off x="2355850" y="4567238"/>
            <a:ext cx="990600"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lstStyle/>
          <a:p>
            <a:endParaRPr lang="en-IN"/>
          </a:p>
        </p:txBody>
      </p:sp>
      <p:sp>
        <p:nvSpPr>
          <p:cNvPr id="64552" name="Line 40">
            <a:extLst>
              <a:ext uri="{FF2B5EF4-FFF2-40B4-BE49-F238E27FC236}">
                <a16:creationId xmlns:a16="http://schemas.microsoft.com/office/drawing/2014/main" id="{94A87D8D-4265-0DAB-44E9-6A46AB06714A}"/>
              </a:ext>
            </a:extLst>
          </p:cNvPr>
          <p:cNvSpPr>
            <a:spLocks noChangeShapeType="1"/>
          </p:cNvSpPr>
          <p:nvPr/>
        </p:nvSpPr>
        <p:spPr bwMode="auto">
          <a:xfrm>
            <a:off x="4376738" y="4024313"/>
            <a:ext cx="2005012"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53" name="Line 41">
            <a:extLst>
              <a:ext uri="{FF2B5EF4-FFF2-40B4-BE49-F238E27FC236}">
                <a16:creationId xmlns:a16="http://schemas.microsoft.com/office/drawing/2014/main" id="{848CC4C0-D9A4-225E-D7D0-3AEA2400916D}"/>
              </a:ext>
            </a:extLst>
          </p:cNvPr>
          <p:cNvSpPr>
            <a:spLocks noChangeShapeType="1"/>
          </p:cNvSpPr>
          <p:nvPr/>
        </p:nvSpPr>
        <p:spPr bwMode="auto">
          <a:xfrm>
            <a:off x="5572125" y="4557713"/>
            <a:ext cx="1119188"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4556" name="Picture 44">
            <a:extLst>
              <a:ext uri="{FF2B5EF4-FFF2-40B4-BE49-F238E27FC236}">
                <a16:creationId xmlns:a16="http://schemas.microsoft.com/office/drawing/2014/main" id="{13490F58-749D-188D-87D2-E1E2DD11F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348038" y="4038600"/>
            <a:ext cx="703262" cy="114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a:extLst>
              <a:ext uri="{FF2B5EF4-FFF2-40B4-BE49-F238E27FC236}">
                <a16:creationId xmlns:a16="http://schemas.microsoft.com/office/drawing/2014/main" id="{634E811D-1FB1-DD84-59BA-28ECDCA40983}"/>
              </a:ext>
            </a:extLst>
          </p:cNvPr>
          <p:cNvSpPr>
            <a:spLocks noGrp="1" noChangeArrowheads="1"/>
          </p:cNvSpPr>
          <p:nvPr>
            <p:ph type="title"/>
          </p:nvPr>
        </p:nvSpPr>
        <p:spPr/>
        <p:txBody>
          <a:bodyPr/>
          <a:lstStyle/>
          <a:p>
            <a:r>
              <a:rPr lang="en-US" altLang="en-US"/>
              <a:t>Benefits of the J2EE Platform</a:t>
            </a:r>
          </a:p>
        </p:txBody>
      </p:sp>
      <p:sp>
        <p:nvSpPr>
          <p:cNvPr id="66565" name="Rectangle 5">
            <a:extLst>
              <a:ext uri="{FF2B5EF4-FFF2-40B4-BE49-F238E27FC236}">
                <a16:creationId xmlns:a16="http://schemas.microsoft.com/office/drawing/2014/main" id="{23766381-56A1-AB1D-7656-A4ABA99E26A6}"/>
              </a:ext>
            </a:extLst>
          </p:cNvPr>
          <p:cNvSpPr>
            <a:spLocks noGrp="1" noChangeArrowheads="1"/>
          </p:cNvSpPr>
          <p:nvPr>
            <p:ph type="body" idx="1"/>
          </p:nvPr>
        </p:nvSpPr>
        <p:spPr>
          <a:xfrm>
            <a:off x="863600" y="1816100"/>
            <a:ext cx="7366000" cy="4365625"/>
          </a:xfrm>
        </p:spPr>
        <p:txBody>
          <a:bodyPr/>
          <a:lstStyle/>
          <a:p>
            <a:pPr lvl="1"/>
            <a:r>
              <a:rPr lang="en-US" altLang="en-US"/>
              <a:t>“Write once, run anywhere” provides simplified component development.</a:t>
            </a:r>
          </a:p>
          <a:p>
            <a:pPr lvl="1"/>
            <a:r>
              <a:rPr lang="en-US" altLang="en-US"/>
              <a:t>J2EE separates client requirements from business logic.</a:t>
            </a:r>
          </a:p>
          <a:p>
            <a:pPr lvl="1"/>
            <a:r>
              <a:rPr lang="en-US" altLang="en-US"/>
              <a:t>J2EE provides multiple development and design scenarios:</a:t>
            </a:r>
          </a:p>
          <a:p>
            <a:pPr lvl="2"/>
            <a:r>
              <a:rPr lang="en-US" altLang="en-US"/>
              <a:t>Multitier</a:t>
            </a:r>
          </a:p>
          <a:p>
            <a:pPr lvl="2"/>
            <a:r>
              <a:rPr lang="en-US" altLang="en-US"/>
              <a:t>Web</a:t>
            </a:r>
          </a:p>
          <a:p>
            <a:pPr lvl="2"/>
            <a:r>
              <a:rPr lang="en-US" altLang="en-US"/>
              <a:t>Stand-alone client</a:t>
            </a:r>
          </a:p>
          <a:p>
            <a:pPr lvl="1"/>
            <a:r>
              <a:rPr lang="en-US" altLang="en-US"/>
              <a:t>J2EE separates development tasks into specific skill areas.</a:t>
            </a:r>
          </a:p>
          <a:p>
            <a:pPr lvl="2"/>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1D32AD-6298-CDFD-8E11-62553B8342DA}"/>
              </a:ext>
            </a:extLst>
          </p:cNvPr>
          <p:cNvSpPr>
            <a:spLocks noGrp="1" noChangeArrowheads="1"/>
          </p:cNvSpPr>
          <p:nvPr>
            <p:ph type="title"/>
          </p:nvPr>
        </p:nvSpPr>
        <p:spPr/>
        <p:txBody>
          <a:bodyPr/>
          <a:lstStyle/>
          <a:p>
            <a:r>
              <a:rPr lang="en-US" altLang="en-US"/>
              <a:t>The Software Life Cycle</a:t>
            </a:r>
          </a:p>
        </p:txBody>
      </p:sp>
      <p:sp>
        <p:nvSpPr>
          <p:cNvPr id="5123" name="Rectangle 3">
            <a:extLst>
              <a:ext uri="{FF2B5EF4-FFF2-40B4-BE49-F238E27FC236}">
                <a16:creationId xmlns:a16="http://schemas.microsoft.com/office/drawing/2014/main" id="{07311A3F-200F-FBD5-1DC6-BAA6C856A252}"/>
              </a:ext>
            </a:extLst>
          </p:cNvPr>
          <p:cNvSpPr>
            <a:spLocks noGrp="1" noChangeArrowheads="1"/>
          </p:cNvSpPr>
          <p:nvPr>
            <p:ph idx="1"/>
          </p:nvPr>
        </p:nvSpPr>
        <p:spPr/>
        <p:txBody>
          <a:bodyPr>
            <a:normAutofit/>
          </a:bodyPr>
          <a:lstStyle/>
          <a:p>
            <a:pPr algn="l"/>
            <a:r>
              <a:rPr lang="en-US" altLang="en-US"/>
              <a:t>Software goes through </a:t>
            </a:r>
            <a:r>
              <a:rPr lang="en-US" altLang="en-US" u="sng"/>
              <a:t>stages</a:t>
            </a:r>
            <a:r>
              <a:rPr lang="en-US" altLang="en-US"/>
              <a:t> as it moves from initial concept to finished product</a:t>
            </a:r>
          </a:p>
          <a:p>
            <a:pPr algn="l"/>
            <a:r>
              <a:rPr lang="en-US" altLang="en-US"/>
              <a:t>The sequence of stages is called a </a:t>
            </a:r>
            <a:r>
              <a:rPr lang="en-US" altLang="en-US" u="sng"/>
              <a:t>life cycle</a:t>
            </a:r>
          </a:p>
          <a:p>
            <a:pPr algn="l"/>
            <a:r>
              <a:rPr lang="en-US" altLang="en-US"/>
              <a:t>Must design and document software:</a:t>
            </a:r>
          </a:p>
          <a:p>
            <a:pPr lvl="1"/>
            <a:r>
              <a:rPr lang="en-US" altLang="en-US"/>
              <a:t>In an organized way for:</a:t>
            </a:r>
          </a:p>
          <a:p>
            <a:pPr lvl="2"/>
            <a:r>
              <a:rPr lang="en-US" altLang="en-US" sz="2400"/>
              <a:t>Understanding and ...</a:t>
            </a:r>
          </a:p>
          <a:p>
            <a:pPr lvl="2"/>
            <a:r>
              <a:rPr lang="en-US" altLang="en-US" sz="2400"/>
              <a:t>Maintenance (</a:t>
            </a:r>
            <a:r>
              <a:rPr lang="en-US" altLang="en-US" sz="2400" i="1" u="sng"/>
              <a:t>change</a:t>
            </a:r>
            <a:r>
              <a:rPr lang="en-US" altLang="en-US" sz="2400"/>
              <a:t>) </a:t>
            </a:r>
            <a:r>
              <a:rPr lang="en-US" altLang="en-US" sz="2400" i="1"/>
              <a:t>after the initial release</a:t>
            </a:r>
          </a:p>
          <a:p>
            <a:pPr algn="l"/>
            <a:r>
              <a:rPr lang="en-US" altLang="en-US"/>
              <a:t>The maintainer is not necessarily the author!</a:t>
            </a:r>
          </a:p>
          <a:p>
            <a:pPr lvl="1"/>
            <a:r>
              <a:rPr lang="en-US" altLang="en-US"/>
              <a:t>... and even authors </a:t>
            </a:r>
            <a:r>
              <a:rPr lang="en-US" altLang="en-US" i="1"/>
              <a:t>forget</a:t>
            </a:r>
          </a:p>
          <a:p>
            <a:pPr lvl="1"/>
            <a:r>
              <a:rPr lang="en-US" altLang="en-US"/>
              <a:t>... and </a:t>
            </a:r>
            <a:r>
              <a:rPr lang="en-US" altLang="en-US" i="1"/>
              <a:t>no one</a:t>
            </a:r>
            <a:r>
              <a:rPr lang="en-US" altLang="en-US"/>
              <a:t> can keep all details in mind at once</a:t>
            </a:r>
          </a:p>
        </p:txBody>
      </p:sp>
      <p:sp>
        <p:nvSpPr>
          <p:cNvPr id="2" name="Footer Placeholder 4">
            <a:extLst>
              <a:ext uri="{FF2B5EF4-FFF2-40B4-BE49-F238E27FC236}">
                <a16:creationId xmlns:a16="http://schemas.microsoft.com/office/drawing/2014/main" id="{D98A2464-DB66-8BC2-3BCF-6BAB404A3E7B}"/>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C09CCC97-2801-C84F-C2AF-AC0C4F592023}"/>
              </a:ext>
            </a:extLst>
          </p:cNvPr>
          <p:cNvSpPr>
            <a:spLocks noGrp="1"/>
          </p:cNvSpPr>
          <p:nvPr>
            <p:ph type="sldNum" sz="quarter" idx="12"/>
          </p:nvPr>
        </p:nvSpPr>
        <p:spPr/>
        <p:txBody>
          <a:bodyPr/>
          <a:lstStyle/>
          <a:p>
            <a:fld id="{DED91310-8506-49E6-91F3-A3E1E2042A2A}" type="slidenum">
              <a:rPr lang="en-US" altLang="en-US"/>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050">
            <a:extLst>
              <a:ext uri="{FF2B5EF4-FFF2-40B4-BE49-F238E27FC236}">
                <a16:creationId xmlns:a16="http://schemas.microsoft.com/office/drawing/2014/main" id="{FE1882DE-1C7F-F864-AA4F-261A1DCDA7E5}"/>
              </a:ext>
            </a:extLst>
          </p:cNvPr>
          <p:cNvSpPr>
            <a:spLocks noChangeArrowheads="1"/>
          </p:cNvSpPr>
          <p:nvPr/>
        </p:nvSpPr>
        <p:spPr bwMode="blackWhite">
          <a:xfrm>
            <a:off x="914400" y="1358900"/>
            <a:ext cx="7300913" cy="4897438"/>
          </a:xfrm>
          <a:prstGeom prst="rect">
            <a:avLst/>
          </a:prstGeom>
          <a:solidFill>
            <a:srgbClr val="A5CBF7"/>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en-US" altLang="en-US" b="0"/>
          </a:p>
        </p:txBody>
      </p:sp>
      <p:sp>
        <p:nvSpPr>
          <p:cNvPr id="91139" name="Rectangle 2051">
            <a:extLst>
              <a:ext uri="{FF2B5EF4-FFF2-40B4-BE49-F238E27FC236}">
                <a16:creationId xmlns:a16="http://schemas.microsoft.com/office/drawing/2014/main" id="{D1593DAF-19E8-C0D3-B91B-29CF46CC35D4}"/>
              </a:ext>
            </a:extLst>
          </p:cNvPr>
          <p:cNvSpPr>
            <a:spLocks noGrp="1" noChangeArrowheads="1"/>
          </p:cNvSpPr>
          <p:nvPr>
            <p:ph type="title"/>
          </p:nvPr>
        </p:nvSpPr>
        <p:spPr/>
        <p:txBody>
          <a:bodyPr/>
          <a:lstStyle/>
          <a:p>
            <a:r>
              <a:rPr lang="en-US" altLang="en-US"/>
              <a:t>J2EE Platform: Architecture Details</a:t>
            </a:r>
          </a:p>
        </p:txBody>
      </p:sp>
      <p:sp>
        <p:nvSpPr>
          <p:cNvPr id="91141" name="Rectangle 2053">
            <a:extLst>
              <a:ext uri="{FF2B5EF4-FFF2-40B4-BE49-F238E27FC236}">
                <a16:creationId xmlns:a16="http://schemas.microsoft.com/office/drawing/2014/main" id="{DEC75CCD-7BD8-3E99-D215-165F6BAD796D}"/>
              </a:ext>
            </a:extLst>
          </p:cNvPr>
          <p:cNvSpPr>
            <a:spLocks noChangeArrowheads="1"/>
          </p:cNvSpPr>
          <p:nvPr/>
        </p:nvSpPr>
        <p:spPr bwMode="ltGray">
          <a:xfrm>
            <a:off x="1025525" y="1474788"/>
            <a:ext cx="1873250" cy="470535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142" name="Rectangle 2054">
            <a:extLst>
              <a:ext uri="{FF2B5EF4-FFF2-40B4-BE49-F238E27FC236}">
                <a16:creationId xmlns:a16="http://schemas.microsoft.com/office/drawing/2014/main" id="{E631D9CB-8F99-0B2B-3814-4FB1DB11470E}"/>
              </a:ext>
            </a:extLst>
          </p:cNvPr>
          <p:cNvSpPr>
            <a:spLocks noChangeArrowheads="1"/>
          </p:cNvSpPr>
          <p:nvPr/>
        </p:nvSpPr>
        <p:spPr bwMode="ltGray">
          <a:xfrm>
            <a:off x="6335713" y="1473200"/>
            <a:ext cx="1773237" cy="46990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143" name="Rectangle 2055">
            <a:extLst>
              <a:ext uri="{FF2B5EF4-FFF2-40B4-BE49-F238E27FC236}">
                <a16:creationId xmlns:a16="http://schemas.microsoft.com/office/drawing/2014/main" id="{AA657632-DCF5-0872-2D04-D00C3B5688F9}"/>
              </a:ext>
            </a:extLst>
          </p:cNvPr>
          <p:cNvSpPr>
            <a:spLocks noChangeArrowheads="1"/>
          </p:cNvSpPr>
          <p:nvPr/>
        </p:nvSpPr>
        <p:spPr bwMode="ltGray">
          <a:xfrm>
            <a:off x="2998788" y="1476375"/>
            <a:ext cx="3235325" cy="4706938"/>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145" name="Rectangle 2057">
            <a:extLst>
              <a:ext uri="{FF2B5EF4-FFF2-40B4-BE49-F238E27FC236}">
                <a16:creationId xmlns:a16="http://schemas.microsoft.com/office/drawing/2014/main" id="{E0BA43C0-D9C9-37FD-F36E-8680E73CFBA6}"/>
              </a:ext>
            </a:extLst>
          </p:cNvPr>
          <p:cNvSpPr>
            <a:spLocks noChangeArrowheads="1"/>
          </p:cNvSpPr>
          <p:nvPr/>
        </p:nvSpPr>
        <p:spPr bwMode="blackWhite">
          <a:xfrm>
            <a:off x="3155950" y="2376488"/>
            <a:ext cx="1363663" cy="1908175"/>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147" name="Rectangle 2059">
            <a:extLst>
              <a:ext uri="{FF2B5EF4-FFF2-40B4-BE49-F238E27FC236}">
                <a16:creationId xmlns:a16="http://schemas.microsoft.com/office/drawing/2014/main" id="{5FF0112D-069B-1CE4-BDBF-3423F1F5A1D2}"/>
              </a:ext>
            </a:extLst>
          </p:cNvPr>
          <p:cNvSpPr>
            <a:spLocks noChangeArrowheads="1"/>
          </p:cNvSpPr>
          <p:nvPr/>
        </p:nvSpPr>
        <p:spPr bwMode="auto">
          <a:xfrm>
            <a:off x="3335338" y="3668713"/>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lnSpc>
                <a:spcPct val="90000"/>
              </a:lnSpc>
              <a:spcBef>
                <a:spcPct val="0"/>
              </a:spcBef>
            </a:pPr>
            <a:r>
              <a:rPr lang="en-US" altLang="en-US" sz="1600"/>
              <a:t>JSP/ </a:t>
            </a:r>
          </a:p>
          <a:p>
            <a:pPr algn="ctr">
              <a:lnSpc>
                <a:spcPct val="90000"/>
              </a:lnSpc>
              <a:spcBef>
                <a:spcPct val="0"/>
              </a:spcBef>
            </a:pPr>
            <a:r>
              <a:rPr lang="en-US" altLang="en-US" sz="1600"/>
              <a:t>Servlet</a:t>
            </a:r>
          </a:p>
        </p:txBody>
      </p:sp>
      <p:sp>
        <p:nvSpPr>
          <p:cNvPr id="91148" name="Rectangle 2060">
            <a:extLst>
              <a:ext uri="{FF2B5EF4-FFF2-40B4-BE49-F238E27FC236}">
                <a16:creationId xmlns:a16="http://schemas.microsoft.com/office/drawing/2014/main" id="{8F5355AD-4AC5-A058-5F1F-C2432DC6FAF5}"/>
              </a:ext>
            </a:extLst>
          </p:cNvPr>
          <p:cNvSpPr>
            <a:spLocks noChangeArrowheads="1"/>
          </p:cNvSpPr>
          <p:nvPr/>
        </p:nvSpPr>
        <p:spPr bwMode="blackWhite">
          <a:xfrm>
            <a:off x="1114425" y="3346450"/>
            <a:ext cx="1628775" cy="136525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149" name="Rectangle 2061">
            <a:extLst>
              <a:ext uri="{FF2B5EF4-FFF2-40B4-BE49-F238E27FC236}">
                <a16:creationId xmlns:a16="http://schemas.microsoft.com/office/drawing/2014/main" id="{F8C2A950-F542-D9DA-FB7D-E4FA0E5DF9FF}"/>
              </a:ext>
            </a:extLst>
          </p:cNvPr>
          <p:cNvSpPr>
            <a:spLocks noChangeArrowheads="1"/>
          </p:cNvSpPr>
          <p:nvPr/>
        </p:nvSpPr>
        <p:spPr bwMode="auto">
          <a:xfrm>
            <a:off x="1231900" y="184785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0"/>
              </a:spcBef>
            </a:pPr>
            <a:r>
              <a:rPr lang="en-US" altLang="en-US" sz="1600"/>
              <a:t>Browser</a:t>
            </a:r>
          </a:p>
        </p:txBody>
      </p:sp>
      <p:pic>
        <p:nvPicPr>
          <p:cNvPr id="91150" name="Picture 2062">
            <a:extLst>
              <a:ext uri="{FF2B5EF4-FFF2-40B4-BE49-F238E27FC236}">
                <a16:creationId xmlns:a16="http://schemas.microsoft.com/office/drawing/2014/main" id="{4233E183-97CF-5450-1ED7-6944AFFDE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484313" y="2147888"/>
            <a:ext cx="890587" cy="1058862"/>
          </a:xfrm>
          <a:prstGeom prst="rect">
            <a:avLst/>
          </a:prstGeom>
          <a:noFill/>
          <a:extLst>
            <a:ext uri="{909E8E84-426E-40DD-AFC4-6F175D3DCCD1}">
              <a14:hiddenFill xmlns:a14="http://schemas.microsoft.com/office/drawing/2010/main">
                <a:solidFill>
                  <a:srgbClr val="FFFFFF"/>
                </a:solidFill>
              </a14:hiddenFill>
            </a:ext>
          </a:extLst>
        </p:spPr>
      </p:pic>
      <p:sp>
        <p:nvSpPr>
          <p:cNvPr id="91151" name="Rectangle 2063">
            <a:extLst>
              <a:ext uri="{FF2B5EF4-FFF2-40B4-BE49-F238E27FC236}">
                <a16:creationId xmlns:a16="http://schemas.microsoft.com/office/drawing/2014/main" id="{784544BE-7193-4648-DD74-3D1930974354}"/>
              </a:ext>
            </a:extLst>
          </p:cNvPr>
          <p:cNvSpPr>
            <a:spLocks noChangeArrowheads="1"/>
          </p:cNvSpPr>
          <p:nvPr/>
        </p:nvSpPr>
        <p:spPr bwMode="blackWhite">
          <a:xfrm>
            <a:off x="4687888" y="2374900"/>
            <a:ext cx="1354137" cy="19050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endParaRPr lang="en-US" altLang="en-US" sz="1800">
              <a:latin typeface="Arial" panose="020B0604020202020204" pitchFamily="34" charset="0"/>
            </a:endParaRPr>
          </a:p>
        </p:txBody>
      </p:sp>
      <p:sp>
        <p:nvSpPr>
          <p:cNvPr id="91152" name="Rectangle 2064">
            <a:extLst>
              <a:ext uri="{FF2B5EF4-FFF2-40B4-BE49-F238E27FC236}">
                <a16:creationId xmlns:a16="http://schemas.microsoft.com/office/drawing/2014/main" id="{A7A0DA3A-F5EE-229E-20EE-78E8690369C2}"/>
              </a:ext>
            </a:extLst>
          </p:cNvPr>
          <p:cNvSpPr>
            <a:spLocks noChangeArrowheads="1"/>
          </p:cNvSpPr>
          <p:nvPr/>
        </p:nvSpPr>
        <p:spPr bwMode="blackWhite">
          <a:xfrm>
            <a:off x="4876800" y="3733800"/>
            <a:ext cx="11303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lnSpc>
                <a:spcPct val="90000"/>
              </a:lnSpc>
              <a:spcBef>
                <a:spcPct val="0"/>
              </a:spcBef>
            </a:pPr>
            <a:r>
              <a:rPr lang="en-US" altLang="en-US" sz="1600">
                <a:solidFill>
                  <a:schemeClr val="bg2"/>
                </a:solidFill>
              </a:rPr>
              <a:t>Business</a:t>
            </a:r>
            <a:br>
              <a:rPr lang="en-US" altLang="en-US" sz="1600">
                <a:solidFill>
                  <a:schemeClr val="bg2"/>
                </a:solidFill>
              </a:rPr>
            </a:br>
            <a:r>
              <a:rPr lang="en-US" altLang="en-US" sz="1600">
                <a:solidFill>
                  <a:schemeClr val="bg2"/>
                </a:solidFill>
              </a:rPr>
              <a:t>Services</a:t>
            </a:r>
          </a:p>
        </p:txBody>
      </p:sp>
      <p:pic>
        <p:nvPicPr>
          <p:cNvPr id="91153" name="Picture 2065">
            <a:extLst>
              <a:ext uri="{FF2B5EF4-FFF2-40B4-BE49-F238E27FC236}">
                <a16:creationId xmlns:a16="http://schemas.microsoft.com/office/drawing/2014/main" id="{94927C06-A05A-E0D0-83EC-96A886FDB3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900613" y="2581275"/>
            <a:ext cx="812800" cy="922338"/>
          </a:xfrm>
          <a:prstGeom prst="rect">
            <a:avLst/>
          </a:prstGeom>
          <a:noFill/>
          <a:extLst>
            <a:ext uri="{909E8E84-426E-40DD-AFC4-6F175D3DCCD1}">
              <a14:hiddenFill xmlns:a14="http://schemas.microsoft.com/office/drawing/2010/main">
                <a:solidFill>
                  <a:srgbClr val="FFFFFF"/>
                </a:solidFill>
              </a14:hiddenFill>
            </a:ext>
          </a:extLst>
        </p:spPr>
      </p:pic>
      <p:sp>
        <p:nvSpPr>
          <p:cNvPr id="91154" name="Rectangle 2066">
            <a:extLst>
              <a:ext uri="{FF2B5EF4-FFF2-40B4-BE49-F238E27FC236}">
                <a16:creationId xmlns:a16="http://schemas.microsoft.com/office/drawing/2014/main" id="{E12730FA-4659-8D62-6FD0-C439A5B3BA8A}"/>
              </a:ext>
            </a:extLst>
          </p:cNvPr>
          <p:cNvSpPr>
            <a:spLocks noChangeArrowheads="1"/>
          </p:cNvSpPr>
          <p:nvPr/>
        </p:nvSpPr>
        <p:spPr bwMode="auto">
          <a:xfrm>
            <a:off x="3189288" y="1801813"/>
            <a:ext cx="12954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chemeClr val="bg2"/>
                </a:solidFill>
                <a:latin typeface="Arial" panose="020B0604020202020204" pitchFamily="34" charset="0"/>
              </a:rPr>
              <a:t>Web container</a:t>
            </a:r>
          </a:p>
        </p:txBody>
      </p:sp>
      <p:sp>
        <p:nvSpPr>
          <p:cNvPr id="91155" name="Rectangle 2067">
            <a:extLst>
              <a:ext uri="{FF2B5EF4-FFF2-40B4-BE49-F238E27FC236}">
                <a16:creationId xmlns:a16="http://schemas.microsoft.com/office/drawing/2014/main" id="{ED2B4646-50B7-E1AB-B81A-EA08BFA8D399}"/>
              </a:ext>
            </a:extLst>
          </p:cNvPr>
          <p:cNvSpPr>
            <a:spLocks noChangeArrowheads="1"/>
          </p:cNvSpPr>
          <p:nvPr/>
        </p:nvSpPr>
        <p:spPr bwMode="auto">
          <a:xfrm>
            <a:off x="1081088" y="3390900"/>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Client container</a:t>
            </a:r>
          </a:p>
        </p:txBody>
      </p:sp>
      <p:sp>
        <p:nvSpPr>
          <p:cNvPr id="91156" name="Rectangle 2068">
            <a:extLst>
              <a:ext uri="{FF2B5EF4-FFF2-40B4-BE49-F238E27FC236}">
                <a16:creationId xmlns:a16="http://schemas.microsoft.com/office/drawing/2014/main" id="{4C0E633E-5261-3ABB-A287-A32E5CCFDB00}"/>
              </a:ext>
            </a:extLst>
          </p:cNvPr>
          <p:cNvSpPr>
            <a:spLocks noChangeArrowheads="1"/>
          </p:cNvSpPr>
          <p:nvPr/>
        </p:nvSpPr>
        <p:spPr bwMode="auto">
          <a:xfrm>
            <a:off x="6691313" y="1484313"/>
            <a:ext cx="1038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EIS tier</a:t>
            </a:r>
          </a:p>
        </p:txBody>
      </p:sp>
      <p:sp>
        <p:nvSpPr>
          <p:cNvPr id="91157" name="Line 2069">
            <a:extLst>
              <a:ext uri="{FF2B5EF4-FFF2-40B4-BE49-F238E27FC236}">
                <a16:creationId xmlns:a16="http://schemas.microsoft.com/office/drawing/2014/main" id="{AF0122CE-3DF2-51EB-61E8-387344DF2D91}"/>
              </a:ext>
            </a:extLst>
          </p:cNvPr>
          <p:cNvSpPr>
            <a:spLocks noChangeShapeType="1"/>
          </p:cNvSpPr>
          <p:nvPr/>
        </p:nvSpPr>
        <p:spPr bwMode="auto">
          <a:xfrm flipV="1">
            <a:off x="2371725" y="2630488"/>
            <a:ext cx="771525"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lstStyle/>
          <a:p>
            <a:endParaRPr lang="en-IN"/>
          </a:p>
        </p:txBody>
      </p:sp>
      <p:sp>
        <p:nvSpPr>
          <p:cNvPr id="91158" name="Rectangle 2070">
            <a:extLst>
              <a:ext uri="{FF2B5EF4-FFF2-40B4-BE49-F238E27FC236}">
                <a16:creationId xmlns:a16="http://schemas.microsoft.com/office/drawing/2014/main" id="{27C9DC99-892F-5923-DBEA-B1AC1E1353F6}"/>
              </a:ext>
            </a:extLst>
          </p:cNvPr>
          <p:cNvSpPr>
            <a:spLocks noChangeArrowheads="1"/>
          </p:cNvSpPr>
          <p:nvPr/>
        </p:nvSpPr>
        <p:spPr bwMode="blackWhite">
          <a:xfrm>
            <a:off x="6540500" y="2374900"/>
            <a:ext cx="1409700" cy="18923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159" name="Line 2071">
            <a:extLst>
              <a:ext uri="{FF2B5EF4-FFF2-40B4-BE49-F238E27FC236}">
                <a16:creationId xmlns:a16="http://schemas.microsoft.com/office/drawing/2014/main" id="{52B6D471-80A5-51AF-69A1-AC36E230BB12}"/>
              </a:ext>
            </a:extLst>
          </p:cNvPr>
          <p:cNvSpPr>
            <a:spLocks noChangeShapeType="1"/>
          </p:cNvSpPr>
          <p:nvPr/>
        </p:nvSpPr>
        <p:spPr bwMode="auto">
          <a:xfrm>
            <a:off x="5715000" y="2954338"/>
            <a:ext cx="1033463"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lstStyle/>
          <a:p>
            <a:endParaRPr lang="en-IN"/>
          </a:p>
        </p:txBody>
      </p:sp>
      <p:sp>
        <p:nvSpPr>
          <p:cNvPr id="91162" name="Line 2074">
            <a:extLst>
              <a:ext uri="{FF2B5EF4-FFF2-40B4-BE49-F238E27FC236}">
                <a16:creationId xmlns:a16="http://schemas.microsoft.com/office/drawing/2014/main" id="{FB4F24E3-580A-304A-BF1D-DD30A8C20E31}"/>
              </a:ext>
            </a:extLst>
          </p:cNvPr>
          <p:cNvSpPr>
            <a:spLocks noChangeShapeType="1"/>
          </p:cNvSpPr>
          <p:nvPr/>
        </p:nvSpPr>
        <p:spPr bwMode="auto">
          <a:xfrm>
            <a:off x="4038600" y="2954338"/>
            <a:ext cx="1184275"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lstStyle/>
          <a:p>
            <a:endParaRPr lang="en-IN"/>
          </a:p>
        </p:txBody>
      </p:sp>
      <p:pic>
        <p:nvPicPr>
          <p:cNvPr id="91163" name="Picture 2075">
            <a:extLst>
              <a:ext uri="{FF2B5EF4-FFF2-40B4-BE49-F238E27FC236}">
                <a16:creationId xmlns:a16="http://schemas.microsoft.com/office/drawing/2014/main" id="{3477AD37-12FF-0FF3-5150-890321601C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746875" y="2517775"/>
            <a:ext cx="1020763" cy="1162050"/>
          </a:xfrm>
          <a:prstGeom prst="rect">
            <a:avLst/>
          </a:prstGeom>
          <a:noFill/>
          <a:extLst>
            <a:ext uri="{909E8E84-426E-40DD-AFC4-6F175D3DCCD1}">
              <a14:hiddenFill xmlns:a14="http://schemas.microsoft.com/office/drawing/2010/main">
                <a:solidFill>
                  <a:srgbClr val="FFFFFF"/>
                </a:solidFill>
              </a14:hiddenFill>
            </a:ext>
          </a:extLst>
        </p:spPr>
      </p:pic>
      <p:sp>
        <p:nvSpPr>
          <p:cNvPr id="91165" name="Rectangle 2077">
            <a:extLst>
              <a:ext uri="{FF2B5EF4-FFF2-40B4-BE49-F238E27FC236}">
                <a16:creationId xmlns:a16="http://schemas.microsoft.com/office/drawing/2014/main" id="{62914A8A-CF09-6538-1CD8-6BA2FC222205}"/>
              </a:ext>
            </a:extLst>
          </p:cNvPr>
          <p:cNvSpPr>
            <a:spLocks noChangeArrowheads="1"/>
          </p:cNvSpPr>
          <p:nvPr/>
        </p:nvSpPr>
        <p:spPr bwMode="auto">
          <a:xfrm>
            <a:off x="3897313" y="1484313"/>
            <a:ext cx="1522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J2EE Server</a:t>
            </a:r>
          </a:p>
        </p:txBody>
      </p:sp>
      <p:sp>
        <p:nvSpPr>
          <p:cNvPr id="91167" name="Rectangle 2079">
            <a:extLst>
              <a:ext uri="{FF2B5EF4-FFF2-40B4-BE49-F238E27FC236}">
                <a16:creationId xmlns:a16="http://schemas.microsoft.com/office/drawing/2014/main" id="{D1991E5E-2EF8-CC43-91C5-08FDAA69DD19}"/>
              </a:ext>
            </a:extLst>
          </p:cNvPr>
          <p:cNvSpPr>
            <a:spLocks noChangeArrowheads="1"/>
          </p:cNvSpPr>
          <p:nvPr/>
        </p:nvSpPr>
        <p:spPr bwMode="blackWhite">
          <a:xfrm>
            <a:off x="6697663" y="3802063"/>
            <a:ext cx="1130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US" altLang="en-US" sz="1600">
                <a:solidFill>
                  <a:schemeClr val="bg2"/>
                </a:solidFill>
              </a:rPr>
              <a:t>Database</a:t>
            </a:r>
          </a:p>
        </p:txBody>
      </p:sp>
      <p:sp>
        <p:nvSpPr>
          <p:cNvPr id="91170" name="Rectangle 2082">
            <a:extLst>
              <a:ext uri="{FF2B5EF4-FFF2-40B4-BE49-F238E27FC236}">
                <a16:creationId xmlns:a16="http://schemas.microsoft.com/office/drawing/2014/main" id="{E96A5BB0-0ADE-2561-3AAA-DD77341AE6E4}"/>
              </a:ext>
            </a:extLst>
          </p:cNvPr>
          <p:cNvSpPr>
            <a:spLocks noChangeArrowheads="1"/>
          </p:cNvSpPr>
          <p:nvPr/>
        </p:nvSpPr>
        <p:spPr bwMode="blackWhite">
          <a:xfrm>
            <a:off x="1208088" y="4033838"/>
            <a:ext cx="1371600" cy="571500"/>
          </a:xfrm>
          <a:prstGeom prst="rect">
            <a:avLst/>
          </a:prstGeom>
          <a:solidFill>
            <a:srgbClr val="99CCFF"/>
          </a:solidFill>
          <a:ln w="28575">
            <a:solidFill>
              <a:schemeClr val="tx1"/>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700" tIns="12700" rIns="12700" bIns="12700"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90000"/>
              </a:lnSpc>
              <a:buClr>
                <a:srgbClr val="000000"/>
              </a:buClr>
              <a:buFont typeface="Arial" panose="020B0604020202020204" pitchFamily="34" charset="0"/>
              <a:buNone/>
            </a:pPr>
            <a:r>
              <a:rPr lang="en-US" altLang="en-US" sz="1800">
                <a:latin typeface="Arial" panose="020B0604020202020204" pitchFamily="34" charset="0"/>
              </a:rPr>
              <a:t>Application </a:t>
            </a:r>
          </a:p>
          <a:p>
            <a:pPr algn="ctr" eaLnBrk="1" hangingPunct="1">
              <a:lnSpc>
                <a:spcPct val="90000"/>
              </a:lnSpc>
              <a:buClr>
                <a:srgbClr val="000000"/>
              </a:buClr>
              <a:buFont typeface="Arial" panose="020B0604020202020204" pitchFamily="34" charset="0"/>
              <a:buNone/>
            </a:pPr>
            <a:r>
              <a:rPr lang="en-US" altLang="en-US" sz="1800">
                <a:latin typeface="Arial" panose="020B0604020202020204" pitchFamily="34" charset="0"/>
              </a:rPr>
              <a:t>Client</a:t>
            </a:r>
          </a:p>
        </p:txBody>
      </p:sp>
      <p:sp>
        <p:nvSpPr>
          <p:cNvPr id="91172" name="Rectangle 2084">
            <a:extLst>
              <a:ext uri="{FF2B5EF4-FFF2-40B4-BE49-F238E27FC236}">
                <a16:creationId xmlns:a16="http://schemas.microsoft.com/office/drawing/2014/main" id="{1F83E688-3D16-2A45-79D5-0FD2DB4F571B}"/>
              </a:ext>
            </a:extLst>
          </p:cNvPr>
          <p:cNvSpPr>
            <a:spLocks noChangeArrowheads="1"/>
          </p:cNvSpPr>
          <p:nvPr/>
        </p:nvSpPr>
        <p:spPr bwMode="blackWhite">
          <a:xfrm>
            <a:off x="3168650" y="4672013"/>
            <a:ext cx="2863850" cy="11430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1600"/>
          </a:p>
        </p:txBody>
      </p:sp>
      <p:sp>
        <p:nvSpPr>
          <p:cNvPr id="91181" name="Rectangle 2093">
            <a:extLst>
              <a:ext uri="{FF2B5EF4-FFF2-40B4-BE49-F238E27FC236}">
                <a16:creationId xmlns:a16="http://schemas.microsoft.com/office/drawing/2014/main" id="{30FFA3D7-0C98-BE71-60ED-2A7A4AE2F9D9}"/>
              </a:ext>
            </a:extLst>
          </p:cNvPr>
          <p:cNvSpPr>
            <a:spLocks noChangeArrowheads="1"/>
          </p:cNvSpPr>
          <p:nvPr/>
        </p:nvSpPr>
        <p:spPr bwMode="blackWhite">
          <a:xfrm>
            <a:off x="3978275" y="5808663"/>
            <a:ext cx="11303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US" altLang="en-US" sz="1600">
                <a:solidFill>
                  <a:schemeClr val="bg2"/>
                </a:solidFill>
              </a:rPr>
              <a:t>APIs</a:t>
            </a:r>
          </a:p>
        </p:txBody>
      </p:sp>
      <p:sp>
        <p:nvSpPr>
          <p:cNvPr id="91144" name="Rectangle 2056">
            <a:extLst>
              <a:ext uri="{FF2B5EF4-FFF2-40B4-BE49-F238E27FC236}">
                <a16:creationId xmlns:a16="http://schemas.microsoft.com/office/drawing/2014/main" id="{DA7E517F-83E8-599F-520B-69C63E9B2BAA}"/>
              </a:ext>
            </a:extLst>
          </p:cNvPr>
          <p:cNvSpPr>
            <a:spLocks noChangeArrowheads="1"/>
          </p:cNvSpPr>
          <p:nvPr/>
        </p:nvSpPr>
        <p:spPr bwMode="auto">
          <a:xfrm>
            <a:off x="4606925" y="1793875"/>
            <a:ext cx="16764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chemeClr val="bg2"/>
                </a:solidFill>
                <a:latin typeface="Arial" panose="020B0604020202020204" pitchFamily="34" charset="0"/>
              </a:rPr>
              <a:t>Business container</a:t>
            </a:r>
          </a:p>
        </p:txBody>
      </p:sp>
      <p:sp>
        <p:nvSpPr>
          <p:cNvPr id="91183" name="Rectangle 2095">
            <a:extLst>
              <a:ext uri="{FF2B5EF4-FFF2-40B4-BE49-F238E27FC236}">
                <a16:creationId xmlns:a16="http://schemas.microsoft.com/office/drawing/2014/main" id="{4900FF29-50FD-9599-D891-5117B4952C7D}"/>
              </a:ext>
            </a:extLst>
          </p:cNvPr>
          <p:cNvSpPr>
            <a:spLocks noChangeArrowheads="1"/>
          </p:cNvSpPr>
          <p:nvPr/>
        </p:nvSpPr>
        <p:spPr bwMode="auto">
          <a:xfrm>
            <a:off x="1039813" y="1484313"/>
            <a:ext cx="1812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Client Machine</a:t>
            </a:r>
          </a:p>
        </p:txBody>
      </p:sp>
      <p:pic>
        <p:nvPicPr>
          <p:cNvPr id="91185" name="Picture 2097">
            <a:extLst>
              <a:ext uri="{FF2B5EF4-FFF2-40B4-BE49-F238E27FC236}">
                <a16:creationId xmlns:a16="http://schemas.microsoft.com/office/drawing/2014/main" id="{828FC2F9-C6FC-1575-30B1-344C9223B2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497263" y="2476500"/>
            <a:ext cx="703262" cy="1143000"/>
          </a:xfrm>
          <a:prstGeom prst="rect">
            <a:avLst/>
          </a:prstGeom>
          <a:noFill/>
          <a:extLst>
            <a:ext uri="{909E8E84-426E-40DD-AFC4-6F175D3DCCD1}">
              <a14:hiddenFill xmlns:a14="http://schemas.microsoft.com/office/drawing/2010/main">
                <a:solidFill>
                  <a:srgbClr val="FFFFFF"/>
                </a:solidFill>
              </a14:hiddenFill>
            </a:ext>
          </a:extLst>
        </p:spPr>
      </p:pic>
      <p:sp>
        <p:nvSpPr>
          <p:cNvPr id="91186" name="Line 2098">
            <a:extLst>
              <a:ext uri="{FF2B5EF4-FFF2-40B4-BE49-F238E27FC236}">
                <a16:creationId xmlns:a16="http://schemas.microsoft.com/office/drawing/2014/main" id="{583C4906-E91C-8195-5E09-1083D50DB89A}"/>
              </a:ext>
            </a:extLst>
          </p:cNvPr>
          <p:cNvSpPr>
            <a:spLocks noChangeShapeType="1"/>
          </p:cNvSpPr>
          <p:nvPr/>
        </p:nvSpPr>
        <p:spPr bwMode="auto">
          <a:xfrm>
            <a:off x="2590800" y="4143375"/>
            <a:ext cx="547688"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187" name="Freeform 2099">
            <a:extLst>
              <a:ext uri="{FF2B5EF4-FFF2-40B4-BE49-F238E27FC236}">
                <a16:creationId xmlns:a16="http://schemas.microsoft.com/office/drawing/2014/main" id="{BDBBD134-F23F-51ED-F709-1317B8F9FDD6}"/>
              </a:ext>
            </a:extLst>
          </p:cNvPr>
          <p:cNvSpPr>
            <a:spLocks/>
          </p:cNvSpPr>
          <p:nvPr/>
        </p:nvSpPr>
        <p:spPr bwMode="auto">
          <a:xfrm>
            <a:off x="2590800" y="4286250"/>
            <a:ext cx="2838450" cy="185738"/>
          </a:xfrm>
          <a:custGeom>
            <a:avLst/>
            <a:gdLst>
              <a:gd name="T0" fmla="*/ 0 w 1788"/>
              <a:gd name="T1" fmla="*/ 117 h 117"/>
              <a:gd name="T2" fmla="*/ 1788 w 1788"/>
              <a:gd name="T3" fmla="*/ 117 h 117"/>
              <a:gd name="T4" fmla="*/ 1788 w 1788"/>
              <a:gd name="T5" fmla="*/ 0 h 117"/>
            </a:gdLst>
            <a:ahLst/>
            <a:cxnLst>
              <a:cxn ang="0">
                <a:pos x="T0" y="T1"/>
              </a:cxn>
              <a:cxn ang="0">
                <a:pos x="T2" y="T3"/>
              </a:cxn>
              <a:cxn ang="0">
                <a:pos x="T4" y="T5"/>
              </a:cxn>
            </a:cxnLst>
            <a:rect l="0" t="0" r="r" b="b"/>
            <a:pathLst>
              <a:path w="1788" h="117">
                <a:moveTo>
                  <a:pt x="0" y="117"/>
                </a:moveTo>
                <a:lnTo>
                  <a:pt x="1788" y="117"/>
                </a:lnTo>
                <a:lnTo>
                  <a:pt x="1788" y="0"/>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189" name="Rectangle 2101">
            <a:extLst>
              <a:ext uri="{FF2B5EF4-FFF2-40B4-BE49-F238E27FC236}">
                <a16:creationId xmlns:a16="http://schemas.microsoft.com/office/drawing/2014/main" id="{7F6F47AA-ECA0-CFFE-6B2C-3C957D386AA3}"/>
              </a:ext>
            </a:extLst>
          </p:cNvPr>
          <p:cNvSpPr>
            <a:spLocks noChangeArrowheads="1"/>
          </p:cNvSpPr>
          <p:nvPr/>
        </p:nvSpPr>
        <p:spPr bwMode="auto">
          <a:xfrm rot="21600000">
            <a:off x="4206875" y="5103813"/>
            <a:ext cx="731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t>JMS</a:t>
            </a:r>
          </a:p>
        </p:txBody>
      </p:sp>
      <p:sp>
        <p:nvSpPr>
          <p:cNvPr id="91190" name="Rectangle 2102">
            <a:extLst>
              <a:ext uri="{FF2B5EF4-FFF2-40B4-BE49-F238E27FC236}">
                <a16:creationId xmlns:a16="http://schemas.microsoft.com/office/drawing/2014/main" id="{0DE70711-56D1-E894-5A6D-0076775391D5}"/>
              </a:ext>
            </a:extLst>
          </p:cNvPr>
          <p:cNvSpPr>
            <a:spLocks noChangeArrowheads="1"/>
          </p:cNvSpPr>
          <p:nvPr/>
        </p:nvSpPr>
        <p:spPr bwMode="auto">
          <a:xfrm rot="21600000">
            <a:off x="3233738" y="4681538"/>
            <a:ext cx="790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t>JNDI</a:t>
            </a:r>
          </a:p>
        </p:txBody>
      </p:sp>
      <p:sp>
        <p:nvSpPr>
          <p:cNvPr id="91191" name="Rectangle 2103">
            <a:extLst>
              <a:ext uri="{FF2B5EF4-FFF2-40B4-BE49-F238E27FC236}">
                <a16:creationId xmlns:a16="http://schemas.microsoft.com/office/drawing/2014/main" id="{90FEFA35-D627-6D58-BCF6-6A4C4FD89DA0}"/>
              </a:ext>
            </a:extLst>
          </p:cNvPr>
          <p:cNvSpPr>
            <a:spLocks noChangeArrowheads="1"/>
          </p:cNvSpPr>
          <p:nvPr/>
        </p:nvSpPr>
        <p:spPr bwMode="auto">
          <a:xfrm rot="21600000">
            <a:off x="4237038" y="4681538"/>
            <a:ext cx="673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t>RMI</a:t>
            </a:r>
          </a:p>
        </p:txBody>
      </p:sp>
      <p:sp>
        <p:nvSpPr>
          <p:cNvPr id="91192" name="Rectangle 2104">
            <a:extLst>
              <a:ext uri="{FF2B5EF4-FFF2-40B4-BE49-F238E27FC236}">
                <a16:creationId xmlns:a16="http://schemas.microsoft.com/office/drawing/2014/main" id="{E82D16CF-17BE-F44D-E243-C192C28F7DA5}"/>
              </a:ext>
            </a:extLst>
          </p:cNvPr>
          <p:cNvSpPr>
            <a:spLocks noChangeArrowheads="1"/>
          </p:cNvSpPr>
          <p:nvPr/>
        </p:nvSpPr>
        <p:spPr bwMode="auto">
          <a:xfrm rot="21600000">
            <a:off x="3281363" y="5103813"/>
            <a:ext cx="908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t>JDBC</a:t>
            </a:r>
          </a:p>
        </p:txBody>
      </p:sp>
      <p:sp>
        <p:nvSpPr>
          <p:cNvPr id="91193" name="Rectangle 2105">
            <a:extLst>
              <a:ext uri="{FF2B5EF4-FFF2-40B4-BE49-F238E27FC236}">
                <a16:creationId xmlns:a16="http://schemas.microsoft.com/office/drawing/2014/main" id="{2308E9B6-15BA-CDE0-B6A8-2D4ECDB8C5B1}"/>
              </a:ext>
            </a:extLst>
          </p:cNvPr>
          <p:cNvSpPr>
            <a:spLocks noChangeArrowheads="1"/>
          </p:cNvSpPr>
          <p:nvPr/>
        </p:nvSpPr>
        <p:spPr bwMode="auto">
          <a:xfrm rot="21600000">
            <a:off x="5205413" y="4681538"/>
            <a:ext cx="6873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t>JTA</a:t>
            </a:r>
          </a:p>
        </p:txBody>
      </p:sp>
      <p:sp>
        <p:nvSpPr>
          <p:cNvPr id="91194" name="Rectangle 2106">
            <a:extLst>
              <a:ext uri="{FF2B5EF4-FFF2-40B4-BE49-F238E27FC236}">
                <a16:creationId xmlns:a16="http://schemas.microsoft.com/office/drawing/2014/main" id="{3F3A7D1F-85CF-8624-7E02-42F294014A05}"/>
              </a:ext>
            </a:extLst>
          </p:cNvPr>
          <p:cNvSpPr>
            <a:spLocks noChangeArrowheads="1"/>
          </p:cNvSpPr>
          <p:nvPr/>
        </p:nvSpPr>
        <p:spPr bwMode="auto">
          <a:xfrm rot="21600000">
            <a:off x="4935538" y="5103813"/>
            <a:ext cx="1176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t>JavaMail</a:t>
            </a:r>
          </a:p>
        </p:txBody>
      </p:sp>
      <p:sp>
        <p:nvSpPr>
          <p:cNvPr id="91195" name="Rectangle 2107">
            <a:extLst>
              <a:ext uri="{FF2B5EF4-FFF2-40B4-BE49-F238E27FC236}">
                <a16:creationId xmlns:a16="http://schemas.microsoft.com/office/drawing/2014/main" id="{C33AA491-2E6D-7EF9-0F8A-4D2E16B47C24}"/>
              </a:ext>
            </a:extLst>
          </p:cNvPr>
          <p:cNvSpPr>
            <a:spLocks noChangeArrowheads="1"/>
          </p:cNvSpPr>
          <p:nvPr/>
        </p:nvSpPr>
        <p:spPr bwMode="auto">
          <a:xfrm rot="21600000">
            <a:off x="4230688" y="5465763"/>
            <a:ext cx="6873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1" hangingPunct="1">
              <a:spcBef>
                <a:spcPct val="50000"/>
              </a:spcBef>
            </a:pPr>
            <a:r>
              <a:rPr lang="en-US" altLang="en-US" sz="1600"/>
              <a:t>JAF</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a:extLst>
              <a:ext uri="{FF2B5EF4-FFF2-40B4-BE49-F238E27FC236}">
                <a16:creationId xmlns:a16="http://schemas.microsoft.com/office/drawing/2014/main" id="{674C834B-F8F7-9894-6A5F-7FD479C0BA13}"/>
              </a:ext>
            </a:extLst>
          </p:cNvPr>
          <p:cNvSpPr>
            <a:spLocks noGrp="1" noChangeArrowheads="1"/>
          </p:cNvSpPr>
          <p:nvPr>
            <p:ph type="title"/>
          </p:nvPr>
        </p:nvSpPr>
        <p:spPr/>
        <p:txBody>
          <a:bodyPr/>
          <a:lstStyle/>
          <a:p>
            <a:r>
              <a:rPr lang="en-US" altLang="en-US"/>
              <a:t>Building J2EE Applications</a:t>
            </a:r>
          </a:p>
        </p:txBody>
      </p:sp>
      <p:sp>
        <p:nvSpPr>
          <p:cNvPr id="70659" name="Rectangle 1027">
            <a:extLst>
              <a:ext uri="{FF2B5EF4-FFF2-40B4-BE49-F238E27FC236}">
                <a16:creationId xmlns:a16="http://schemas.microsoft.com/office/drawing/2014/main" id="{0DAE0089-DF5C-69B7-EC95-A6DE1EBBCC43}"/>
              </a:ext>
            </a:extLst>
          </p:cNvPr>
          <p:cNvSpPr>
            <a:spLocks noGrp="1" noChangeArrowheads="1"/>
          </p:cNvSpPr>
          <p:nvPr>
            <p:ph type="body" idx="1"/>
          </p:nvPr>
        </p:nvSpPr>
        <p:spPr>
          <a:xfrm>
            <a:off x="863600" y="1816100"/>
            <a:ext cx="7366000" cy="4445000"/>
          </a:xfrm>
        </p:spPr>
        <p:txBody>
          <a:bodyPr/>
          <a:lstStyle/>
          <a:p>
            <a:pPr lvl="1"/>
            <a:r>
              <a:rPr lang="en-US" altLang="en-US"/>
              <a:t>Building J2EE applications can be complex.</a:t>
            </a:r>
          </a:p>
          <a:p>
            <a:pPr lvl="1"/>
            <a:r>
              <a:rPr lang="en-US" altLang="en-US"/>
              <a:t>Development time can be extensive.</a:t>
            </a:r>
          </a:p>
          <a:p>
            <a:pPr lvl="1"/>
            <a:r>
              <a:rPr lang="en-US" altLang="en-US"/>
              <a:t>Choosing and implementing appropriate design patterns can be overwhelming.</a:t>
            </a:r>
          </a:p>
          <a:p>
            <a:pPr lvl="1"/>
            <a:r>
              <a:rPr lang="en-US" altLang="en-US"/>
              <a:t>“Do it yourself” applications often repeat existing application code.</a:t>
            </a:r>
          </a:p>
          <a:p>
            <a:pPr lvl="1"/>
            <a:r>
              <a:rPr lang="en-US" altLang="en-US"/>
              <a:t>A large portion of “Do it yourself” code is dedicated to common tasks.</a:t>
            </a:r>
          </a:p>
          <a:p>
            <a:pPr lvl="1"/>
            <a:r>
              <a:rPr lang="en-US" altLang="en-US"/>
              <a:t>The more code you write, the greater is the chance of errors.</a:t>
            </a:r>
          </a:p>
          <a:p>
            <a:pPr lvl="1"/>
            <a:r>
              <a:rPr lang="en-US" altLang="en-US"/>
              <a:t>Using an existing application framework enables you to concentrate on your business needs.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028">
            <a:extLst>
              <a:ext uri="{FF2B5EF4-FFF2-40B4-BE49-F238E27FC236}">
                <a16:creationId xmlns:a16="http://schemas.microsoft.com/office/drawing/2014/main" id="{48D06B9C-A808-082A-A131-6135BEB06F16}"/>
              </a:ext>
            </a:extLst>
          </p:cNvPr>
          <p:cNvSpPr>
            <a:spLocks noGrp="1" noChangeArrowheads="1"/>
          </p:cNvSpPr>
          <p:nvPr>
            <p:ph type="title"/>
          </p:nvPr>
        </p:nvSpPr>
        <p:spPr/>
        <p:txBody>
          <a:bodyPr/>
          <a:lstStyle/>
          <a:p>
            <a:r>
              <a:rPr lang="en-US" altLang="en-US"/>
              <a:t>What Is Framework-Based</a:t>
            </a:r>
            <a:br>
              <a:rPr lang="en-US" altLang="en-US"/>
            </a:br>
            <a:r>
              <a:rPr lang="en-US" altLang="en-US"/>
              <a:t>Application Development?</a:t>
            </a:r>
          </a:p>
        </p:txBody>
      </p:sp>
      <p:sp>
        <p:nvSpPr>
          <p:cNvPr id="27653" name="Rectangle 1029">
            <a:extLst>
              <a:ext uri="{FF2B5EF4-FFF2-40B4-BE49-F238E27FC236}">
                <a16:creationId xmlns:a16="http://schemas.microsoft.com/office/drawing/2014/main" id="{4FAE522E-35B7-1108-0151-78B084608561}"/>
              </a:ext>
            </a:extLst>
          </p:cNvPr>
          <p:cNvSpPr>
            <a:spLocks noGrp="1" noChangeArrowheads="1"/>
          </p:cNvSpPr>
          <p:nvPr>
            <p:ph type="body" idx="1"/>
          </p:nvPr>
        </p:nvSpPr>
        <p:spPr>
          <a:xfrm>
            <a:off x="863600" y="1816100"/>
            <a:ext cx="7366000" cy="3775075"/>
          </a:xfrm>
        </p:spPr>
        <p:txBody>
          <a:bodyPr/>
          <a:lstStyle/>
          <a:p>
            <a:r>
              <a:rPr lang="en-US" altLang="en-US"/>
              <a:t>A framework:</a:t>
            </a:r>
          </a:p>
          <a:p>
            <a:pPr lvl="1"/>
            <a:r>
              <a:rPr lang="en-US" altLang="en-US"/>
              <a:t>Is a productivity layer for building applications</a:t>
            </a:r>
          </a:p>
          <a:p>
            <a:pPr lvl="1"/>
            <a:r>
              <a:rPr lang="en-US" altLang="en-US"/>
              <a:t>Is a set of intelligent cooperating software components</a:t>
            </a:r>
          </a:p>
          <a:p>
            <a:pPr lvl="1"/>
            <a:r>
              <a:rPr lang="en-US" altLang="en-US"/>
              <a:t>Is designed to be specialized for your business</a:t>
            </a:r>
          </a:p>
          <a:p>
            <a:pPr lvl="1"/>
            <a:r>
              <a:rPr lang="en-US" altLang="en-US"/>
              <a:t>Handles the majority of common tasks with sensible behavior</a:t>
            </a:r>
          </a:p>
          <a:p>
            <a:pPr lvl="1"/>
            <a:r>
              <a:rPr lang="en-US" altLang="en-US"/>
              <a:t>Enables easy customization of default behaviors</a:t>
            </a:r>
          </a:p>
          <a:p>
            <a:pPr lvl="1"/>
            <a:r>
              <a:rPr lang="en-US" altLang="en-US"/>
              <a:t>Uses standard, proven techniques and design patterns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234B8D4-3A51-BBC7-3EE8-2BD6B3286549}"/>
              </a:ext>
            </a:extLst>
          </p:cNvPr>
          <p:cNvSpPr>
            <a:spLocks noGrp="1" noChangeArrowheads="1"/>
          </p:cNvSpPr>
          <p:nvPr>
            <p:ph type="title"/>
          </p:nvPr>
        </p:nvSpPr>
        <p:spPr/>
        <p:txBody>
          <a:bodyPr/>
          <a:lstStyle/>
          <a:p>
            <a:r>
              <a:rPr lang="en-US" altLang="en-US"/>
              <a:t>Understanding Framework-Based Application Development</a:t>
            </a:r>
          </a:p>
        </p:txBody>
      </p:sp>
      <p:pic>
        <p:nvPicPr>
          <p:cNvPr id="29707" name="Picture 11" descr="Symbols: Green Checkmark, OK, Yes">
            <a:extLst>
              <a:ext uri="{FF2B5EF4-FFF2-40B4-BE49-F238E27FC236}">
                <a16:creationId xmlns:a16="http://schemas.microsoft.com/office/drawing/2014/main" id="{6007E9B1-CBFF-2344-FEEA-1D7A3735C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27075" y="4302125"/>
            <a:ext cx="531813" cy="815975"/>
          </a:xfrm>
          <a:prstGeom prst="rect">
            <a:avLst/>
          </a:prstGeom>
          <a:noFill/>
          <a:extLst>
            <a:ext uri="{909E8E84-426E-40DD-AFC4-6F175D3DCCD1}">
              <a14:hiddenFill xmlns:a14="http://schemas.microsoft.com/office/drawing/2010/main">
                <a:solidFill>
                  <a:srgbClr val="FFFFFF"/>
                </a:solidFill>
              </a14:hiddenFill>
            </a:ext>
          </a:extLst>
        </p:spPr>
      </p:pic>
      <p:pic>
        <p:nvPicPr>
          <p:cNvPr id="29727" name="Picture 31" descr="Cube: Clear Box, Interior Box">
            <a:extLst>
              <a:ext uri="{FF2B5EF4-FFF2-40B4-BE49-F238E27FC236}">
                <a16:creationId xmlns:a16="http://schemas.microsoft.com/office/drawing/2014/main" id="{A52C578A-05D2-18D6-0E3B-8CC9203A9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70325" y="2887663"/>
            <a:ext cx="1246188" cy="1235075"/>
          </a:xfrm>
          <a:prstGeom prst="rect">
            <a:avLst/>
          </a:prstGeom>
          <a:noFill/>
          <a:extLst>
            <a:ext uri="{909E8E84-426E-40DD-AFC4-6F175D3DCCD1}">
              <a14:hiddenFill xmlns:a14="http://schemas.microsoft.com/office/drawing/2010/main">
                <a:solidFill>
                  <a:srgbClr val="FFFFFF"/>
                </a:solidFill>
              </a14:hiddenFill>
            </a:ext>
          </a:extLst>
        </p:spPr>
      </p:pic>
      <p:sp>
        <p:nvSpPr>
          <p:cNvPr id="29731" name="Text Box 35">
            <a:extLst>
              <a:ext uri="{FF2B5EF4-FFF2-40B4-BE49-F238E27FC236}">
                <a16:creationId xmlns:a16="http://schemas.microsoft.com/office/drawing/2014/main" id="{6C1AAEC5-1D40-D314-E7B7-ADBB5A74F75B}"/>
              </a:ext>
            </a:extLst>
          </p:cNvPr>
          <p:cNvSpPr txBox="1">
            <a:spLocks noChangeArrowheads="1"/>
          </p:cNvSpPr>
          <p:nvPr/>
        </p:nvSpPr>
        <p:spPr bwMode="auto">
          <a:xfrm>
            <a:off x="771525" y="4225925"/>
            <a:ext cx="4024313"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0"/>
              </a:spcBef>
              <a:defRPr sz="2400">
                <a:solidFill>
                  <a:schemeClr val="tx1"/>
                </a:solidFill>
                <a:latin typeface="Times New Roman" panose="02020603050405020304" pitchFamily="18" charset="0"/>
              </a:defRPr>
            </a:lvl1pPr>
            <a:lvl2pPr marL="455613" algn="l">
              <a:spcBef>
                <a:spcPct val="0"/>
              </a:spcBef>
              <a:defRPr sz="2400">
                <a:solidFill>
                  <a:schemeClr val="tx1"/>
                </a:solidFill>
                <a:latin typeface="Times New Roman" panose="02020603050405020304" pitchFamily="18" charset="0"/>
              </a:defRPr>
            </a:lvl2pPr>
            <a:lvl3pPr marL="917575" indent="-346075"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spcBef>
                <a:spcPct val="20000"/>
              </a:spcBef>
              <a:buClr>
                <a:srgbClr val="FF0000"/>
              </a:buClr>
              <a:buFont typeface="Arial" panose="020B0604020202020204" pitchFamily="34" charset="0"/>
              <a:buNone/>
            </a:pPr>
            <a:r>
              <a:rPr lang="en-US" altLang="en-US" sz="2000">
                <a:latin typeface="Arial" panose="020B0604020202020204" pitchFamily="34" charset="0"/>
              </a:rPr>
              <a:t>A framework provides base </a:t>
            </a:r>
            <a:br>
              <a:rPr lang="en-US" altLang="en-US" sz="2000">
                <a:latin typeface="Arial" panose="020B0604020202020204" pitchFamily="34" charset="0"/>
              </a:rPr>
            </a:br>
            <a:r>
              <a:rPr lang="en-US" altLang="en-US" sz="2000">
                <a:latin typeface="Arial" panose="020B0604020202020204" pitchFamily="34" charset="0"/>
              </a:rPr>
              <a:t>functionality:</a:t>
            </a:r>
          </a:p>
          <a:p>
            <a:pPr lvl="2" eaLnBrk="1" hangingPunct="1">
              <a:spcBef>
                <a:spcPct val="20000"/>
              </a:spcBef>
              <a:buClr>
                <a:srgbClr val="FF0000"/>
              </a:buClr>
              <a:buFontTx/>
              <a:buChar char="•"/>
            </a:pPr>
            <a:r>
              <a:rPr lang="en-US" altLang="en-US" sz="1800">
                <a:latin typeface="Arial" panose="020B0604020202020204" pitchFamily="34" charset="0"/>
              </a:rPr>
              <a:t>Standard behaviors</a:t>
            </a:r>
          </a:p>
          <a:p>
            <a:pPr lvl="2" eaLnBrk="1" hangingPunct="1">
              <a:spcBef>
                <a:spcPct val="20000"/>
              </a:spcBef>
              <a:buClr>
                <a:srgbClr val="FF0000"/>
              </a:buClr>
              <a:buFontTx/>
              <a:buChar char="•"/>
            </a:pPr>
            <a:r>
              <a:rPr lang="en-US" altLang="en-US" sz="1800">
                <a:latin typeface="Arial" panose="020B0604020202020204" pitchFamily="34" charset="0"/>
              </a:rPr>
              <a:t>Data access methods</a:t>
            </a:r>
          </a:p>
          <a:p>
            <a:pPr lvl="2" eaLnBrk="1" hangingPunct="1">
              <a:spcBef>
                <a:spcPct val="20000"/>
              </a:spcBef>
              <a:buClr>
                <a:srgbClr val="FF0000"/>
              </a:buClr>
              <a:buFontTx/>
              <a:buChar char="•"/>
            </a:pPr>
            <a:r>
              <a:rPr lang="en-US" altLang="en-US" sz="1800">
                <a:latin typeface="Arial" panose="020B0604020202020204" pitchFamily="34" charset="0"/>
              </a:rPr>
              <a:t>Transaction management</a:t>
            </a:r>
            <a:endParaRPr lang="en-US" altLang="en-US">
              <a:latin typeface="Arial" panose="020B0604020202020204" pitchFamily="34" charset="0"/>
            </a:endParaRPr>
          </a:p>
        </p:txBody>
      </p:sp>
      <p:sp>
        <p:nvSpPr>
          <p:cNvPr id="29732" name="Text Box 36">
            <a:extLst>
              <a:ext uri="{FF2B5EF4-FFF2-40B4-BE49-F238E27FC236}">
                <a16:creationId xmlns:a16="http://schemas.microsoft.com/office/drawing/2014/main" id="{A156D0CD-F859-6BC0-44CD-511AD15FAEAD}"/>
              </a:ext>
            </a:extLst>
          </p:cNvPr>
          <p:cNvSpPr txBox="1">
            <a:spLocks noChangeArrowheads="1"/>
          </p:cNvSpPr>
          <p:nvPr/>
        </p:nvSpPr>
        <p:spPr bwMode="auto">
          <a:xfrm>
            <a:off x="5870575" y="1808163"/>
            <a:ext cx="24114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en-US" sz="2000"/>
              <a:t>You can augment </a:t>
            </a:r>
          </a:p>
          <a:p>
            <a:pPr algn="l">
              <a:spcBef>
                <a:spcPct val="0"/>
              </a:spcBef>
            </a:pPr>
            <a:r>
              <a:rPr lang="en-US" altLang="en-US" sz="2000"/>
              <a:t>or circumvent </a:t>
            </a:r>
            <a:br>
              <a:rPr lang="en-US" altLang="en-US" sz="2000"/>
            </a:br>
            <a:r>
              <a:rPr lang="en-US" altLang="en-US" sz="2000"/>
              <a:t>base functionality.</a:t>
            </a:r>
          </a:p>
        </p:txBody>
      </p:sp>
      <p:sp>
        <p:nvSpPr>
          <p:cNvPr id="29733" name="Text Box 37">
            <a:extLst>
              <a:ext uri="{FF2B5EF4-FFF2-40B4-BE49-F238E27FC236}">
                <a16:creationId xmlns:a16="http://schemas.microsoft.com/office/drawing/2014/main" id="{7767E8B6-100F-90F2-1DF7-D7785A6A8115}"/>
              </a:ext>
            </a:extLst>
          </p:cNvPr>
          <p:cNvSpPr txBox="1">
            <a:spLocks noChangeArrowheads="1"/>
          </p:cNvSpPr>
          <p:nvPr/>
        </p:nvSpPr>
        <p:spPr bwMode="auto">
          <a:xfrm>
            <a:off x="1243013" y="1811338"/>
            <a:ext cx="3090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Provides “hook points” </a:t>
            </a:r>
            <a:br>
              <a:rPr lang="en-US" altLang="en-US" sz="2000"/>
            </a:br>
            <a:r>
              <a:rPr lang="en-US" altLang="en-US" sz="2000"/>
              <a:t>to standard functions</a:t>
            </a:r>
          </a:p>
        </p:txBody>
      </p:sp>
      <p:sp>
        <p:nvSpPr>
          <p:cNvPr id="29734" name="Text Box 38">
            <a:extLst>
              <a:ext uri="{FF2B5EF4-FFF2-40B4-BE49-F238E27FC236}">
                <a16:creationId xmlns:a16="http://schemas.microsoft.com/office/drawing/2014/main" id="{FFF8341F-BF45-6CBE-EC3D-3747C4EFDC1A}"/>
              </a:ext>
            </a:extLst>
          </p:cNvPr>
          <p:cNvSpPr txBox="1">
            <a:spLocks noChangeArrowheads="1"/>
          </p:cNvSpPr>
          <p:nvPr/>
        </p:nvSpPr>
        <p:spPr bwMode="auto">
          <a:xfrm>
            <a:off x="5870575" y="3417888"/>
            <a:ext cx="2441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en-US" sz="2000"/>
              <a:t>Your objects have </a:t>
            </a:r>
            <a:br>
              <a:rPr lang="en-US" altLang="en-US" sz="2000"/>
            </a:br>
            <a:r>
              <a:rPr lang="en-US" altLang="en-US" sz="2000"/>
              <a:t>only </a:t>
            </a:r>
            <a:r>
              <a:rPr lang="en-US" altLang="en-US" sz="2000" i="1"/>
              <a:t>your</a:t>
            </a:r>
            <a:r>
              <a:rPr lang="en-US" altLang="en-US" sz="2000"/>
              <a:t> code.</a:t>
            </a:r>
          </a:p>
        </p:txBody>
      </p:sp>
      <p:pic>
        <p:nvPicPr>
          <p:cNvPr id="29735" name="Picture 39" descr="Symbols: Green Checkmark, OK, Yes">
            <a:extLst>
              <a:ext uri="{FF2B5EF4-FFF2-40B4-BE49-F238E27FC236}">
                <a16:creationId xmlns:a16="http://schemas.microsoft.com/office/drawing/2014/main" id="{71112A90-D234-CA42-25D7-91470AA7A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60988" y="3503613"/>
            <a:ext cx="531812" cy="815975"/>
          </a:xfrm>
          <a:prstGeom prst="rect">
            <a:avLst/>
          </a:prstGeom>
          <a:noFill/>
          <a:extLst>
            <a:ext uri="{909E8E84-426E-40DD-AFC4-6F175D3DCCD1}">
              <a14:hiddenFill xmlns:a14="http://schemas.microsoft.com/office/drawing/2010/main">
                <a:solidFill>
                  <a:srgbClr val="FFFFFF"/>
                </a:solidFill>
              </a14:hiddenFill>
            </a:ext>
          </a:extLst>
        </p:spPr>
      </p:pic>
      <p:pic>
        <p:nvPicPr>
          <p:cNvPr id="29736" name="Picture 40" descr="Symbols: Green Checkmark, OK, Yes">
            <a:extLst>
              <a:ext uri="{FF2B5EF4-FFF2-40B4-BE49-F238E27FC236}">
                <a16:creationId xmlns:a16="http://schemas.microsoft.com/office/drawing/2014/main" id="{481DFBAA-5E3B-4421-3B40-D83D9CF89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59400" y="4918075"/>
            <a:ext cx="531813" cy="815975"/>
          </a:xfrm>
          <a:prstGeom prst="rect">
            <a:avLst/>
          </a:prstGeom>
          <a:noFill/>
          <a:extLst>
            <a:ext uri="{909E8E84-426E-40DD-AFC4-6F175D3DCCD1}">
              <a14:hiddenFill xmlns:a14="http://schemas.microsoft.com/office/drawing/2010/main">
                <a:solidFill>
                  <a:srgbClr val="FFFFFF"/>
                </a:solidFill>
              </a14:hiddenFill>
            </a:ext>
          </a:extLst>
        </p:spPr>
      </p:pic>
      <p:pic>
        <p:nvPicPr>
          <p:cNvPr id="29737" name="Picture 41" descr="Symbols: Green Checkmark, OK, Yes">
            <a:extLst>
              <a:ext uri="{FF2B5EF4-FFF2-40B4-BE49-F238E27FC236}">
                <a16:creationId xmlns:a16="http://schemas.microsoft.com/office/drawing/2014/main" id="{423ABD56-4450-E5B1-2169-5987D393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59400" y="1900238"/>
            <a:ext cx="531813" cy="815975"/>
          </a:xfrm>
          <a:prstGeom prst="rect">
            <a:avLst/>
          </a:prstGeom>
          <a:noFill/>
          <a:extLst>
            <a:ext uri="{909E8E84-426E-40DD-AFC4-6F175D3DCCD1}">
              <a14:hiddenFill xmlns:a14="http://schemas.microsoft.com/office/drawing/2010/main">
                <a:solidFill>
                  <a:srgbClr val="FFFFFF"/>
                </a:solidFill>
              </a14:hiddenFill>
            </a:ext>
          </a:extLst>
        </p:spPr>
      </p:pic>
      <p:pic>
        <p:nvPicPr>
          <p:cNvPr id="29738" name="Picture 42" descr="Symbols: Green Checkmark, OK, Yes">
            <a:extLst>
              <a:ext uri="{FF2B5EF4-FFF2-40B4-BE49-F238E27FC236}">
                <a16:creationId xmlns:a16="http://schemas.microsoft.com/office/drawing/2014/main" id="{9A48667E-C57C-BE52-000B-B17D83A0C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27075" y="1908175"/>
            <a:ext cx="531813" cy="815975"/>
          </a:xfrm>
          <a:prstGeom prst="rect">
            <a:avLst/>
          </a:prstGeom>
          <a:noFill/>
          <a:extLst>
            <a:ext uri="{909E8E84-426E-40DD-AFC4-6F175D3DCCD1}">
              <a14:hiddenFill xmlns:a14="http://schemas.microsoft.com/office/drawing/2010/main">
                <a:solidFill>
                  <a:srgbClr val="FFFFFF"/>
                </a:solidFill>
              </a14:hiddenFill>
            </a:ext>
          </a:extLst>
        </p:spPr>
      </p:pic>
      <p:sp>
        <p:nvSpPr>
          <p:cNvPr id="29739" name="Rectangle 43">
            <a:extLst>
              <a:ext uri="{FF2B5EF4-FFF2-40B4-BE49-F238E27FC236}">
                <a16:creationId xmlns:a16="http://schemas.microsoft.com/office/drawing/2014/main" id="{D329601C-5AA8-81F4-FAD3-2A760126CF2E}"/>
              </a:ext>
            </a:extLst>
          </p:cNvPr>
          <p:cNvSpPr>
            <a:spLocks noChangeArrowheads="1"/>
          </p:cNvSpPr>
          <p:nvPr/>
        </p:nvSpPr>
        <p:spPr bwMode="auto">
          <a:xfrm>
            <a:off x="3644900" y="3335338"/>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bg2"/>
                </a:solidFill>
                <a:latin typeface="Arial" panose="020B0604020202020204" pitchFamily="34" charset="0"/>
              </a:rPr>
              <a:t>Framework</a:t>
            </a:r>
          </a:p>
        </p:txBody>
      </p:sp>
      <p:sp>
        <p:nvSpPr>
          <p:cNvPr id="29740" name="Text Box 44">
            <a:extLst>
              <a:ext uri="{FF2B5EF4-FFF2-40B4-BE49-F238E27FC236}">
                <a16:creationId xmlns:a16="http://schemas.microsoft.com/office/drawing/2014/main" id="{1C7741B3-0103-2C5C-15AE-FA2942066CFA}"/>
              </a:ext>
            </a:extLst>
          </p:cNvPr>
          <p:cNvSpPr txBox="1">
            <a:spLocks noChangeArrowheads="1"/>
          </p:cNvSpPr>
          <p:nvPr/>
        </p:nvSpPr>
        <p:spPr bwMode="auto">
          <a:xfrm>
            <a:off x="5870575" y="4811713"/>
            <a:ext cx="2117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en-US" sz="2000"/>
              <a:t>No messy code </a:t>
            </a:r>
          </a:p>
          <a:p>
            <a:pPr algn="l">
              <a:spcBef>
                <a:spcPct val="0"/>
              </a:spcBef>
            </a:pPr>
            <a:r>
              <a:rPr lang="en-US" altLang="en-US" sz="2000"/>
              <a:t>generation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7">
            <a:extLst>
              <a:ext uri="{FF2B5EF4-FFF2-40B4-BE49-F238E27FC236}">
                <a16:creationId xmlns:a16="http://schemas.microsoft.com/office/drawing/2014/main" id="{CF34287C-6E42-AF71-C2ED-FAD321B47BDE}"/>
              </a:ext>
            </a:extLst>
          </p:cNvPr>
          <p:cNvSpPr>
            <a:spLocks noGrp="1" noChangeArrowheads="1"/>
          </p:cNvSpPr>
          <p:nvPr>
            <p:ph type="title"/>
          </p:nvPr>
        </p:nvSpPr>
        <p:spPr/>
        <p:txBody>
          <a:bodyPr/>
          <a:lstStyle/>
          <a:p>
            <a:r>
              <a:rPr lang="en-US" altLang="en-US"/>
              <a:t>Oracle Application Development Framework</a:t>
            </a:r>
          </a:p>
        </p:txBody>
      </p:sp>
      <p:sp>
        <p:nvSpPr>
          <p:cNvPr id="16392" name="Rectangle 8">
            <a:extLst>
              <a:ext uri="{FF2B5EF4-FFF2-40B4-BE49-F238E27FC236}">
                <a16:creationId xmlns:a16="http://schemas.microsoft.com/office/drawing/2014/main" id="{44D8AB18-DCFA-FECF-2CC2-BE9986959ACF}"/>
              </a:ext>
            </a:extLst>
          </p:cNvPr>
          <p:cNvSpPr>
            <a:spLocks noGrp="1" noChangeArrowheads="1"/>
          </p:cNvSpPr>
          <p:nvPr>
            <p:ph type="body" idx="1"/>
          </p:nvPr>
        </p:nvSpPr>
        <p:spPr/>
        <p:txBody>
          <a:bodyPr/>
          <a:lstStyle/>
          <a:p>
            <a:pPr lvl="1"/>
            <a:r>
              <a:rPr lang="en-US" altLang="en-US"/>
              <a:t>Reduces the complexity of J2EE development by providing visual and declarative development</a:t>
            </a:r>
          </a:p>
          <a:p>
            <a:pPr lvl="1"/>
            <a:r>
              <a:rPr lang="en-US" altLang="en-US"/>
              <a:t>Increases development productivity</a:t>
            </a:r>
          </a:p>
          <a:p>
            <a:pPr lvl="2"/>
            <a:r>
              <a:rPr lang="en-US" altLang="en-US"/>
              <a:t>Less coding, more reuse</a:t>
            </a:r>
          </a:p>
          <a:p>
            <a:pPr lvl="2"/>
            <a:r>
              <a:rPr lang="en-US" altLang="en-US"/>
              <a:t>Focus on the application, not the “plumbing”</a:t>
            </a:r>
          </a:p>
          <a:p>
            <a:pPr lvl="1"/>
            <a:r>
              <a:rPr lang="en-US" altLang="en-US"/>
              <a:t>Encourages J2EE best practices by implementing standard J2EE design patterns (MVC)</a:t>
            </a:r>
          </a:p>
          <a:p>
            <a:pPr lvl="1"/>
            <a:r>
              <a:rPr lang="en-US" altLang="en-US"/>
              <a:t>Provides a flexible and extensible environment by allowing multiple technology choices and development styles</a:t>
            </a:r>
          </a:p>
        </p:txBody>
      </p:sp>
      <p:pic>
        <p:nvPicPr>
          <p:cNvPr id="16388" name="Picture 4" descr="computer performance">
            <a:extLst>
              <a:ext uri="{FF2B5EF4-FFF2-40B4-BE49-F238E27FC236}">
                <a16:creationId xmlns:a16="http://schemas.microsoft.com/office/drawing/2014/main" id="{34DB4975-B297-2867-50EA-41636E3CB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381750" y="5187950"/>
            <a:ext cx="19050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a:extLst>
              <a:ext uri="{FF2B5EF4-FFF2-40B4-BE49-F238E27FC236}">
                <a16:creationId xmlns:a16="http://schemas.microsoft.com/office/drawing/2014/main" id="{660E544A-7C71-4A89-5003-F44D0C495A4A}"/>
              </a:ext>
            </a:extLst>
          </p:cNvPr>
          <p:cNvSpPr>
            <a:spLocks noGrp="1" noChangeArrowheads="1"/>
          </p:cNvSpPr>
          <p:nvPr>
            <p:ph type="title"/>
          </p:nvPr>
        </p:nvSpPr>
        <p:spPr/>
        <p:txBody>
          <a:bodyPr/>
          <a:lstStyle/>
          <a:p>
            <a:r>
              <a:rPr lang="en-US" altLang="en-US"/>
              <a:t>Visual and Declarative Development</a:t>
            </a:r>
          </a:p>
        </p:txBody>
      </p:sp>
      <p:sp>
        <p:nvSpPr>
          <p:cNvPr id="18439" name="Rectangle 7">
            <a:extLst>
              <a:ext uri="{FF2B5EF4-FFF2-40B4-BE49-F238E27FC236}">
                <a16:creationId xmlns:a16="http://schemas.microsoft.com/office/drawing/2014/main" id="{602803E8-5B03-0BFD-813B-89CCC7C9B2ED}"/>
              </a:ext>
            </a:extLst>
          </p:cNvPr>
          <p:cNvSpPr>
            <a:spLocks noGrp="1" noChangeArrowheads="1"/>
          </p:cNvSpPr>
          <p:nvPr>
            <p:ph type="body" idx="1"/>
          </p:nvPr>
        </p:nvSpPr>
        <p:spPr/>
        <p:txBody>
          <a:bodyPr/>
          <a:lstStyle/>
          <a:p>
            <a:pPr lvl="1"/>
            <a:r>
              <a:rPr lang="en-US" altLang="en-US"/>
              <a:t>Visual</a:t>
            </a:r>
          </a:p>
          <a:p>
            <a:pPr lvl="2"/>
            <a:r>
              <a:rPr lang="en-US" altLang="en-US"/>
              <a:t>WYSIWYG editors</a:t>
            </a:r>
          </a:p>
          <a:p>
            <a:pPr lvl="2"/>
            <a:r>
              <a:rPr lang="en-US" altLang="en-US"/>
              <a:t>UML modelers </a:t>
            </a:r>
          </a:p>
          <a:p>
            <a:pPr lvl="2"/>
            <a:r>
              <a:rPr lang="en-US" altLang="en-US"/>
              <a:t>Structure pane</a:t>
            </a:r>
          </a:p>
          <a:p>
            <a:pPr lvl="1"/>
            <a:r>
              <a:rPr lang="en-US" altLang="en-US"/>
              <a:t>Declarative</a:t>
            </a:r>
          </a:p>
          <a:p>
            <a:pPr lvl="2"/>
            <a:r>
              <a:rPr lang="en-US" altLang="en-US"/>
              <a:t>Structure pane </a:t>
            </a:r>
          </a:p>
          <a:p>
            <a:pPr lvl="2"/>
            <a:r>
              <a:rPr lang="en-US" altLang="en-US"/>
              <a:t>Property Inspector</a:t>
            </a:r>
          </a:p>
          <a:p>
            <a:pPr lvl="1"/>
            <a:r>
              <a:rPr lang="en-US" altLang="en-US"/>
              <a:t>Code view/design view synchronization</a:t>
            </a:r>
          </a:p>
          <a:p>
            <a:pPr lvl="2"/>
            <a:r>
              <a:rPr lang="en-US" altLang="en-US"/>
              <a:t>No separate generation step—always synchronized</a:t>
            </a:r>
          </a:p>
          <a:p>
            <a:pPr lvl="2"/>
            <a:r>
              <a:rPr lang="en-US" altLang="en-US"/>
              <a:t>Underlying code always accessible</a:t>
            </a:r>
          </a:p>
          <a:p>
            <a:endParaRPr lang="en-US" altLang="en-US"/>
          </a:p>
        </p:txBody>
      </p:sp>
      <p:pic>
        <p:nvPicPr>
          <p:cNvPr id="18436" name="Picture 4">
            <a:extLst>
              <a:ext uri="{FF2B5EF4-FFF2-40B4-BE49-F238E27FC236}">
                <a16:creationId xmlns:a16="http://schemas.microsoft.com/office/drawing/2014/main" id="{2244BF99-9A2D-C1CF-C424-F05B10DC0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19600" y="1524000"/>
            <a:ext cx="3046413" cy="2284413"/>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a:extLst>
              <a:ext uri="{FF2B5EF4-FFF2-40B4-BE49-F238E27FC236}">
                <a16:creationId xmlns:a16="http://schemas.microsoft.com/office/drawing/2014/main" id="{5C3393FB-3B53-4345-8F8F-D8C7FC1AD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705600" y="2438400"/>
            <a:ext cx="12319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a:extLst>
              <a:ext uri="{FF2B5EF4-FFF2-40B4-BE49-F238E27FC236}">
                <a16:creationId xmlns:a16="http://schemas.microsoft.com/office/drawing/2014/main" id="{204A408E-9D68-81A6-4BFD-47FA240927D9}"/>
              </a:ext>
            </a:extLst>
          </p:cNvPr>
          <p:cNvSpPr>
            <a:spLocks noGrp="1" noChangeArrowheads="1"/>
          </p:cNvSpPr>
          <p:nvPr>
            <p:ph type="title"/>
          </p:nvPr>
        </p:nvSpPr>
        <p:spPr/>
        <p:txBody>
          <a:bodyPr/>
          <a:lstStyle/>
          <a:p>
            <a:r>
              <a:rPr lang="en-US" altLang="en-US"/>
              <a:t>Design Patterns</a:t>
            </a:r>
          </a:p>
        </p:txBody>
      </p:sp>
      <p:sp>
        <p:nvSpPr>
          <p:cNvPr id="19461" name="Rectangle 5">
            <a:extLst>
              <a:ext uri="{FF2B5EF4-FFF2-40B4-BE49-F238E27FC236}">
                <a16:creationId xmlns:a16="http://schemas.microsoft.com/office/drawing/2014/main" id="{135E03EB-9E5B-F156-8EF0-B8ACC1E83CF7}"/>
              </a:ext>
            </a:extLst>
          </p:cNvPr>
          <p:cNvSpPr>
            <a:spLocks noGrp="1" noChangeArrowheads="1"/>
          </p:cNvSpPr>
          <p:nvPr>
            <p:ph type="body" idx="1"/>
          </p:nvPr>
        </p:nvSpPr>
        <p:spPr/>
        <p:txBody>
          <a:bodyPr/>
          <a:lstStyle/>
          <a:p>
            <a:pPr lvl="1"/>
            <a:r>
              <a:rPr lang="en-US" altLang="en-US"/>
              <a:t>Design patterns:</a:t>
            </a:r>
          </a:p>
          <a:p>
            <a:pPr lvl="2"/>
            <a:r>
              <a:rPr lang="en-US" altLang="en-US"/>
              <a:t>Are proven solutions to specific problems</a:t>
            </a:r>
          </a:p>
          <a:p>
            <a:pPr lvl="2"/>
            <a:r>
              <a:rPr lang="en-US" altLang="en-US"/>
              <a:t>Are a means to an end, not the end itself</a:t>
            </a:r>
          </a:p>
          <a:p>
            <a:pPr lvl="2"/>
            <a:r>
              <a:rPr lang="en-US" altLang="en-US"/>
              <a:t>Address programming tasks, not business problems</a:t>
            </a:r>
          </a:p>
          <a:p>
            <a:pPr lvl="2"/>
            <a:r>
              <a:rPr lang="en-US" altLang="en-US"/>
              <a:t>Are reusable</a:t>
            </a:r>
          </a:p>
          <a:p>
            <a:pPr lvl="2"/>
            <a:r>
              <a:rPr lang="en-US" altLang="en-US"/>
              <a:t>Provide a framework for re-creatable results</a:t>
            </a:r>
          </a:p>
          <a:p>
            <a:pPr lvl="1"/>
            <a:r>
              <a:rPr lang="en-US" altLang="en-US"/>
              <a:t>The MVC architecture is an example of a design pattern.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BDF53F8-913A-A8D7-F3CD-C41A5A3264CD}"/>
              </a:ext>
            </a:extLst>
          </p:cNvPr>
          <p:cNvSpPr>
            <a:spLocks noGrp="1" noChangeArrowheads="1"/>
          </p:cNvSpPr>
          <p:nvPr>
            <p:ph type="title"/>
          </p:nvPr>
        </p:nvSpPr>
        <p:spPr/>
        <p:txBody>
          <a:bodyPr/>
          <a:lstStyle/>
          <a:p>
            <a:r>
              <a:rPr lang="en-US" altLang="en-US"/>
              <a:t>Model-View-Controller Architecture</a:t>
            </a:r>
          </a:p>
        </p:txBody>
      </p:sp>
      <p:sp>
        <p:nvSpPr>
          <p:cNvPr id="20483" name="Rectangle 3">
            <a:extLst>
              <a:ext uri="{FF2B5EF4-FFF2-40B4-BE49-F238E27FC236}">
                <a16:creationId xmlns:a16="http://schemas.microsoft.com/office/drawing/2014/main" id="{96BFBB35-36D0-C4D2-E0CE-7CC33D8127BC}"/>
              </a:ext>
            </a:extLst>
          </p:cNvPr>
          <p:cNvSpPr>
            <a:spLocks noGrp="1" noChangeArrowheads="1"/>
          </p:cNvSpPr>
          <p:nvPr>
            <p:ph type="body" idx="1"/>
          </p:nvPr>
        </p:nvSpPr>
        <p:spPr>
          <a:xfrm>
            <a:off x="863600" y="1593850"/>
            <a:ext cx="7366000" cy="360363"/>
          </a:xfrm>
        </p:spPr>
        <p:txBody>
          <a:bodyPr>
            <a:normAutofit lnSpcReduction="10000"/>
          </a:bodyPr>
          <a:lstStyle/>
          <a:p>
            <a:r>
              <a:rPr lang="en-US" altLang="en-US"/>
              <a:t>MVC provides logical separation of an application. </a:t>
            </a:r>
          </a:p>
        </p:txBody>
      </p:sp>
      <p:sp>
        <p:nvSpPr>
          <p:cNvPr id="20495" name="Rectangle 15">
            <a:extLst>
              <a:ext uri="{FF2B5EF4-FFF2-40B4-BE49-F238E27FC236}">
                <a16:creationId xmlns:a16="http://schemas.microsoft.com/office/drawing/2014/main" id="{18A3985F-2C63-A1DA-415C-8FC49D2C9294}"/>
              </a:ext>
            </a:extLst>
          </p:cNvPr>
          <p:cNvSpPr>
            <a:spLocks noChangeArrowheads="1"/>
          </p:cNvSpPr>
          <p:nvPr/>
        </p:nvSpPr>
        <p:spPr bwMode="blackWhite">
          <a:xfrm>
            <a:off x="976313" y="2108200"/>
            <a:ext cx="7239000" cy="4181475"/>
          </a:xfrm>
          <a:prstGeom prst="rect">
            <a:avLst/>
          </a:prstGeom>
          <a:solidFill>
            <a:srgbClr val="99CCFF"/>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en-US" altLang="en-US" b="0"/>
          </a:p>
        </p:txBody>
      </p:sp>
      <p:sp>
        <p:nvSpPr>
          <p:cNvPr id="20496" name="Rectangle 16">
            <a:extLst>
              <a:ext uri="{FF2B5EF4-FFF2-40B4-BE49-F238E27FC236}">
                <a16:creationId xmlns:a16="http://schemas.microsoft.com/office/drawing/2014/main" id="{47F91736-C4E5-84F2-FDA9-6F65CDB0EBD2}"/>
              </a:ext>
            </a:extLst>
          </p:cNvPr>
          <p:cNvSpPr>
            <a:spLocks noChangeArrowheads="1"/>
          </p:cNvSpPr>
          <p:nvPr/>
        </p:nvSpPr>
        <p:spPr bwMode="ltGray">
          <a:xfrm>
            <a:off x="1076325" y="2201863"/>
            <a:ext cx="1673225" cy="3970337"/>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7" name="Rectangle 17">
            <a:extLst>
              <a:ext uri="{FF2B5EF4-FFF2-40B4-BE49-F238E27FC236}">
                <a16:creationId xmlns:a16="http://schemas.microsoft.com/office/drawing/2014/main" id="{FFC1F6FA-A1EA-6FC1-95CD-2B9558202EAD}"/>
              </a:ext>
            </a:extLst>
          </p:cNvPr>
          <p:cNvSpPr>
            <a:spLocks noChangeArrowheads="1"/>
          </p:cNvSpPr>
          <p:nvPr/>
        </p:nvSpPr>
        <p:spPr bwMode="ltGray">
          <a:xfrm>
            <a:off x="6335713" y="2197100"/>
            <a:ext cx="1773237" cy="3975100"/>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8" name="Rectangle 18">
            <a:extLst>
              <a:ext uri="{FF2B5EF4-FFF2-40B4-BE49-F238E27FC236}">
                <a16:creationId xmlns:a16="http://schemas.microsoft.com/office/drawing/2014/main" id="{1FEE856D-BBFC-26A8-4EC8-0AA4F13945CF}"/>
              </a:ext>
            </a:extLst>
          </p:cNvPr>
          <p:cNvSpPr>
            <a:spLocks noChangeArrowheads="1"/>
          </p:cNvSpPr>
          <p:nvPr/>
        </p:nvSpPr>
        <p:spPr bwMode="ltGray">
          <a:xfrm>
            <a:off x="2868613" y="2209800"/>
            <a:ext cx="3348037" cy="3962400"/>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0" name="Rectangle 20">
            <a:extLst>
              <a:ext uri="{FF2B5EF4-FFF2-40B4-BE49-F238E27FC236}">
                <a16:creationId xmlns:a16="http://schemas.microsoft.com/office/drawing/2014/main" id="{5A95B036-2EC0-3BD9-8CDB-B419F22A4B88}"/>
              </a:ext>
            </a:extLst>
          </p:cNvPr>
          <p:cNvSpPr>
            <a:spLocks noChangeArrowheads="1"/>
          </p:cNvSpPr>
          <p:nvPr/>
        </p:nvSpPr>
        <p:spPr bwMode="blackWhite">
          <a:xfrm>
            <a:off x="2938463" y="2789238"/>
            <a:ext cx="2233612" cy="32893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3" name="Rectangle 23">
            <a:extLst>
              <a:ext uri="{FF2B5EF4-FFF2-40B4-BE49-F238E27FC236}">
                <a16:creationId xmlns:a16="http://schemas.microsoft.com/office/drawing/2014/main" id="{DA35A084-799C-438D-8593-71B62D19E859}"/>
              </a:ext>
            </a:extLst>
          </p:cNvPr>
          <p:cNvSpPr>
            <a:spLocks noChangeArrowheads="1"/>
          </p:cNvSpPr>
          <p:nvPr/>
        </p:nvSpPr>
        <p:spPr bwMode="blackWhite">
          <a:xfrm>
            <a:off x="1190625" y="2794000"/>
            <a:ext cx="1428750" cy="32385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4" name="Rectangle 24">
            <a:extLst>
              <a:ext uri="{FF2B5EF4-FFF2-40B4-BE49-F238E27FC236}">
                <a16:creationId xmlns:a16="http://schemas.microsoft.com/office/drawing/2014/main" id="{97A2680E-8A6D-BFE1-F03A-09FE2CB5454E}"/>
              </a:ext>
            </a:extLst>
          </p:cNvPr>
          <p:cNvSpPr>
            <a:spLocks noChangeArrowheads="1"/>
          </p:cNvSpPr>
          <p:nvPr/>
        </p:nvSpPr>
        <p:spPr bwMode="gray">
          <a:xfrm>
            <a:off x="1181100" y="4808538"/>
            <a:ext cx="1447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0"/>
              </a:spcBef>
            </a:pPr>
            <a:r>
              <a:rPr lang="en-US" altLang="en-US" sz="1600">
                <a:solidFill>
                  <a:schemeClr val="folHlink"/>
                </a:solidFill>
              </a:rPr>
              <a:t>Browser/ Application</a:t>
            </a:r>
          </a:p>
        </p:txBody>
      </p:sp>
      <p:pic>
        <p:nvPicPr>
          <p:cNvPr id="20505" name="Picture 25">
            <a:extLst>
              <a:ext uri="{FF2B5EF4-FFF2-40B4-BE49-F238E27FC236}">
                <a16:creationId xmlns:a16="http://schemas.microsoft.com/office/drawing/2014/main" id="{0E456B97-9C02-D77C-587B-B92E319A9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525588" y="3933825"/>
            <a:ext cx="758825" cy="901700"/>
          </a:xfrm>
          <a:prstGeom prst="rect">
            <a:avLst/>
          </a:prstGeom>
          <a:noFill/>
          <a:extLst>
            <a:ext uri="{909E8E84-426E-40DD-AFC4-6F175D3DCCD1}">
              <a14:hiddenFill xmlns:a14="http://schemas.microsoft.com/office/drawing/2010/main">
                <a:solidFill>
                  <a:srgbClr val="FFFFFF"/>
                </a:solidFill>
              </a14:hiddenFill>
            </a:ext>
          </a:extLst>
        </p:spPr>
      </p:pic>
      <p:sp>
        <p:nvSpPr>
          <p:cNvPr id="20509" name="Rectangle 29">
            <a:extLst>
              <a:ext uri="{FF2B5EF4-FFF2-40B4-BE49-F238E27FC236}">
                <a16:creationId xmlns:a16="http://schemas.microsoft.com/office/drawing/2014/main" id="{88CD0CA1-203C-2628-830F-63132748DABE}"/>
              </a:ext>
            </a:extLst>
          </p:cNvPr>
          <p:cNvSpPr>
            <a:spLocks noChangeArrowheads="1"/>
          </p:cNvSpPr>
          <p:nvPr/>
        </p:nvSpPr>
        <p:spPr bwMode="auto">
          <a:xfrm>
            <a:off x="3400425" y="2200275"/>
            <a:ext cx="12954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chemeClr val="bg2"/>
                </a:solidFill>
                <a:latin typeface="Arial" panose="020B0604020202020204" pitchFamily="34" charset="0"/>
              </a:rPr>
              <a:t>Web </a:t>
            </a:r>
          </a:p>
          <a:p>
            <a:pPr algn="ctr">
              <a:lnSpc>
                <a:spcPct val="90000"/>
              </a:lnSpc>
            </a:pPr>
            <a:r>
              <a:rPr lang="en-US" altLang="en-US" sz="1800">
                <a:solidFill>
                  <a:schemeClr val="bg2"/>
                </a:solidFill>
                <a:latin typeface="Arial" panose="020B0604020202020204" pitchFamily="34" charset="0"/>
              </a:rPr>
              <a:t>tier</a:t>
            </a:r>
          </a:p>
        </p:txBody>
      </p:sp>
      <p:sp>
        <p:nvSpPr>
          <p:cNvPr id="20510" name="Rectangle 30">
            <a:extLst>
              <a:ext uri="{FF2B5EF4-FFF2-40B4-BE49-F238E27FC236}">
                <a16:creationId xmlns:a16="http://schemas.microsoft.com/office/drawing/2014/main" id="{A512FBA5-A40C-54C8-C7B4-1446A56CF68C}"/>
              </a:ext>
            </a:extLst>
          </p:cNvPr>
          <p:cNvSpPr>
            <a:spLocks noChangeArrowheads="1"/>
          </p:cNvSpPr>
          <p:nvPr/>
        </p:nvSpPr>
        <p:spPr bwMode="gray">
          <a:xfrm>
            <a:off x="1066800" y="2238375"/>
            <a:ext cx="16764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chemeClr val="folHlink"/>
                </a:solidFill>
                <a:latin typeface="Arial" panose="020B0604020202020204" pitchFamily="34" charset="0"/>
              </a:rPr>
              <a:t>Client </a:t>
            </a:r>
          </a:p>
          <a:p>
            <a:pPr algn="ctr">
              <a:lnSpc>
                <a:spcPct val="90000"/>
              </a:lnSpc>
            </a:pPr>
            <a:r>
              <a:rPr lang="en-US" altLang="en-US" sz="1800">
                <a:solidFill>
                  <a:schemeClr val="folHlink"/>
                </a:solidFill>
                <a:latin typeface="Arial" panose="020B0604020202020204" pitchFamily="34" charset="0"/>
              </a:rPr>
              <a:t>tier</a:t>
            </a:r>
          </a:p>
        </p:txBody>
      </p:sp>
      <p:sp>
        <p:nvSpPr>
          <p:cNvPr id="20511" name="Rectangle 31">
            <a:extLst>
              <a:ext uri="{FF2B5EF4-FFF2-40B4-BE49-F238E27FC236}">
                <a16:creationId xmlns:a16="http://schemas.microsoft.com/office/drawing/2014/main" id="{E7F10B8D-48E6-4431-B608-4CEAC6C20A71}"/>
              </a:ext>
            </a:extLst>
          </p:cNvPr>
          <p:cNvSpPr>
            <a:spLocks noChangeArrowheads="1"/>
          </p:cNvSpPr>
          <p:nvPr/>
        </p:nvSpPr>
        <p:spPr bwMode="gray">
          <a:xfrm>
            <a:off x="6704013" y="2211388"/>
            <a:ext cx="103822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chemeClr val="folHlink"/>
                </a:solidFill>
                <a:latin typeface="Arial" panose="020B0604020202020204" pitchFamily="34" charset="0"/>
              </a:rPr>
              <a:t>EIS </a:t>
            </a:r>
          </a:p>
          <a:p>
            <a:pPr algn="ctr">
              <a:lnSpc>
                <a:spcPct val="90000"/>
              </a:lnSpc>
            </a:pPr>
            <a:r>
              <a:rPr lang="en-US" altLang="en-US" sz="1800">
                <a:solidFill>
                  <a:schemeClr val="folHlink"/>
                </a:solidFill>
                <a:latin typeface="Arial" panose="020B0604020202020204" pitchFamily="34" charset="0"/>
              </a:rPr>
              <a:t>tier</a:t>
            </a:r>
          </a:p>
        </p:txBody>
      </p:sp>
      <p:sp>
        <p:nvSpPr>
          <p:cNvPr id="20513" name="Rectangle 33">
            <a:extLst>
              <a:ext uri="{FF2B5EF4-FFF2-40B4-BE49-F238E27FC236}">
                <a16:creationId xmlns:a16="http://schemas.microsoft.com/office/drawing/2014/main" id="{84A43E83-6ABC-550C-752F-E0AD9E4155DB}"/>
              </a:ext>
            </a:extLst>
          </p:cNvPr>
          <p:cNvSpPr>
            <a:spLocks noChangeArrowheads="1"/>
          </p:cNvSpPr>
          <p:nvPr/>
        </p:nvSpPr>
        <p:spPr bwMode="blackWhite">
          <a:xfrm>
            <a:off x="6457950" y="2794000"/>
            <a:ext cx="1530350" cy="3251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20518" name="Picture 38">
            <a:extLst>
              <a:ext uri="{FF2B5EF4-FFF2-40B4-BE49-F238E27FC236}">
                <a16:creationId xmlns:a16="http://schemas.microsoft.com/office/drawing/2014/main" id="{0696C2C9-847C-75DE-BD1B-851CA429D1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711950" y="3822700"/>
            <a:ext cx="1020763" cy="1162050"/>
          </a:xfrm>
          <a:prstGeom prst="rect">
            <a:avLst/>
          </a:prstGeom>
          <a:noFill/>
          <a:extLst>
            <a:ext uri="{909E8E84-426E-40DD-AFC4-6F175D3DCCD1}">
              <a14:hiddenFill xmlns:a14="http://schemas.microsoft.com/office/drawing/2010/main">
                <a:solidFill>
                  <a:srgbClr val="FFFFFF"/>
                </a:solidFill>
              </a14:hiddenFill>
            </a:ext>
          </a:extLst>
        </p:spPr>
      </p:pic>
      <p:sp>
        <p:nvSpPr>
          <p:cNvPr id="20522" name="Rectangle 42">
            <a:extLst>
              <a:ext uri="{FF2B5EF4-FFF2-40B4-BE49-F238E27FC236}">
                <a16:creationId xmlns:a16="http://schemas.microsoft.com/office/drawing/2014/main" id="{12CFA500-94C7-02E3-F507-17650F136B9E}"/>
              </a:ext>
            </a:extLst>
          </p:cNvPr>
          <p:cNvSpPr>
            <a:spLocks noChangeArrowheads="1"/>
          </p:cNvSpPr>
          <p:nvPr/>
        </p:nvSpPr>
        <p:spPr bwMode="gray">
          <a:xfrm>
            <a:off x="6696075" y="4814888"/>
            <a:ext cx="11303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pPr>
            <a:r>
              <a:rPr lang="en-US" altLang="en-US" sz="1600">
                <a:solidFill>
                  <a:schemeClr val="folHlink"/>
                </a:solidFill>
              </a:rPr>
              <a:t>Database</a:t>
            </a:r>
          </a:p>
        </p:txBody>
      </p:sp>
      <p:pic>
        <p:nvPicPr>
          <p:cNvPr id="20523" name="Picture 43">
            <a:extLst>
              <a:ext uri="{FF2B5EF4-FFF2-40B4-BE49-F238E27FC236}">
                <a16:creationId xmlns:a16="http://schemas.microsoft.com/office/drawing/2014/main" id="{D9C267EE-4D70-1EDA-F08B-172666B118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011488" y="3795713"/>
            <a:ext cx="722312" cy="1217612"/>
          </a:xfrm>
          <a:prstGeom prst="rect">
            <a:avLst/>
          </a:prstGeom>
          <a:noFill/>
          <a:extLst>
            <a:ext uri="{909E8E84-426E-40DD-AFC4-6F175D3DCCD1}">
              <a14:hiddenFill xmlns:a14="http://schemas.microsoft.com/office/drawing/2010/main">
                <a:solidFill>
                  <a:srgbClr val="FFFFFF"/>
                </a:solidFill>
              </a14:hiddenFill>
            </a:ext>
          </a:extLst>
        </p:spPr>
      </p:pic>
      <p:pic>
        <p:nvPicPr>
          <p:cNvPr id="20544" name="Picture 64">
            <a:extLst>
              <a:ext uri="{FF2B5EF4-FFF2-40B4-BE49-F238E27FC236}">
                <a16:creationId xmlns:a16="http://schemas.microsoft.com/office/drawing/2014/main" id="{71E9F1E4-B44C-B5B6-6A68-0CC2C7017A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767138" y="5019675"/>
            <a:ext cx="977900" cy="955675"/>
          </a:xfrm>
          <a:prstGeom prst="rect">
            <a:avLst/>
          </a:prstGeom>
          <a:noFill/>
          <a:extLst>
            <a:ext uri="{909E8E84-426E-40DD-AFC4-6F175D3DCCD1}">
              <a14:hiddenFill xmlns:a14="http://schemas.microsoft.com/office/drawing/2010/main">
                <a:solidFill>
                  <a:srgbClr val="FFFFFF"/>
                </a:solidFill>
              </a14:hiddenFill>
            </a:ext>
          </a:extLst>
        </p:spPr>
      </p:pic>
      <p:sp>
        <p:nvSpPr>
          <p:cNvPr id="20545" name="Text Box 65">
            <a:extLst>
              <a:ext uri="{FF2B5EF4-FFF2-40B4-BE49-F238E27FC236}">
                <a16:creationId xmlns:a16="http://schemas.microsoft.com/office/drawing/2014/main" id="{374D9893-CE08-8DC6-9B4A-97F52EB131F9}"/>
              </a:ext>
            </a:extLst>
          </p:cNvPr>
          <p:cNvSpPr txBox="1">
            <a:spLocks noChangeArrowheads="1"/>
          </p:cNvSpPr>
          <p:nvPr/>
        </p:nvSpPr>
        <p:spPr bwMode="auto">
          <a:xfrm>
            <a:off x="3722688" y="5638800"/>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800"/>
              <a:t>View</a:t>
            </a:r>
          </a:p>
        </p:txBody>
      </p:sp>
      <p:sp>
        <p:nvSpPr>
          <p:cNvPr id="20546" name="Text Box 66">
            <a:extLst>
              <a:ext uri="{FF2B5EF4-FFF2-40B4-BE49-F238E27FC236}">
                <a16:creationId xmlns:a16="http://schemas.microsoft.com/office/drawing/2014/main" id="{261086FB-2967-66BF-FD07-C5E1ED366FDB}"/>
              </a:ext>
            </a:extLst>
          </p:cNvPr>
          <p:cNvSpPr txBox="1">
            <a:spLocks noChangeArrowheads="1"/>
          </p:cNvSpPr>
          <p:nvPr/>
        </p:nvSpPr>
        <p:spPr bwMode="auto">
          <a:xfrm>
            <a:off x="2917825" y="3492500"/>
            <a:ext cx="127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800"/>
              <a:t>Controller</a:t>
            </a:r>
          </a:p>
        </p:txBody>
      </p:sp>
      <p:sp>
        <p:nvSpPr>
          <p:cNvPr id="20547" name="Text Box 67">
            <a:extLst>
              <a:ext uri="{FF2B5EF4-FFF2-40B4-BE49-F238E27FC236}">
                <a16:creationId xmlns:a16="http://schemas.microsoft.com/office/drawing/2014/main" id="{CDA9D98D-587D-91A0-6EC0-5A9AF320EE8E}"/>
              </a:ext>
            </a:extLst>
          </p:cNvPr>
          <p:cNvSpPr txBox="1">
            <a:spLocks noChangeArrowheads="1"/>
          </p:cNvSpPr>
          <p:nvPr/>
        </p:nvSpPr>
        <p:spPr bwMode="auto">
          <a:xfrm>
            <a:off x="4249738" y="3317875"/>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800"/>
              <a:t>Model</a:t>
            </a:r>
          </a:p>
        </p:txBody>
      </p:sp>
      <p:sp>
        <p:nvSpPr>
          <p:cNvPr id="20548" name="Rectangle 68">
            <a:extLst>
              <a:ext uri="{FF2B5EF4-FFF2-40B4-BE49-F238E27FC236}">
                <a16:creationId xmlns:a16="http://schemas.microsoft.com/office/drawing/2014/main" id="{2985505E-63E8-1BDA-74C2-5FD3BD6FB7A4}"/>
              </a:ext>
            </a:extLst>
          </p:cNvPr>
          <p:cNvSpPr>
            <a:spLocks noChangeArrowheads="1"/>
          </p:cNvSpPr>
          <p:nvPr/>
        </p:nvSpPr>
        <p:spPr bwMode="gray">
          <a:xfrm>
            <a:off x="4983163" y="2211388"/>
            <a:ext cx="13398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800">
                <a:solidFill>
                  <a:schemeClr val="folHlink"/>
                </a:solidFill>
                <a:latin typeface="Arial" panose="020B0604020202020204" pitchFamily="34" charset="0"/>
              </a:rPr>
              <a:t>Business</a:t>
            </a:r>
            <a:br>
              <a:rPr lang="en-US" altLang="en-US" sz="1800">
                <a:solidFill>
                  <a:schemeClr val="folHlink"/>
                </a:solidFill>
                <a:latin typeface="Arial" panose="020B0604020202020204" pitchFamily="34" charset="0"/>
              </a:rPr>
            </a:br>
            <a:r>
              <a:rPr lang="en-US" altLang="en-US" sz="1800">
                <a:solidFill>
                  <a:schemeClr val="folHlink"/>
                </a:solidFill>
                <a:latin typeface="Arial" panose="020B0604020202020204" pitchFamily="34" charset="0"/>
              </a:rPr>
              <a:t> tier</a:t>
            </a:r>
          </a:p>
        </p:txBody>
      </p:sp>
      <p:sp>
        <p:nvSpPr>
          <p:cNvPr id="20549" name="Freeform 69">
            <a:extLst>
              <a:ext uri="{FF2B5EF4-FFF2-40B4-BE49-F238E27FC236}">
                <a16:creationId xmlns:a16="http://schemas.microsoft.com/office/drawing/2014/main" id="{058D12D1-F095-167D-B126-821F5CC4D18D}"/>
              </a:ext>
            </a:extLst>
          </p:cNvPr>
          <p:cNvSpPr>
            <a:spLocks/>
          </p:cNvSpPr>
          <p:nvPr/>
        </p:nvSpPr>
        <p:spPr bwMode="auto">
          <a:xfrm>
            <a:off x="3382963" y="5008563"/>
            <a:ext cx="427037" cy="457200"/>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51" name="Line 71">
            <a:extLst>
              <a:ext uri="{FF2B5EF4-FFF2-40B4-BE49-F238E27FC236}">
                <a16:creationId xmlns:a16="http://schemas.microsoft.com/office/drawing/2014/main" id="{20EAC0D0-D3B3-D315-0521-4C83A51E1CA8}"/>
              </a:ext>
            </a:extLst>
          </p:cNvPr>
          <p:cNvSpPr>
            <a:spLocks noChangeShapeType="1"/>
          </p:cNvSpPr>
          <p:nvPr/>
        </p:nvSpPr>
        <p:spPr bwMode="auto">
          <a:xfrm>
            <a:off x="3657600" y="4110038"/>
            <a:ext cx="763588"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pic>
        <p:nvPicPr>
          <p:cNvPr id="20553" name="Picture 73">
            <a:extLst>
              <a:ext uri="{FF2B5EF4-FFF2-40B4-BE49-F238E27FC236}">
                <a16:creationId xmlns:a16="http://schemas.microsoft.com/office/drawing/2014/main" id="{D497A17B-4EAA-F04F-92CA-0FD09D1F80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333875" y="3689350"/>
            <a:ext cx="695325" cy="847725"/>
          </a:xfrm>
          <a:prstGeom prst="rect">
            <a:avLst/>
          </a:prstGeom>
          <a:noFill/>
          <a:extLst>
            <a:ext uri="{909E8E84-426E-40DD-AFC4-6F175D3DCCD1}">
              <a14:hiddenFill xmlns:a14="http://schemas.microsoft.com/office/drawing/2010/main">
                <a:solidFill>
                  <a:srgbClr val="FFFFFF"/>
                </a:solidFill>
              </a14:hiddenFill>
            </a:ext>
          </a:extLst>
        </p:spPr>
      </p:pic>
      <p:sp>
        <p:nvSpPr>
          <p:cNvPr id="20550" name="Freeform 70">
            <a:extLst>
              <a:ext uri="{FF2B5EF4-FFF2-40B4-BE49-F238E27FC236}">
                <a16:creationId xmlns:a16="http://schemas.microsoft.com/office/drawing/2014/main" id="{94AD7BBA-2F27-9024-35F7-8C3D2EAEAEEF}"/>
              </a:ext>
            </a:extLst>
          </p:cNvPr>
          <p:cNvSpPr>
            <a:spLocks/>
          </p:cNvSpPr>
          <p:nvPr/>
        </p:nvSpPr>
        <p:spPr bwMode="auto">
          <a:xfrm flipH="1">
            <a:off x="4343400" y="4343400"/>
            <a:ext cx="457200" cy="1119188"/>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57" name="Rectangle 77">
            <a:extLst>
              <a:ext uri="{FF2B5EF4-FFF2-40B4-BE49-F238E27FC236}">
                <a16:creationId xmlns:a16="http://schemas.microsoft.com/office/drawing/2014/main" id="{60D5B593-14B5-AF1E-565D-92CCEAC50D47}"/>
              </a:ext>
            </a:extLst>
          </p:cNvPr>
          <p:cNvSpPr>
            <a:spLocks noChangeArrowheads="1"/>
          </p:cNvSpPr>
          <p:nvPr/>
        </p:nvSpPr>
        <p:spPr bwMode="blackWhite">
          <a:xfrm>
            <a:off x="5294313" y="2789238"/>
            <a:ext cx="785812" cy="32781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endParaRPr lang="en-US" altLang="en-US" sz="1800">
              <a:latin typeface="Arial" panose="020B0604020202020204" pitchFamily="34" charset="0"/>
            </a:endParaRPr>
          </a:p>
        </p:txBody>
      </p:sp>
      <p:sp>
        <p:nvSpPr>
          <p:cNvPr id="20558" name="Rectangle 78">
            <a:extLst>
              <a:ext uri="{FF2B5EF4-FFF2-40B4-BE49-F238E27FC236}">
                <a16:creationId xmlns:a16="http://schemas.microsoft.com/office/drawing/2014/main" id="{08C2ADD6-3461-938D-2FCB-346485E0C755}"/>
              </a:ext>
            </a:extLst>
          </p:cNvPr>
          <p:cNvSpPr>
            <a:spLocks noChangeArrowheads="1"/>
          </p:cNvSpPr>
          <p:nvPr/>
        </p:nvSpPr>
        <p:spPr bwMode="gray">
          <a:xfrm rot="5400000">
            <a:off x="4027488" y="4306887"/>
            <a:ext cx="3348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solidFill>
                  <a:schemeClr val="folHlink"/>
                </a:solidFill>
                <a:latin typeface="Arial" panose="020B0604020202020204" pitchFamily="34" charset="0"/>
              </a:rPr>
              <a:t>Business Services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8" name="Line 30">
            <a:extLst>
              <a:ext uri="{FF2B5EF4-FFF2-40B4-BE49-F238E27FC236}">
                <a16:creationId xmlns:a16="http://schemas.microsoft.com/office/drawing/2014/main" id="{671BC45B-D77C-A721-6394-5784E29BE10E}"/>
              </a:ext>
            </a:extLst>
          </p:cNvPr>
          <p:cNvSpPr>
            <a:spLocks noChangeShapeType="1"/>
          </p:cNvSpPr>
          <p:nvPr/>
        </p:nvSpPr>
        <p:spPr bwMode="auto">
          <a:xfrm>
            <a:off x="4048125" y="4978400"/>
            <a:ext cx="1311275"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57" name="Freeform 29">
            <a:extLst>
              <a:ext uri="{FF2B5EF4-FFF2-40B4-BE49-F238E27FC236}">
                <a16:creationId xmlns:a16="http://schemas.microsoft.com/office/drawing/2014/main" id="{055FF06C-1924-3022-609A-1C6955D53B1B}"/>
              </a:ext>
            </a:extLst>
          </p:cNvPr>
          <p:cNvSpPr>
            <a:spLocks/>
          </p:cNvSpPr>
          <p:nvPr/>
        </p:nvSpPr>
        <p:spPr bwMode="auto">
          <a:xfrm>
            <a:off x="2347913" y="2386013"/>
            <a:ext cx="685800" cy="1804987"/>
          </a:xfrm>
          <a:custGeom>
            <a:avLst/>
            <a:gdLst>
              <a:gd name="T0" fmla="*/ 796 w 796"/>
              <a:gd name="T1" fmla="*/ 0 h 1426"/>
              <a:gd name="T2" fmla="*/ 0 w 796"/>
              <a:gd name="T3" fmla="*/ 0 h 1426"/>
              <a:gd name="T4" fmla="*/ 0 w 796"/>
              <a:gd name="T5" fmla="*/ 1426 h 1426"/>
            </a:gdLst>
            <a:ahLst/>
            <a:cxnLst>
              <a:cxn ang="0">
                <a:pos x="T0" y="T1"/>
              </a:cxn>
              <a:cxn ang="0">
                <a:pos x="T2" y="T3"/>
              </a:cxn>
              <a:cxn ang="0">
                <a:pos x="T4" y="T5"/>
              </a:cxn>
            </a:cxnLst>
            <a:rect l="0" t="0" r="r" b="b"/>
            <a:pathLst>
              <a:path w="796" h="1426">
                <a:moveTo>
                  <a:pt x="796" y="0"/>
                </a:moveTo>
                <a:lnTo>
                  <a:pt x="0" y="0"/>
                </a:lnTo>
                <a:lnTo>
                  <a:pt x="0" y="1426"/>
                </a:lnTo>
              </a:path>
            </a:pathLst>
          </a:custGeom>
          <a:noFill/>
          <a:ln w="28575" cap="flat" cmpd="sng">
            <a:solidFill>
              <a:schemeClr val="tx1"/>
            </a:solidFill>
            <a:prstDash val="solid"/>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34" name="AutoShape 6">
            <a:extLst>
              <a:ext uri="{FF2B5EF4-FFF2-40B4-BE49-F238E27FC236}">
                <a16:creationId xmlns:a16="http://schemas.microsoft.com/office/drawing/2014/main" id="{6100D79E-D8D1-E7D9-E052-6D30EE0C4F81}"/>
              </a:ext>
            </a:extLst>
          </p:cNvPr>
          <p:cNvSpPr>
            <a:spLocks noChangeArrowheads="1"/>
          </p:cNvSpPr>
          <p:nvPr/>
        </p:nvSpPr>
        <p:spPr bwMode="blackWhite">
          <a:xfrm>
            <a:off x="5372100" y="4135438"/>
            <a:ext cx="2971800" cy="1943100"/>
          </a:xfrm>
          <a:prstGeom prst="roundRect">
            <a:avLst>
              <a:gd name="adj" fmla="val 16667"/>
            </a:avLst>
          </a:prstGeom>
          <a:solidFill>
            <a:srgbClr val="99CCFF"/>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5" name="AutoShape 7">
            <a:extLst>
              <a:ext uri="{FF2B5EF4-FFF2-40B4-BE49-F238E27FC236}">
                <a16:creationId xmlns:a16="http://schemas.microsoft.com/office/drawing/2014/main" id="{2C570225-37F3-4FC7-598B-2DD1CDD4D1A2}"/>
              </a:ext>
            </a:extLst>
          </p:cNvPr>
          <p:cNvSpPr>
            <a:spLocks noChangeArrowheads="1"/>
          </p:cNvSpPr>
          <p:nvPr/>
        </p:nvSpPr>
        <p:spPr bwMode="blackWhite">
          <a:xfrm>
            <a:off x="914400" y="4135438"/>
            <a:ext cx="3284538" cy="1958975"/>
          </a:xfrm>
          <a:prstGeom prst="roundRect">
            <a:avLst>
              <a:gd name="adj" fmla="val 16667"/>
            </a:avLst>
          </a:prstGeom>
          <a:solidFill>
            <a:srgbClr val="99CCFF"/>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62" name="Rectangle 34">
            <a:extLst>
              <a:ext uri="{FF2B5EF4-FFF2-40B4-BE49-F238E27FC236}">
                <a16:creationId xmlns:a16="http://schemas.microsoft.com/office/drawing/2014/main" id="{93DB69E5-51E6-E6C2-48CD-D0A1EDCE1E9E}"/>
              </a:ext>
            </a:extLst>
          </p:cNvPr>
          <p:cNvSpPr>
            <a:spLocks noGrp="1" noChangeArrowheads="1"/>
          </p:cNvSpPr>
          <p:nvPr>
            <p:ph type="title"/>
          </p:nvPr>
        </p:nvSpPr>
        <p:spPr/>
        <p:txBody>
          <a:bodyPr/>
          <a:lstStyle/>
          <a:p>
            <a:r>
              <a:rPr lang="en-US" altLang="en-US"/>
              <a:t>MVC Structure</a:t>
            </a:r>
          </a:p>
        </p:txBody>
      </p:sp>
      <p:sp>
        <p:nvSpPr>
          <p:cNvPr id="22538" name="Text Box 10">
            <a:extLst>
              <a:ext uri="{FF2B5EF4-FFF2-40B4-BE49-F238E27FC236}">
                <a16:creationId xmlns:a16="http://schemas.microsoft.com/office/drawing/2014/main" id="{1CAA870B-4DD3-0F08-E22E-58867B10F5BD}"/>
              </a:ext>
            </a:extLst>
          </p:cNvPr>
          <p:cNvSpPr txBox="1">
            <a:spLocks noChangeArrowheads="1"/>
          </p:cNvSpPr>
          <p:nvPr/>
        </p:nvSpPr>
        <p:spPr bwMode="auto">
          <a:xfrm>
            <a:off x="2095500" y="411956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2000"/>
              <a:t>View</a:t>
            </a:r>
          </a:p>
        </p:txBody>
      </p:sp>
      <p:sp>
        <p:nvSpPr>
          <p:cNvPr id="22539" name="Text Box 11">
            <a:extLst>
              <a:ext uri="{FF2B5EF4-FFF2-40B4-BE49-F238E27FC236}">
                <a16:creationId xmlns:a16="http://schemas.microsoft.com/office/drawing/2014/main" id="{8668C4E9-83FE-E0E3-EB39-A85FAC6BAD13}"/>
              </a:ext>
            </a:extLst>
          </p:cNvPr>
          <p:cNvSpPr txBox="1">
            <a:spLocks noChangeArrowheads="1"/>
          </p:cNvSpPr>
          <p:nvPr/>
        </p:nvSpPr>
        <p:spPr bwMode="auto">
          <a:xfrm>
            <a:off x="890588" y="4562475"/>
            <a:ext cx="3286125" cy="144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15000"/>
              </a:spcBef>
              <a:buClr>
                <a:srgbClr val="FF0000"/>
              </a:buClr>
              <a:buFontTx/>
              <a:buChar char="•"/>
            </a:pPr>
            <a:r>
              <a:rPr lang="en-US" altLang="en-US" sz="1600">
                <a:latin typeface="Arial" panose="020B0604020202020204" pitchFamily="34" charset="0"/>
              </a:rPr>
              <a:t>Renders the UI</a:t>
            </a:r>
          </a:p>
          <a:p>
            <a:pPr eaLnBrk="1" hangingPunct="1">
              <a:lnSpc>
                <a:spcPct val="85000"/>
              </a:lnSpc>
              <a:spcBef>
                <a:spcPct val="15000"/>
              </a:spcBef>
              <a:buClr>
                <a:srgbClr val="FF0000"/>
              </a:buClr>
              <a:buFontTx/>
              <a:buChar char="•"/>
            </a:pPr>
            <a:r>
              <a:rPr lang="en-US" altLang="en-US" sz="1600">
                <a:latin typeface="Arial" panose="020B0604020202020204" pitchFamily="34" charset="0"/>
              </a:rPr>
              <a:t>Requests data from the Model</a:t>
            </a:r>
          </a:p>
          <a:p>
            <a:pPr eaLnBrk="1" hangingPunct="1">
              <a:lnSpc>
                <a:spcPct val="85000"/>
              </a:lnSpc>
              <a:spcBef>
                <a:spcPct val="15000"/>
              </a:spcBef>
              <a:buClr>
                <a:srgbClr val="FF0000"/>
              </a:buClr>
              <a:buFontTx/>
              <a:buChar char="•"/>
            </a:pPr>
            <a:r>
              <a:rPr lang="en-US" altLang="en-US" sz="1600">
                <a:latin typeface="Arial" panose="020B0604020202020204" pitchFamily="34" charset="0"/>
              </a:rPr>
              <a:t>Sends “Events” to the Model</a:t>
            </a:r>
          </a:p>
          <a:p>
            <a:pPr eaLnBrk="1" hangingPunct="1">
              <a:lnSpc>
                <a:spcPct val="85000"/>
              </a:lnSpc>
              <a:spcBef>
                <a:spcPct val="15000"/>
              </a:spcBef>
              <a:buClr>
                <a:srgbClr val="FF0000"/>
              </a:buClr>
              <a:buFontTx/>
              <a:buChar char="•"/>
            </a:pPr>
            <a:r>
              <a:rPr lang="en-US" altLang="en-US" sz="1600">
                <a:latin typeface="Arial" panose="020B0604020202020204" pitchFamily="34" charset="0"/>
              </a:rPr>
              <a:t>Allows the Controller to select the next View</a:t>
            </a:r>
          </a:p>
        </p:txBody>
      </p:sp>
      <p:sp>
        <p:nvSpPr>
          <p:cNvPr id="22542" name="Text Box 14">
            <a:extLst>
              <a:ext uri="{FF2B5EF4-FFF2-40B4-BE49-F238E27FC236}">
                <a16:creationId xmlns:a16="http://schemas.microsoft.com/office/drawing/2014/main" id="{DEA059E9-8FF1-0A6C-5C8F-C6244923BF49}"/>
              </a:ext>
            </a:extLst>
          </p:cNvPr>
          <p:cNvSpPr txBox="1">
            <a:spLocks noChangeArrowheads="1"/>
          </p:cNvSpPr>
          <p:nvPr/>
        </p:nvSpPr>
        <p:spPr bwMode="auto">
          <a:xfrm>
            <a:off x="6399213" y="4114800"/>
            <a:ext cx="917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2000"/>
              <a:t>Model</a:t>
            </a:r>
          </a:p>
        </p:txBody>
      </p:sp>
      <p:sp>
        <p:nvSpPr>
          <p:cNvPr id="22543" name="Text Box 15">
            <a:extLst>
              <a:ext uri="{FF2B5EF4-FFF2-40B4-BE49-F238E27FC236}">
                <a16:creationId xmlns:a16="http://schemas.microsoft.com/office/drawing/2014/main" id="{5B6BF73A-778D-044A-47DB-09D3E0CDDAAF}"/>
              </a:ext>
            </a:extLst>
          </p:cNvPr>
          <p:cNvSpPr txBox="1">
            <a:spLocks noChangeArrowheads="1"/>
          </p:cNvSpPr>
          <p:nvPr/>
        </p:nvSpPr>
        <p:spPr bwMode="auto">
          <a:xfrm>
            <a:off x="5351463" y="4568825"/>
            <a:ext cx="3070225" cy="120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15000"/>
              </a:spcBef>
              <a:buClr>
                <a:srgbClr val="FF0000"/>
              </a:buClr>
              <a:buFontTx/>
              <a:buChar char="•"/>
            </a:pPr>
            <a:r>
              <a:rPr lang="en-US" altLang="en-US" sz="1600">
                <a:latin typeface="Arial" panose="020B0604020202020204" pitchFamily="34" charset="0"/>
              </a:rPr>
              <a:t>Stores the application </a:t>
            </a:r>
            <a:br>
              <a:rPr lang="en-US" altLang="en-US" sz="1600">
                <a:latin typeface="Arial" panose="020B0604020202020204" pitchFamily="34" charset="0"/>
              </a:rPr>
            </a:br>
            <a:r>
              <a:rPr lang="en-US" altLang="en-US" sz="1600">
                <a:latin typeface="Arial" panose="020B0604020202020204" pitchFamily="34" charset="0"/>
              </a:rPr>
              <a:t>state</a:t>
            </a:r>
          </a:p>
          <a:p>
            <a:pPr eaLnBrk="1" hangingPunct="1">
              <a:lnSpc>
                <a:spcPct val="85000"/>
              </a:lnSpc>
              <a:spcBef>
                <a:spcPct val="15000"/>
              </a:spcBef>
              <a:buClr>
                <a:srgbClr val="FF0000"/>
              </a:buClr>
              <a:buFontTx/>
              <a:buChar char="•"/>
            </a:pPr>
            <a:r>
              <a:rPr lang="en-US" altLang="en-US" sz="1600">
                <a:latin typeface="Arial" panose="020B0604020202020204" pitchFamily="34" charset="0"/>
              </a:rPr>
              <a:t>Responds to data requests</a:t>
            </a:r>
          </a:p>
          <a:p>
            <a:pPr eaLnBrk="1" hangingPunct="1">
              <a:lnSpc>
                <a:spcPct val="85000"/>
              </a:lnSpc>
              <a:spcBef>
                <a:spcPct val="15000"/>
              </a:spcBef>
              <a:buClr>
                <a:srgbClr val="FF0000"/>
              </a:buClr>
              <a:buFontTx/>
              <a:buChar char="•"/>
            </a:pPr>
            <a:r>
              <a:rPr lang="en-US" altLang="en-US" sz="1600">
                <a:latin typeface="Arial" panose="020B0604020202020204" pitchFamily="34" charset="0"/>
              </a:rPr>
              <a:t>Encapsulates business logic</a:t>
            </a:r>
          </a:p>
        </p:txBody>
      </p:sp>
      <p:sp>
        <p:nvSpPr>
          <p:cNvPr id="22544" name="Text Box 16">
            <a:extLst>
              <a:ext uri="{FF2B5EF4-FFF2-40B4-BE49-F238E27FC236}">
                <a16:creationId xmlns:a16="http://schemas.microsoft.com/office/drawing/2014/main" id="{C7FFF157-C8CF-3D3D-A5A4-8F0DE8CA53B7}"/>
              </a:ext>
            </a:extLst>
          </p:cNvPr>
          <p:cNvSpPr txBox="1">
            <a:spLocks noChangeArrowheads="1"/>
          </p:cNvSpPr>
          <p:nvPr/>
        </p:nvSpPr>
        <p:spPr bwMode="auto">
          <a:xfrm>
            <a:off x="885825" y="3052763"/>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800"/>
              <a:t>Display</a:t>
            </a:r>
          </a:p>
        </p:txBody>
      </p:sp>
      <p:sp>
        <p:nvSpPr>
          <p:cNvPr id="22545" name="Text Box 17">
            <a:extLst>
              <a:ext uri="{FF2B5EF4-FFF2-40B4-BE49-F238E27FC236}">
                <a16:creationId xmlns:a16="http://schemas.microsoft.com/office/drawing/2014/main" id="{053C2CC4-99AA-BDE2-E8E6-C2C7496DA40D}"/>
              </a:ext>
            </a:extLst>
          </p:cNvPr>
          <p:cNvSpPr txBox="1">
            <a:spLocks noChangeArrowheads="1"/>
          </p:cNvSpPr>
          <p:nvPr/>
        </p:nvSpPr>
        <p:spPr bwMode="auto">
          <a:xfrm>
            <a:off x="2370138" y="3052763"/>
            <a:ext cx="1058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20000"/>
              </a:spcBef>
              <a:buClr>
                <a:srgbClr val="FF0000"/>
              </a:buClr>
              <a:buFont typeface="Arial" panose="020B0604020202020204" pitchFamily="34" charset="0"/>
              <a:buNone/>
            </a:pPr>
            <a:r>
              <a:rPr lang="en-US" altLang="en-US" sz="1800"/>
              <a:t>Submit page</a:t>
            </a:r>
          </a:p>
        </p:txBody>
      </p:sp>
      <p:sp>
        <p:nvSpPr>
          <p:cNvPr id="22547" name="Text Box 19">
            <a:extLst>
              <a:ext uri="{FF2B5EF4-FFF2-40B4-BE49-F238E27FC236}">
                <a16:creationId xmlns:a16="http://schemas.microsoft.com/office/drawing/2014/main" id="{6ECBBD66-384C-AD3C-6E7A-8354BD707EFF}"/>
              </a:ext>
            </a:extLst>
          </p:cNvPr>
          <p:cNvSpPr txBox="1">
            <a:spLocks noChangeArrowheads="1"/>
          </p:cNvSpPr>
          <p:nvPr/>
        </p:nvSpPr>
        <p:spPr bwMode="auto">
          <a:xfrm>
            <a:off x="4205288" y="4994275"/>
            <a:ext cx="108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20000"/>
              </a:spcBef>
              <a:buClr>
                <a:srgbClr val="FF0000"/>
              </a:buClr>
              <a:buFont typeface="Arial" panose="020B0604020202020204" pitchFamily="34" charset="0"/>
              <a:buNone/>
            </a:pPr>
            <a:r>
              <a:rPr lang="en-US" altLang="en-US" sz="1800"/>
              <a:t>Request data</a:t>
            </a:r>
          </a:p>
        </p:txBody>
      </p:sp>
      <p:pic>
        <p:nvPicPr>
          <p:cNvPr id="22548" name="Picture 20">
            <a:extLst>
              <a:ext uri="{FF2B5EF4-FFF2-40B4-BE49-F238E27FC236}">
                <a16:creationId xmlns:a16="http://schemas.microsoft.com/office/drawing/2014/main" id="{043CAFD7-5CC0-8936-0332-33D308C3E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005138" y="3787775"/>
            <a:ext cx="977900" cy="955675"/>
          </a:xfrm>
          <a:prstGeom prst="rect">
            <a:avLst/>
          </a:prstGeom>
          <a:noFill/>
          <a:extLst>
            <a:ext uri="{909E8E84-426E-40DD-AFC4-6F175D3DCCD1}">
              <a14:hiddenFill xmlns:a14="http://schemas.microsoft.com/office/drawing/2010/main">
                <a:solidFill>
                  <a:srgbClr val="FFFFFF"/>
                </a:solidFill>
              </a14:hiddenFill>
            </a:ext>
          </a:extLst>
        </p:spPr>
      </p:pic>
      <p:sp>
        <p:nvSpPr>
          <p:cNvPr id="22536" name="AutoShape 8">
            <a:extLst>
              <a:ext uri="{FF2B5EF4-FFF2-40B4-BE49-F238E27FC236}">
                <a16:creationId xmlns:a16="http://schemas.microsoft.com/office/drawing/2014/main" id="{C22BE11D-169F-ADF3-531B-6CCBADE59FC8}"/>
              </a:ext>
            </a:extLst>
          </p:cNvPr>
          <p:cNvSpPr>
            <a:spLocks noChangeArrowheads="1"/>
          </p:cNvSpPr>
          <p:nvPr/>
        </p:nvSpPr>
        <p:spPr bwMode="blackWhite">
          <a:xfrm>
            <a:off x="3048000" y="1295400"/>
            <a:ext cx="2971800" cy="1676400"/>
          </a:xfrm>
          <a:prstGeom prst="roundRect">
            <a:avLst>
              <a:gd name="adj" fmla="val 16667"/>
            </a:avLst>
          </a:prstGeom>
          <a:solidFill>
            <a:srgbClr val="99CCFF"/>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1" name="Text Box 13">
            <a:extLst>
              <a:ext uri="{FF2B5EF4-FFF2-40B4-BE49-F238E27FC236}">
                <a16:creationId xmlns:a16="http://schemas.microsoft.com/office/drawing/2014/main" id="{2A9D814C-EAEA-D9DD-80C8-5FE66FCFD325}"/>
              </a:ext>
            </a:extLst>
          </p:cNvPr>
          <p:cNvSpPr txBox="1">
            <a:spLocks noChangeArrowheads="1"/>
          </p:cNvSpPr>
          <p:nvPr/>
        </p:nvSpPr>
        <p:spPr bwMode="auto">
          <a:xfrm>
            <a:off x="3124200" y="1773238"/>
            <a:ext cx="289560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spcBef>
                <a:spcPct val="0"/>
              </a:spcBef>
              <a:defRPr sz="2400">
                <a:solidFill>
                  <a:schemeClr val="tx1"/>
                </a:solidFill>
                <a:latin typeface="Times New Roman" panose="02020603050405020304" pitchFamily="18" charset="0"/>
              </a:defRPr>
            </a:lvl1pPr>
            <a:lvl2pPr marL="509588"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15000"/>
              </a:spcBef>
              <a:buClr>
                <a:srgbClr val="FF0000"/>
              </a:buClr>
              <a:buFontTx/>
              <a:buChar char="•"/>
            </a:pPr>
            <a:r>
              <a:rPr lang="en-US" altLang="en-US" sz="1600">
                <a:latin typeface="Arial" panose="020B0604020202020204" pitchFamily="34" charset="0"/>
              </a:rPr>
              <a:t>Handles routing to the correct page</a:t>
            </a:r>
          </a:p>
          <a:p>
            <a:pPr eaLnBrk="1" hangingPunct="1">
              <a:lnSpc>
                <a:spcPct val="85000"/>
              </a:lnSpc>
              <a:spcBef>
                <a:spcPct val="15000"/>
              </a:spcBef>
              <a:buClr>
                <a:srgbClr val="FF0000"/>
              </a:buClr>
              <a:buFontTx/>
              <a:buChar char="•"/>
            </a:pPr>
            <a:r>
              <a:rPr lang="en-US" altLang="en-US" sz="1600">
                <a:latin typeface="Arial" panose="020B0604020202020204" pitchFamily="34" charset="0"/>
              </a:rPr>
              <a:t>Maps UI data changes </a:t>
            </a:r>
            <a:br>
              <a:rPr lang="en-US" altLang="en-US" sz="1600">
                <a:latin typeface="Arial" panose="020B0604020202020204" pitchFamily="34" charset="0"/>
              </a:rPr>
            </a:br>
            <a:r>
              <a:rPr lang="en-US" altLang="en-US" sz="1600">
                <a:latin typeface="Arial" panose="020B0604020202020204" pitchFamily="34" charset="0"/>
              </a:rPr>
              <a:t>to the Model</a:t>
            </a:r>
          </a:p>
        </p:txBody>
      </p:sp>
      <p:sp>
        <p:nvSpPr>
          <p:cNvPr id="22546" name="Text Box 18">
            <a:extLst>
              <a:ext uri="{FF2B5EF4-FFF2-40B4-BE49-F238E27FC236}">
                <a16:creationId xmlns:a16="http://schemas.microsoft.com/office/drawing/2014/main" id="{912628CB-48FC-6B3E-4A1E-864E3AA1101E}"/>
              </a:ext>
            </a:extLst>
          </p:cNvPr>
          <p:cNvSpPr txBox="1">
            <a:spLocks noChangeArrowheads="1"/>
          </p:cNvSpPr>
          <p:nvPr/>
        </p:nvSpPr>
        <p:spPr bwMode="auto">
          <a:xfrm>
            <a:off x="5422900" y="3052763"/>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20000"/>
              </a:spcBef>
              <a:buClr>
                <a:srgbClr val="FF0000"/>
              </a:buClr>
              <a:buFont typeface="Arial" panose="020B0604020202020204" pitchFamily="34" charset="0"/>
              <a:buNone/>
            </a:pPr>
            <a:r>
              <a:rPr lang="en-US" altLang="en-US" sz="1800"/>
              <a:t>Data and transactions</a:t>
            </a:r>
          </a:p>
        </p:txBody>
      </p:sp>
      <p:sp>
        <p:nvSpPr>
          <p:cNvPr id="22540" name="Text Box 12">
            <a:extLst>
              <a:ext uri="{FF2B5EF4-FFF2-40B4-BE49-F238E27FC236}">
                <a16:creationId xmlns:a16="http://schemas.microsoft.com/office/drawing/2014/main" id="{40F8B4BC-DE91-B747-F373-B4862D55C1CE}"/>
              </a:ext>
            </a:extLst>
          </p:cNvPr>
          <p:cNvSpPr txBox="1">
            <a:spLocks noChangeArrowheads="1"/>
          </p:cNvSpPr>
          <p:nvPr/>
        </p:nvSpPr>
        <p:spPr bwMode="auto">
          <a:xfrm>
            <a:off x="3835400" y="1338263"/>
            <a:ext cx="139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2000"/>
              <a:t>Controller</a:t>
            </a:r>
          </a:p>
        </p:txBody>
      </p:sp>
      <p:sp>
        <p:nvSpPr>
          <p:cNvPr id="22556" name="Freeform 28">
            <a:extLst>
              <a:ext uri="{FF2B5EF4-FFF2-40B4-BE49-F238E27FC236}">
                <a16:creationId xmlns:a16="http://schemas.microsoft.com/office/drawing/2014/main" id="{8C970E0B-A337-E8D4-0C0A-20694E26A765}"/>
              </a:ext>
            </a:extLst>
          </p:cNvPr>
          <p:cNvSpPr>
            <a:spLocks/>
          </p:cNvSpPr>
          <p:nvPr/>
        </p:nvSpPr>
        <p:spPr bwMode="auto">
          <a:xfrm>
            <a:off x="1905000" y="1857375"/>
            <a:ext cx="1128713" cy="2263775"/>
          </a:xfrm>
          <a:custGeom>
            <a:avLst/>
            <a:gdLst>
              <a:gd name="T0" fmla="*/ 796 w 796"/>
              <a:gd name="T1" fmla="*/ 0 h 1426"/>
              <a:gd name="T2" fmla="*/ 0 w 796"/>
              <a:gd name="T3" fmla="*/ 0 h 1426"/>
              <a:gd name="T4" fmla="*/ 0 w 796"/>
              <a:gd name="T5" fmla="*/ 1426 h 1426"/>
            </a:gdLst>
            <a:ahLst/>
            <a:cxnLst>
              <a:cxn ang="0">
                <a:pos x="T0" y="T1"/>
              </a:cxn>
              <a:cxn ang="0">
                <a:pos x="T2" y="T3"/>
              </a:cxn>
              <a:cxn ang="0">
                <a:pos x="T4" y="T5"/>
              </a:cxn>
            </a:cxnLst>
            <a:rect l="0" t="0" r="r" b="b"/>
            <a:pathLst>
              <a:path w="796" h="1426">
                <a:moveTo>
                  <a:pt x="796" y="0"/>
                </a:moveTo>
                <a:lnTo>
                  <a:pt x="0" y="0"/>
                </a:lnTo>
                <a:lnTo>
                  <a:pt x="0" y="1426"/>
                </a:lnTo>
              </a:path>
            </a:pathLst>
          </a:custGeom>
          <a:noFill/>
          <a:ln w="28575" cap="flat" cmpd="sng">
            <a:solidFill>
              <a:schemeClr val="tx1"/>
            </a:solidFill>
            <a:prstDash val="solid"/>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559" name="Freeform 31">
            <a:extLst>
              <a:ext uri="{FF2B5EF4-FFF2-40B4-BE49-F238E27FC236}">
                <a16:creationId xmlns:a16="http://schemas.microsoft.com/office/drawing/2014/main" id="{26E983DA-FCBB-D43F-D0D2-E18033BFE776}"/>
              </a:ext>
            </a:extLst>
          </p:cNvPr>
          <p:cNvSpPr>
            <a:spLocks/>
          </p:cNvSpPr>
          <p:nvPr/>
        </p:nvSpPr>
        <p:spPr bwMode="auto">
          <a:xfrm flipH="1">
            <a:off x="6019800" y="2392363"/>
            <a:ext cx="1128713" cy="1728787"/>
          </a:xfrm>
          <a:custGeom>
            <a:avLst/>
            <a:gdLst>
              <a:gd name="T0" fmla="*/ 796 w 796"/>
              <a:gd name="T1" fmla="*/ 0 h 1426"/>
              <a:gd name="T2" fmla="*/ 0 w 796"/>
              <a:gd name="T3" fmla="*/ 0 h 1426"/>
              <a:gd name="T4" fmla="*/ 0 w 796"/>
              <a:gd name="T5" fmla="*/ 1426 h 1426"/>
            </a:gdLst>
            <a:ahLst/>
            <a:cxnLst>
              <a:cxn ang="0">
                <a:pos x="T0" y="T1"/>
              </a:cxn>
              <a:cxn ang="0">
                <a:pos x="T2" y="T3"/>
              </a:cxn>
              <a:cxn ang="0">
                <a:pos x="T4" y="T5"/>
              </a:cxn>
            </a:cxnLst>
            <a:rect l="0" t="0" r="r" b="b"/>
            <a:pathLst>
              <a:path w="796" h="1426">
                <a:moveTo>
                  <a:pt x="796" y="0"/>
                </a:moveTo>
                <a:lnTo>
                  <a:pt x="0" y="0"/>
                </a:lnTo>
                <a:lnTo>
                  <a:pt x="0" y="1426"/>
                </a:lnTo>
              </a:path>
            </a:pathLst>
          </a:custGeom>
          <a:noFill/>
          <a:ln w="28575" cap="flat" cmpd="sng">
            <a:solidFill>
              <a:schemeClr val="tx1"/>
            </a:solidFill>
            <a:prstDash val="solid"/>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2560" name="Picture 32">
            <a:extLst>
              <a:ext uri="{FF2B5EF4-FFF2-40B4-BE49-F238E27FC236}">
                <a16:creationId xmlns:a16="http://schemas.microsoft.com/office/drawing/2014/main" id="{45CC6407-0BFE-0426-037F-25704828F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548563" y="3590925"/>
            <a:ext cx="8445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561" name="Picture 33">
            <a:extLst>
              <a:ext uri="{FF2B5EF4-FFF2-40B4-BE49-F238E27FC236}">
                <a16:creationId xmlns:a16="http://schemas.microsoft.com/office/drawing/2014/main" id="{2A9C9297-F8D5-9733-9E39-34979CBB6A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861050" y="1114425"/>
            <a:ext cx="666750" cy="1204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8" name="Rectangle 14">
            <a:extLst>
              <a:ext uri="{FF2B5EF4-FFF2-40B4-BE49-F238E27FC236}">
                <a16:creationId xmlns:a16="http://schemas.microsoft.com/office/drawing/2014/main" id="{55D451B8-CD8A-E1C8-8B56-68058EB5E2EE}"/>
              </a:ext>
            </a:extLst>
          </p:cNvPr>
          <p:cNvSpPr>
            <a:spLocks noChangeArrowheads="1"/>
          </p:cNvSpPr>
          <p:nvPr/>
        </p:nvSpPr>
        <p:spPr bwMode="blackGray">
          <a:xfrm>
            <a:off x="3967163" y="4151313"/>
            <a:ext cx="1447800" cy="1990725"/>
          </a:xfrm>
          <a:prstGeom prst="rect">
            <a:avLst/>
          </a:prstGeom>
          <a:solidFill>
            <a:srgbClr val="CCECFF"/>
          </a:solidFill>
          <a:ln w="28575">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746" name="Rectangle 2">
            <a:extLst>
              <a:ext uri="{FF2B5EF4-FFF2-40B4-BE49-F238E27FC236}">
                <a16:creationId xmlns:a16="http://schemas.microsoft.com/office/drawing/2014/main" id="{EF2601EA-5749-1FCC-9522-C7FE2A2498FA}"/>
              </a:ext>
            </a:extLst>
          </p:cNvPr>
          <p:cNvSpPr>
            <a:spLocks noGrp="1" noChangeArrowheads="1"/>
          </p:cNvSpPr>
          <p:nvPr>
            <p:ph type="title"/>
          </p:nvPr>
        </p:nvSpPr>
        <p:spPr/>
        <p:txBody>
          <a:bodyPr/>
          <a:lstStyle/>
          <a:p>
            <a:r>
              <a:rPr lang="en-US" altLang="en-US"/>
              <a:t>What Is the Model?</a:t>
            </a:r>
          </a:p>
        </p:txBody>
      </p:sp>
      <p:sp>
        <p:nvSpPr>
          <p:cNvPr id="31747" name="Rectangle 3">
            <a:extLst>
              <a:ext uri="{FF2B5EF4-FFF2-40B4-BE49-F238E27FC236}">
                <a16:creationId xmlns:a16="http://schemas.microsoft.com/office/drawing/2014/main" id="{0FC4FDE1-3025-863F-B252-FEA37E164269}"/>
              </a:ext>
            </a:extLst>
          </p:cNvPr>
          <p:cNvSpPr>
            <a:spLocks noGrp="1" noChangeArrowheads="1"/>
          </p:cNvSpPr>
          <p:nvPr>
            <p:ph type="body" idx="1"/>
          </p:nvPr>
        </p:nvSpPr>
        <p:spPr>
          <a:xfrm>
            <a:off x="863600" y="1816100"/>
            <a:ext cx="7366000" cy="2162175"/>
          </a:xfrm>
        </p:spPr>
        <p:txBody>
          <a:bodyPr/>
          <a:lstStyle/>
          <a:p>
            <a:pPr lvl="1"/>
            <a:r>
              <a:rPr lang="en-US" altLang="en-US"/>
              <a:t>It is a wrapper and abstraction for business services:</a:t>
            </a:r>
          </a:p>
          <a:p>
            <a:pPr lvl="2"/>
            <a:r>
              <a:rPr lang="en-US" altLang="en-US"/>
              <a:t>Handles data events from the Controller</a:t>
            </a:r>
          </a:p>
          <a:p>
            <a:pPr lvl="2"/>
            <a:r>
              <a:rPr lang="en-US" altLang="en-US"/>
              <a:t>Feeds data to the View</a:t>
            </a:r>
          </a:p>
          <a:p>
            <a:pPr lvl="1"/>
            <a:r>
              <a:rPr lang="en-US" altLang="en-US"/>
              <a:t>It manages and presents data from different Business Service types in a common way.</a:t>
            </a:r>
          </a:p>
        </p:txBody>
      </p:sp>
      <p:pic>
        <p:nvPicPr>
          <p:cNvPr id="31751" name="Picture 7">
            <a:extLst>
              <a:ext uri="{FF2B5EF4-FFF2-40B4-BE49-F238E27FC236}">
                <a16:creationId xmlns:a16="http://schemas.microsoft.com/office/drawing/2014/main" id="{57D97FB0-CD21-9A00-FC9A-ED3C0D240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170113" y="4214813"/>
            <a:ext cx="890587" cy="869950"/>
          </a:xfrm>
          <a:prstGeom prst="rect">
            <a:avLst/>
          </a:prstGeom>
          <a:noFill/>
          <a:extLst>
            <a:ext uri="{909E8E84-426E-40DD-AFC4-6F175D3DCCD1}">
              <a14:hiddenFill xmlns:a14="http://schemas.microsoft.com/office/drawing/2010/main">
                <a:solidFill>
                  <a:srgbClr val="FFFFFF"/>
                </a:solidFill>
              </a14:hiddenFill>
            </a:ext>
          </a:extLst>
        </p:spPr>
      </p:pic>
      <p:sp>
        <p:nvSpPr>
          <p:cNvPr id="31752" name="Text Box 8">
            <a:extLst>
              <a:ext uri="{FF2B5EF4-FFF2-40B4-BE49-F238E27FC236}">
                <a16:creationId xmlns:a16="http://schemas.microsoft.com/office/drawing/2014/main" id="{8D751045-9417-5B78-DFD6-8E80FC8655D7}"/>
              </a:ext>
            </a:extLst>
          </p:cNvPr>
          <p:cNvSpPr txBox="1">
            <a:spLocks noChangeArrowheads="1"/>
          </p:cNvSpPr>
          <p:nvPr/>
        </p:nvSpPr>
        <p:spPr bwMode="auto">
          <a:xfrm>
            <a:off x="2233613" y="4922838"/>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View</a:t>
            </a:r>
          </a:p>
        </p:txBody>
      </p:sp>
      <p:sp>
        <p:nvSpPr>
          <p:cNvPr id="31753" name="Text Box 9">
            <a:extLst>
              <a:ext uri="{FF2B5EF4-FFF2-40B4-BE49-F238E27FC236}">
                <a16:creationId xmlns:a16="http://schemas.microsoft.com/office/drawing/2014/main" id="{DBE89039-C4A2-4E36-1CD3-2A62A362E5FC}"/>
              </a:ext>
            </a:extLst>
          </p:cNvPr>
          <p:cNvSpPr txBox="1">
            <a:spLocks noChangeArrowheads="1"/>
          </p:cNvSpPr>
          <p:nvPr/>
        </p:nvSpPr>
        <p:spPr bwMode="auto">
          <a:xfrm>
            <a:off x="6010275" y="4941888"/>
            <a:ext cx="139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Controller</a:t>
            </a:r>
          </a:p>
        </p:txBody>
      </p:sp>
      <p:sp>
        <p:nvSpPr>
          <p:cNvPr id="31754" name="Text Box 10">
            <a:extLst>
              <a:ext uri="{FF2B5EF4-FFF2-40B4-BE49-F238E27FC236}">
                <a16:creationId xmlns:a16="http://schemas.microsoft.com/office/drawing/2014/main" id="{4788C5A4-B80A-3492-EB16-3BF0549E8072}"/>
              </a:ext>
            </a:extLst>
          </p:cNvPr>
          <p:cNvSpPr txBox="1">
            <a:spLocks noChangeArrowheads="1"/>
          </p:cNvSpPr>
          <p:nvPr/>
        </p:nvSpPr>
        <p:spPr bwMode="auto">
          <a:xfrm>
            <a:off x="4232275" y="5770563"/>
            <a:ext cx="917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Model</a:t>
            </a:r>
          </a:p>
        </p:txBody>
      </p:sp>
      <p:sp>
        <p:nvSpPr>
          <p:cNvPr id="31756" name="Freeform 12">
            <a:extLst>
              <a:ext uri="{FF2B5EF4-FFF2-40B4-BE49-F238E27FC236}">
                <a16:creationId xmlns:a16="http://schemas.microsoft.com/office/drawing/2014/main" id="{5C121748-282C-97E1-8FF9-D9A6B08C972F}"/>
              </a:ext>
            </a:extLst>
          </p:cNvPr>
          <p:cNvSpPr>
            <a:spLocks/>
          </p:cNvSpPr>
          <p:nvPr/>
        </p:nvSpPr>
        <p:spPr bwMode="auto">
          <a:xfrm>
            <a:off x="2613025" y="5276850"/>
            <a:ext cx="1730375" cy="300038"/>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55" name="Line 11">
            <a:extLst>
              <a:ext uri="{FF2B5EF4-FFF2-40B4-BE49-F238E27FC236}">
                <a16:creationId xmlns:a16="http://schemas.microsoft.com/office/drawing/2014/main" id="{462A4F94-D6BD-B173-772D-914DD7390270}"/>
              </a:ext>
            </a:extLst>
          </p:cNvPr>
          <p:cNvSpPr>
            <a:spLocks noChangeShapeType="1"/>
          </p:cNvSpPr>
          <p:nvPr/>
        </p:nvSpPr>
        <p:spPr bwMode="auto">
          <a:xfrm>
            <a:off x="2763838" y="4475163"/>
            <a:ext cx="3713162"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pic>
        <p:nvPicPr>
          <p:cNvPr id="31764" name="Picture 20">
            <a:extLst>
              <a:ext uri="{FF2B5EF4-FFF2-40B4-BE49-F238E27FC236}">
                <a16:creationId xmlns:a16="http://schemas.microsoft.com/office/drawing/2014/main" id="{BC414364-8660-636D-4A23-D3FBE01961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348163" y="5105400"/>
            <a:ext cx="609600" cy="741363"/>
          </a:xfrm>
          <a:prstGeom prst="rect">
            <a:avLst/>
          </a:prstGeom>
          <a:noFill/>
          <a:extLst>
            <a:ext uri="{909E8E84-426E-40DD-AFC4-6F175D3DCCD1}">
              <a14:hiddenFill xmlns:a14="http://schemas.microsoft.com/office/drawing/2010/main">
                <a:solidFill>
                  <a:srgbClr val="FFFFFF"/>
                </a:solidFill>
              </a14:hiddenFill>
            </a:ext>
          </a:extLst>
        </p:spPr>
      </p:pic>
      <p:sp>
        <p:nvSpPr>
          <p:cNvPr id="31757" name="Freeform 13">
            <a:extLst>
              <a:ext uri="{FF2B5EF4-FFF2-40B4-BE49-F238E27FC236}">
                <a16:creationId xmlns:a16="http://schemas.microsoft.com/office/drawing/2014/main" id="{83B28540-CD7F-9534-AF93-C205E0BD8322}"/>
              </a:ext>
            </a:extLst>
          </p:cNvPr>
          <p:cNvSpPr>
            <a:spLocks/>
          </p:cNvSpPr>
          <p:nvPr/>
        </p:nvSpPr>
        <p:spPr bwMode="auto">
          <a:xfrm flipH="1">
            <a:off x="4876800" y="5276850"/>
            <a:ext cx="1828800" cy="300038"/>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31765" name="Picture 21">
            <a:extLst>
              <a:ext uri="{FF2B5EF4-FFF2-40B4-BE49-F238E27FC236}">
                <a16:creationId xmlns:a16="http://schemas.microsoft.com/office/drawing/2014/main" id="{C100E2E6-A2DE-5EC6-3549-15B4BACD1C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442075" y="4040188"/>
            <a:ext cx="534988" cy="96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34438E6-C63F-2B7B-F865-789CC20F9604}"/>
              </a:ext>
            </a:extLst>
          </p:cNvPr>
          <p:cNvSpPr>
            <a:spLocks noGrp="1" noChangeArrowheads="1"/>
          </p:cNvSpPr>
          <p:nvPr>
            <p:ph type="title"/>
          </p:nvPr>
        </p:nvSpPr>
        <p:spPr/>
        <p:txBody>
          <a:bodyPr/>
          <a:lstStyle/>
          <a:p>
            <a:r>
              <a:rPr lang="en-US" altLang="en-US"/>
              <a:t>Software Life Cycle Models:</a:t>
            </a:r>
            <a:br>
              <a:rPr lang="en-US" altLang="en-US"/>
            </a:br>
            <a:r>
              <a:rPr lang="en-US" altLang="en-US"/>
              <a:t>The Waterfall Model</a:t>
            </a:r>
          </a:p>
        </p:txBody>
      </p:sp>
      <p:sp>
        <p:nvSpPr>
          <p:cNvPr id="13315" name="Rectangle 3">
            <a:extLst>
              <a:ext uri="{FF2B5EF4-FFF2-40B4-BE49-F238E27FC236}">
                <a16:creationId xmlns:a16="http://schemas.microsoft.com/office/drawing/2014/main" id="{F759AFA4-1997-A450-9D12-C021A6A378E3}"/>
              </a:ext>
            </a:extLst>
          </p:cNvPr>
          <p:cNvSpPr>
            <a:spLocks noGrp="1" noChangeArrowheads="1"/>
          </p:cNvSpPr>
          <p:nvPr>
            <p:ph idx="1"/>
          </p:nvPr>
        </p:nvSpPr>
        <p:spPr/>
        <p:txBody>
          <a:bodyPr/>
          <a:lstStyle/>
          <a:p>
            <a:pPr algn="l"/>
            <a:r>
              <a:rPr lang="en-US" altLang="en-US"/>
              <a:t>Simplest way to organizing activities in stages</a:t>
            </a:r>
          </a:p>
          <a:p>
            <a:pPr algn="l"/>
            <a:r>
              <a:rPr lang="en-US" altLang="en-US"/>
              <a:t>Activities are:</a:t>
            </a:r>
          </a:p>
          <a:p>
            <a:pPr lvl="1"/>
            <a:r>
              <a:rPr lang="en-US" altLang="en-US"/>
              <a:t>Performed </a:t>
            </a:r>
            <a:r>
              <a:rPr lang="en-US" altLang="en-US" u="sng"/>
              <a:t>in sequence</a:t>
            </a:r>
          </a:p>
          <a:p>
            <a:pPr lvl="1"/>
            <a:r>
              <a:rPr lang="en-US" altLang="en-US"/>
              <a:t>Result of one </a:t>
            </a:r>
            <a:r>
              <a:rPr lang="en-US" altLang="en-US" u="sng"/>
              <a:t>flows</a:t>
            </a:r>
            <a:r>
              <a:rPr lang="en-US" altLang="en-US"/>
              <a:t> (falls) into the next</a:t>
            </a:r>
          </a:p>
          <a:p>
            <a:pPr algn="l"/>
            <a:r>
              <a:rPr lang="en-US" altLang="en-US"/>
              <a:t>The Waterfall Model is simple ... but </a:t>
            </a:r>
            <a:r>
              <a:rPr lang="en-US" altLang="en-US" i="1" u="sng"/>
              <a:t>unworkable</a:t>
            </a:r>
          </a:p>
          <a:p>
            <a:pPr lvl="1"/>
            <a:r>
              <a:rPr lang="en-US" altLang="en-US"/>
              <a:t>Fundamental flaw: Assumption that each stage can and must be completed before the next one occurs</a:t>
            </a:r>
          </a:p>
          <a:p>
            <a:pPr lvl="1"/>
            <a:r>
              <a:rPr lang="en-US" altLang="en-US"/>
              <a:t>Example: User may need to see finished product to express true requirements!</a:t>
            </a:r>
          </a:p>
          <a:p>
            <a:pPr algn="l">
              <a:buFontTx/>
              <a:buNone/>
            </a:pPr>
            <a:endParaRPr lang="en-US" altLang="en-US"/>
          </a:p>
        </p:txBody>
      </p:sp>
      <p:sp>
        <p:nvSpPr>
          <p:cNvPr id="2" name="Footer Placeholder 4">
            <a:extLst>
              <a:ext uri="{FF2B5EF4-FFF2-40B4-BE49-F238E27FC236}">
                <a16:creationId xmlns:a16="http://schemas.microsoft.com/office/drawing/2014/main" id="{6A7B7324-EEA8-AE36-6A7B-921A7C2CF14C}"/>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4A69E608-B84B-74E8-6C6D-E3668BEBD4A9}"/>
              </a:ext>
            </a:extLst>
          </p:cNvPr>
          <p:cNvSpPr>
            <a:spLocks noGrp="1"/>
          </p:cNvSpPr>
          <p:nvPr>
            <p:ph type="sldNum" sz="quarter" idx="12"/>
          </p:nvPr>
        </p:nvSpPr>
        <p:spPr/>
        <p:txBody>
          <a:bodyPr/>
          <a:lstStyle/>
          <a:p>
            <a:fld id="{BF621B67-BA7F-47A1-BA27-B8BA4AA611A3}" type="slidenum">
              <a:rPr lang="en-US" altLang="en-US"/>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51" name="Rectangle 1083">
            <a:extLst>
              <a:ext uri="{FF2B5EF4-FFF2-40B4-BE49-F238E27FC236}">
                <a16:creationId xmlns:a16="http://schemas.microsoft.com/office/drawing/2014/main" id="{D11DC603-BA4A-810B-1CCB-4F57E3B75881}"/>
              </a:ext>
            </a:extLst>
          </p:cNvPr>
          <p:cNvSpPr>
            <a:spLocks noGrp="1" noChangeArrowheads="1"/>
          </p:cNvSpPr>
          <p:nvPr>
            <p:ph type="title"/>
          </p:nvPr>
        </p:nvSpPr>
        <p:spPr/>
        <p:txBody>
          <a:bodyPr/>
          <a:lstStyle/>
          <a:p>
            <a:r>
              <a:rPr lang="en-US" altLang="en-US"/>
              <a:t>The Model Layer</a:t>
            </a:r>
          </a:p>
        </p:txBody>
      </p:sp>
      <p:sp>
        <p:nvSpPr>
          <p:cNvPr id="33795" name="Rectangle 1027">
            <a:extLst>
              <a:ext uri="{FF2B5EF4-FFF2-40B4-BE49-F238E27FC236}">
                <a16:creationId xmlns:a16="http://schemas.microsoft.com/office/drawing/2014/main" id="{922ECB9C-1964-C5A8-788F-747A96F3B8B1}"/>
              </a:ext>
            </a:extLst>
          </p:cNvPr>
          <p:cNvSpPr>
            <a:spLocks noChangeArrowheads="1"/>
          </p:cNvSpPr>
          <p:nvPr/>
        </p:nvSpPr>
        <p:spPr bwMode="blackGray">
          <a:xfrm>
            <a:off x="2057400" y="1295400"/>
            <a:ext cx="6172200" cy="1052513"/>
          </a:xfrm>
          <a:prstGeom prst="rect">
            <a:avLst/>
          </a:prstGeom>
          <a:solidFill>
            <a:srgbClr val="FFFF99"/>
          </a:solidFill>
          <a:ln w="28575">
            <a:solidFill>
              <a:schemeClr val="tx1"/>
            </a:solidFill>
            <a:prstDash val="dash"/>
            <a:miter lim="800000"/>
            <a:headEnd/>
            <a:tailEnd/>
          </a:ln>
          <a:effectLst/>
          <a:extLst>
            <a:ext uri="{AF507438-7753-43E0-B8FC-AC1667EBCBE1}">
              <a14:hiddenEffects xmlns:a14="http://schemas.microsoft.com/office/drawing/2010/main">
                <a:effectLst>
                  <a:outerShdw dist="81320" dir="3080412" algn="ctr" rotWithShape="0">
                    <a:schemeClr val="accent1">
                      <a:alpha val="50000"/>
                    </a:schemeClr>
                  </a:outerShdw>
                </a:effectLst>
              </a14:hiddenEffects>
            </a:ext>
          </a:extLst>
        </p:spPr>
        <p:txBody>
          <a:bodyPr wrap="none" anchor="b" anchorCtr="1"/>
          <a:lstStyle/>
          <a:p>
            <a:pPr algn="ctr" eaLnBrk="1" hangingPunct="1">
              <a:spcBef>
                <a:spcPct val="0"/>
              </a:spcBef>
            </a:pPr>
            <a:endParaRPr lang="en-US" altLang="en-US" sz="1800" b="0"/>
          </a:p>
        </p:txBody>
      </p:sp>
      <p:sp>
        <p:nvSpPr>
          <p:cNvPr id="33796" name="Rectangle 1028">
            <a:extLst>
              <a:ext uri="{FF2B5EF4-FFF2-40B4-BE49-F238E27FC236}">
                <a16:creationId xmlns:a16="http://schemas.microsoft.com/office/drawing/2014/main" id="{D49E58B7-CB51-9F09-9A6F-7F0E3A3ADFD7}"/>
              </a:ext>
            </a:extLst>
          </p:cNvPr>
          <p:cNvSpPr>
            <a:spLocks noChangeArrowheads="1"/>
          </p:cNvSpPr>
          <p:nvPr/>
        </p:nvSpPr>
        <p:spPr bwMode="blackWhite">
          <a:xfrm>
            <a:off x="2057400" y="2590800"/>
            <a:ext cx="6172200" cy="3657600"/>
          </a:xfrm>
          <a:prstGeom prst="rect">
            <a:avLst/>
          </a:prstGeom>
          <a:solidFill>
            <a:srgbClr val="FFFFCC"/>
          </a:solidFill>
          <a:ln w="28575">
            <a:solidFill>
              <a:schemeClr val="tx1"/>
            </a:solidFill>
            <a:prstDash val="dash"/>
            <a:miter lim="800000"/>
            <a:headEnd/>
            <a:tailEnd/>
          </a:ln>
          <a:effectLst/>
          <a:extLst>
            <a:ext uri="{AF507438-7753-43E0-B8FC-AC1667EBCBE1}">
              <a14:hiddenEffects xmlns:a14="http://schemas.microsoft.com/office/drawing/2010/main">
                <a:effectLst>
                  <a:outerShdw dist="81320" dir="3080412" algn="ctr" rotWithShape="0">
                    <a:schemeClr val="accent1">
                      <a:alpha val="50000"/>
                    </a:schemeClr>
                  </a:outerShdw>
                </a:effectLst>
              </a14:hiddenEffects>
            </a:ext>
          </a:extLst>
        </p:spPr>
        <p:txBody>
          <a:bodyPr wrap="none" anchor="b" anchorCtr="1"/>
          <a:lstStyle/>
          <a:p>
            <a:pPr algn="ctr" eaLnBrk="1" hangingPunct="1">
              <a:spcBef>
                <a:spcPct val="0"/>
              </a:spcBef>
            </a:pPr>
            <a:endParaRPr lang="en-US" altLang="en-US" sz="1800" b="0"/>
          </a:p>
        </p:txBody>
      </p:sp>
      <p:sp>
        <p:nvSpPr>
          <p:cNvPr id="33797" name="Rectangle 1029">
            <a:extLst>
              <a:ext uri="{FF2B5EF4-FFF2-40B4-BE49-F238E27FC236}">
                <a16:creationId xmlns:a16="http://schemas.microsoft.com/office/drawing/2014/main" id="{5A7C53F9-505E-1422-B673-FE354C9E65EF}"/>
              </a:ext>
            </a:extLst>
          </p:cNvPr>
          <p:cNvSpPr>
            <a:spLocks noChangeArrowheads="1"/>
          </p:cNvSpPr>
          <p:nvPr/>
        </p:nvSpPr>
        <p:spPr bwMode="auto">
          <a:xfrm>
            <a:off x="762000" y="2555875"/>
            <a:ext cx="1335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pPr>
            <a:r>
              <a:rPr lang="en-US" altLang="en-US" sz="1800"/>
              <a:t>Business Services</a:t>
            </a:r>
          </a:p>
        </p:txBody>
      </p:sp>
      <p:sp>
        <p:nvSpPr>
          <p:cNvPr id="33798" name="Rectangle 1030">
            <a:extLst>
              <a:ext uri="{FF2B5EF4-FFF2-40B4-BE49-F238E27FC236}">
                <a16:creationId xmlns:a16="http://schemas.microsoft.com/office/drawing/2014/main" id="{D6C347EE-3FC1-9E8C-348A-7AE9E8E65B28}"/>
              </a:ext>
            </a:extLst>
          </p:cNvPr>
          <p:cNvSpPr>
            <a:spLocks noChangeArrowheads="1"/>
          </p:cNvSpPr>
          <p:nvPr/>
        </p:nvSpPr>
        <p:spPr bwMode="auto">
          <a:xfrm>
            <a:off x="931863" y="1209675"/>
            <a:ext cx="995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0"/>
              </a:spcBef>
            </a:pPr>
            <a:r>
              <a:rPr lang="en-US" altLang="en-US" sz="1800"/>
              <a:t>Model</a:t>
            </a:r>
          </a:p>
        </p:txBody>
      </p:sp>
      <p:sp>
        <p:nvSpPr>
          <p:cNvPr id="33801" name="Rectangle 1033">
            <a:extLst>
              <a:ext uri="{FF2B5EF4-FFF2-40B4-BE49-F238E27FC236}">
                <a16:creationId xmlns:a16="http://schemas.microsoft.com/office/drawing/2014/main" id="{960B8BFB-8824-1F29-0259-D2BC85C32CC5}"/>
              </a:ext>
            </a:extLst>
          </p:cNvPr>
          <p:cNvSpPr>
            <a:spLocks noChangeArrowheads="1"/>
          </p:cNvSpPr>
          <p:nvPr/>
        </p:nvSpPr>
        <p:spPr bwMode="blackWhite">
          <a:xfrm>
            <a:off x="3014663" y="5013325"/>
            <a:ext cx="4446587" cy="1143000"/>
          </a:xfrm>
          <a:prstGeom prst="rect">
            <a:avLst/>
          </a:prstGeom>
          <a:solidFill>
            <a:srgbClr val="CCECFF"/>
          </a:solidFill>
          <a:ln w="28575">
            <a:solidFill>
              <a:schemeClr val="tx1"/>
            </a:solidFill>
            <a:prstDash val="dash"/>
            <a:miter lim="800000"/>
            <a:headEnd/>
            <a:tailEnd/>
          </a:ln>
          <a:effectLst/>
          <a:extLst>
            <a:ext uri="{AF507438-7753-43E0-B8FC-AC1667EBCBE1}">
              <a14:hiddenEffects xmlns:a14="http://schemas.microsoft.com/office/drawing/2010/main">
                <a:effectLst>
                  <a:outerShdw dist="81320" dir="3080412" algn="ctr" rotWithShape="0">
                    <a:schemeClr val="accent1">
                      <a:alpha val="50000"/>
                    </a:schemeClr>
                  </a:outerShdw>
                </a:effectLst>
              </a14:hiddenEffects>
            </a:ext>
          </a:extLst>
        </p:spPr>
        <p:txBody>
          <a:bodyPr wrap="none" anchor="b" anchorCtr="1"/>
          <a:lstStyle/>
          <a:p>
            <a:pPr algn="ctr" eaLnBrk="1" hangingPunct="1">
              <a:spcBef>
                <a:spcPct val="0"/>
              </a:spcBef>
            </a:pPr>
            <a:endParaRPr lang="en-US" altLang="en-US" sz="1600" b="0"/>
          </a:p>
        </p:txBody>
      </p:sp>
      <p:sp>
        <p:nvSpPr>
          <p:cNvPr id="33803" name="Rectangle 1035">
            <a:extLst>
              <a:ext uri="{FF2B5EF4-FFF2-40B4-BE49-F238E27FC236}">
                <a16:creationId xmlns:a16="http://schemas.microsoft.com/office/drawing/2014/main" id="{9270CC43-F045-05A2-5B5A-C6CC77680CCD}"/>
              </a:ext>
            </a:extLst>
          </p:cNvPr>
          <p:cNvSpPr>
            <a:spLocks noChangeArrowheads="1"/>
          </p:cNvSpPr>
          <p:nvPr/>
        </p:nvSpPr>
        <p:spPr bwMode="blackWhite">
          <a:xfrm>
            <a:off x="3086100" y="5776913"/>
            <a:ext cx="2781300" cy="323850"/>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lstStyle/>
          <a:p>
            <a:pPr algn="ctr" eaLnBrk="1" hangingPunct="1">
              <a:lnSpc>
                <a:spcPct val="70000"/>
              </a:lnSpc>
              <a:spcBef>
                <a:spcPct val="0"/>
              </a:spcBef>
            </a:pPr>
            <a:r>
              <a:rPr lang="en-US" altLang="en-US" sz="1600"/>
              <a:t>TopLink Mapping</a:t>
            </a:r>
          </a:p>
        </p:txBody>
      </p:sp>
      <p:sp>
        <p:nvSpPr>
          <p:cNvPr id="33802" name="Rectangle 1034">
            <a:extLst>
              <a:ext uri="{FF2B5EF4-FFF2-40B4-BE49-F238E27FC236}">
                <a16:creationId xmlns:a16="http://schemas.microsoft.com/office/drawing/2014/main" id="{39014DD9-34FC-E931-E07D-2BDBD9DE6832}"/>
              </a:ext>
            </a:extLst>
          </p:cNvPr>
          <p:cNvSpPr>
            <a:spLocks noChangeArrowheads="1"/>
          </p:cNvSpPr>
          <p:nvPr/>
        </p:nvSpPr>
        <p:spPr bwMode="blackWhite">
          <a:xfrm>
            <a:off x="2209800" y="3719513"/>
            <a:ext cx="4953000" cy="104775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pPr algn="ctr" eaLnBrk="1" hangingPunct="1">
              <a:lnSpc>
                <a:spcPct val="80000"/>
              </a:lnSpc>
              <a:spcBef>
                <a:spcPct val="0"/>
              </a:spcBef>
            </a:pPr>
            <a:endParaRPr lang="en-US" altLang="en-US" b="0"/>
          </a:p>
        </p:txBody>
      </p:sp>
      <p:sp>
        <p:nvSpPr>
          <p:cNvPr id="33828" name="Line 1060">
            <a:extLst>
              <a:ext uri="{FF2B5EF4-FFF2-40B4-BE49-F238E27FC236}">
                <a16:creationId xmlns:a16="http://schemas.microsoft.com/office/drawing/2014/main" id="{27FE7BC8-3DEB-E259-37A7-73FBD7590C4D}"/>
              </a:ext>
            </a:extLst>
          </p:cNvPr>
          <p:cNvSpPr>
            <a:spLocks noChangeShapeType="1"/>
          </p:cNvSpPr>
          <p:nvPr/>
        </p:nvSpPr>
        <p:spPr bwMode="auto">
          <a:xfrm>
            <a:off x="5143500" y="1647825"/>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29" name="Rectangle 1061">
            <a:extLst>
              <a:ext uri="{FF2B5EF4-FFF2-40B4-BE49-F238E27FC236}">
                <a16:creationId xmlns:a16="http://schemas.microsoft.com/office/drawing/2014/main" id="{C88F67B8-D6C4-60A0-6447-1548E5327743}"/>
              </a:ext>
            </a:extLst>
          </p:cNvPr>
          <p:cNvSpPr>
            <a:spLocks noChangeArrowheads="1"/>
          </p:cNvSpPr>
          <p:nvPr/>
        </p:nvSpPr>
        <p:spPr bwMode="blackGray">
          <a:xfrm>
            <a:off x="2149475" y="1376363"/>
            <a:ext cx="5986463" cy="381000"/>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lstStyle/>
          <a:p>
            <a:pPr algn="ctr" eaLnBrk="1" hangingPunct="1">
              <a:spcBef>
                <a:spcPct val="0"/>
              </a:spcBef>
            </a:pPr>
            <a:r>
              <a:rPr lang="en-US" altLang="en-US" sz="1800"/>
              <a:t>ADF Bindings</a:t>
            </a:r>
          </a:p>
        </p:txBody>
      </p:sp>
      <p:sp>
        <p:nvSpPr>
          <p:cNvPr id="33836" name="Line 1068">
            <a:extLst>
              <a:ext uri="{FF2B5EF4-FFF2-40B4-BE49-F238E27FC236}">
                <a16:creationId xmlns:a16="http://schemas.microsoft.com/office/drawing/2014/main" id="{F48BA2EF-CE12-4C7B-5150-1187E4795525}"/>
              </a:ext>
            </a:extLst>
          </p:cNvPr>
          <p:cNvSpPr>
            <a:spLocks noChangeShapeType="1"/>
          </p:cNvSpPr>
          <p:nvPr/>
        </p:nvSpPr>
        <p:spPr bwMode="auto">
          <a:xfrm>
            <a:off x="3040063" y="2111375"/>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37" name="Line 1069">
            <a:extLst>
              <a:ext uri="{FF2B5EF4-FFF2-40B4-BE49-F238E27FC236}">
                <a16:creationId xmlns:a16="http://schemas.microsoft.com/office/drawing/2014/main" id="{6E12C42C-96A4-9385-3142-9442012021E6}"/>
              </a:ext>
            </a:extLst>
          </p:cNvPr>
          <p:cNvSpPr>
            <a:spLocks noChangeShapeType="1"/>
          </p:cNvSpPr>
          <p:nvPr/>
        </p:nvSpPr>
        <p:spPr bwMode="auto">
          <a:xfrm>
            <a:off x="4529138" y="2111375"/>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38" name="Line 1070">
            <a:extLst>
              <a:ext uri="{FF2B5EF4-FFF2-40B4-BE49-F238E27FC236}">
                <a16:creationId xmlns:a16="http://schemas.microsoft.com/office/drawing/2014/main" id="{F6642335-B3D9-7A01-74F1-F466C492746A}"/>
              </a:ext>
            </a:extLst>
          </p:cNvPr>
          <p:cNvSpPr>
            <a:spLocks noChangeShapeType="1"/>
          </p:cNvSpPr>
          <p:nvPr/>
        </p:nvSpPr>
        <p:spPr bwMode="auto">
          <a:xfrm>
            <a:off x="6162675" y="2111375"/>
            <a:ext cx="0" cy="299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39" name="Line 1071">
            <a:extLst>
              <a:ext uri="{FF2B5EF4-FFF2-40B4-BE49-F238E27FC236}">
                <a16:creationId xmlns:a16="http://schemas.microsoft.com/office/drawing/2014/main" id="{C97AADBD-6A35-7E56-8C8F-A175312DE0F9}"/>
              </a:ext>
            </a:extLst>
          </p:cNvPr>
          <p:cNvSpPr>
            <a:spLocks noChangeShapeType="1"/>
          </p:cNvSpPr>
          <p:nvPr/>
        </p:nvSpPr>
        <p:spPr bwMode="auto">
          <a:xfrm>
            <a:off x="7505700" y="2111375"/>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30" name="Rectangle 1062">
            <a:extLst>
              <a:ext uri="{FF2B5EF4-FFF2-40B4-BE49-F238E27FC236}">
                <a16:creationId xmlns:a16="http://schemas.microsoft.com/office/drawing/2014/main" id="{8B49B83B-BFCB-1B4D-827A-133B765FB9D6}"/>
              </a:ext>
            </a:extLst>
          </p:cNvPr>
          <p:cNvSpPr>
            <a:spLocks noChangeArrowheads="1"/>
          </p:cNvSpPr>
          <p:nvPr/>
        </p:nvSpPr>
        <p:spPr bwMode="blackGray">
          <a:xfrm>
            <a:off x="2149475" y="1851025"/>
            <a:ext cx="5986463" cy="419100"/>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lstStyle/>
          <a:p>
            <a:pPr algn="ctr" eaLnBrk="1" hangingPunct="1">
              <a:spcBef>
                <a:spcPct val="0"/>
              </a:spcBef>
            </a:pPr>
            <a:r>
              <a:rPr lang="en-US" altLang="en-US" sz="1800"/>
              <a:t>ADF Data Control</a:t>
            </a:r>
          </a:p>
        </p:txBody>
      </p:sp>
      <p:sp>
        <p:nvSpPr>
          <p:cNvPr id="33841" name="Freeform 1073">
            <a:extLst>
              <a:ext uri="{FF2B5EF4-FFF2-40B4-BE49-F238E27FC236}">
                <a16:creationId xmlns:a16="http://schemas.microsoft.com/office/drawing/2014/main" id="{1C2F5251-506D-A66B-3688-1E178267A220}"/>
              </a:ext>
            </a:extLst>
          </p:cNvPr>
          <p:cNvSpPr>
            <a:spLocks/>
          </p:cNvSpPr>
          <p:nvPr/>
        </p:nvSpPr>
        <p:spPr bwMode="auto">
          <a:xfrm>
            <a:off x="3040063" y="3309938"/>
            <a:ext cx="4724400" cy="271462"/>
          </a:xfrm>
          <a:custGeom>
            <a:avLst/>
            <a:gdLst>
              <a:gd name="T0" fmla="*/ 0 w 2807"/>
              <a:gd name="T1" fmla="*/ 0 h 128"/>
              <a:gd name="T2" fmla="*/ 0 w 2807"/>
              <a:gd name="T3" fmla="*/ 128 h 128"/>
              <a:gd name="T4" fmla="*/ 2807 w 2807"/>
              <a:gd name="T5" fmla="*/ 128 h 128"/>
              <a:gd name="T6" fmla="*/ 2807 w 2807"/>
              <a:gd name="T7" fmla="*/ 0 h 128"/>
            </a:gdLst>
            <a:ahLst/>
            <a:cxnLst>
              <a:cxn ang="0">
                <a:pos x="T0" y="T1"/>
              </a:cxn>
              <a:cxn ang="0">
                <a:pos x="T2" y="T3"/>
              </a:cxn>
              <a:cxn ang="0">
                <a:pos x="T4" y="T5"/>
              </a:cxn>
              <a:cxn ang="0">
                <a:pos x="T6" y="T7"/>
              </a:cxn>
            </a:cxnLst>
            <a:rect l="0" t="0" r="r" b="b"/>
            <a:pathLst>
              <a:path w="2807" h="128">
                <a:moveTo>
                  <a:pt x="0" y="0"/>
                </a:moveTo>
                <a:lnTo>
                  <a:pt x="0" y="128"/>
                </a:lnTo>
                <a:lnTo>
                  <a:pt x="2807" y="128"/>
                </a:lnTo>
                <a:lnTo>
                  <a:pt x="2807" y="0"/>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08" name="Rectangle 1040">
            <a:extLst>
              <a:ext uri="{FF2B5EF4-FFF2-40B4-BE49-F238E27FC236}">
                <a16:creationId xmlns:a16="http://schemas.microsoft.com/office/drawing/2014/main" id="{48E2A9D4-4C28-3ECF-3A73-A0774DAC9E26}"/>
              </a:ext>
            </a:extLst>
          </p:cNvPr>
          <p:cNvSpPr>
            <a:spLocks noChangeArrowheads="1"/>
          </p:cNvSpPr>
          <p:nvPr/>
        </p:nvSpPr>
        <p:spPr bwMode="blackWhite">
          <a:xfrm>
            <a:off x="7029450" y="2711450"/>
            <a:ext cx="974725" cy="612775"/>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pPr algn="ctr" eaLnBrk="1" hangingPunct="1">
              <a:lnSpc>
                <a:spcPct val="80000"/>
              </a:lnSpc>
              <a:spcBef>
                <a:spcPct val="0"/>
              </a:spcBef>
            </a:pPr>
            <a:r>
              <a:rPr lang="en-US" altLang="en-US" sz="1600"/>
              <a:t>Web</a:t>
            </a:r>
            <a:br>
              <a:rPr lang="en-US" altLang="en-US" sz="1600"/>
            </a:br>
            <a:r>
              <a:rPr lang="en-US" altLang="en-US" sz="1600"/>
              <a:t>Services</a:t>
            </a:r>
          </a:p>
        </p:txBody>
      </p:sp>
      <p:sp>
        <p:nvSpPr>
          <p:cNvPr id="33811" name="Freeform 1043">
            <a:extLst>
              <a:ext uri="{FF2B5EF4-FFF2-40B4-BE49-F238E27FC236}">
                <a16:creationId xmlns:a16="http://schemas.microsoft.com/office/drawing/2014/main" id="{1286307B-27B5-21B0-8001-3A0461BAD694}"/>
              </a:ext>
            </a:extLst>
          </p:cNvPr>
          <p:cNvSpPr>
            <a:spLocks/>
          </p:cNvSpPr>
          <p:nvPr/>
        </p:nvSpPr>
        <p:spPr bwMode="blackWhite">
          <a:xfrm>
            <a:off x="4762500" y="2714625"/>
            <a:ext cx="2894013" cy="762000"/>
          </a:xfrm>
          <a:custGeom>
            <a:avLst/>
            <a:gdLst>
              <a:gd name="T0" fmla="*/ 1200 w 1584"/>
              <a:gd name="T1" fmla="*/ 0 h 432"/>
              <a:gd name="T2" fmla="*/ 288 w 1584"/>
              <a:gd name="T3" fmla="*/ 0 h 432"/>
              <a:gd name="T4" fmla="*/ 288 w 1584"/>
              <a:gd name="T5" fmla="*/ 384 h 432"/>
              <a:gd name="T6" fmla="*/ 0 w 1584"/>
              <a:gd name="T7" fmla="*/ 384 h 432"/>
              <a:gd name="T8" fmla="*/ 0 w 1584"/>
              <a:gd name="T9" fmla="*/ 432 h 432"/>
              <a:gd name="T10" fmla="*/ 1584 w 1584"/>
              <a:gd name="T11" fmla="*/ 432 h 432"/>
              <a:gd name="T12" fmla="*/ 1584 w 1584"/>
              <a:gd name="T13" fmla="*/ 384 h 432"/>
              <a:gd name="T14" fmla="*/ 1200 w 1584"/>
              <a:gd name="T15" fmla="*/ 384 h 432"/>
              <a:gd name="T16" fmla="*/ 1200 w 1584"/>
              <a:gd name="T17"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4" h="432">
                <a:moveTo>
                  <a:pt x="1200" y="0"/>
                </a:moveTo>
                <a:lnTo>
                  <a:pt x="288" y="0"/>
                </a:lnTo>
                <a:lnTo>
                  <a:pt x="288" y="384"/>
                </a:lnTo>
                <a:lnTo>
                  <a:pt x="0" y="384"/>
                </a:lnTo>
                <a:lnTo>
                  <a:pt x="0" y="432"/>
                </a:lnTo>
                <a:lnTo>
                  <a:pt x="1584" y="432"/>
                </a:lnTo>
                <a:lnTo>
                  <a:pt x="1584" y="384"/>
                </a:lnTo>
                <a:lnTo>
                  <a:pt x="1200" y="384"/>
                </a:lnTo>
                <a:lnTo>
                  <a:pt x="1200" y="0"/>
                </a:lnTo>
                <a:close/>
              </a:path>
            </a:pathLst>
          </a:custGeom>
          <a:solidFill>
            <a:srgbClr val="FFCC99"/>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endParaRPr lang="en-IN"/>
          </a:p>
        </p:txBody>
      </p:sp>
      <p:sp>
        <p:nvSpPr>
          <p:cNvPr id="33813" name="Rectangle 1045">
            <a:extLst>
              <a:ext uri="{FF2B5EF4-FFF2-40B4-BE49-F238E27FC236}">
                <a16:creationId xmlns:a16="http://schemas.microsoft.com/office/drawing/2014/main" id="{ADCB21E9-AA1B-9B45-AB69-9A691D2A054F}"/>
              </a:ext>
            </a:extLst>
          </p:cNvPr>
          <p:cNvSpPr>
            <a:spLocks noChangeArrowheads="1"/>
          </p:cNvSpPr>
          <p:nvPr/>
        </p:nvSpPr>
        <p:spPr bwMode="auto">
          <a:xfrm>
            <a:off x="5389563" y="2743200"/>
            <a:ext cx="14287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0000"/>
              </a:lnSpc>
              <a:spcBef>
                <a:spcPct val="0"/>
              </a:spcBef>
            </a:pPr>
            <a:r>
              <a:rPr lang="en-US" altLang="en-US" sz="1800"/>
              <a:t>ADF</a:t>
            </a:r>
            <a:br>
              <a:rPr lang="en-US" altLang="en-US" sz="1800"/>
            </a:br>
            <a:r>
              <a:rPr lang="en-US" altLang="en-US" sz="1800"/>
              <a:t>Application</a:t>
            </a:r>
            <a:br>
              <a:rPr lang="en-US" altLang="en-US" sz="1800"/>
            </a:br>
            <a:r>
              <a:rPr lang="en-US" altLang="en-US" sz="1800"/>
              <a:t>Module</a:t>
            </a:r>
          </a:p>
        </p:txBody>
      </p:sp>
      <p:sp>
        <p:nvSpPr>
          <p:cNvPr id="33817" name="Rectangle 1049">
            <a:extLst>
              <a:ext uri="{FF2B5EF4-FFF2-40B4-BE49-F238E27FC236}">
                <a16:creationId xmlns:a16="http://schemas.microsoft.com/office/drawing/2014/main" id="{39AEE0E4-785E-E735-A433-DDB446B4CE4F}"/>
              </a:ext>
            </a:extLst>
          </p:cNvPr>
          <p:cNvSpPr>
            <a:spLocks noChangeArrowheads="1"/>
          </p:cNvSpPr>
          <p:nvPr/>
        </p:nvSpPr>
        <p:spPr bwMode="blackWhite">
          <a:xfrm>
            <a:off x="2486025" y="2711450"/>
            <a:ext cx="1143000" cy="609600"/>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pPr algn="ctr" eaLnBrk="1" hangingPunct="1">
              <a:lnSpc>
                <a:spcPct val="80000"/>
              </a:lnSpc>
              <a:spcBef>
                <a:spcPct val="0"/>
              </a:spcBef>
            </a:pPr>
            <a:r>
              <a:rPr lang="en-US" altLang="en-US" sz="1600"/>
              <a:t>Java</a:t>
            </a:r>
            <a:br>
              <a:rPr lang="en-US" altLang="en-US" sz="1600"/>
            </a:br>
            <a:r>
              <a:rPr lang="en-US" altLang="en-US" sz="1600"/>
              <a:t>Classes</a:t>
            </a:r>
          </a:p>
        </p:txBody>
      </p:sp>
      <p:sp>
        <p:nvSpPr>
          <p:cNvPr id="33843" name="Freeform 1075">
            <a:extLst>
              <a:ext uri="{FF2B5EF4-FFF2-40B4-BE49-F238E27FC236}">
                <a16:creationId xmlns:a16="http://schemas.microsoft.com/office/drawing/2014/main" id="{23AD8E43-E94F-3D58-2D51-C0D6E2844C04}"/>
              </a:ext>
            </a:extLst>
          </p:cNvPr>
          <p:cNvSpPr>
            <a:spLocks/>
          </p:cNvSpPr>
          <p:nvPr/>
        </p:nvSpPr>
        <p:spPr bwMode="auto">
          <a:xfrm>
            <a:off x="2660650" y="3581400"/>
            <a:ext cx="434975" cy="422275"/>
          </a:xfrm>
          <a:custGeom>
            <a:avLst/>
            <a:gdLst>
              <a:gd name="T0" fmla="*/ 274 w 274"/>
              <a:gd name="T1" fmla="*/ 0 h 262"/>
              <a:gd name="T2" fmla="*/ 0 w 274"/>
              <a:gd name="T3" fmla="*/ 0 h 262"/>
              <a:gd name="T4" fmla="*/ 0 w 274"/>
              <a:gd name="T5" fmla="*/ 262 h 262"/>
            </a:gdLst>
            <a:ahLst/>
            <a:cxnLst>
              <a:cxn ang="0">
                <a:pos x="T0" y="T1"/>
              </a:cxn>
              <a:cxn ang="0">
                <a:pos x="T2" y="T3"/>
              </a:cxn>
              <a:cxn ang="0">
                <a:pos x="T4" y="T5"/>
              </a:cxn>
            </a:cxnLst>
            <a:rect l="0" t="0" r="r" b="b"/>
            <a:pathLst>
              <a:path w="274" h="262">
                <a:moveTo>
                  <a:pt x="274" y="0"/>
                </a:moveTo>
                <a:lnTo>
                  <a:pt x="0" y="0"/>
                </a:lnTo>
                <a:lnTo>
                  <a:pt x="0" y="262"/>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44" name="Line 1076">
            <a:extLst>
              <a:ext uri="{FF2B5EF4-FFF2-40B4-BE49-F238E27FC236}">
                <a16:creationId xmlns:a16="http://schemas.microsoft.com/office/drawing/2014/main" id="{5E3BCB2B-BFF1-74F3-709C-F3B610849FB8}"/>
              </a:ext>
            </a:extLst>
          </p:cNvPr>
          <p:cNvSpPr>
            <a:spLocks noChangeShapeType="1"/>
          </p:cNvSpPr>
          <p:nvPr/>
        </p:nvSpPr>
        <p:spPr bwMode="auto">
          <a:xfrm>
            <a:off x="3978275" y="3333750"/>
            <a:ext cx="0" cy="1924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18" name="Rectangle 1050">
            <a:extLst>
              <a:ext uri="{FF2B5EF4-FFF2-40B4-BE49-F238E27FC236}">
                <a16:creationId xmlns:a16="http://schemas.microsoft.com/office/drawing/2014/main" id="{2694D2EA-950D-3B27-1945-CAAD8FD99D45}"/>
              </a:ext>
            </a:extLst>
          </p:cNvPr>
          <p:cNvSpPr>
            <a:spLocks noChangeArrowheads="1"/>
          </p:cNvSpPr>
          <p:nvPr/>
        </p:nvSpPr>
        <p:spPr bwMode="blackWhite">
          <a:xfrm>
            <a:off x="3819525" y="2711450"/>
            <a:ext cx="1385888" cy="612775"/>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tIns="91440" anchor="ctr"/>
          <a:lstStyle/>
          <a:p>
            <a:pPr algn="ctr" eaLnBrk="1" hangingPunct="1">
              <a:lnSpc>
                <a:spcPct val="70000"/>
              </a:lnSpc>
              <a:spcBef>
                <a:spcPct val="0"/>
              </a:spcBef>
            </a:pPr>
            <a:r>
              <a:rPr lang="en-US" altLang="en-US" sz="1600"/>
              <a:t>EJB</a:t>
            </a:r>
            <a:br>
              <a:rPr lang="en-US" altLang="en-US" sz="1600"/>
            </a:br>
            <a:r>
              <a:rPr lang="en-US" altLang="en-US" sz="1600"/>
              <a:t>Session</a:t>
            </a:r>
            <a:br>
              <a:rPr lang="en-US" altLang="en-US" sz="1600"/>
            </a:br>
            <a:r>
              <a:rPr lang="en-US" altLang="en-US" sz="1600"/>
              <a:t>Beans</a:t>
            </a:r>
          </a:p>
        </p:txBody>
      </p:sp>
      <p:sp>
        <p:nvSpPr>
          <p:cNvPr id="33821" name="Freeform 1053">
            <a:extLst>
              <a:ext uri="{FF2B5EF4-FFF2-40B4-BE49-F238E27FC236}">
                <a16:creationId xmlns:a16="http://schemas.microsoft.com/office/drawing/2014/main" id="{EC22C5C3-A2BE-32F3-9E20-16AF86B49E28}"/>
              </a:ext>
            </a:extLst>
          </p:cNvPr>
          <p:cNvSpPr>
            <a:spLocks/>
          </p:cNvSpPr>
          <p:nvPr/>
        </p:nvSpPr>
        <p:spPr bwMode="blackWhite">
          <a:xfrm>
            <a:off x="3170238" y="4005263"/>
            <a:ext cx="1639887" cy="681037"/>
          </a:xfrm>
          <a:custGeom>
            <a:avLst/>
            <a:gdLst>
              <a:gd name="T0" fmla="*/ 0 w 548"/>
              <a:gd name="T1" fmla="*/ 0 h 316"/>
              <a:gd name="T2" fmla="*/ 0 w 548"/>
              <a:gd name="T3" fmla="*/ 316 h 316"/>
              <a:gd name="T4" fmla="*/ 548 w 548"/>
              <a:gd name="T5" fmla="*/ 316 h 316"/>
              <a:gd name="T6" fmla="*/ 548 w 548"/>
              <a:gd name="T7" fmla="*/ 276 h 316"/>
              <a:gd name="T8" fmla="*/ 365 w 548"/>
              <a:gd name="T9" fmla="*/ 276 h 316"/>
              <a:gd name="T10" fmla="*/ 365 w 548"/>
              <a:gd name="T11" fmla="*/ 0 h 316"/>
              <a:gd name="T12" fmla="*/ 0 w 548"/>
              <a:gd name="T13" fmla="*/ 0 h 316"/>
            </a:gdLst>
            <a:ahLst/>
            <a:cxnLst>
              <a:cxn ang="0">
                <a:pos x="T0" y="T1"/>
              </a:cxn>
              <a:cxn ang="0">
                <a:pos x="T2" y="T3"/>
              </a:cxn>
              <a:cxn ang="0">
                <a:pos x="T4" y="T5"/>
              </a:cxn>
              <a:cxn ang="0">
                <a:pos x="T6" y="T7"/>
              </a:cxn>
              <a:cxn ang="0">
                <a:pos x="T8" y="T9"/>
              </a:cxn>
              <a:cxn ang="0">
                <a:pos x="T10" y="T11"/>
              </a:cxn>
              <a:cxn ang="0">
                <a:pos x="T12" y="T13"/>
              </a:cxn>
            </a:cxnLst>
            <a:rect l="0" t="0" r="r" b="b"/>
            <a:pathLst>
              <a:path w="548" h="316">
                <a:moveTo>
                  <a:pt x="0" y="0"/>
                </a:moveTo>
                <a:lnTo>
                  <a:pt x="0" y="316"/>
                </a:lnTo>
                <a:lnTo>
                  <a:pt x="548" y="316"/>
                </a:lnTo>
                <a:lnTo>
                  <a:pt x="548" y="276"/>
                </a:lnTo>
                <a:lnTo>
                  <a:pt x="365" y="276"/>
                </a:lnTo>
                <a:lnTo>
                  <a:pt x="365" y="0"/>
                </a:lnTo>
                <a:lnTo>
                  <a:pt x="0" y="0"/>
                </a:lnTo>
                <a:close/>
              </a:path>
            </a:pathLst>
          </a:custGeom>
          <a:solidFill>
            <a:srgbClr val="FFCC99"/>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tIns="91440" anchor="ctr" anchorCtr="1"/>
          <a:lstStyle/>
          <a:p>
            <a:endParaRPr lang="en-IN"/>
          </a:p>
        </p:txBody>
      </p:sp>
      <p:sp>
        <p:nvSpPr>
          <p:cNvPr id="33823" name="Rectangle 1055">
            <a:extLst>
              <a:ext uri="{FF2B5EF4-FFF2-40B4-BE49-F238E27FC236}">
                <a16:creationId xmlns:a16="http://schemas.microsoft.com/office/drawing/2014/main" id="{E66E6525-0157-4187-3B55-5E62288A2822}"/>
              </a:ext>
            </a:extLst>
          </p:cNvPr>
          <p:cNvSpPr>
            <a:spLocks noChangeArrowheads="1"/>
          </p:cNvSpPr>
          <p:nvPr/>
        </p:nvSpPr>
        <p:spPr bwMode="blackWhite">
          <a:xfrm>
            <a:off x="3206750" y="4106863"/>
            <a:ext cx="990600" cy="4826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0"/>
              </a:spcBef>
            </a:pPr>
            <a:r>
              <a:rPr lang="en-US" altLang="en-US" sz="1600"/>
              <a:t>TopLink</a:t>
            </a:r>
            <a:br>
              <a:rPr lang="en-US" altLang="en-US" sz="1600"/>
            </a:br>
            <a:r>
              <a:rPr lang="en-US" altLang="en-US" sz="1600"/>
              <a:t>Queries</a:t>
            </a:r>
          </a:p>
        </p:txBody>
      </p:sp>
      <p:sp>
        <p:nvSpPr>
          <p:cNvPr id="33812" name="Freeform 1044">
            <a:extLst>
              <a:ext uri="{FF2B5EF4-FFF2-40B4-BE49-F238E27FC236}">
                <a16:creationId xmlns:a16="http://schemas.microsoft.com/office/drawing/2014/main" id="{E1850966-E084-E12D-6D59-7B580529C28B}"/>
              </a:ext>
            </a:extLst>
          </p:cNvPr>
          <p:cNvSpPr>
            <a:spLocks/>
          </p:cNvSpPr>
          <p:nvPr/>
        </p:nvSpPr>
        <p:spPr bwMode="blackWhite">
          <a:xfrm>
            <a:off x="4800600" y="3852863"/>
            <a:ext cx="2249488" cy="790575"/>
          </a:xfrm>
          <a:custGeom>
            <a:avLst/>
            <a:gdLst>
              <a:gd name="T0" fmla="*/ 868 w 868"/>
              <a:gd name="T1" fmla="*/ 432 h 432"/>
              <a:gd name="T2" fmla="*/ 244 w 868"/>
              <a:gd name="T3" fmla="*/ 432 h 432"/>
              <a:gd name="T4" fmla="*/ 244 w 868"/>
              <a:gd name="T5" fmla="*/ 48 h 432"/>
              <a:gd name="T6" fmla="*/ 0 w 868"/>
              <a:gd name="T7" fmla="*/ 48 h 432"/>
              <a:gd name="T8" fmla="*/ 0 w 868"/>
              <a:gd name="T9" fmla="*/ 0 h 432"/>
              <a:gd name="T10" fmla="*/ 868 w 868"/>
              <a:gd name="T11" fmla="*/ 0 h 432"/>
              <a:gd name="T12" fmla="*/ 868 w 868"/>
              <a:gd name="T13" fmla="*/ 432 h 432"/>
            </a:gdLst>
            <a:ahLst/>
            <a:cxnLst>
              <a:cxn ang="0">
                <a:pos x="T0" y="T1"/>
              </a:cxn>
              <a:cxn ang="0">
                <a:pos x="T2" y="T3"/>
              </a:cxn>
              <a:cxn ang="0">
                <a:pos x="T4" y="T5"/>
              </a:cxn>
              <a:cxn ang="0">
                <a:pos x="T6" y="T7"/>
              </a:cxn>
              <a:cxn ang="0">
                <a:pos x="T8" y="T9"/>
              </a:cxn>
              <a:cxn ang="0">
                <a:pos x="T10" y="T11"/>
              </a:cxn>
              <a:cxn ang="0">
                <a:pos x="T12" y="T13"/>
              </a:cxn>
            </a:cxnLst>
            <a:rect l="0" t="0" r="r" b="b"/>
            <a:pathLst>
              <a:path w="868" h="432">
                <a:moveTo>
                  <a:pt x="868" y="432"/>
                </a:moveTo>
                <a:lnTo>
                  <a:pt x="244" y="432"/>
                </a:lnTo>
                <a:lnTo>
                  <a:pt x="244" y="48"/>
                </a:lnTo>
                <a:lnTo>
                  <a:pt x="0" y="48"/>
                </a:lnTo>
                <a:lnTo>
                  <a:pt x="0" y="0"/>
                </a:lnTo>
                <a:lnTo>
                  <a:pt x="868" y="0"/>
                </a:lnTo>
                <a:lnTo>
                  <a:pt x="868" y="432"/>
                </a:lnTo>
                <a:close/>
              </a:path>
            </a:pathLst>
          </a:custGeom>
          <a:solidFill>
            <a:srgbClr val="FFCC99"/>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endParaRPr lang="en-IN"/>
          </a:p>
        </p:txBody>
      </p:sp>
      <p:sp>
        <p:nvSpPr>
          <p:cNvPr id="33814" name="Rectangle 1046">
            <a:extLst>
              <a:ext uri="{FF2B5EF4-FFF2-40B4-BE49-F238E27FC236}">
                <a16:creationId xmlns:a16="http://schemas.microsoft.com/office/drawing/2014/main" id="{E1D26D22-681F-FA26-C988-F6BF91F6F4E5}"/>
              </a:ext>
            </a:extLst>
          </p:cNvPr>
          <p:cNvSpPr>
            <a:spLocks noChangeArrowheads="1"/>
          </p:cNvSpPr>
          <p:nvPr/>
        </p:nvSpPr>
        <p:spPr bwMode="blackWhite">
          <a:xfrm>
            <a:off x="5497513" y="3975100"/>
            <a:ext cx="1479550" cy="5302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lnSpc>
                <a:spcPct val="80000"/>
              </a:lnSpc>
              <a:spcBef>
                <a:spcPct val="0"/>
              </a:spcBef>
            </a:pPr>
            <a:r>
              <a:rPr lang="en-US" altLang="en-US" sz="1800"/>
              <a:t>ADF</a:t>
            </a:r>
            <a:br>
              <a:rPr lang="en-US" altLang="en-US" sz="1800"/>
            </a:br>
            <a:r>
              <a:rPr lang="en-US" altLang="en-US" sz="1800"/>
              <a:t>View Object</a:t>
            </a:r>
          </a:p>
        </p:txBody>
      </p:sp>
      <p:sp>
        <p:nvSpPr>
          <p:cNvPr id="33847" name="Line 1079">
            <a:extLst>
              <a:ext uri="{FF2B5EF4-FFF2-40B4-BE49-F238E27FC236}">
                <a16:creationId xmlns:a16="http://schemas.microsoft.com/office/drawing/2014/main" id="{482B3DBF-E972-354D-CD67-A111C2D90363}"/>
              </a:ext>
            </a:extLst>
          </p:cNvPr>
          <p:cNvSpPr>
            <a:spLocks noChangeShapeType="1"/>
          </p:cNvSpPr>
          <p:nvPr/>
        </p:nvSpPr>
        <p:spPr bwMode="auto">
          <a:xfrm>
            <a:off x="4651375" y="3578225"/>
            <a:ext cx="0" cy="441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27" name="Rectangle 1059">
            <a:extLst>
              <a:ext uri="{FF2B5EF4-FFF2-40B4-BE49-F238E27FC236}">
                <a16:creationId xmlns:a16="http://schemas.microsoft.com/office/drawing/2014/main" id="{87533B1D-A4AB-7BEF-0652-41B1DF5D5C18}"/>
              </a:ext>
            </a:extLst>
          </p:cNvPr>
          <p:cNvSpPr>
            <a:spLocks noChangeArrowheads="1"/>
          </p:cNvSpPr>
          <p:nvPr/>
        </p:nvSpPr>
        <p:spPr bwMode="blackWhite">
          <a:xfrm>
            <a:off x="3090863" y="5237163"/>
            <a:ext cx="1100137" cy="485775"/>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tIns="91440" anchor="ctr" anchorCtr="1"/>
          <a:lstStyle/>
          <a:p>
            <a:pPr algn="ctr" eaLnBrk="1" hangingPunct="1">
              <a:lnSpc>
                <a:spcPct val="70000"/>
              </a:lnSpc>
              <a:spcBef>
                <a:spcPct val="0"/>
              </a:spcBef>
            </a:pPr>
            <a:r>
              <a:rPr lang="en-US" altLang="en-US" sz="1600"/>
              <a:t>Java</a:t>
            </a:r>
            <a:br>
              <a:rPr lang="en-US" altLang="en-US" sz="1600"/>
            </a:br>
            <a:r>
              <a:rPr lang="en-US" altLang="en-US" sz="1600"/>
              <a:t>Classes</a:t>
            </a:r>
          </a:p>
        </p:txBody>
      </p:sp>
      <p:sp>
        <p:nvSpPr>
          <p:cNvPr id="33848" name="Line 1080">
            <a:extLst>
              <a:ext uri="{FF2B5EF4-FFF2-40B4-BE49-F238E27FC236}">
                <a16:creationId xmlns:a16="http://schemas.microsoft.com/office/drawing/2014/main" id="{2837915C-27CD-943E-1567-CD02D479B329}"/>
              </a:ext>
            </a:extLst>
          </p:cNvPr>
          <p:cNvSpPr>
            <a:spLocks noChangeShapeType="1"/>
          </p:cNvSpPr>
          <p:nvPr/>
        </p:nvSpPr>
        <p:spPr bwMode="auto">
          <a:xfrm>
            <a:off x="4978400" y="4513263"/>
            <a:ext cx="0" cy="7445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20" name="Rectangle 1052">
            <a:extLst>
              <a:ext uri="{FF2B5EF4-FFF2-40B4-BE49-F238E27FC236}">
                <a16:creationId xmlns:a16="http://schemas.microsoft.com/office/drawing/2014/main" id="{F72CD105-FF7A-E096-D7B0-08B1663E8C41}"/>
              </a:ext>
            </a:extLst>
          </p:cNvPr>
          <p:cNvSpPr>
            <a:spLocks noChangeArrowheads="1"/>
          </p:cNvSpPr>
          <p:nvPr/>
        </p:nvSpPr>
        <p:spPr bwMode="blackWhite">
          <a:xfrm>
            <a:off x="4343400" y="4006850"/>
            <a:ext cx="1004888" cy="530225"/>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tIns="91440" anchor="ctr" anchorCtr="1"/>
          <a:lstStyle/>
          <a:p>
            <a:pPr algn="ctr" eaLnBrk="1" hangingPunct="1">
              <a:lnSpc>
                <a:spcPct val="70000"/>
              </a:lnSpc>
              <a:spcBef>
                <a:spcPct val="0"/>
              </a:spcBef>
            </a:pPr>
            <a:r>
              <a:rPr lang="en-US" altLang="en-US" sz="1600"/>
              <a:t>EJB</a:t>
            </a:r>
            <a:br>
              <a:rPr lang="en-US" altLang="en-US" sz="1600"/>
            </a:br>
            <a:r>
              <a:rPr lang="en-US" altLang="en-US" sz="1600"/>
              <a:t>Finders</a:t>
            </a:r>
          </a:p>
        </p:txBody>
      </p:sp>
      <p:sp>
        <p:nvSpPr>
          <p:cNvPr id="33805" name="Freeform 1037">
            <a:extLst>
              <a:ext uri="{FF2B5EF4-FFF2-40B4-BE49-F238E27FC236}">
                <a16:creationId xmlns:a16="http://schemas.microsoft.com/office/drawing/2014/main" id="{AA022B9D-BDB6-B8A0-5E1D-BC86B9CA6CBB}"/>
              </a:ext>
            </a:extLst>
          </p:cNvPr>
          <p:cNvSpPr>
            <a:spLocks/>
          </p:cNvSpPr>
          <p:nvPr/>
        </p:nvSpPr>
        <p:spPr bwMode="blackWhite">
          <a:xfrm>
            <a:off x="5367338" y="5070475"/>
            <a:ext cx="2014537" cy="1023938"/>
          </a:xfrm>
          <a:custGeom>
            <a:avLst/>
            <a:gdLst>
              <a:gd name="T0" fmla="*/ 868 w 868"/>
              <a:gd name="T1" fmla="*/ 432 h 432"/>
              <a:gd name="T2" fmla="*/ 244 w 868"/>
              <a:gd name="T3" fmla="*/ 432 h 432"/>
              <a:gd name="T4" fmla="*/ 244 w 868"/>
              <a:gd name="T5" fmla="*/ 48 h 432"/>
              <a:gd name="T6" fmla="*/ 0 w 868"/>
              <a:gd name="T7" fmla="*/ 48 h 432"/>
              <a:gd name="T8" fmla="*/ 0 w 868"/>
              <a:gd name="T9" fmla="*/ 0 h 432"/>
              <a:gd name="T10" fmla="*/ 868 w 868"/>
              <a:gd name="T11" fmla="*/ 0 h 432"/>
              <a:gd name="T12" fmla="*/ 868 w 868"/>
              <a:gd name="T13" fmla="*/ 432 h 432"/>
            </a:gdLst>
            <a:ahLst/>
            <a:cxnLst>
              <a:cxn ang="0">
                <a:pos x="T0" y="T1"/>
              </a:cxn>
              <a:cxn ang="0">
                <a:pos x="T2" y="T3"/>
              </a:cxn>
              <a:cxn ang="0">
                <a:pos x="T4" y="T5"/>
              </a:cxn>
              <a:cxn ang="0">
                <a:pos x="T6" y="T7"/>
              </a:cxn>
              <a:cxn ang="0">
                <a:pos x="T8" y="T9"/>
              </a:cxn>
              <a:cxn ang="0">
                <a:pos x="T10" y="T11"/>
              </a:cxn>
              <a:cxn ang="0">
                <a:pos x="T12" y="T13"/>
              </a:cxn>
            </a:cxnLst>
            <a:rect l="0" t="0" r="r" b="b"/>
            <a:pathLst>
              <a:path w="868" h="432">
                <a:moveTo>
                  <a:pt x="868" y="432"/>
                </a:moveTo>
                <a:lnTo>
                  <a:pt x="244" y="432"/>
                </a:lnTo>
                <a:lnTo>
                  <a:pt x="244" y="48"/>
                </a:lnTo>
                <a:lnTo>
                  <a:pt x="0" y="48"/>
                </a:lnTo>
                <a:lnTo>
                  <a:pt x="0" y="0"/>
                </a:lnTo>
                <a:lnTo>
                  <a:pt x="868" y="0"/>
                </a:lnTo>
                <a:lnTo>
                  <a:pt x="868" y="432"/>
                </a:lnTo>
                <a:close/>
              </a:path>
            </a:pathLst>
          </a:custGeom>
          <a:solidFill>
            <a:srgbClr val="FFCC99"/>
          </a:solidFill>
          <a:ln w="2857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endParaRPr lang="en-IN"/>
          </a:p>
        </p:txBody>
      </p:sp>
      <p:sp>
        <p:nvSpPr>
          <p:cNvPr id="33806" name="Rectangle 1038">
            <a:extLst>
              <a:ext uri="{FF2B5EF4-FFF2-40B4-BE49-F238E27FC236}">
                <a16:creationId xmlns:a16="http://schemas.microsoft.com/office/drawing/2014/main" id="{20343B2C-C9DB-E2D1-B55B-ACB88BB5D372}"/>
              </a:ext>
            </a:extLst>
          </p:cNvPr>
          <p:cNvSpPr>
            <a:spLocks noChangeArrowheads="1"/>
          </p:cNvSpPr>
          <p:nvPr/>
        </p:nvSpPr>
        <p:spPr bwMode="blackWhite">
          <a:xfrm>
            <a:off x="5934075" y="5176838"/>
            <a:ext cx="1433513" cy="825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0"/>
              </a:spcBef>
            </a:pPr>
            <a:r>
              <a:rPr lang="en-US" altLang="en-US" sz="2000"/>
              <a:t>ADF Entity Object</a:t>
            </a:r>
          </a:p>
        </p:txBody>
      </p:sp>
      <p:sp>
        <p:nvSpPr>
          <p:cNvPr id="33824" name="Rectangle 1056">
            <a:extLst>
              <a:ext uri="{FF2B5EF4-FFF2-40B4-BE49-F238E27FC236}">
                <a16:creationId xmlns:a16="http://schemas.microsoft.com/office/drawing/2014/main" id="{0A1F0855-356B-4211-ABE8-65339EF0841B}"/>
              </a:ext>
            </a:extLst>
          </p:cNvPr>
          <p:cNvSpPr>
            <a:spLocks noChangeArrowheads="1"/>
          </p:cNvSpPr>
          <p:nvPr/>
        </p:nvSpPr>
        <p:spPr bwMode="blackWhite">
          <a:xfrm>
            <a:off x="4267200" y="5237163"/>
            <a:ext cx="1590675" cy="485775"/>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tIns="91440" anchor="ctr" anchorCtr="1"/>
          <a:lstStyle/>
          <a:p>
            <a:pPr algn="ctr" eaLnBrk="1" hangingPunct="1">
              <a:lnSpc>
                <a:spcPct val="70000"/>
              </a:lnSpc>
              <a:spcBef>
                <a:spcPct val="0"/>
              </a:spcBef>
            </a:pPr>
            <a:r>
              <a:rPr lang="en-US" altLang="en-US" sz="1600"/>
              <a:t>EJB Entity</a:t>
            </a:r>
            <a:br>
              <a:rPr lang="en-US" altLang="en-US" sz="1600"/>
            </a:br>
            <a:r>
              <a:rPr lang="en-US" altLang="en-US" sz="1600"/>
              <a:t>Beans</a:t>
            </a:r>
          </a:p>
        </p:txBody>
      </p:sp>
      <p:sp>
        <p:nvSpPr>
          <p:cNvPr id="33850" name="Freeform 1082">
            <a:extLst>
              <a:ext uri="{FF2B5EF4-FFF2-40B4-BE49-F238E27FC236}">
                <a16:creationId xmlns:a16="http://schemas.microsoft.com/office/drawing/2014/main" id="{AFDFD17C-AE9F-53EA-F321-6ABDBD51328A}"/>
              </a:ext>
            </a:extLst>
          </p:cNvPr>
          <p:cNvSpPr>
            <a:spLocks/>
          </p:cNvSpPr>
          <p:nvPr/>
        </p:nvSpPr>
        <p:spPr bwMode="auto">
          <a:xfrm>
            <a:off x="2641600" y="4673600"/>
            <a:ext cx="1335088" cy="203200"/>
          </a:xfrm>
          <a:custGeom>
            <a:avLst/>
            <a:gdLst>
              <a:gd name="T0" fmla="*/ 0 w 841"/>
              <a:gd name="T1" fmla="*/ 0 h 155"/>
              <a:gd name="T2" fmla="*/ 0 w 841"/>
              <a:gd name="T3" fmla="*/ 155 h 155"/>
              <a:gd name="T4" fmla="*/ 841 w 841"/>
              <a:gd name="T5" fmla="*/ 155 h 155"/>
            </a:gdLst>
            <a:ahLst/>
            <a:cxnLst>
              <a:cxn ang="0">
                <a:pos x="T0" y="T1"/>
              </a:cxn>
              <a:cxn ang="0">
                <a:pos x="T2" y="T3"/>
              </a:cxn>
              <a:cxn ang="0">
                <a:pos x="T4" y="T5"/>
              </a:cxn>
            </a:cxnLst>
            <a:rect l="0" t="0" r="r" b="b"/>
            <a:pathLst>
              <a:path w="841" h="155">
                <a:moveTo>
                  <a:pt x="0" y="0"/>
                </a:moveTo>
                <a:lnTo>
                  <a:pt x="0" y="155"/>
                </a:lnTo>
                <a:lnTo>
                  <a:pt x="841" y="155"/>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26" name="Rectangle 1058">
            <a:extLst>
              <a:ext uri="{FF2B5EF4-FFF2-40B4-BE49-F238E27FC236}">
                <a16:creationId xmlns:a16="http://schemas.microsoft.com/office/drawing/2014/main" id="{010EDCF6-74AD-C15F-A6AE-33B40BE2366D}"/>
              </a:ext>
            </a:extLst>
          </p:cNvPr>
          <p:cNvSpPr>
            <a:spLocks noChangeArrowheads="1"/>
          </p:cNvSpPr>
          <p:nvPr/>
        </p:nvSpPr>
        <p:spPr bwMode="blackWhite">
          <a:xfrm>
            <a:off x="2282825" y="4005263"/>
            <a:ext cx="804863" cy="685800"/>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nchorCtr="1"/>
          <a:lstStyle/>
          <a:p>
            <a:pPr algn="ctr" eaLnBrk="1" hangingPunct="1">
              <a:lnSpc>
                <a:spcPct val="80000"/>
              </a:lnSpc>
              <a:spcBef>
                <a:spcPct val="0"/>
              </a:spcBef>
            </a:pPr>
            <a:r>
              <a:rPr lang="en-US" altLang="en-US" sz="1600"/>
              <a:t>JDBC</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3D40B43-FDB3-03D6-52E3-F09C4E386F16}"/>
              </a:ext>
            </a:extLst>
          </p:cNvPr>
          <p:cNvSpPr>
            <a:spLocks noGrp="1" noChangeArrowheads="1"/>
          </p:cNvSpPr>
          <p:nvPr>
            <p:ph type="title"/>
          </p:nvPr>
        </p:nvSpPr>
        <p:spPr/>
        <p:txBody>
          <a:bodyPr/>
          <a:lstStyle/>
          <a:p>
            <a:r>
              <a:rPr lang="en-US" altLang="en-US"/>
              <a:t>Components of the Model Layer</a:t>
            </a:r>
          </a:p>
        </p:txBody>
      </p:sp>
      <p:sp>
        <p:nvSpPr>
          <p:cNvPr id="35843" name="Rectangle 3">
            <a:extLst>
              <a:ext uri="{FF2B5EF4-FFF2-40B4-BE49-F238E27FC236}">
                <a16:creationId xmlns:a16="http://schemas.microsoft.com/office/drawing/2014/main" id="{0589DF78-8BA1-2929-BDC8-B50E9905FE91}"/>
              </a:ext>
            </a:extLst>
          </p:cNvPr>
          <p:cNvSpPr>
            <a:spLocks noGrp="1" noChangeArrowheads="1"/>
          </p:cNvSpPr>
          <p:nvPr>
            <p:ph type="body" idx="1"/>
          </p:nvPr>
        </p:nvSpPr>
        <p:spPr>
          <a:xfrm>
            <a:off x="863600" y="1816100"/>
            <a:ext cx="7366000" cy="3143250"/>
          </a:xfrm>
        </p:spPr>
        <p:txBody>
          <a:bodyPr/>
          <a:lstStyle/>
          <a:p>
            <a:pPr lvl="1"/>
            <a:r>
              <a:rPr lang="en-US" altLang="en-US"/>
              <a:t>Bindings:</a:t>
            </a:r>
          </a:p>
          <a:p>
            <a:pPr lvl="2"/>
            <a:r>
              <a:rPr lang="en-US" altLang="en-US"/>
              <a:t>Metadata that describes</a:t>
            </a:r>
            <a:r>
              <a:rPr lang="en-US" altLang="en-US">
                <a:cs typeface="Arial" panose="020B0604020202020204" pitchFamily="34" charset="0"/>
              </a:rPr>
              <a:t> how the UI components on a page use the values and actions provided by the Business Service</a:t>
            </a:r>
            <a:endParaRPr lang="en-US" altLang="en-US"/>
          </a:p>
          <a:p>
            <a:pPr lvl="1"/>
            <a:r>
              <a:rPr lang="en-US" altLang="en-US"/>
              <a:t>Data controls:</a:t>
            </a:r>
          </a:p>
          <a:p>
            <a:pPr lvl="2"/>
            <a:r>
              <a:rPr lang="en-US" altLang="en-US"/>
              <a:t>Metadata that describes the data model returned by the Business Service</a:t>
            </a:r>
          </a:p>
          <a:p>
            <a:pPr lvl="1"/>
            <a:r>
              <a:rPr lang="en-US" altLang="en-US"/>
              <a:t>The metadata has the same format for all business services.</a:t>
            </a:r>
          </a:p>
        </p:txBody>
      </p:sp>
      <p:sp>
        <p:nvSpPr>
          <p:cNvPr id="35848" name="Rectangle 8">
            <a:extLst>
              <a:ext uri="{FF2B5EF4-FFF2-40B4-BE49-F238E27FC236}">
                <a16:creationId xmlns:a16="http://schemas.microsoft.com/office/drawing/2014/main" id="{0C1A74F6-5997-85DA-9EC3-1A01C5056B4A}"/>
              </a:ext>
            </a:extLst>
          </p:cNvPr>
          <p:cNvSpPr>
            <a:spLocks noChangeArrowheads="1"/>
          </p:cNvSpPr>
          <p:nvPr/>
        </p:nvSpPr>
        <p:spPr bwMode="blackGray">
          <a:xfrm>
            <a:off x="2314575" y="5111750"/>
            <a:ext cx="4619625" cy="1052513"/>
          </a:xfrm>
          <a:prstGeom prst="rect">
            <a:avLst/>
          </a:prstGeom>
          <a:solidFill>
            <a:srgbClr val="FFFF99"/>
          </a:solidFill>
          <a:ln w="28575">
            <a:solidFill>
              <a:schemeClr val="tx1"/>
            </a:solidFill>
            <a:prstDash val="dash"/>
            <a:miter lim="800000"/>
            <a:headEnd/>
            <a:tailEnd/>
          </a:ln>
          <a:effectLst/>
          <a:extLst>
            <a:ext uri="{AF507438-7753-43E0-B8FC-AC1667EBCBE1}">
              <a14:hiddenEffects xmlns:a14="http://schemas.microsoft.com/office/drawing/2010/main">
                <a:effectLst>
                  <a:outerShdw dist="81320" dir="3080412" algn="ctr" rotWithShape="0">
                    <a:schemeClr val="accent1">
                      <a:alpha val="50000"/>
                    </a:schemeClr>
                  </a:outerShdw>
                </a:effectLst>
              </a14:hiddenEffects>
            </a:ext>
          </a:extLst>
        </p:spPr>
        <p:txBody>
          <a:bodyPr wrap="none" anchor="b" anchorCtr="1"/>
          <a:lstStyle/>
          <a:p>
            <a:pPr algn="ctr" eaLnBrk="1" hangingPunct="1">
              <a:spcBef>
                <a:spcPct val="0"/>
              </a:spcBef>
            </a:pPr>
            <a:endParaRPr lang="en-US" altLang="en-US" sz="1800" b="0"/>
          </a:p>
        </p:txBody>
      </p:sp>
      <p:sp>
        <p:nvSpPr>
          <p:cNvPr id="35849" name="Line 9">
            <a:extLst>
              <a:ext uri="{FF2B5EF4-FFF2-40B4-BE49-F238E27FC236}">
                <a16:creationId xmlns:a16="http://schemas.microsoft.com/office/drawing/2014/main" id="{6AB7312A-0707-FB85-3ED4-77D4CC5BFA46}"/>
              </a:ext>
            </a:extLst>
          </p:cNvPr>
          <p:cNvSpPr>
            <a:spLocks noChangeShapeType="1"/>
          </p:cNvSpPr>
          <p:nvPr/>
        </p:nvSpPr>
        <p:spPr bwMode="auto">
          <a:xfrm>
            <a:off x="4624388" y="5464175"/>
            <a:ext cx="1587"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50" name="Rectangle 10">
            <a:extLst>
              <a:ext uri="{FF2B5EF4-FFF2-40B4-BE49-F238E27FC236}">
                <a16:creationId xmlns:a16="http://schemas.microsoft.com/office/drawing/2014/main" id="{3046D0CB-47A8-4C59-39FD-E1A63613E4C0}"/>
              </a:ext>
            </a:extLst>
          </p:cNvPr>
          <p:cNvSpPr>
            <a:spLocks noChangeArrowheads="1"/>
          </p:cNvSpPr>
          <p:nvPr/>
        </p:nvSpPr>
        <p:spPr bwMode="auto">
          <a:xfrm>
            <a:off x="2411413" y="5192713"/>
            <a:ext cx="4425950" cy="381000"/>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lstStyle/>
          <a:p>
            <a:pPr algn="ctr" eaLnBrk="1" hangingPunct="1">
              <a:spcBef>
                <a:spcPct val="0"/>
              </a:spcBef>
            </a:pPr>
            <a:r>
              <a:rPr lang="en-US" altLang="en-US" sz="1800"/>
              <a:t>ADF Bindings</a:t>
            </a:r>
          </a:p>
        </p:txBody>
      </p:sp>
      <p:sp>
        <p:nvSpPr>
          <p:cNvPr id="35851" name="Rectangle 11">
            <a:extLst>
              <a:ext uri="{FF2B5EF4-FFF2-40B4-BE49-F238E27FC236}">
                <a16:creationId xmlns:a16="http://schemas.microsoft.com/office/drawing/2014/main" id="{5C0C5F18-EFC2-A6B2-F2F6-91C47FCC8B6A}"/>
              </a:ext>
            </a:extLst>
          </p:cNvPr>
          <p:cNvSpPr>
            <a:spLocks noChangeArrowheads="1"/>
          </p:cNvSpPr>
          <p:nvPr/>
        </p:nvSpPr>
        <p:spPr bwMode="auto">
          <a:xfrm>
            <a:off x="2411413" y="5667375"/>
            <a:ext cx="4425950" cy="419100"/>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45791" dir="3378596" algn="ctr" rotWithShape="0">
                    <a:schemeClr val="accent1"/>
                  </a:outerShdw>
                </a:effectLst>
              </a14:hiddenEffects>
            </a:ext>
          </a:extLst>
        </p:spPr>
        <p:txBody>
          <a:bodyPr wrap="none" anchor="ctr"/>
          <a:lstStyle/>
          <a:p>
            <a:pPr algn="ctr" eaLnBrk="1" hangingPunct="1">
              <a:spcBef>
                <a:spcPct val="0"/>
              </a:spcBef>
            </a:pPr>
            <a:r>
              <a:rPr lang="en-US" altLang="en-US" sz="1800"/>
              <a:t>ADF Data Control</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6" name="Rectangle 16">
            <a:extLst>
              <a:ext uri="{FF2B5EF4-FFF2-40B4-BE49-F238E27FC236}">
                <a16:creationId xmlns:a16="http://schemas.microsoft.com/office/drawing/2014/main" id="{12D3DFDE-248F-2DA1-0B50-D90788CBE191}"/>
              </a:ext>
            </a:extLst>
          </p:cNvPr>
          <p:cNvSpPr>
            <a:spLocks noGrp="1" noChangeArrowheads="1"/>
          </p:cNvSpPr>
          <p:nvPr>
            <p:ph type="title"/>
          </p:nvPr>
        </p:nvSpPr>
        <p:spPr/>
        <p:txBody>
          <a:bodyPr/>
          <a:lstStyle/>
          <a:p>
            <a:r>
              <a:rPr lang="en-US" altLang="en-US"/>
              <a:t>What Is the Controller?</a:t>
            </a:r>
          </a:p>
        </p:txBody>
      </p:sp>
      <p:sp>
        <p:nvSpPr>
          <p:cNvPr id="40977" name="Rectangle 17">
            <a:extLst>
              <a:ext uri="{FF2B5EF4-FFF2-40B4-BE49-F238E27FC236}">
                <a16:creationId xmlns:a16="http://schemas.microsoft.com/office/drawing/2014/main" id="{C5FFB1B7-BE90-A94B-10E3-7C8449641FBA}"/>
              </a:ext>
            </a:extLst>
          </p:cNvPr>
          <p:cNvSpPr>
            <a:spLocks noGrp="1" noChangeArrowheads="1"/>
          </p:cNvSpPr>
          <p:nvPr>
            <p:ph type="body" idx="1"/>
          </p:nvPr>
        </p:nvSpPr>
        <p:spPr/>
        <p:txBody>
          <a:bodyPr/>
          <a:lstStyle/>
          <a:p>
            <a:r>
              <a:rPr lang="en-US" altLang="en-US"/>
              <a:t>On a Web page, everything significant </a:t>
            </a:r>
            <a:br>
              <a:rPr lang="en-US" altLang="en-US"/>
            </a:br>
            <a:r>
              <a:rPr lang="en-US" altLang="en-US"/>
              <a:t>happens on submit or a link.</a:t>
            </a:r>
          </a:p>
          <a:p>
            <a:pPr lvl="1"/>
            <a:r>
              <a:rPr lang="en-US" altLang="en-US"/>
              <a:t>A Controller intercepts a request and </a:t>
            </a:r>
            <a:br>
              <a:rPr lang="en-US" altLang="en-US"/>
            </a:br>
            <a:r>
              <a:rPr lang="en-US" altLang="en-US"/>
              <a:t>dispatches it to the correct page.</a:t>
            </a:r>
          </a:p>
          <a:p>
            <a:pPr lvl="1"/>
            <a:r>
              <a:rPr lang="en-US" altLang="en-US"/>
              <a:t>The source page does not have to know how to handle an event or where to go next.</a:t>
            </a:r>
          </a:p>
          <a:p>
            <a:pPr lvl="1"/>
            <a:r>
              <a:rPr lang="en-US" altLang="en-US"/>
              <a:t>The handling code does not need to know what page to display in response.</a:t>
            </a:r>
          </a:p>
          <a:p>
            <a:pPr lvl="1"/>
            <a:r>
              <a:rPr lang="en-US" altLang="en-US"/>
              <a:t>The Controller separates the Model and the View.</a:t>
            </a:r>
          </a:p>
          <a:p>
            <a:pPr lvl="1"/>
            <a:r>
              <a:rPr lang="en-US" altLang="en-US"/>
              <a:t>The Controller manages the flow of a Web application.</a:t>
            </a:r>
          </a:p>
        </p:txBody>
      </p:sp>
      <p:pic>
        <p:nvPicPr>
          <p:cNvPr id="40975" name="Picture 15">
            <a:extLst>
              <a:ext uri="{FF2B5EF4-FFF2-40B4-BE49-F238E27FC236}">
                <a16:creationId xmlns:a16="http://schemas.microsoft.com/office/drawing/2014/main" id="{AB78BDB1-FBD2-1688-42C1-891BF9839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818313" y="1639888"/>
            <a:ext cx="666750" cy="1204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B43C53D-1996-966B-6624-7D2B5BAD9E95}"/>
              </a:ext>
            </a:extLst>
          </p:cNvPr>
          <p:cNvSpPr>
            <a:spLocks noGrp="1" noChangeArrowheads="1"/>
          </p:cNvSpPr>
          <p:nvPr>
            <p:ph type="title"/>
          </p:nvPr>
        </p:nvSpPr>
        <p:spPr/>
        <p:txBody>
          <a:bodyPr/>
          <a:lstStyle/>
          <a:p>
            <a:r>
              <a:rPr lang="en-US" altLang="en-US"/>
              <a:t>Struts in JDeveloper</a:t>
            </a:r>
          </a:p>
        </p:txBody>
      </p:sp>
      <p:sp>
        <p:nvSpPr>
          <p:cNvPr id="71683" name="Rectangle 3">
            <a:extLst>
              <a:ext uri="{FF2B5EF4-FFF2-40B4-BE49-F238E27FC236}">
                <a16:creationId xmlns:a16="http://schemas.microsoft.com/office/drawing/2014/main" id="{9CE61C80-1635-049C-2E48-EE53EEB23544}"/>
              </a:ext>
            </a:extLst>
          </p:cNvPr>
          <p:cNvSpPr>
            <a:spLocks noGrp="1" noChangeArrowheads="1"/>
          </p:cNvSpPr>
          <p:nvPr>
            <p:ph type="body" idx="1"/>
          </p:nvPr>
        </p:nvSpPr>
        <p:spPr>
          <a:xfrm>
            <a:off x="863600" y="1816100"/>
            <a:ext cx="7366000" cy="1900238"/>
          </a:xfrm>
        </p:spPr>
        <p:txBody>
          <a:bodyPr/>
          <a:lstStyle/>
          <a:p>
            <a:r>
              <a:rPr lang="en-US" altLang="en-US"/>
              <a:t>JDeveloper uses Apache Struts as a Controller.</a:t>
            </a:r>
          </a:p>
          <a:p>
            <a:pPr lvl="1"/>
            <a:r>
              <a:rPr lang="en-US" altLang="en-US"/>
              <a:t>It is popular among J2EE developers.</a:t>
            </a:r>
          </a:p>
          <a:p>
            <a:pPr lvl="1"/>
            <a:r>
              <a:rPr lang="en-US" altLang="en-US"/>
              <a:t>It has been around since 2000.</a:t>
            </a:r>
          </a:p>
          <a:p>
            <a:pPr lvl="1"/>
            <a:r>
              <a:rPr lang="en-US" altLang="en-US"/>
              <a:t>It is designed to handle views based on HTTP technology.</a:t>
            </a:r>
          </a:p>
        </p:txBody>
      </p:sp>
      <p:pic>
        <p:nvPicPr>
          <p:cNvPr id="71686" name="Picture 6">
            <a:extLst>
              <a:ext uri="{FF2B5EF4-FFF2-40B4-BE49-F238E27FC236}">
                <a16:creationId xmlns:a16="http://schemas.microsoft.com/office/drawing/2014/main" id="{191A631A-C979-881E-C608-339F99A60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592888" y="4252913"/>
            <a:ext cx="1085850" cy="1382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29E58AC-56CF-68E1-AE4E-65A8C5794BE4}"/>
              </a:ext>
            </a:extLst>
          </p:cNvPr>
          <p:cNvSpPr>
            <a:spLocks noGrp="1" noChangeArrowheads="1"/>
          </p:cNvSpPr>
          <p:nvPr>
            <p:ph type="title"/>
          </p:nvPr>
        </p:nvSpPr>
        <p:spPr/>
        <p:txBody>
          <a:bodyPr/>
          <a:lstStyle/>
          <a:p>
            <a:r>
              <a:rPr lang="en-US" altLang="en-US"/>
              <a:t>Controller: Summary</a:t>
            </a:r>
          </a:p>
        </p:txBody>
      </p:sp>
      <p:sp>
        <p:nvSpPr>
          <p:cNvPr id="47107" name="Rectangle 3">
            <a:extLst>
              <a:ext uri="{FF2B5EF4-FFF2-40B4-BE49-F238E27FC236}">
                <a16:creationId xmlns:a16="http://schemas.microsoft.com/office/drawing/2014/main" id="{B585B7E4-198A-523C-56D3-803A06119345}"/>
              </a:ext>
            </a:extLst>
          </p:cNvPr>
          <p:cNvSpPr>
            <a:spLocks noGrp="1" noChangeArrowheads="1"/>
          </p:cNvSpPr>
          <p:nvPr>
            <p:ph type="body" idx="1"/>
          </p:nvPr>
        </p:nvSpPr>
        <p:spPr>
          <a:xfrm>
            <a:off x="863600" y="1816100"/>
            <a:ext cx="7366000" cy="2168525"/>
          </a:xfrm>
        </p:spPr>
        <p:txBody>
          <a:bodyPr/>
          <a:lstStyle/>
          <a:p>
            <a:pPr lvl="1"/>
            <a:r>
              <a:rPr lang="en-US" altLang="en-US"/>
              <a:t>Controllers are key to MVC separation </a:t>
            </a:r>
            <a:br>
              <a:rPr lang="en-US" altLang="en-US"/>
            </a:br>
            <a:r>
              <a:rPr lang="en-US" altLang="en-US"/>
              <a:t>and to promote code and layer reuse.</a:t>
            </a:r>
          </a:p>
          <a:p>
            <a:pPr lvl="1"/>
            <a:r>
              <a:rPr lang="en-US" altLang="en-US"/>
              <a:t>Apache Struts is the de facto standard for </a:t>
            </a:r>
            <a:br>
              <a:rPr lang="en-US" altLang="en-US"/>
            </a:br>
            <a:r>
              <a:rPr lang="en-US" altLang="en-US"/>
              <a:t>Web application controllers.</a:t>
            </a:r>
          </a:p>
          <a:p>
            <a:pPr lvl="1"/>
            <a:r>
              <a:rPr lang="en-US" altLang="en-US"/>
              <a:t>Oracle JDeveloper 10</a:t>
            </a:r>
            <a:r>
              <a:rPr lang="en-US" altLang="en-US" i="1"/>
              <a:t>g</a:t>
            </a:r>
            <a:r>
              <a:rPr lang="en-US" altLang="en-US"/>
              <a:t> supports Struts as a controller.</a:t>
            </a:r>
          </a:p>
        </p:txBody>
      </p:sp>
      <p:pic>
        <p:nvPicPr>
          <p:cNvPr id="47112" name="Picture 8">
            <a:extLst>
              <a:ext uri="{FF2B5EF4-FFF2-40B4-BE49-F238E27FC236}">
                <a16:creationId xmlns:a16="http://schemas.microsoft.com/office/drawing/2014/main" id="{C7610BF5-25DA-844B-845C-2961DD039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432550" y="3754438"/>
            <a:ext cx="666750" cy="1204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5" name="Rectangle 19">
            <a:extLst>
              <a:ext uri="{FF2B5EF4-FFF2-40B4-BE49-F238E27FC236}">
                <a16:creationId xmlns:a16="http://schemas.microsoft.com/office/drawing/2014/main" id="{4557AF5C-4E6A-995D-1A6A-8DF4CB7B214F}"/>
              </a:ext>
            </a:extLst>
          </p:cNvPr>
          <p:cNvSpPr>
            <a:spLocks noGrp="1" noChangeArrowheads="1"/>
          </p:cNvSpPr>
          <p:nvPr>
            <p:ph type="title"/>
          </p:nvPr>
        </p:nvSpPr>
        <p:spPr/>
        <p:txBody>
          <a:bodyPr/>
          <a:lstStyle/>
          <a:p>
            <a:r>
              <a:rPr lang="en-US" altLang="en-US"/>
              <a:t>What Is the View?</a:t>
            </a:r>
          </a:p>
        </p:txBody>
      </p:sp>
      <p:sp>
        <p:nvSpPr>
          <p:cNvPr id="50196" name="Rectangle 20">
            <a:extLst>
              <a:ext uri="{FF2B5EF4-FFF2-40B4-BE49-F238E27FC236}">
                <a16:creationId xmlns:a16="http://schemas.microsoft.com/office/drawing/2014/main" id="{1E3537A0-B6D1-07E6-060E-5D065ED2C189}"/>
              </a:ext>
            </a:extLst>
          </p:cNvPr>
          <p:cNvSpPr>
            <a:spLocks noGrp="1" noChangeArrowheads="1"/>
          </p:cNvSpPr>
          <p:nvPr>
            <p:ph type="body" idx="1"/>
          </p:nvPr>
        </p:nvSpPr>
        <p:spPr>
          <a:xfrm>
            <a:off x="863600" y="1816100"/>
            <a:ext cx="7366000" cy="762000"/>
          </a:xfrm>
        </p:spPr>
        <p:txBody>
          <a:bodyPr/>
          <a:lstStyle/>
          <a:p>
            <a:pPr lvl="1"/>
            <a:r>
              <a:rPr lang="en-US" altLang="en-US"/>
              <a:t>The MVC View is the UI of the application. </a:t>
            </a:r>
          </a:p>
          <a:p>
            <a:pPr lvl="1"/>
            <a:r>
              <a:rPr lang="en-US" altLang="en-US"/>
              <a:t>It is what the end user sees and interacts with.</a:t>
            </a:r>
          </a:p>
        </p:txBody>
      </p:sp>
      <p:pic>
        <p:nvPicPr>
          <p:cNvPr id="50214" name="Picture 38">
            <a:extLst>
              <a:ext uri="{FF2B5EF4-FFF2-40B4-BE49-F238E27FC236}">
                <a16:creationId xmlns:a16="http://schemas.microsoft.com/office/drawing/2014/main" id="{A053F078-1318-5854-038F-F316BDAFE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84413" y="4029075"/>
            <a:ext cx="977900" cy="955675"/>
          </a:xfrm>
          <a:prstGeom prst="rect">
            <a:avLst/>
          </a:prstGeom>
          <a:noFill/>
          <a:extLst>
            <a:ext uri="{909E8E84-426E-40DD-AFC4-6F175D3DCCD1}">
              <a14:hiddenFill xmlns:a14="http://schemas.microsoft.com/office/drawing/2010/main">
                <a:solidFill>
                  <a:srgbClr val="FFFFFF"/>
                </a:solidFill>
              </a14:hiddenFill>
            </a:ext>
          </a:extLst>
        </p:spPr>
      </p:pic>
      <p:sp>
        <p:nvSpPr>
          <p:cNvPr id="50215" name="Text Box 39">
            <a:extLst>
              <a:ext uri="{FF2B5EF4-FFF2-40B4-BE49-F238E27FC236}">
                <a16:creationId xmlns:a16="http://schemas.microsoft.com/office/drawing/2014/main" id="{4D45E7C1-67C3-34A4-673F-DA9BD9AECC3B}"/>
              </a:ext>
            </a:extLst>
          </p:cNvPr>
          <p:cNvSpPr txBox="1">
            <a:spLocks noChangeArrowheads="1"/>
          </p:cNvSpPr>
          <p:nvPr/>
        </p:nvSpPr>
        <p:spPr bwMode="auto">
          <a:xfrm>
            <a:off x="2195513" y="487997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View</a:t>
            </a:r>
          </a:p>
        </p:txBody>
      </p:sp>
      <p:sp>
        <p:nvSpPr>
          <p:cNvPr id="50216" name="Text Box 40">
            <a:extLst>
              <a:ext uri="{FF2B5EF4-FFF2-40B4-BE49-F238E27FC236}">
                <a16:creationId xmlns:a16="http://schemas.microsoft.com/office/drawing/2014/main" id="{892A09A7-6D94-7484-B20C-EA4646175A93}"/>
              </a:ext>
            </a:extLst>
          </p:cNvPr>
          <p:cNvSpPr txBox="1">
            <a:spLocks noChangeArrowheads="1"/>
          </p:cNvSpPr>
          <p:nvPr/>
        </p:nvSpPr>
        <p:spPr bwMode="auto">
          <a:xfrm>
            <a:off x="6067425" y="4899025"/>
            <a:ext cx="139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Controller</a:t>
            </a:r>
          </a:p>
        </p:txBody>
      </p:sp>
      <p:sp>
        <p:nvSpPr>
          <p:cNvPr id="50217" name="Text Box 41">
            <a:extLst>
              <a:ext uri="{FF2B5EF4-FFF2-40B4-BE49-F238E27FC236}">
                <a16:creationId xmlns:a16="http://schemas.microsoft.com/office/drawing/2014/main" id="{C47DE53A-1B50-9BC1-F5EB-9B9E53007677}"/>
              </a:ext>
            </a:extLst>
          </p:cNvPr>
          <p:cNvSpPr txBox="1">
            <a:spLocks noChangeArrowheads="1"/>
          </p:cNvSpPr>
          <p:nvPr/>
        </p:nvSpPr>
        <p:spPr bwMode="auto">
          <a:xfrm>
            <a:off x="4232275" y="5808663"/>
            <a:ext cx="917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pPr>
            <a:r>
              <a:rPr lang="en-US" altLang="en-US" sz="2000"/>
              <a:t>Model</a:t>
            </a:r>
          </a:p>
        </p:txBody>
      </p:sp>
      <p:sp>
        <p:nvSpPr>
          <p:cNvPr id="50218" name="Freeform 42">
            <a:extLst>
              <a:ext uri="{FF2B5EF4-FFF2-40B4-BE49-F238E27FC236}">
                <a16:creationId xmlns:a16="http://schemas.microsoft.com/office/drawing/2014/main" id="{E2B49CB5-0A23-FCBD-C3B8-C2BF3D2AD7F2}"/>
              </a:ext>
            </a:extLst>
          </p:cNvPr>
          <p:cNvSpPr>
            <a:spLocks/>
          </p:cNvSpPr>
          <p:nvPr/>
        </p:nvSpPr>
        <p:spPr bwMode="auto">
          <a:xfrm>
            <a:off x="2613025" y="5233988"/>
            <a:ext cx="1600200" cy="300037"/>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223" name="Line 47">
            <a:extLst>
              <a:ext uri="{FF2B5EF4-FFF2-40B4-BE49-F238E27FC236}">
                <a16:creationId xmlns:a16="http://schemas.microsoft.com/office/drawing/2014/main" id="{A24D2FDC-7F5A-7F67-4F72-3BCCDBDD5B4D}"/>
              </a:ext>
            </a:extLst>
          </p:cNvPr>
          <p:cNvSpPr>
            <a:spLocks noChangeShapeType="1"/>
          </p:cNvSpPr>
          <p:nvPr/>
        </p:nvSpPr>
        <p:spPr bwMode="auto">
          <a:xfrm>
            <a:off x="2895600" y="4275138"/>
            <a:ext cx="3581400"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50224" name="Freeform 48">
            <a:extLst>
              <a:ext uri="{FF2B5EF4-FFF2-40B4-BE49-F238E27FC236}">
                <a16:creationId xmlns:a16="http://schemas.microsoft.com/office/drawing/2014/main" id="{5B441733-7A07-7B2B-888D-227022320D9F}"/>
              </a:ext>
            </a:extLst>
          </p:cNvPr>
          <p:cNvSpPr>
            <a:spLocks/>
          </p:cNvSpPr>
          <p:nvPr/>
        </p:nvSpPr>
        <p:spPr bwMode="auto">
          <a:xfrm flipH="1">
            <a:off x="4953000" y="5233988"/>
            <a:ext cx="1752600" cy="300037"/>
          </a:xfrm>
          <a:custGeom>
            <a:avLst/>
            <a:gdLst>
              <a:gd name="T0" fmla="*/ 0 w 720"/>
              <a:gd name="T1" fmla="*/ 0 h 528"/>
              <a:gd name="T2" fmla="*/ 0 w 720"/>
              <a:gd name="T3" fmla="*/ 528 h 528"/>
              <a:gd name="T4" fmla="*/ 720 w 720"/>
              <a:gd name="T5" fmla="*/ 528 h 528"/>
            </a:gdLst>
            <a:ahLst/>
            <a:cxnLst>
              <a:cxn ang="0">
                <a:pos x="T0" y="T1"/>
              </a:cxn>
              <a:cxn ang="0">
                <a:pos x="T2" y="T3"/>
              </a:cxn>
              <a:cxn ang="0">
                <a:pos x="T4" y="T5"/>
              </a:cxn>
            </a:cxnLst>
            <a:rect l="0" t="0" r="r" b="b"/>
            <a:pathLst>
              <a:path w="720" h="528">
                <a:moveTo>
                  <a:pt x="0" y="0"/>
                </a:moveTo>
                <a:lnTo>
                  <a:pt x="0" y="528"/>
                </a:lnTo>
                <a:lnTo>
                  <a:pt x="720" y="528"/>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50225" name="Picture 49">
            <a:extLst>
              <a:ext uri="{FF2B5EF4-FFF2-40B4-BE49-F238E27FC236}">
                <a16:creationId xmlns:a16="http://schemas.microsoft.com/office/drawing/2014/main" id="{E3A73E80-3E7E-9A1E-7817-DD056E9A6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432550" y="3754438"/>
            <a:ext cx="666750" cy="1204912"/>
          </a:xfrm>
          <a:prstGeom prst="rect">
            <a:avLst/>
          </a:prstGeom>
          <a:noFill/>
          <a:extLst>
            <a:ext uri="{909E8E84-426E-40DD-AFC4-6F175D3DCCD1}">
              <a14:hiddenFill xmlns:a14="http://schemas.microsoft.com/office/drawing/2010/main">
                <a:solidFill>
                  <a:srgbClr val="FFFFFF"/>
                </a:solidFill>
              </a14:hiddenFill>
            </a:ext>
          </a:extLst>
        </p:spPr>
      </p:pic>
      <p:pic>
        <p:nvPicPr>
          <p:cNvPr id="50226" name="Picture 50">
            <a:extLst>
              <a:ext uri="{FF2B5EF4-FFF2-40B4-BE49-F238E27FC236}">
                <a16:creationId xmlns:a16="http://schemas.microsoft.com/office/drawing/2014/main" id="{755BB78F-7A37-2B0D-01B3-1E948E4338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225925" y="4848225"/>
            <a:ext cx="844550" cy="1028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31" name="Picture 7">
            <a:extLst>
              <a:ext uri="{FF2B5EF4-FFF2-40B4-BE49-F238E27FC236}">
                <a16:creationId xmlns:a16="http://schemas.microsoft.com/office/drawing/2014/main" id="{F1D22267-263D-DCF7-9980-A67396112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029200" y="4640263"/>
            <a:ext cx="2971800" cy="1714500"/>
          </a:xfrm>
          <a:prstGeom prst="rect">
            <a:avLst/>
          </a:prstGeom>
          <a:noFill/>
          <a:extLst>
            <a:ext uri="{909E8E84-426E-40DD-AFC4-6F175D3DCCD1}">
              <a14:hiddenFill xmlns:a14="http://schemas.microsoft.com/office/drawing/2010/main">
                <a:solidFill>
                  <a:srgbClr val="FFFFFF"/>
                </a:solidFill>
              </a14:hiddenFill>
            </a:ext>
          </a:extLst>
        </p:spPr>
      </p:pic>
      <p:sp>
        <p:nvSpPr>
          <p:cNvPr id="52255" name="Rectangle 31">
            <a:extLst>
              <a:ext uri="{FF2B5EF4-FFF2-40B4-BE49-F238E27FC236}">
                <a16:creationId xmlns:a16="http://schemas.microsoft.com/office/drawing/2014/main" id="{0C154DE2-CD32-76F2-2B6C-D2C5695159AF}"/>
              </a:ext>
            </a:extLst>
          </p:cNvPr>
          <p:cNvSpPr>
            <a:spLocks noGrp="1" noChangeArrowheads="1"/>
          </p:cNvSpPr>
          <p:nvPr>
            <p:ph type="title"/>
          </p:nvPr>
        </p:nvSpPr>
        <p:spPr/>
        <p:txBody>
          <a:bodyPr/>
          <a:lstStyle/>
          <a:p>
            <a:r>
              <a:rPr lang="en-US" altLang="en-US"/>
              <a:t>View Concept</a:t>
            </a:r>
          </a:p>
        </p:txBody>
      </p:sp>
      <p:sp>
        <p:nvSpPr>
          <p:cNvPr id="52256" name="Rectangle 32">
            <a:extLst>
              <a:ext uri="{FF2B5EF4-FFF2-40B4-BE49-F238E27FC236}">
                <a16:creationId xmlns:a16="http://schemas.microsoft.com/office/drawing/2014/main" id="{C658ACB2-53CE-168C-2CB7-08F594FDC473}"/>
              </a:ext>
            </a:extLst>
          </p:cNvPr>
          <p:cNvSpPr>
            <a:spLocks noGrp="1" noChangeArrowheads="1"/>
          </p:cNvSpPr>
          <p:nvPr>
            <p:ph type="body" idx="1"/>
          </p:nvPr>
        </p:nvSpPr>
        <p:spPr/>
        <p:txBody>
          <a:bodyPr/>
          <a:lstStyle/>
          <a:p>
            <a:pPr lvl="1"/>
            <a:r>
              <a:rPr lang="en-US" altLang="en-US"/>
              <a:t>A View does not contain application </a:t>
            </a:r>
            <a:br>
              <a:rPr lang="en-US" altLang="en-US"/>
            </a:br>
            <a:r>
              <a:rPr lang="en-US" altLang="en-US"/>
              <a:t>code; it contains code to represent </a:t>
            </a:r>
            <a:br>
              <a:rPr lang="en-US" altLang="en-US"/>
            </a:br>
            <a:r>
              <a:rPr lang="en-US" altLang="en-US"/>
              <a:t>the UI and pass events to the Controller.</a:t>
            </a:r>
          </a:p>
          <a:p>
            <a:pPr lvl="1"/>
            <a:r>
              <a:rPr lang="en-US" altLang="en-US"/>
              <a:t>Views are interchangeable without rewriting controller or model logic.</a:t>
            </a:r>
          </a:p>
          <a:p>
            <a:pPr lvl="1"/>
            <a:r>
              <a:rPr lang="en-US" altLang="en-US"/>
              <a:t>A single application can have different Views that are compatible with different types of devices (HTML browser, handheld devices, and so on).</a:t>
            </a:r>
          </a:p>
        </p:txBody>
      </p:sp>
      <p:pic>
        <p:nvPicPr>
          <p:cNvPr id="52230" name="Picture 6">
            <a:extLst>
              <a:ext uri="{FF2B5EF4-FFF2-40B4-BE49-F238E27FC236}">
                <a16:creationId xmlns:a16="http://schemas.microsoft.com/office/drawing/2014/main" id="{168A6DD1-A373-CFBD-B397-37929E85C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371600" y="4648200"/>
            <a:ext cx="1054100" cy="1516063"/>
          </a:xfrm>
          <a:prstGeom prst="rect">
            <a:avLst/>
          </a:prstGeom>
          <a:noFill/>
          <a:extLst>
            <a:ext uri="{909E8E84-426E-40DD-AFC4-6F175D3DCCD1}">
              <a14:hiddenFill xmlns:a14="http://schemas.microsoft.com/office/drawing/2010/main">
                <a:solidFill>
                  <a:srgbClr val="FFFFFF"/>
                </a:solidFill>
              </a14:hiddenFill>
            </a:ext>
          </a:extLst>
        </p:spPr>
      </p:pic>
      <p:pic>
        <p:nvPicPr>
          <p:cNvPr id="52254" name="Picture 30">
            <a:extLst>
              <a:ext uri="{FF2B5EF4-FFF2-40B4-BE49-F238E27FC236}">
                <a16:creationId xmlns:a16="http://schemas.microsoft.com/office/drawing/2014/main" id="{96FCBC8F-F327-FB0F-FEDC-1931AD89B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858000" y="1828800"/>
            <a:ext cx="977900" cy="95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9C72A2A-2904-6D95-3C9A-FF70BBFE999C}"/>
              </a:ext>
            </a:extLst>
          </p:cNvPr>
          <p:cNvSpPr>
            <a:spLocks noGrp="1" noChangeArrowheads="1"/>
          </p:cNvSpPr>
          <p:nvPr>
            <p:ph type="title"/>
          </p:nvPr>
        </p:nvSpPr>
        <p:spPr/>
        <p:txBody>
          <a:bodyPr/>
          <a:lstStyle/>
          <a:p>
            <a:r>
              <a:rPr lang="en-US" altLang="en-US"/>
              <a:t>View Technologies in </a:t>
            </a:r>
            <a:br>
              <a:rPr lang="en-US" altLang="en-US"/>
            </a:br>
            <a:r>
              <a:rPr lang="en-US" altLang="en-US"/>
              <a:t>Oracle JDeveloper 10</a:t>
            </a:r>
            <a:r>
              <a:rPr lang="en-US" altLang="en-US" i="1"/>
              <a:t>g</a:t>
            </a:r>
          </a:p>
        </p:txBody>
      </p:sp>
      <p:sp>
        <p:nvSpPr>
          <p:cNvPr id="53251" name="Rectangle 3">
            <a:extLst>
              <a:ext uri="{FF2B5EF4-FFF2-40B4-BE49-F238E27FC236}">
                <a16:creationId xmlns:a16="http://schemas.microsoft.com/office/drawing/2014/main" id="{5CE68138-58C4-2C06-E443-E85DF6C4826E}"/>
              </a:ext>
            </a:extLst>
          </p:cNvPr>
          <p:cNvSpPr>
            <a:spLocks noGrp="1" noChangeArrowheads="1"/>
          </p:cNvSpPr>
          <p:nvPr>
            <p:ph type="body" idx="1"/>
          </p:nvPr>
        </p:nvSpPr>
        <p:spPr>
          <a:xfrm>
            <a:off x="863600" y="1816100"/>
            <a:ext cx="7366000" cy="1900238"/>
          </a:xfrm>
        </p:spPr>
        <p:txBody>
          <a:bodyPr/>
          <a:lstStyle/>
          <a:p>
            <a:pPr lvl="1"/>
            <a:r>
              <a:rPr lang="en-US" altLang="en-US"/>
              <a:t>JavaServer Pages (JSP)</a:t>
            </a:r>
          </a:p>
          <a:p>
            <a:pPr lvl="1"/>
            <a:r>
              <a:rPr lang="en-US" altLang="en-US"/>
              <a:t>UIX</a:t>
            </a:r>
          </a:p>
          <a:p>
            <a:pPr lvl="1"/>
            <a:r>
              <a:rPr lang="en-US" altLang="en-US"/>
              <a:t>ADF JClient</a:t>
            </a:r>
          </a:p>
          <a:p>
            <a:r>
              <a:rPr lang="en-US" altLang="en-US"/>
              <a:t>Creating databound clients is the same in JDeveloper for any of these supported client technologies.</a:t>
            </a:r>
          </a:p>
        </p:txBody>
      </p:sp>
      <p:pic>
        <p:nvPicPr>
          <p:cNvPr id="53253" name="Picture 5">
            <a:extLst>
              <a:ext uri="{FF2B5EF4-FFF2-40B4-BE49-F238E27FC236}">
                <a16:creationId xmlns:a16="http://schemas.microsoft.com/office/drawing/2014/main" id="{D16AF8B9-C2D0-D9AC-ABBE-B4ECE70F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958013" y="4572000"/>
            <a:ext cx="977900" cy="95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5">
            <a:extLst>
              <a:ext uri="{FF2B5EF4-FFF2-40B4-BE49-F238E27FC236}">
                <a16:creationId xmlns:a16="http://schemas.microsoft.com/office/drawing/2014/main" id="{5E1F7753-101C-A037-844E-443B77D47C4B}"/>
              </a:ext>
            </a:extLst>
          </p:cNvPr>
          <p:cNvSpPr>
            <a:spLocks noGrp="1" noChangeArrowheads="1"/>
          </p:cNvSpPr>
          <p:nvPr>
            <p:ph type="title"/>
          </p:nvPr>
        </p:nvSpPr>
        <p:spPr/>
        <p:txBody>
          <a:bodyPr/>
          <a:lstStyle/>
          <a:p>
            <a:r>
              <a:rPr lang="en-US" altLang="en-US"/>
              <a:t>View: Summary</a:t>
            </a:r>
          </a:p>
        </p:txBody>
      </p:sp>
      <p:sp>
        <p:nvSpPr>
          <p:cNvPr id="54278" name="Rectangle 6">
            <a:extLst>
              <a:ext uri="{FF2B5EF4-FFF2-40B4-BE49-F238E27FC236}">
                <a16:creationId xmlns:a16="http://schemas.microsoft.com/office/drawing/2014/main" id="{FFB21ECE-7D2F-B30E-D1A2-8EA83514B08B}"/>
              </a:ext>
            </a:extLst>
          </p:cNvPr>
          <p:cNvSpPr>
            <a:spLocks noGrp="1" noChangeArrowheads="1"/>
          </p:cNvSpPr>
          <p:nvPr>
            <p:ph type="body" idx="1"/>
          </p:nvPr>
        </p:nvSpPr>
        <p:spPr/>
        <p:txBody>
          <a:bodyPr/>
          <a:lstStyle/>
          <a:p>
            <a:pPr lvl="1"/>
            <a:r>
              <a:rPr lang="en-US" altLang="en-US"/>
              <a:t>Views contain only display code.</a:t>
            </a:r>
          </a:p>
          <a:p>
            <a:pPr lvl="1"/>
            <a:r>
              <a:rPr lang="en-US" altLang="en-US"/>
              <a:t>Views do not contain application logic.</a:t>
            </a:r>
          </a:p>
          <a:p>
            <a:pPr lvl="1"/>
            <a:r>
              <a:rPr lang="en-US" altLang="en-US"/>
              <a:t>Views do not contain navigation logic.</a:t>
            </a:r>
          </a:p>
          <a:p>
            <a:pPr lvl="1"/>
            <a:r>
              <a:rPr lang="en-US" altLang="en-US"/>
              <a:t>Views are independent of the Controller and the Model.</a:t>
            </a:r>
          </a:p>
        </p:txBody>
      </p:sp>
      <p:pic>
        <p:nvPicPr>
          <p:cNvPr id="54276" name="Picture 4">
            <a:extLst>
              <a:ext uri="{FF2B5EF4-FFF2-40B4-BE49-F238E27FC236}">
                <a16:creationId xmlns:a16="http://schemas.microsoft.com/office/drawing/2014/main" id="{597ACC8C-0F67-D828-5EC3-FC0D93636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958013" y="4572000"/>
            <a:ext cx="977900" cy="95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3" name="Rectangle 21">
            <a:extLst>
              <a:ext uri="{FF2B5EF4-FFF2-40B4-BE49-F238E27FC236}">
                <a16:creationId xmlns:a16="http://schemas.microsoft.com/office/drawing/2014/main" id="{63A6A8F8-C8B4-3AF4-43DC-D2D7F178F2DE}"/>
              </a:ext>
            </a:extLst>
          </p:cNvPr>
          <p:cNvSpPr>
            <a:spLocks noGrp="1" noChangeArrowheads="1"/>
          </p:cNvSpPr>
          <p:nvPr>
            <p:ph type="title"/>
          </p:nvPr>
        </p:nvSpPr>
        <p:spPr/>
        <p:txBody>
          <a:bodyPr/>
          <a:lstStyle/>
          <a:p>
            <a:r>
              <a:rPr lang="en-US" altLang="en-US"/>
              <a:t>ADF Technology Stack</a:t>
            </a:r>
          </a:p>
        </p:txBody>
      </p:sp>
      <p:sp>
        <p:nvSpPr>
          <p:cNvPr id="23557" name="Rectangle 5">
            <a:extLst>
              <a:ext uri="{FF2B5EF4-FFF2-40B4-BE49-F238E27FC236}">
                <a16:creationId xmlns:a16="http://schemas.microsoft.com/office/drawing/2014/main" id="{3536EC74-692F-9794-B93A-8C6E60A7FDDE}"/>
              </a:ext>
            </a:extLst>
          </p:cNvPr>
          <p:cNvSpPr>
            <a:spLocks noChangeArrowheads="1"/>
          </p:cNvSpPr>
          <p:nvPr/>
        </p:nvSpPr>
        <p:spPr bwMode="blackWhite">
          <a:xfrm>
            <a:off x="5397500" y="4724400"/>
            <a:ext cx="1090613"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Web</a:t>
            </a:r>
            <a:br>
              <a:rPr lang="en-US" altLang="en-US" sz="1800">
                <a:latin typeface="Arial" panose="020B0604020202020204" pitchFamily="34" charset="0"/>
              </a:rPr>
            </a:br>
            <a:r>
              <a:rPr lang="en-US" altLang="en-US" sz="1800">
                <a:latin typeface="Arial" panose="020B0604020202020204" pitchFamily="34" charset="0"/>
              </a:rPr>
              <a:t>Services</a:t>
            </a:r>
          </a:p>
        </p:txBody>
      </p:sp>
      <p:sp>
        <p:nvSpPr>
          <p:cNvPr id="23558" name="Rectangle 6">
            <a:extLst>
              <a:ext uri="{FF2B5EF4-FFF2-40B4-BE49-F238E27FC236}">
                <a16:creationId xmlns:a16="http://schemas.microsoft.com/office/drawing/2014/main" id="{27F483ED-DDE5-5B06-156F-018D96CCEF5B}"/>
              </a:ext>
            </a:extLst>
          </p:cNvPr>
          <p:cNvSpPr>
            <a:spLocks noChangeArrowheads="1"/>
          </p:cNvSpPr>
          <p:nvPr/>
        </p:nvSpPr>
        <p:spPr bwMode="blackWhite">
          <a:xfrm>
            <a:off x="3949700" y="4724400"/>
            <a:ext cx="1306513"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EJB</a:t>
            </a:r>
            <a:br>
              <a:rPr lang="en-US" altLang="en-US" sz="1800">
                <a:latin typeface="Arial" panose="020B0604020202020204" pitchFamily="34" charset="0"/>
              </a:rPr>
            </a:br>
            <a:r>
              <a:rPr lang="en-US" altLang="en-US" sz="1800">
                <a:latin typeface="Arial" panose="020B0604020202020204" pitchFamily="34" charset="0"/>
              </a:rPr>
              <a:t>Session</a:t>
            </a:r>
            <a:br>
              <a:rPr lang="en-US" altLang="en-US" sz="1800">
                <a:latin typeface="Arial" panose="020B0604020202020204" pitchFamily="34" charset="0"/>
              </a:rPr>
            </a:br>
            <a:r>
              <a:rPr lang="en-US" altLang="en-US" sz="1800">
                <a:latin typeface="Arial" panose="020B0604020202020204" pitchFamily="34" charset="0"/>
              </a:rPr>
              <a:t>Beans</a:t>
            </a:r>
          </a:p>
        </p:txBody>
      </p:sp>
      <p:sp>
        <p:nvSpPr>
          <p:cNvPr id="23559" name="Rectangle 7">
            <a:extLst>
              <a:ext uri="{FF2B5EF4-FFF2-40B4-BE49-F238E27FC236}">
                <a16:creationId xmlns:a16="http://schemas.microsoft.com/office/drawing/2014/main" id="{B68751FB-57F7-8608-74CC-2F24D9B9901F}"/>
              </a:ext>
            </a:extLst>
          </p:cNvPr>
          <p:cNvSpPr>
            <a:spLocks noChangeArrowheads="1"/>
          </p:cNvSpPr>
          <p:nvPr/>
        </p:nvSpPr>
        <p:spPr bwMode="blackWhite">
          <a:xfrm>
            <a:off x="6629400" y="4724400"/>
            <a:ext cx="1447800"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JavaBeans/</a:t>
            </a:r>
            <a:br>
              <a:rPr lang="en-US" altLang="en-US" sz="1800">
                <a:latin typeface="Arial" panose="020B0604020202020204" pitchFamily="34" charset="0"/>
              </a:rPr>
            </a:br>
            <a:r>
              <a:rPr lang="en-US" altLang="en-US" sz="1800">
                <a:latin typeface="Arial" panose="020B0604020202020204" pitchFamily="34" charset="0"/>
              </a:rPr>
              <a:t>Other</a:t>
            </a:r>
          </a:p>
        </p:txBody>
      </p:sp>
      <p:sp>
        <p:nvSpPr>
          <p:cNvPr id="23560" name="Rectangle 8">
            <a:extLst>
              <a:ext uri="{FF2B5EF4-FFF2-40B4-BE49-F238E27FC236}">
                <a16:creationId xmlns:a16="http://schemas.microsoft.com/office/drawing/2014/main" id="{A55E6644-C67F-93E1-A790-EF28BBEF8015}"/>
              </a:ext>
            </a:extLst>
          </p:cNvPr>
          <p:cNvSpPr>
            <a:spLocks noChangeArrowheads="1"/>
          </p:cNvSpPr>
          <p:nvPr/>
        </p:nvSpPr>
        <p:spPr bwMode="blackWhite">
          <a:xfrm>
            <a:off x="2286000" y="1785938"/>
            <a:ext cx="1119188"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JSP</a:t>
            </a:r>
          </a:p>
        </p:txBody>
      </p:sp>
      <p:sp>
        <p:nvSpPr>
          <p:cNvPr id="23561" name="Rectangle 9">
            <a:extLst>
              <a:ext uri="{FF2B5EF4-FFF2-40B4-BE49-F238E27FC236}">
                <a16:creationId xmlns:a16="http://schemas.microsoft.com/office/drawing/2014/main" id="{191547D8-467F-69DC-2ADB-5DE26869ECF1}"/>
              </a:ext>
            </a:extLst>
          </p:cNvPr>
          <p:cNvSpPr>
            <a:spLocks noChangeArrowheads="1"/>
          </p:cNvSpPr>
          <p:nvPr/>
        </p:nvSpPr>
        <p:spPr bwMode="blackWhite">
          <a:xfrm>
            <a:off x="5181600" y="1785938"/>
            <a:ext cx="1119188"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JSF</a:t>
            </a:r>
          </a:p>
        </p:txBody>
      </p:sp>
      <p:sp>
        <p:nvSpPr>
          <p:cNvPr id="23562" name="Rectangle 10">
            <a:extLst>
              <a:ext uri="{FF2B5EF4-FFF2-40B4-BE49-F238E27FC236}">
                <a16:creationId xmlns:a16="http://schemas.microsoft.com/office/drawing/2014/main" id="{1913D61D-F3B8-E0FA-D8AC-612C883D8353}"/>
              </a:ext>
            </a:extLst>
          </p:cNvPr>
          <p:cNvSpPr>
            <a:spLocks noChangeArrowheads="1"/>
          </p:cNvSpPr>
          <p:nvPr/>
        </p:nvSpPr>
        <p:spPr bwMode="blackWhite">
          <a:xfrm>
            <a:off x="4446588" y="2841625"/>
            <a:ext cx="1119187" cy="722313"/>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Struts</a:t>
            </a:r>
          </a:p>
        </p:txBody>
      </p:sp>
      <p:sp>
        <p:nvSpPr>
          <p:cNvPr id="23563" name="Rectangle 11">
            <a:extLst>
              <a:ext uri="{FF2B5EF4-FFF2-40B4-BE49-F238E27FC236}">
                <a16:creationId xmlns:a16="http://schemas.microsoft.com/office/drawing/2014/main" id="{F154C4FC-C83A-37EC-133D-8423B7C292BF}"/>
              </a:ext>
            </a:extLst>
          </p:cNvPr>
          <p:cNvSpPr>
            <a:spLocks noChangeArrowheads="1"/>
          </p:cNvSpPr>
          <p:nvPr/>
        </p:nvSpPr>
        <p:spPr bwMode="blackWhite">
          <a:xfrm>
            <a:off x="6629400" y="1785938"/>
            <a:ext cx="1447800"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Swing/</a:t>
            </a:r>
          </a:p>
          <a:p>
            <a:pPr algn="ctr">
              <a:lnSpc>
                <a:spcPct val="85000"/>
              </a:lnSpc>
            </a:pPr>
            <a:r>
              <a:rPr lang="en-US" altLang="en-US" sz="1800">
                <a:latin typeface="Arial" panose="020B0604020202020204" pitchFamily="34" charset="0"/>
              </a:rPr>
              <a:t>ADF JClient</a:t>
            </a:r>
          </a:p>
        </p:txBody>
      </p:sp>
      <p:sp>
        <p:nvSpPr>
          <p:cNvPr id="23564" name="Rectangle 12">
            <a:extLst>
              <a:ext uri="{FF2B5EF4-FFF2-40B4-BE49-F238E27FC236}">
                <a16:creationId xmlns:a16="http://schemas.microsoft.com/office/drawing/2014/main" id="{8081AEA0-B658-CBA8-C988-26ED7FB5BEFB}"/>
              </a:ext>
            </a:extLst>
          </p:cNvPr>
          <p:cNvSpPr>
            <a:spLocks noChangeArrowheads="1"/>
          </p:cNvSpPr>
          <p:nvPr/>
        </p:nvSpPr>
        <p:spPr bwMode="blackWhite">
          <a:xfrm>
            <a:off x="3733800" y="1785938"/>
            <a:ext cx="1119188"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ADF UIX</a:t>
            </a:r>
          </a:p>
        </p:txBody>
      </p:sp>
      <p:sp>
        <p:nvSpPr>
          <p:cNvPr id="23566" name="Rectangle 14">
            <a:extLst>
              <a:ext uri="{FF2B5EF4-FFF2-40B4-BE49-F238E27FC236}">
                <a16:creationId xmlns:a16="http://schemas.microsoft.com/office/drawing/2014/main" id="{322A8092-D4ED-3AB1-06F6-7EDD4B925ABA}"/>
              </a:ext>
            </a:extLst>
          </p:cNvPr>
          <p:cNvSpPr>
            <a:spLocks noChangeArrowheads="1"/>
          </p:cNvSpPr>
          <p:nvPr/>
        </p:nvSpPr>
        <p:spPr bwMode="blackWhite">
          <a:xfrm>
            <a:off x="2286000" y="4724400"/>
            <a:ext cx="1524000" cy="8382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ADF </a:t>
            </a:r>
            <a:br>
              <a:rPr lang="en-US" altLang="en-US" sz="1800">
                <a:latin typeface="Arial" panose="020B0604020202020204" pitchFamily="34" charset="0"/>
              </a:rPr>
            </a:br>
            <a:r>
              <a:rPr lang="en-US" altLang="en-US" sz="1800">
                <a:latin typeface="Arial" panose="020B0604020202020204" pitchFamily="34" charset="0"/>
              </a:rPr>
              <a:t>Business</a:t>
            </a:r>
            <a:br>
              <a:rPr lang="en-US" altLang="en-US" sz="1800">
                <a:latin typeface="Arial" panose="020B0604020202020204" pitchFamily="34" charset="0"/>
              </a:rPr>
            </a:br>
            <a:r>
              <a:rPr lang="en-US" altLang="en-US" sz="1800">
                <a:latin typeface="Arial" panose="020B0604020202020204" pitchFamily="34" charset="0"/>
              </a:rPr>
              <a:t>Components</a:t>
            </a:r>
          </a:p>
        </p:txBody>
      </p:sp>
      <p:sp>
        <p:nvSpPr>
          <p:cNvPr id="23567" name="Rectangle 15">
            <a:extLst>
              <a:ext uri="{FF2B5EF4-FFF2-40B4-BE49-F238E27FC236}">
                <a16:creationId xmlns:a16="http://schemas.microsoft.com/office/drawing/2014/main" id="{9C84D615-2A83-5019-0E4C-980AF290871D}"/>
              </a:ext>
            </a:extLst>
          </p:cNvPr>
          <p:cNvSpPr>
            <a:spLocks noChangeArrowheads="1"/>
          </p:cNvSpPr>
          <p:nvPr/>
        </p:nvSpPr>
        <p:spPr bwMode="blackWhite">
          <a:xfrm>
            <a:off x="2286000" y="3783013"/>
            <a:ext cx="5791200" cy="722312"/>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ADF Model</a:t>
            </a:r>
          </a:p>
        </p:txBody>
      </p:sp>
      <p:sp>
        <p:nvSpPr>
          <p:cNvPr id="23568" name="Text Box 16">
            <a:extLst>
              <a:ext uri="{FF2B5EF4-FFF2-40B4-BE49-F238E27FC236}">
                <a16:creationId xmlns:a16="http://schemas.microsoft.com/office/drawing/2014/main" id="{5BC856BA-E752-5BBD-FCD7-915437E7D2B4}"/>
              </a:ext>
            </a:extLst>
          </p:cNvPr>
          <p:cNvSpPr txBox="1">
            <a:spLocks noChangeArrowheads="1"/>
          </p:cNvSpPr>
          <p:nvPr/>
        </p:nvSpPr>
        <p:spPr bwMode="auto">
          <a:xfrm>
            <a:off x="1127125" y="2028825"/>
            <a:ext cx="7048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View</a:t>
            </a:r>
          </a:p>
        </p:txBody>
      </p:sp>
      <p:sp>
        <p:nvSpPr>
          <p:cNvPr id="23569" name="Text Box 17">
            <a:extLst>
              <a:ext uri="{FF2B5EF4-FFF2-40B4-BE49-F238E27FC236}">
                <a16:creationId xmlns:a16="http://schemas.microsoft.com/office/drawing/2014/main" id="{77D9FE18-F7A4-6279-F78B-1C0390B2EADD}"/>
              </a:ext>
            </a:extLst>
          </p:cNvPr>
          <p:cNvSpPr txBox="1">
            <a:spLocks noChangeArrowheads="1"/>
          </p:cNvSpPr>
          <p:nvPr/>
        </p:nvSpPr>
        <p:spPr bwMode="auto">
          <a:xfrm>
            <a:off x="841375" y="3025775"/>
            <a:ext cx="12763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Controller</a:t>
            </a:r>
          </a:p>
        </p:txBody>
      </p:sp>
      <p:sp>
        <p:nvSpPr>
          <p:cNvPr id="23570" name="Text Box 18">
            <a:extLst>
              <a:ext uri="{FF2B5EF4-FFF2-40B4-BE49-F238E27FC236}">
                <a16:creationId xmlns:a16="http://schemas.microsoft.com/office/drawing/2014/main" id="{25D70821-0BC8-D0C9-7E91-E4CB03D82F86}"/>
              </a:ext>
            </a:extLst>
          </p:cNvPr>
          <p:cNvSpPr txBox="1">
            <a:spLocks noChangeArrowheads="1"/>
          </p:cNvSpPr>
          <p:nvPr/>
        </p:nvSpPr>
        <p:spPr bwMode="auto">
          <a:xfrm>
            <a:off x="1057275" y="3968750"/>
            <a:ext cx="8445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Model</a:t>
            </a:r>
          </a:p>
        </p:txBody>
      </p:sp>
      <p:sp>
        <p:nvSpPr>
          <p:cNvPr id="23571" name="Text Box 19">
            <a:extLst>
              <a:ext uri="{FF2B5EF4-FFF2-40B4-BE49-F238E27FC236}">
                <a16:creationId xmlns:a16="http://schemas.microsoft.com/office/drawing/2014/main" id="{6BA92B66-2B5D-8DDF-E500-240765EC7DCA}"/>
              </a:ext>
            </a:extLst>
          </p:cNvPr>
          <p:cNvSpPr txBox="1">
            <a:spLocks noChangeArrowheads="1"/>
          </p:cNvSpPr>
          <p:nvPr/>
        </p:nvSpPr>
        <p:spPr bwMode="auto">
          <a:xfrm>
            <a:off x="879475" y="4837113"/>
            <a:ext cx="12001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Business</a:t>
            </a:r>
            <a:br>
              <a:rPr lang="en-US" altLang="en-US" sz="1800">
                <a:latin typeface="Arial" panose="020B0604020202020204" pitchFamily="34" charset="0"/>
              </a:rPr>
            </a:br>
            <a:r>
              <a:rPr lang="en-US" altLang="en-US" sz="1800">
                <a:latin typeface="Arial" panose="020B0604020202020204" pitchFamily="34" charset="0"/>
              </a:rPr>
              <a:t>Services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4881281-A0FC-EECD-31D7-C0BCFD65965E}"/>
              </a:ext>
            </a:extLst>
          </p:cNvPr>
          <p:cNvSpPr>
            <a:spLocks noGrp="1" noChangeArrowheads="1"/>
          </p:cNvSpPr>
          <p:nvPr>
            <p:ph type="title"/>
          </p:nvPr>
        </p:nvSpPr>
        <p:spPr/>
        <p:txBody>
          <a:bodyPr/>
          <a:lstStyle/>
          <a:p>
            <a:r>
              <a:rPr lang="en-US" altLang="en-US"/>
              <a:t>Waterfall Model</a:t>
            </a:r>
          </a:p>
        </p:txBody>
      </p:sp>
      <p:pic>
        <p:nvPicPr>
          <p:cNvPr id="52228" name="Picture 4">
            <a:extLst>
              <a:ext uri="{FF2B5EF4-FFF2-40B4-BE49-F238E27FC236}">
                <a16:creationId xmlns:a16="http://schemas.microsoft.com/office/drawing/2014/main" id="{D5ACB255-0990-8DCA-FB90-AF2FE51E6F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028700"/>
            <a:ext cx="8915400" cy="4914900"/>
          </a:xfrm>
          <a:noFill/>
          <a:ln/>
        </p:spPr>
      </p:pic>
      <p:sp>
        <p:nvSpPr>
          <p:cNvPr id="2" name="Footer Placeholder 4">
            <a:extLst>
              <a:ext uri="{FF2B5EF4-FFF2-40B4-BE49-F238E27FC236}">
                <a16:creationId xmlns:a16="http://schemas.microsoft.com/office/drawing/2014/main" id="{F7A3C3FB-A746-9DDA-2FFA-7EE4CE9E4B0C}"/>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18CB12A1-223B-7DB0-A6BC-B3BFC6AE0148}"/>
              </a:ext>
            </a:extLst>
          </p:cNvPr>
          <p:cNvSpPr>
            <a:spLocks noGrp="1"/>
          </p:cNvSpPr>
          <p:nvPr>
            <p:ph type="sldNum" sz="quarter" idx="12"/>
          </p:nvPr>
        </p:nvSpPr>
        <p:spPr/>
        <p:txBody>
          <a:bodyPr/>
          <a:lstStyle/>
          <a:p>
            <a:fld id="{50A75570-6052-4680-9EA0-1AC1DBEA87D3}" type="slidenum">
              <a:rPr lang="en-US" altLang="en-US"/>
              <a:pPr/>
              <a:t>8</a:t>
            </a:fld>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id="{7BBDFAD7-E586-8090-71DA-C41205374A62}"/>
              </a:ext>
            </a:extLst>
          </p:cNvPr>
          <p:cNvSpPr>
            <a:spLocks noGrp="1" noChangeArrowheads="1"/>
          </p:cNvSpPr>
          <p:nvPr>
            <p:ph type="title"/>
          </p:nvPr>
        </p:nvSpPr>
        <p:spPr/>
        <p:txBody>
          <a:bodyPr/>
          <a:lstStyle/>
          <a:p>
            <a:r>
              <a:rPr lang="en-US" altLang="en-US"/>
              <a:t>ADF: Summary</a:t>
            </a:r>
          </a:p>
        </p:txBody>
      </p:sp>
      <p:sp>
        <p:nvSpPr>
          <p:cNvPr id="25605" name="Rectangle 5">
            <a:extLst>
              <a:ext uri="{FF2B5EF4-FFF2-40B4-BE49-F238E27FC236}">
                <a16:creationId xmlns:a16="http://schemas.microsoft.com/office/drawing/2014/main" id="{D2A94A26-B13A-9C80-983C-49657405C9AE}"/>
              </a:ext>
            </a:extLst>
          </p:cNvPr>
          <p:cNvSpPr>
            <a:spLocks noGrp="1" noChangeArrowheads="1"/>
          </p:cNvSpPr>
          <p:nvPr>
            <p:ph type="body" idx="1"/>
          </p:nvPr>
        </p:nvSpPr>
        <p:spPr/>
        <p:txBody>
          <a:bodyPr/>
          <a:lstStyle/>
          <a:p>
            <a:pPr lvl="1"/>
            <a:r>
              <a:rPr lang="en-US" altLang="en-US"/>
              <a:t>Productive end-to-end development</a:t>
            </a:r>
          </a:p>
          <a:p>
            <a:pPr lvl="2"/>
            <a:r>
              <a:rPr lang="en-US" altLang="en-US"/>
              <a:t>Model-View-Controller</a:t>
            </a:r>
          </a:p>
          <a:p>
            <a:pPr lvl="2"/>
            <a:r>
              <a:rPr lang="en-US" altLang="en-US"/>
              <a:t>Visual</a:t>
            </a:r>
          </a:p>
          <a:p>
            <a:pPr lvl="2"/>
            <a:r>
              <a:rPr lang="en-US" altLang="en-US"/>
              <a:t>Declarative</a:t>
            </a:r>
          </a:p>
          <a:p>
            <a:pPr lvl="1"/>
            <a:r>
              <a:rPr lang="en-US" altLang="en-US"/>
              <a:t>Standard J2EE framework</a:t>
            </a:r>
          </a:p>
          <a:p>
            <a:pPr lvl="2"/>
            <a:r>
              <a:rPr lang="en-US" altLang="en-US"/>
              <a:t>Implements J2EE best practices</a:t>
            </a:r>
          </a:p>
          <a:p>
            <a:pPr lvl="2"/>
            <a:r>
              <a:rPr lang="en-US" altLang="en-US"/>
              <a:t>Uses the latest standards </a:t>
            </a:r>
          </a:p>
          <a:p>
            <a:pPr lvl="2"/>
            <a:r>
              <a:rPr lang="en-US" altLang="en-US"/>
              <a:t>Provides architecture choices</a:t>
            </a:r>
          </a:p>
          <a:p>
            <a:pPr lvl="2"/>
            <a:r>
              <a:rPr lang="en-US" altLang="en-US"/>
              <a:t>Is built on the MVC design pattern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0" name="Rectangle 6">
            <a:extLst>
              <a:ext uri="{FF2B5EF4-FFF2-40B4-BE49-F238E27FC236}">
                <a16:creationId xmlns:a16="http://schemas.microsoft.com/office/drawing/2014/main" id="{9476B58D-DAEF-A4F0-5B36-89AC23B185A8}"/>
              </a:ext>
            </a:extLst>
          </p:cNvPr>
          <p:cNvSpPr>
            <a:spLocks noGrp="1" noChangeArrowheads="1"/>
          </p:cNvSpPr>
          <p:nvPr>
            <p:ph type="title"/>
          </p:nvPr>
        </p:nvSpPr>
        <p:spPr/>
        <p:txBody>
          <a:bodyPr/>
          <a:lstStyle/>
          <a:p>
            <a:r>
              <a:rPr lang="en-US" altLang="en-US"/>
              <a:t>Summary</a:t>
            </a:r>
          </a:p>
        </p:txBody>
      </p:sp>
      <p:sp>
        <p:nvSpPr>
          <p:cNvPr id="93191" name="Rectangle 7">
            <a:extLst>
              <a:ext uri="{FF2B5EF4-FFF2-40B4-BE49-F238E27FC236}">
                <a16:creationId xmlns:a16="http://schemas.microsoft.com/office/drawing/2014/main" id="{CE947162-31F4-00A0-105C-A6CEB08CDE3B}"/>
              </a:ext>
            </a:extLst>
          </p:cNvPr>
          <p:cNvSpPr>
            <a:spLocks noGrp="1" noChangeArrowheads="1"/>
          </p:cNvSpPr>
          <p:nvPr>
            <p:ph type="body" idx="1"/>
          </p:nvPr>
        </p:nvSpPr>
        <p:spPr/>
        <p:txBody>
          <a:bodyPr/>
          <a:lstStyle/>
          <a:p>
            <a:r>
              <a:rPr lang="en-US" altLang="en-US"/>
              <a:t>In this lesson, you should have learned how to:</a:t>
            </a:r>
          </a:p>
          <a:p>
            <a:pPr lvl="1"/>
            <a:r>
              <a:rPr lang="en-US" altLang="en-US"/>
              <a:t>Identify the benefits of framework-based application development</a:t>
            </a:r>
          </a:p>
          <a:p>
            <a:pPr lvl="1"/>
            <a:r>
              <a:rPr lang="en-US" altLang="en-US"/>
              <a:t>Describe the Java 2, Enterprise Edition (J2EE) platform</a:t>
            </a:r>
          </a:p>
          <a:p>
            <a:pPr lvl="1"/>
            <a:r>
              <a:rPr lang="en-US" altLang="en-US"/>
              <a:t>Define the components of the Model-View-Controller architecture</a:t>
            </a:r>
          </a:p>
          <a:p>
            <a:pPr lvl="1"/>
            <a:r>
              <a:rPr lang="en-US" altLang="en-US"/>
              <a:t>Describe the benefits of Oracle Application Development Framework (ADF)</a:t>
            </a:r>
          </a:p>
          <a:p>
            <a:pPr lvl="1"/>
            <a:r>
              <a:rPr lang="en-US" altLang="en-US"/>
              <a:t>Describe the technologies used in each of the MVC layers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E2D1B43-164A-BF57-CCC2-FEB615A764CE}"/>
              </a:ext>
            </a:extLst>
          </p:cNvPr>
          <p:cNvSpPr>
            <a:spLocks noGrp="1" noChangeArrowheads="1"/>
          </p:cNvSpPr>
          <p:nvPr>
            <p:ph type="title"/>
          </p:nvPr>
        </p:nvSpPr>
        <p:spPr/>
        <p:txBody>
          <a:bodyPr/>
          <a:lstStyle/>
          <a:p>
            <a:r>
              <a:rPr lang="en-US" altLang="en-US"/>
              <a:t>Waterfall Model (2)</a:t>
            </a:r>
          </a:p>
        </p:txBody>
      </p:sp>
      <p:pic>
        <p:nvPicPr>
          <p:cNvPr id="53252" name="Picture 4">
            <a:extLst>
              <a:ext uri="{FF2B5EF4-FFF2-40B4-BE49-F238E27FC236}">
                <a16:creationId xmlns:a16="http://schemas.microsoft.com/office/drawing/2014/main" id="{8E42F7AB-E6B7-6CF4-995B-E78FB14532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1081088"/>
            <a:ext cx="8610600" cy="4557712"/>
          </a:xfrm>
          <a:noFill/>
          <a:ln/>
        </p:spPr>
      </p:pic>
      <p:sp>
        <p:nvSpPr>
          <p:cNvPr id="2" name="Footer Placeholder 4">
            <a:extLst>
              <a:ext uri="{FF2B5EF4-FFF2-40B4-BE49-F238E27FC236}">
                <a16:creationId xmlns:a16="http://schemas.microsoft.com/office/drawing/2014/main" id="{2F5C563B-F74C-81E1-3EC5-DA0DEFCA04B0}"/>
              </a:ext>
            </a:extLst>
          </p:cNvPr>
          <p:cNvSpPr>
            <a:spLocks noGrp="1"/>
          </p:cNvSpPr>
          <p:nvPr>
            <p:ph type="ftr" sz="quarter" idx="11"/>
          </p:nvPr>
        </p:nvSpPr>
        <p:spPr/>
        <p:txBody>
          <a:bodyPr/>
          <a:lstStyle/>
          <a:p>
            <a:r>
              <a:rPr lang="en-US" altLang="en-US"/>
              <a:t>Chapter 1: Introduction to Software Design</a:t>
            </a:r>
          </a:p>
        </p:txBody>
      </p:sp>
      <p:sp>
        <p:nvSpPr>
          <p:cNvPr id="3" name="Slide Number Placeholder 5">
            <a:extLst>
              <a:ext uri="{FF2B5EF4-FFF2-40B4-BE49-F238E27FC236}">
                <a16:creationId xmlns:a16="http://schemas.microsoft.com/office/drawing/2014/main" id="{DA7E1663-475B-100B-1EFB-CCD45962D471}"/>
              </a:ext>
            </a:extLst>
          </p:cNvPr>
          <p:cNvSpPr>
            <a:spLocks noGrp="1"/>
          </p:cNvSpPr>
          <p:nvPr>
            <p:ph type="sldNum" sz="quarter" idx="12"/>
          </p:nvPr>
        </p:nvSpPr>
        <p:spPr/>
        <p:txBody>
          <a:bodyPr/>
          <a:lstStyle/>
          <a:p>
            <a:fld id="{C9290A67-1103-4EC4-B122-564830D2BB53}"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1263</TotalTime>
  <Words>7423</Words>
  <Application>Microsoft Office PowerPoint</Application>
  <PresentationFormat>On-screen Show (4:3)</PresentationFormat>
  <Paragraphs>887</Paragraphs>
  <Slides>81</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81</vt:i4>
      </vt:variant>
    </vt:vector>
  </HeadingPairs>
  <TitlesOfParts>
    <vt:vector size="84" baseType="lpstr">
      <vt:lpstr>Arial</vt:lpstr>
      <vt:lpstr>Courier New</vt:lpstr>
      <vt:lpstr>Office Theme</vt:lpstr>
      <vt:lpstr>Introduction to Software Design </vt:lpstr>
      <vt:lpstr>Outline</vt:lpstr>
      <vt:lpstr>Outline (2)</vt:lpstr>
      <vt:lpstr>The Software Challenge</vt:lpstr>
      <vt:lpstr>Things Change!</vt:lpstr>
      <vt:lpstr>The Software Life Cycle</vt:lpstr>
      <vt:lpstr>Software Life Cycle Models: The Waterfall Model</vt:lpstr>
      <vt:lpstr>Waterfall Model</vt:lpstr>
      <vt:lpstr>Waterfall Model (2)</vt:lpstr>
      <vt:lpstr>Other Software Life Cycle Models</vt:lpstr>
      <vt:lpstr>Other Software Life Cycle Models (2)</vt:lpstr>
      <vt:lpstr>Software Life Cycle Activities</vt:lpstr>
      <vt:lpstr>Software Life Cycle Activities Defined</vt:lpstr>
      <vt:lpstr>Software Life Cycle Activities (more)</vt:lpstr>
      <vt:lpstr>Software Life Cycle Activities (continued)</vt:lpstr>
      <vt:lpstr>Example of Top-Down: Stepwise Refinement</vt:lpstr>
      <vt:lpstr>Example of Object-Oriented: Class Diagram</vt:lpstr>
      <vt:lpstr>Using Abstraction to Manage Complexity</vt:lpstr>
      <vt:lpstr>Using Abstraction to Manage Complexity (2)</vt:lpstr>
      <vt:lpstr>Abstract Data Types, Interfaces, and Pre- and Post-conditions</vt:lpstr>
      <vt:lpstr>Abstract Data Types, Interfaces, and Pre- and Postconditions (2)</vt:lpstr>
      <vt:lpstr>Abstract Data Types, Interfaces, and Pre- and Postconditions (continued)</vt:lpstr>
      <vt:lpstr>Requirements Analysis: Use Cases, and Sequence Diagrams</vt:lpstr>
      <vt:lpstr>Design of an Array-Based Phone Directory</vt:lpstr>
      <vt:lpstr>Design of Array-Based Phone Directory</vt:lpstr>
      <vt:lpstr>Design of Array-Based Phone Directory (2)</vt:lpstr>
      <vt:lpstr>Design of Array-Based Phone Directory (3)</vt:lpstr>
      <vt:lpstr>Design of DirectoryEntry</vt:lpstr>
      <vt:lpstr>Design of Array-Based Phone Directory (4)</vt:lpstr>
      <vt:lpstr>The PhoneDirectory Interface</vt:lpstr>
      <vt:lpstr>PhoneDirectory.loadData</vt:lpstr>
      <vt:lpstr>PhoneDirectory.lookupEntry</vt:lpstr>
      <vt:lpstr>PhoneDirectory.addOrChangeEntry</vt:lpstr>
      <vt:lpstr>PhoneDirectory.removeEntry</vt:lpstr>
      <vt:lpstr>PhoneDirectory.save</vt:lpstr>
      <vt:lpstr>Design of Array-Based Phone Directory (5)</vt:lpstr>
      <vt:lpstr>Design of ArrayBasedPD.loadData</vt:lpstr>
      <vt:lpstr>Design of ArrayBasedPD.addOrChangeEntry</vt:lpstr>
      <vt:lpstr>Design of Array-Based Phone Directory (6)</vt:lpstr>
      <vt:lpstr>Design of Array-Based Phone Directory (7)</vt:lpstr>
      <vt:lpstr>Implementing and Testing the Array-Based Phone Directory: ArrayBasedPD.java</vt:lpstr>
      <vt:lpstr>ArrayBasedPD Data Fields (1)</vt:lpstr>
      <vt:lpstr>ArrayBasedPD Data Fields (2)</vt:lpstr>
      <vt:lpstr>ArrayBasedPD.loadData</vt:lpstr>
      <vt:lpstr>ArrayBasedPD.loadData (2): Inside try</vt:lpstr>
      <vt:lpstr>ArrayBasedPD.loadData (3): alternate</vt:lpstr>
      <vt:lpstr>ArrayBasedPD.addOrChangeEntry</vt:lpstr>
      <vt:lpstr>ArrayBasedPD.save</vt:lpstr>
      <vt:lpstr>ArrayBasedPD.save (2)</vt:lpstr>
      <vt:lpstr>Implementing and Testing the Array-Based Phone Directory</vt:lpstr>
      <vt:lpstr>ArrayBasedPD.find</vt:lpstr>
      <vt:lpstr>ArrayBasedPD.add</vt:lpstr>
      <vt:lpstr>ArrayBasedPD.realloc</vt:lpstr>
      <vt:lpstr>Testing ArrayBasedPD</vt:lpstr>
      <vt:lpstr>Implementing PDUserInterface</vt:lpstr>
      <vt:lpstr>Oracle Application Development Framework</vt:lpstr>
      <vt:lpstr>Objectives</vt:lpstr>
      <vt:lpstr>J2EE Platform</vt:lpstr>
      <vt:lpstr>Benefits of the J2EE Platform</vt:lpstr>
      <vt:lpstr>J2EE Platform: Architecture Details</vt:lpstr>
      <vt:lpstr>Building J2EE Applications</vt:lpstr>
      <vt:lpstr>What Is Framework-Based Application Development?</vt:lpstr>
      <vt:lpstr>Understanding Framework-Based Application Development</vt:lpstr>
      <vt:lpstr>Oracle Application Development Framework</vt:lpstr>
      <vt:lpstr>Visual and Declarative Development</vt:lpstr>
      <vt:lpstr>Design Patterns</vt:lpstr>
      <vt:lpstr>Model-View-Controller Architecture</vt:lpstr>
      <vt:lpstr>MVC Structure</vt:lpstr>
      <vt:lpstr>What Is the Model?</vt:lpstr>
      <vt:lpstr>The Model Layer</vt:lpstr>
      <vt:lpstr>Components of the Model Layer</vt:lpstr>
      <vt:lpstr>What Is the Controller?</vt:lpstr>
      <vt:lpstr>Struts in JDeveloper</vt:lpstr>
      <vt:lpstr>Controller: Summary</vt:lpstr>
      <vt:lpstr>What Is the View?</vt:lpstr>
      <vt:lpstr>View Concept</vt:lpstr>
      <vt:lpstr>View Technologies in  Oracle JDeveloper 10g</vt:lpstr>
      <vt:lpstr>View: Summary</vt:lpstr>
      <vt:lpstr>ADF Technology Stack</vt:lpstr>
      <vt:lpstr>ADF: Summary</vt:lpstr>
      <vt:lpstr>Summary</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Design</dc:title>
  <dc:creator>Philip King</dc:creator>
  <cp:lastModifiedBy>Bhavana Udupa</cp:lastModifiedBy>
  <cp:revision>127</cp:revision>
  <dcterms:created xsi:type="dcterms:W3CDTF">2004-06-14T03:21:29Z</dcterms:created>
  <dcterms:modified xsi:type="dcterms:W3CDTF">2024-06-03T11:50:58Z</dcterms:modified>
</cp:coreProperties>
</file>