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941C4-ED41-4652-8278-8BACF853DDE2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FAB0B-4C21-4EBA-9ED7-E67BF9899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2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FAB0B-4C21-4EBA-9ED7-E67BF9899F8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04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2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2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0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5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4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30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40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1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8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8E46DCA-8CFF-41CB-9421-7215716C465F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63873BE-F54D-4D1A-9697-961441DD8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7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D4D7D6-E6BF-DE0B-EF08-DEA5C2CAC588}"/>
              </a:ext>
            </a:extLst>
          </p:cNvPr>
          <p:cNvSpPr txBox="1"/>
          <p:nvPr/>
        </p:nvSpPr>
        <p:spPr>
          <a:xfrm>
            <a:off x="9164548" y="5054885"/>
            <a:ext cx="2763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BHAVANA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30/04/2024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A62CB-7DB7-BEDF-B1E5-A77CB17C9A39}"/>
              </a:ext>
            </a:extLst>
          </p:cNvPr>
          <p:cNvSpPr txBox="1"/>
          <p:nvPr/>
        </p:nvSpPr>
        <p:spPr>
          <a:xfrm>
            <a:off x="2825393" y="1869897"/>
            <a:ext cx="5897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USING GDB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CODE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62947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FDA1C7B-76EA-039F-18DA-3ACB645A494F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Terminology III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FA0B03B-B83B-07C5-47DC-5BCC7EA364BA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Level of a node n: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 number of nodes on the path from root to node n</a:t>
            </a:r>
          </a:p>
          <a:p>
            <a:r>
              <a:rPr lang="en-US" altLang="zh-TW" sz="2400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Height of a tree:</a:t>
            </a:r>
            <a:r>
              <a:rPr lang="en-US" altLang="zh-TW" sz="2400" dirty="0">
                <a:solidFill>
                  <a:schemeClr val="folHlink"/>
                </a:solidFill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maximum level among all of its node</a:t>
            </a:r>
          </a:p>
          <a:p>
            <a:endParaRPr lang="en-US" altLang="zh-TW" sz="2400" dirty="0">
              <a:latin typeface="Times New Roman" panose="02020603050405020304" pitchFamily="18" charset="0"/>
              <a:ea typeface="新細明體" panose="020B0604030504040204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9" name="Group 32">
            <a:extLst>
              <a:ext uri="{FF2B5EF4-FFF2-40B4-BE49-F238E27FC236}">
                <a16:creationId xmlns:a16="http://schemas.microsoft.com/office/drawing/2014/main" id="{53C631DA-9709-83DD-540D-8C18B0B31332}"/>
              </a:ext>
            </a:extLst>
          </p:cNvPr>
          <p:cNvGrpSpPr>
            <a:grpSpLocks/>
          </p:cNvGrpSpPr>
          <p:nvPr/>
        </p:nvGrpSpPr>
        <p:grpSpPr bwMode="auto">
          <a:xfrm>
            <a:off x="1882166" y="2971800"/>
            <a:ext cx="8178800" cy="3124200"/>
            <a:chOff x="516" y="2265"/>
            <a:chExt cx="5152" cy="1968"/>
          </a:xfrm>
        </p:grpSpPr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2367A5AA-DF40-15DD-CF65-27F5F9AE0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280"/>
              <a:ext cx="247" cy="220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2470E03-C06D-5A4E-2072-1EA6736C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2831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F4586E73-1448-BC82-EA20-D69077CCE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2831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694457EF-06B5-3EE9-A365-18609CF39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0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F35C20E4-5679-9CAE-3302-6C7D803C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334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2A443CB9-3E27-3A06-E37D-3BD958B00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9" y="2503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B60EDC01-89BE-62CC-4A93-FFD8ABDBE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2486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AE9F3882-27C9-5193-B85B-FECBAFBC6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9" y="3038"/>
              <a:ext cx="45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9DD8139C-7391-50D6-FD55-5DB567AA1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054"/>
              <a:ext cx="23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41303BD9-DB1F-82B7-DF37-392415311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98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D84B541F-B374-BF2A-62D9-358BC0294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953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83F412CD-6CD3-64E9-3F7E-62F4241A9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3" y="3566"/>
              <a:ext cx="140" cy="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5FA00635-024B-F380-B501-0885155D6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3558"/>
              <a:ext cx="367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8AAC2610-1AA1-3834-9814-378FADAB2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3297"/>
              <a:ext cx="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A9F1F8EA-5931-311A-3008-143179BC1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2633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93B28233-64B0-3C13-0E7D-6D75D3935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3121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500DA1B2-34E7-A7A9-7E91-CC4C2C17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3689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CFBF927E-576F-9F71-733E-90E126050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2273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98C63C01-44FE-FDFA-2911-ACB142930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2737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88F40B03-25E0-8797-CC4B-90A2AC188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3281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CD07C8CB-E456-94BB-2893-D96043B1C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0" y="3849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4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91FA1C5D-3A0C-AEF1-87DA-786CB02C2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2961"/>
              <a:ext cx="1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height=4</a:t>
              </a: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DE91478B-5807-B076-26E7-EE8CF4536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2265"/>
              <a:ext cx="0" cy="196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18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354CF7E-78BB-ABEF-BFE0-97941D876B39}"/>
              </a:ext>
            </a:extLst>
          </p:cNvPr>
          <p:cNvSpPr txBox="1"/>
          <p:nvPr/>
        </p:nvSpPr>
        <p:spPr>
          <a:xfrm>
            <a:off x="2934128" y="878910"/>
            <a:ext cx="6097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a tree, the nodes without children are called </a:t>
            </a:r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leaves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Otherwise, they are called </a:t>
            </a:r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internal nodes</a:t>
            </a:r>
          </a:p>
          <a:p>
            <a:endParaRPr lang="en-US" dirty="0">
              <a:solidFill>
                <a:srgbClr val="FF33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subtree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any node together with all its descendants.</a:t>
            </a:r>
          </a:p>
          <a:p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35">
            <a:extLst>
              <a:ext uri="{FF2B5EF4-FFF2-40B4-BE49-F238E27FC236}">
                <a16:creationId xmlns:a16="http://schemas.microsoft.com/office/drawing/2014/main" id="{42786E01-0F4B-7CFA-92E8-C7D09ABED411}"/>
              </a:ext>
            </a:extLst>
          </p:cNvPr>
          <p:cNvGrpSpPr>
            <a:grpSpLocks/>
          </p:cNvGrpSpPr>
          <p:nvPr/>
        </p:nvGrpSpPr>
        <p:grpSpPr bwMode="auto">
          <a:xfrm>
            <a:off x="2732462" y="2910235"/>
            <a:ext cx="5757863" cy="2373313"/>
            <a:chOff x="854" y="2229"/>
            <a:chExt cx="3627" cy="1495"/>
          </a:xfrm>
        </p:grpSpPr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9FF504AB-5FAB-84AB-5A6E-06487D3C6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329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A97B8967-26F5-9D89-5429-6FE9682E3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8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982BCFF8-8E6C-6E7F-BBE4-F6F9ECA0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288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1B94ED95-34A8-08A7-07E7-A54E5E9B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5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CDB8307F-41D7-CD69-CB08-8089CC3B0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56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C999E940-C4B9-F060-8533-A37AA6668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3465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0E3DB7D1-77ED-C94F-8793-C6BD9B96B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482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3DF94743-C4ED-A68B-49DA-5867EC211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2" y="2552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AE638A20-E587-4A1F-43D3-102FBAF45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3" y="2535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336AB9E6-BC8E-38B0-F171-49B73A160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087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0ABA9555-086E-BA9C-D021-AF42D9973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8F7C0DBA-5223-819A-4E29-CD268FB7D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8" y="3103"/>
              <a:ext cx="132" cy="3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E8E0A3B7-5615-071D-B139-79A7C9F95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" y="3103"/>
              <a:ext cx="263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17">
              <a:extLst>
                <a:ext uri="{FF2B5EF4-FFF2-40B4-BE49-F238E27FC236}">
                  <a16:creationId xmlns:a16="http://schemas.microsoft.com/office/drawing/2014/main" id="{26EDF72D-AA9A-3D81-A5FA-2F54F3C0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5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18">
              <a:extLst>
                <a:ext uri="{FF2B5EF4-FFF2-40B4-BE49-F238E27FC236}">
                  <a16:creationId xmlns:a16="http://schemas.microsoft.com/office/drawing/2014/main" id="{4F2A67CA-B836-EFFC-E8D2-D99FB8DBB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1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26">
              <a:extLst>
                <a:ext uri="{FF2B5EF4-FFF2-40B4-BE49-F238E27FC236}">
                  <a16:creationId xmlns:a16="http://schemas.microsoft.com/office/drawing/2014/main" id="{BFD8C9F4-BE6D-F7DC-728B-8A51E7244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45" name="Oval 27">
              <a:extLst>
                <a:ext uri="{FF2B5EF4-FFF2-40B4-BE49-F238E27FC236}">
                  <a16:creationId xmlns:a16="http://schemas.microsoft.com/office/drawing/2014/main" id="{5A382456-34AE-43F3-BEF0-5335C4820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50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28">
              <a:extLst>
                <a:ext uri="{FF2B5EF4-FFF2-40B4-BE49-F238E27FC236}">
                  <a16:creationId xmlns:a16="http://schemas.microsoft.com/office/drawing/2014/main" id="{F0FD4BD3-8BAD-E78A-05B4-46A23633E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0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29">
              <a:extLst>
                <a:ext uri="{FF2B5EF4-FFF2-40B4-BE49-F238E27FC236}">
                  <a16:creationId xmlns:a16="http://schemas.microsoft.com/office/drawing/2014/main" id="{6C644A4C-B7D3-7235-F25B-D8C8DF9AA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135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03C3ABAF-6422-A470-A13E-B0A22269E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20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31">
              <a:extLst>
                <a:ext uri="{FF2B5EF4-FFF2-40B4-BE49-F238E27FC236}">
                  <a16:creationId xmlns:a16="http://schemas.microsoft.com/office/drawing/2014/main" id="{3FA14F22-7774-8C21-3FB7-D2BB360AF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50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32">
              <a:extLst>
                <a:ext uri="{FF2B5EF4-FFF2-40B4-BE49-F238E27FC236}">
                  <a16:creationId xmlns:a16="http://schemas.microsoft.com/office/drawing/2014/main" id="{AE5B4615-0FDB-DBA7-6DB9-744A93D68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33">
              <a:extLst>
                <a:ext uri="{FF2B5EF4-FFF2-40B4-BE49-F238E27FC236}">
                  <a16:creationId xmlns:a16="http://schemas.microsoft.com/office/drawing/2014/main" id="{255A676A-4057-FE81-5B88-E453EDA40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229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2" name="Text Box 34">
              <a:extLst>
                <a:ext uri="{FF2B5EF4-FFF2-40B4-BE49-F238E27FC236}">
                  <a16:creationId xmlns:a16="http://schemas.microsoft.com/office/drawing/2014/main" id="{21CAA378-0376-D668-F54C-09DE0B3EF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2517"/>
              <a:ext cx="1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subtree of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841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51E47EA-2BBC-A686-3416-B5A840F969A0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Binary Tree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FE266EE-928C-31D6-A21D-1C87598926DE}"/>
              </a:ext>
            </a:extLst>
          </p:cNvPr>
          <p:cNvSpPr txBox="1">
            <a:spLocks noChangeArrowheads="1"/>
          </p:cNvSpPr>
          <p:nvPr/>
        </p:nvSpPr>
        <p:spPr>
          <a:xfrm>
            <a:off x="2136166" y="1371600"/>
            <a:ext cx="8229600" cy="230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Binary Tree: Tree in which every node has at most 2 children</a:t>
            </a:r>
          </a:p>
          <a:p>
            <a:r>
              <a:rPr lang="en-US" altLang="zh-TW" sz="280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Left child</a:t>
            </a: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u: the child on the left of u</a:t>
            </a:r>
          </a:p>
          <a:p>
            <a:r>
              <a:rPr lang="en-US" altLang="zh-TW" sz="280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Right child</a:t>
            </a: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u: the child on the right of u</a:t>
            </a:r>
          </a:p>
        </p:txBody>
      </p:sp>
      <p:grpSp>
        <p:nvGrpSpPr>
          <p:cNvPr id="9" name="Group 30">
            <a:extLst>
              <a:ext uri="{FF2B5EF4-FFF2-40B4-BE49-F238E27FC236}">
                <a16:creationId xmlns:a16="http://schemas.microsoft.com/office/drawing/2014/main" id="{FF6C23D1-3F86-CB60-9362-3DFA900CB891}"/>
              </a:ext>
            </a:extLst>
          </p:cNvPr>
          <p:cNvGrpSpPr>
            <a:grpSpLocks/>
          </p:cNvGrpSpPr>
          <p:nvPr/>
        </p:nvGrpSpPr>
        <p:grpSpPr bwMode="auto">
          <a:xfrm>
            <a:off x="3507766" y="3581400"/>
            <a:ext cx="5529263" cy="2747963"/>
            <a:chOff x="1200" y="2473"/>
            <a:chExt cx="3483" cy="1731"/>
          </a:xfrm>
        </p:grpSpPr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B3E36A7D-0669-A775-D2CC-072F166D1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473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253C51B-91E6-260F-5CB3-2853974B9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2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0CC25348-45A8-8F1A-4AA7-65808E0F6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302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C2C5672F-EBB6-7D67-57DC-6C517AF8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0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3BC6EDD2-1E97-1C19-5800-A8FD06EDE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0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A2E40AE3-8E64-D45B-ACD3-E4C40C12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98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1676319F-BEC0-5DC4-9905-125B3745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362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0248B518-1DD8-5F7D-7F28-64B5F8EC6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8" y="2696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2AD64FA-56D4-FD7C-EA0F-950E0C5C0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2679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CEE506B5-8045-8530-DC4F-09C59BBA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231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D58EE21E-4224-EB49-568C-F7FFAF03F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16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99E12951-4564-3331-177B-5244AE39D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7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B1FEA455-EAF0-B38E-6E74-52D3CB796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3247"/>
              <a:ext cx="263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684F0A4C-08E0-94D3-5076-FBF1E1318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9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0904212-7D5C-3B95-DD66-6428C0A5E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84"/>
              <a:ext cx="1515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x: left child of u</a:t>
              </a:r>
            </a:p>
            <a:p>
              <a:r>
                <a:rPr kumimoji="1" lang="en-US" altLang="zh-TW" sz="24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y: right child of u</a:t>
              </a:r>
            </a:p>
            <a:p>
              <a:r>
                <a:rPr kumimoji="1" lang="en-US" altLang="zh-TW" sz="24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w: right child of v</a:t>
              </a:r>
            </a:p>
            <a:p>
              <a:r>
                <a:rPr kumimoji="1" lang="en-US" altLang="zh-TW" sz="24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z: left child of 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67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BF27ABF-D127-E70C-4988-A55A1DBB63D3}"/>
              </a:ext>
            </a:extLst>
          </p:cNvPr>
          <p:cNvSpPr txBox="1">
            <a:spLocks noChangeArrowheads="1"/>
          </p:cNvSpPr>
          <p:nvPr/>
        </p:nvSpPr>
        <p:spPr>
          <a:xfrm>
            <a:off x="257367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Full binary tree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47CCAF8-86A3-9E7F-45B0-96E0BD9340E1}"/>
              </a:ext>
            </a:extLst>
          </p:cNvPr>
          <p:cNvSpPr txBox="1">
            <a:spLocks noChangeArrowheads="1"/>
          </p:cNvSpPr>
          <p:nvPr/>
        </p:nvSpPr>
        <p:spPr>
          <a:xfrm>
            <a:off x="2573676" y="1600200"/>
            <a:ext cx="8229600" cy="264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T is empty, T is a full binary tree of height 0.</a:t>
            </a:r>
          </a:p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T is not empty and of height h &gt;0, T is a full binary tree if both subtrees of the root of T are full binary trees of height h-1.</a:t>
            </a: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11312211-4CDC-ECAB-2C07-16EF9DAD71F1}"/>
              </a:ext>
            </a:extLst>
          </p:cNvPr>
          <p:cNvGrpSpPr>
            <a:grpSpLocks/>
          </p:cNvGrpSpPr>
          <p:nvPr/>
        </p:nvGrpSpPr>
        <p:grpSpPr bwMode="auto">
          <a:xfrm>
            <a:off x="4173876" y="3733800"/>
            <a:ext cx="5389563" cy="2178050"/>
            <a:chOff x="1296" y="2688"/>
            <a:chExt cx="3395" cy="1372"/>
          </a:xfrm>
        </p:grpSpPr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40777E06-8F29-23CC-AC63-D0A5FA942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ED0B7FB4-79F1-B286-9A70-52A4DBF89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6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CEDB28AD-A66B-30B2-23BD-AB3CD404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26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A24E4745-D13C-1CCC-6DD1-7E6CEFA0F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84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E0463568-7D51-B9B9-344E-7F1C1DE8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84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DB771646-3514-0D9E-DAB1-C9325C1C3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4" y="2880"/>
              <a:ext cx="308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199657B3-E0E9-0658-A9BF-3179AB626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80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5A73AAA9-4734-AA71-2CA3-16816F7B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471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1CE65BFD-B087-8973-C1B6-55BC05EAC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456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49BD900C-58F8-FB5D-C04C-B00DD3C39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56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180CA8F6-53E9-14FC-E522-4F7EC2173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84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F67A1286-47D5-498C-02DC-7B844CF5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84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0ED4C746-F17F-1097-67D5-054F21C48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A6E0FFEC-23AC-5C41-2B30-2F4877848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901"/>
              <a:ext cx="131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4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binary tree</a:t>
              </a:r>
            </a:p>
            <a:p>
              <a:pPr algn="ctr"/>
              <a:r>
                <a:rPr kumimoji="1" lang="en-US" altLang="zh-TW" sz="24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 height 3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5840E2B3-3619-588E-A3E4-21D1B56FD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216"/>
              <a:ext cx="432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45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65095E-C4E0-D0B3-18BE-FCF3C5DAA34C}"/>
              </a:ext>
            </a:extLst>
          </p:cNvPr>
          <p:cNvSpPr txBox="1"/>
          <p:nvPr/>
        </p:nvSpPr>
        <p:spPr>
          <a:xfrm>
            <a:off x="2894743" y="626992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Ways to traverse a tree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19CF6-07FF-D00E-F72E-2F7A219E5E90}"/>
              </a:ext>
            </a:extLst>
          </p:cNvPr>
          <p:cNvSpPr txBox="1"/>
          <p:nvPr/>
        </p:nvSpPr>
        <p:spPr>
          <a:xfrm>
            <a:off x="3048856" y="1238981"/>
            <a:ext cx="6097712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There are three main ways to traverse a tree: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Pre-order: </a:t>
            </a:r>
          </a:p>
          <a:p>
            <a:pPr lvl="2"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(1) visit node, (2) recursively visit left subtree, (3) recursively visit right subtree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In-order:</a:t>
            </a:r>
          </a:p>
          <a:p>
            <a:pPr lvl="2"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(1) recursively visit left subtree, (2) visit node, (3) recursively right subtree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Post-order:</a:t>
            </a:r>
          </a:p>
          <a:p>
            <a:pPr lvl="2"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(1) recursively visit left subtree, (2) recursively visit right subtree, (3) visit node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Level-order:</a:t>
            </a:r>
          </a:p>
          <a:p>
            <a:pPr lvl="2"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Traverse the nodes level by level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different situations, we use different traversal algorithm.</a:t>
            </a:r>
          </a:p>
        </p:txBody>
      </p:sp>
    </p:spTree>
    <p:extLst>
      <p:ext uri="{BB962C8B-B14F-4D97-AF65-F5344CB8AC3E}">
        <p14:creationId xmlns:p14="http://schemas.microsoft.com/office/powerpoint/2010/main" val="14981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4178B-4D4C-F225-3F37-50329688B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2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27C13-A6B5-DFE9-30F2-8ACD39A0B0CD}"/>
              </a:ext>
            </a:extLst>
          </p:cNvPr>
          <p:cNvSpPr txBox="1"/>
          <p:nvPr/>
        </p:nvSpPr>
        <p:spPr>
          <a:xfrm>
            <a:off x="315930" y="1221684"/>
            <a:ext cx="43690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PROGRAM: 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#include &lt;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stdio.h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&gt;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int main() 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int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arr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[] = {1, 2, 3, 4, 5};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int size =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sizeof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arr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) /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sizeof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arr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[0]); 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for (int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= 0;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&lt;= size;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++)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{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("%d ",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arr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[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]);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}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("\n"); 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return 0; </a:t>
            </a:r>
          </a:p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2B1AA-7A3D-C8BF-9D4C-4BDE57291C06}"/>
              </a:ext>
            </a:extLst>
          </p:cNvPr>
          <p:cNvSpPr txBox="1"/>
          <p:nvPr/>
        </p:nvSpPr>
        <p:spPr>
          <a:xfrm>
            <a:off x="5506947" y="575353"/>
            <a:ext cx="470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OUTPUT AFTER DEBUGGING: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77235-245B-33E0-B7D6-80D9D214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74" y="1787703"/>
            <a:ext cx="6431622" cy="36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5D16C8-0493-B3F5-E861-A4DC8FDF582E}"/>
              </a:ext>
            </a:extLst>
          </p:cNvPr>
          <p:cNvSpPr txBox="1"/>
          <p:nvPr/>
        </p:nvSpPr>
        <p:spPr>
          <a:xfrm>
            <a:off x="2185827" y="1382345"/>
            <a:ext cx="8386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AFTER MODIFYING THE PROGRAM AND DEBUGGING:(</a:t>
            </a:r>
            <a:r>
              <a:rPr lang="en-US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&lt; size)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8CFB6-91DF-21AA-DD81-EF49A665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87" y="245552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8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D7DDBD-E29E-9F3D-BD4C-440CFBF7D9E0}"/>
              </a:ext>
            </a:extLst>
          </p:cNvPr>
          <p:cNvSpPr txBox="1"/>
          <p:nvPr/>
        </p:nvSpPr>
        <p:spPr>
          <a:xfrm>
            <a:off x="0" y="1543006"/>
            <a:ext cx="6097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OPT 1: #include &lt;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stdio.h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&gt; #include &lt;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time.h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&gt; int main() { // Start the clock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clock_t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start = clock(); // Original Loop (Less efficient) int sum = 0; int n = 1000; for (int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= 0;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&lt; n;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++) { sum +=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; } // Stop the clock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clock_t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end = clock(); // Calculate the elapsed time double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time_taken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= ((double)(end - start)) / CLOCKS_PER_SEC;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("Sum: %d\n", sum);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("Time taken for the original loop: %f seconds\n",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time_taken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); return 0; 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9EDBE-E8C3-A4C5-8D1E-FEE03491A1B3}"/>
              </a:ext>
            </a:extLst>
          </p:cNvPr>
          <p:cNvSpPr txBox="1"/>
          <p:nvPr/>
        </p:nvSpPr>
        <p:spPr>
          <a:xfrm>
            <a:off x="5935894" y="1266007"/>
            <a:ext cx="60977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OPT2: #include &lt;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stdio.h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&gt; #include &lt;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time.h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&gt; int main() { // Start the clock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clock_t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start = clock(); // Unrolled Loop (improves performance for small Loop iterations) int sum = 0; int n = 1000; for (int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= 0;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&lt; n;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+= 2) { sum +=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; if (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+ 1 &lt; n) { sum +=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+ 1; } } // Stop the clock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clock_t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end = clock(); // Calculate the elapsed time double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time_taken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= ((double)(end - start)) / CLOCKS_PER_SEC;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("Sum: %d\n", sum);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("Time taken for the unrolled loop: %f seconds\n",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time_taken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); return 0; 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A429-8DF8-E3AB-3BA6-815F23D71EE1}"/>
              </a:ext>
            </a:extLst>
          </p:cNvPr>
          <p:cNvSpPr txBox="1"/>
          <p:nvPr/>
        </p:nvSpPr>
        <p:spPr>
          <a:xfrm>
            <a:off x="503434" y="369870"/>
            <a:ext cx="52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CODES: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1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6472E-8813-8E0D-64BD-D8B121E0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41" y="1715784"/>
            <a:ext cx="7068620" cy="3976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D9B09-70AF-2B3C-0930-AE20BC0C0EC3}"/>
              </a:ext>
            </a:extLst>
          </p:cNvPr>
          <p:cNvSpPr txBox="1"/>
          <p:nvPr/>
        </p:nvSpPr>
        <p:spPr>
          <a:xfrm>
            <a:off x="1284270" y="493160"/>
            <a:ext cx="370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TIME: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94EE70-C6AA-FB55-1D8C-6E2FF0F51A21}"/>
              </a:ext>
            </a:extLst>
          </p:cNvPr>
          <p:cNvSpPr txBox="1"/>
          <p:nvPr/>
        </p:nvSpPr>
        <p:spPr>
          <a:xfrm>
            <a:off x="2935840" y="750282"/>
            <a:ext cx="6097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OPTIMIZING CODE WITH COMMANDS:</a:t>
            </a:r>
          </a:p>
          <a:p>
            <a:endParaRPr lang="en-IN" dirty="0">
              <a:solidFill>
                <a:srgbClr val="2C2C4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0" i="0" dirty="0">
              <a:solidFill>
                <a:srgbClr val="2C2C4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solidFill>
                  <a:srgbClr val="2C2C4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solidFill>
                  <a:srgbClr val="2C2C4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-O2 </a:t>
            </a:r>
            <a:r>
              <a:rPr lang="en-IN" dirty="0" err="1">
                <a:solidFill>
                  <a:srgbClr val="2C2C4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unroll.c</a:t>
            </a:r>
            <a:r>
              <a:rPr lang="en-IN" dirty="0">
                <a:solidFill>
                  <a:srgbClr val="2C2C4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unroll COMMAND</a:t>
            </a:r>
          </a:p>
          <a:p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–O3 </a:t>
            </a:r>
            <a:r>
              <a:rPr lang="en-IN" b="0" i="0" dirty="0" err="1">
                <a:solidFill>
                  <a:srgbClr val="2C2C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unroll.c</a:t>
            </a:r>
            <a:r>
              <a:rPr lang="en-IN" b="0" i="0" dirty="0">
                <a:solidFill>
                  <a:srgbClr val="2C2C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unroll COMMAND:</a:t>
            </a:r>
          </a:p>
          <a:p>
            <a:endParaRPr lang="en-IN" dirty="0">
              <a:solidFill>
                <a:srgbClr val="2C2C4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2C2C4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2C2C4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2C2C4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E84B9-C73E-A610-3005-4B6943B2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40" y="3246634"/>
            <a:ext cx="5863118" cy="32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7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5A1EBA1-3C7A-FA10-A0FA-AEE6D4ACEEB7}"/>
              </a:ext>
            </a:extLst>
          </p:cNvPr>
          <p:cNvSpPr txBox="1">
            <a:spLocks noChangeArrowheads="1"/>
          </p:cNvSpPr>
          <p:nvPr/>
        </p:nvSpPr>
        <p:spPr>
          <a:xfrm>
            <a:off x="14948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What is a tree?</a:t>
            </a:r>
            <a:endParaRPr lang="en-US" altLang="zh-TW" dirty="0">
              <a:latin typeface="Times New Roman" panose="02020603050405020304" pitchFamily="18" charset="0"/>
              <a:ea typeface="新細明體" panose="020B0604030504040204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67CA53-8CE7-BF9B-8C4F-F68B7750085B}"/>
              </a:ext>
            </a:extLst>
          </p:cNvPr>
          <p:cNvSpPr txBox="1">
            <a:spLocks noChangeArrowheads="1"/>
          </p:cNvSpPr>
          <p:nvPr/>
        </p:nvSpPr>
        <p:spPr>
          <a:xfrm>
            <a:off x="1494888" y="1600200"/>
            <a:ext cx="8229600" cy="230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Trees are structures used to represent hierarchical relationship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Each tree consists of nodes and edges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Each node represents an object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Each edge represents the relationship between two nodes.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EC021B53-D0E9-114E-7EB7-B04B8A0A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776" y="41148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0463F8DF-0D53-605F-3A92-59225C4A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101" y="49895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E336A208-8AFC-B9F9-9400-325B55AD5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088" y="49895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AE11B8CB-5B57-849B-AE71-AE979540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701" y="59039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C87C6069-E500-A8ED-73FF-91035BFB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301" y="59039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ECB2BCAA-D640-2106-2C41-F0F37A25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351" y="59182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517D179-1EC2-86FC-C3B6-A1C06DC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413" y="5945188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590BC46-CB25-1ECE-8834-851FE3A50D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5151" y="4468813"/>
            <a:ext cx="328612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6C3AAF0F-6555-90CA-9246-7570D4D94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2988" y="4441825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2DCC4D95-9C6B-C1E9-477F-9B32F3B18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1101" y="5318125"/>
            <a:ext cx="474662" cy="585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929CE0F1-70F8-8901-48B0-DA4D34145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6901" y="5294313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F7F0DAC4-91B8-A36D-CE96-108F5C9987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0176" y="5343525"/>
            <a:ext cx="209550" cy="557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82544219-71BC-7C18-6693-FE9FB1C4C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9888" y="5343525"/>
            <a:ext cx="417513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BF900372-8325-FF37-2081-DF1F7707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101" y="59039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CB0DB37E-B9C8-4FFC-4676-7DD505AAAD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0701" y="53705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8D9B4ACE-E566-5A0E-5932-C12CB92DD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4701" y="5141913"/>
            <a:ext cx="533400" cy="3810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030182F2-AB80-DC7D-053F-1958A366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26" y="4870450"/>
            <a:ext cx="7649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4D8D3971-5D89-DF8D-78A0-8D4EDB4A1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826" y="4565650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EF5F0764-74BF-C127-87F8-AA4699FBF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4901" y="4837113"/>
            <a:ext cx="3810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5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FF24CFC-BB45-C12F-9A0C-592FD6F53582}"/>
              </a:ext>
            </a:extLst>
          </p:cNvPr>
          <p:cNvSpPr txBox="1">
            <a:spLocks noChangeArrowheads="1"/>
          </p:cNvSpPr>
          <p:nvPr/>
        </p:nvSpPr>
        <p:spPr>
          <a:xfrm>
            <a:off x="1762015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Terminology I</a:t>
            </a:r>
            <a:endParaRPr lang="en-US" altLang="zh-TW" dirty="0">
              <a:latin typeface="Times New Roman" panose="02020603050405020304" pitchFamily="18" charset="0"/>
              <a:ea typeface="新細明體" panose="020B0604030504040204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4DA955-8BD7-3F3B-97A5-72C5BA951F72}"/>
              </a:ext>
            </a:extLst>
          </p:cNvPr>
          <p:cNvSpPr txBox="1">
            <a:spLocks noChangeArrowheads="1"/>
          </p:cNvSpPr>
          <p:nvPr/>
        </p:nvSpPr>
        <p:spPr>
          <a:xfrm>
            <a:off x="1762015" y="10668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For any two nodes u and v, if there is an edge pointing from u to v, u is called the </a:t>
            </a:r>
            <a:r>
              <a:rPr lang="en-US" altLang="zh-TW" sz="2800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parent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 of v while v is called the </a:t>
            </a:r>
            <a:r>
              <a:rPr lang="en-US" altLang="zh-TW" sz="2800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child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 of u. Such edge is denoted as (u, v).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In a tree, there is exactly one node without parent, which is called the </a:t>
            </a:r>
            <a:r>
              <a:rPr lang="en-US" altLang="zh-TW" sz="2800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root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. The nodes without children are called </a:t>
            </a:r>
            <a:r>
              <a:rPr lang="en-US" altLang="zh-TW" sz="2800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leaves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2F6888B0-C050-4F01-CF22-A74C989F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415" y="3962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E2445B8F-0AD1-ACC2-B407-A650ECE13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740" y="48371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89E2A086-B4D8-C1A3-A034-F6B96971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728" y="48371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FF0D6184-6EA5-0BC2-212C-4E8CDD53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340" y="57515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DCB2647A-472C-EFD1-5C26-ABDB27DB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40" y="57515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342D68EA-6E98-CB8E-1B38-CF5E3DA1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990" y="5765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B98C3FF-0A97-C5F3-4831-9140780B0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053" y="5792788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97ECDE97-0BF1-2523-6C74-081CDFD8C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790" y="4316413"/>
            <a:ext cx="328613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819228B1-2B6F-AE95-36DC-1193300A1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8628" y="4289425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62B5FCF0-E10E-8B48-C133-1F786F80B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6740" y="5165725"/>
            <a:ext cx="474663" cy="585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3279A244-C05B-413C-5C64-6B5C73F47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540" y="5141913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929711DC-898E-4D3E-B1DB-3668E348D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5815" y="5191125"/>
            <a:ext cx="209550" cy="557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09793F7-8497-A105-FFEF-33C723A18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5528" y="5191125"/>
            <a:ext cx="417512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D3E73AFB-EA8A-B155-C3FE-9C9FFE562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740" y="57515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FA2B2E7F-447D-E500-FC64-7B7582437C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340" y="52181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7229ED8F-BDE5-CEEC-DBC3-8584F65AD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415" y="4038600"/>
            <a:ext cx="6799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74D998F6-3E83-7FD4-4A7C-D81DF81128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38815" y="4191000"/>
            <a:ext cx="609600" cy="762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E00CCA21-33BE-6633-9453-9A6824E08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415" y="5029200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u: parent of v</a:t>
            </a:r>
          </a:p>
          <a:p>
            <a:r>
              <a:rPr kumimoji="1" lang="en-US" altLang="zh-TW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v: child of u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E2C04AAB-5B5B-819A-2866-77CFAE1FF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015" y="6172200"/>
            <a:ext cx="952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</a:t>
            </a: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2FA3DCD8-EBE0-AFE4-88DA-29ED3345F4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6415" y="6172200"/>
            <a:ext cx="12954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3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54CF295-05AB-2CCD-9C42-C045FAC045CD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Terminology II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917077-D1E3-1203-9FA5-09A0054CFFE8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13716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80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If two nodes have the same parent, they are </a:t>
            </a:r>
            <a:r>
              <a:rPr lang="en-US" altLang="zh-TW" sz="2800">
                <a:solidFill>
                  <a:srgbClr val="FF3300"/>
                </a:solidFill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siblings</a:t>
            </a:r>
            <a:r>
              <a:rPr lang="en-US" altLang="zh-TW" sz="280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A node u is an </a:t>
            </a:r>
            <a:r>
              <a:rPr lang="en-US" altLang="zh-TW" sz="2800">
                <a:solidFill>
                  <a:srgbClr val="FF3300"/>
                </a:solidFill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ancestor</a:t>
            </a:r>
            <a:r>
              <a:rPr lang="en-US" altLang="zh-TW" sz="280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 of v if u is parent of v or parent of parent of v or …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A node v is a </a:t>
            </a:r>
            <a:r>
              <a:rPr lang="en-US" altLang="zh-TW" sz="2800">
                <a:solidFill>
                  <a:srgbClr val="FF3300"/>
                </a:solidFill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descendent </a:t>
            </a:r>
            <a:r>
              <a:rPr lang="en-US" altLang="zh-TW" sz="280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of u if v is child of v or child of child of v or …</a:t>
            </a:r>
            <a:endParaRPr lang="en-US" altLang="zh-TW" sz="2800" dirty="0">
              <a:latin typeface="Times New Roman" panose="02020603050405020304" pitchFamily="18" charset="0"/>
              <a:ea typeface="新細明體" panose="020B0604030504040204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9" name="Group 23">
            <a:extLst>
              <a:ext uri="{FF2B5EF4-FFF2-40B4-BE49-F238E27FC236}">
                <a16:creationId xmlns:a16="http://schemas.microsoft.com/office/drawing/2014/main" id="{45B39F55-F5E1-3BC4-4DEB-94475555B6BF}"/>
              </a:ext>
            </a:extLst>
          </p:cNvPr>
          <p:cNvGrpSpPr>
            <a:grpSpLocks/>
          </p:cNvGrpSpPr>
          <p:nvPr/>
        </p:nvGrpSpPr>
        <p:grpSpPr bwMode="auto">
          <a:xfrm>
            <a:off x="2821966" y="3886200"/>
            <a:ext cx="6651625" cy="2179638"/>
            <a:chOff x="768" y="2713"/>
            <a:chExt cx="4190" cy="1373"/>
          </a:xfrm>
        </p:grpSpPr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41A8E5DF-784F-2263-5ACF-98689B658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713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0C3D35BC-CC99-020F-BC8C-366DA6AB1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6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A63A84B4-623F-AECD-5BF9-B46E4813E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" y="326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FA5A39BA-3661-8C48-B3A3-1C293EF1D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84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57773567-6A06-31A8-5D13-ECD5E3DD5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65FB16D4-8ACD-F2CF-93C1-C6FAAC56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49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823E9226-5014-9AC9-E90B-B830E1198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" y="386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CAE12C62-A111-E3E1-4D5B-C4FB9195A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8" y="2936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6EC32F5-7507-F731-E98F-458F6D426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" y="2919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C163A87B-58FD-D733-5496-0F60194B8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471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BD530E75-A077-91AE-81A6-6215CD445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56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DD0D2E42-2BAE-A35F-7366-C5FDA361E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4" y="3487"/>
              <a:ext cx="132" cy="3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B06227CC-5DAF-DB05-610C-D766F838A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3487"/>
              <a:ext cx="263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D15D23B7-DE55-B430-53E3-5C56CCA3B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4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2B92F322-0FD8-246D-4740-712960431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5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578DDAC0-F281-1D90-9B5A-AA4C64344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31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 and w are siblings</a:t>
              </a:r>
            </a:p>
            <a:p>
              <a:r>
                <a:rPr kumimoji="1" lang="en-US" altLang="zh-TW" sz="24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 and v are ancestors of x</a:t>
              </a:r>
            </a:p>
            <a:p>
              <a:r>
                <a:rPr kumimoji="1" lang="en-US" altLang="zh-TW" sz="24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 and x are descendents of 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58089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463</TotalTime>
  <Words>950</Words>
  <Application>Microsoft Office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Verdana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33</cp:revision>
  <dcterms:created xsi:type="dcterms:W3CDTF">2024-04-29T14:57:40Z</dcterms:created>
  <dcterms:modified xsi:type="dcterms:W3CDTF">2024-04-30T11:46:07Z</dcterms:modified>
</cp:coreProperties>
</file>