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0"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50" d="100"/>
          <a:sy n="50" d="100"/>
        </p:scale>
        <p:origin x="150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4FF5-D7D9-FACD-A0C8-4CBB5A0BE7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626AEA-0E29-B0BF-2AB5-54935BA22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84B741-5CB5-A151-6BA6-4AEA46453A6E}"/>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5" name="Footer Placeholder 4">
            <a:extLst>
              <a:ext uri="{FF2B5EF4-FFF2-40B4-BE49-F238E27FC236}">
                <a16:creationId xmlns:a16="http://schemas.microsoft.com/office/drawing/2014/main" id="{121C90EB-E163-FBE5-FE36-EBC559796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04FB6-0BAE-CD89-09D9-384E7D48BEED}"/>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194704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A04A-EEFE-B631-C6ED-79D0B1D3D8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593DE6-E696-B117-9E93-B3EB8796E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91E7D-97A7-5334-3668-98B972F6C72A}"/>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5" name="Footer Placeholder 4">
            <a:extLst>
              <a:ext uri="{FF2B5EF4-FFF2-40B4-BE49-F238E27FC236}">
                <a16:creationId xmlns:a16="http://schemas.microsoft.com/office/drawing/2014/main" id="{57D60131-94DA-9CA4-22E9-2FF5DDC7F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0FDF8D-C1B5-1D2D-B3F3-6A12E0BDE314}"/>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40023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9B357-96C1-AB02-5FCB-FFD7DBE825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9725-D238-41FE-6AA2-2D8BD32CC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5CAAF5-D3F0-75F6-7C19-D45269903CD0}"/>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5" name="Footer Placeholder 4">
            <a:extLst>
              <a:ext uri="{FF2B5EF4-FFF2-40B4-BE49-F238E27FC236}">
                <a16:creationId xmlns:a16="http://schemas.microsoft.com/office/drawing/2014/main" id="{5482458D-589F-28C0-57F0-C2207F6397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EC302-6238-585F-81F0-129A35E4D5E0}"/>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368971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86C3-1E31-1D86-9C3E-8C08746388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FAE7F4-7926-7514-FC5D-9BF4566407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D46AE-02F1-15D8-AB26-BDC87D883048}"/>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5" name="Footer Placeholder 4">
            <a:extLst>
              <a:ext uri="{FF2B5EF4-FFF2-40B4-BE49-F238E27FC236}">
                <a16:creationId xmlns:a16="http://schemas.microsoft.com/office/drawing/2014/main" id="{76B15C5C-6C99-C566-84A2-BE45F5A27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4FEB3-CB88-BB3B-0754-6BD103CE23B1}"/>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420863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472C-55B3-1D5E-F439-AD4AE38D4C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92CC53-E2B1-0B61-1B42-2C62A7500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A8967-69D0-8322-E13B-1601D8E00DF0}"/>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5" name="Footer Placeholder 4">
            <a:extLst>
              <a:ext uri="{FF2B5EF4-FFF2-40B4-BE49-F238E27FC236}">
                <a16:creationId xmlns:a16="http://schemas.microsoft.com/office/drawing/2014/main" id="{084F8BC9-1CD5-20FE-97E0-8FAABE845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139C5-848D-2910-2D2A-19A1E6621E44}"/>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192004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0183-F2FA-8784-6E72-E875134D98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D2777B-E3AA-EF7A-A42D-D12E37CA0F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531189-4CA8-8553-B312-13B9FAE7F8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51F773-965F-A630-2394-15053443F805}"/>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6" name="Footer Placeholder 5">
            <a:extLst>
              <a:ext uri="{FF2B5EF4-FFF2-40B4-BE49-F238E27FC236}">
                <a16:creationId xmlns:a16="http://schemas.microsoft.com/office/drawing/2014/main" id="{819F728A-E011-5324-7FAA-A5AA372FD3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4CC0B5-5E3D-33F2-3E5E-60C729970CC8}"/>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45019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E6A1-4DF1-2778-0D70-6BEE5AB55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71771C-00E2-28C4-B4BD-8E375C0668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280B1-7A14-43A4-6F7E-9564FB78B4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618A90-AE2E-BE35-D501-9DD23C3C2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AED1A8-1ED5-DF43-241E-FA5DF8D7F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8CCE44-97C7-2502-149D-3B37461F2F10}"/>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8" name="Footer Placeholder 7">
            <a:extLst>
              <a:ext uri="{FF2B5EF4-FFF2-40B4-BE49-F238E27FC236}">
                <a16:creationId xmlns:a16="http://schemas.microsoft.com/office/drawing/2014/main" id="{9DFB4B97-B5A5-B6AD-164F-0CA8DD59E6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CBF3C2-0D9C-AA6A-E096-1F5FAB7C87D6}"/>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284777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DB5A-AF82-BF5F-C074-D12E1D79DE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C3F4A0-893F-02E0-5585-227106375EAB}"/>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4" name="Footer Placeholder 3">
            <a:extLst>
              <a:ext uri="{FF2B5EF4-FFF2-40B4-BE49-F238E27FC236}">
                <a16:creationId xmlns:a16="http://schemas.microsoft.com/office/drawing/2014/main" id="{9D84B0BE-00CE-024C-2C8B-6CFBFD2A8B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7539B4-1879-64B7-8A7E-CADBF99E56D9}"/>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15181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C209BF-D9DC-2FC5-DA5C-541EB8694F23}"/>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3" name="Footer Placeholder 2">
            <a:extLst>
              <a:ext uri="{FF2B5EF4-FFF2-40B4-BE49-F238E27FC236}">
                <a16:creationId xmlns:a16="http://schemas.microsoft.com/office/drawing/2014/main" id="{F74139AF-88A6-4D27-3B6A-2C74BFAA1A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9EFAEC-6D3D-AD8F-1024-25CA26AAE062}"/>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335579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7063-564C-4893-605B-F01052094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7AE41B-05D2-1693-2B83-61FBD4DE1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A31560-5648-DE17-4A79-CA416427C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3AF40-771F-742E-0ED5-207871F415B8}"/>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6" name="Footer Placeholder 5">
            <a:extLst>
              <a:ext uri="{FF2B5EF4-FFF2-40B4-BE49-F238E27FC236}">
                <a16:creationId xmlns:a16="http://schemas.microsoft.com/office/drawing/2014/main" id="{48C673F8-73E9-BF01-D933-55B714F17D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133BF9-B611-D3D5-4625-988037ED6FEB}"/>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355053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83D0-5A56-AEEF-B8DB-8983ACFC8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736E61-7068-9372-6329-4FB21A3FB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503961-2EC8-D0DF-AE1E-B9D7EE05E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2A656-FEFF-5784-0ECC-818976E561ED}"/>
              </a:ext>
            </a:extLst>
          </p:cNvPr>
          <p:cNvSpPr>
            <a:spLocks noGrp="1"/>
          </p:cNvSpPr>
          <p:nvPr>
            <p:ph type="dt" sz="half" idx="10"/>
          </p:nvPr>
        </p:nvSpPr>
        <p:spPr/>
        <p:txBody>
          <a:bodyPr/>
          <a:lstStyle/>
          <a:p>
            <a:fld id="{1212CC1D-427B-4BC7-8E92-D6E9EEBE7E49}" type="datetimeFigureOut">
              <a:rPr lang="en-IN" smtClean="0"/>
              <a:t>01-04-2024</a:t>
            </a:fld>
            <a:endParaRPr lang="en-IN"/>
          </a:p>
        </p:txBody>
      </p:sp>
      <p:sp>
        <p:nvSpPr>
          <p:cNvPr id="6" name="Footer Placeholder 5">
            <a:extLst>
              <a:ext uri="{FF2B5EF4-FFF2-40B4-BE49-F238E27FC236}">
                <a16:creationId xmlns:a16="http://schemas.microsoft.com/office/drawing/2014/main" id="{AE412B83-ACAD-8632-667E-66B3D4A5D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F0B173-E6F2-4990-EBE4-B1C771B81763}"/>
              </a:ext>
            </a:extLst>
          </p:cNvPr>
          <p:cNvSpPr>
            <a:spLocks noGrp="1"/>
          </p:cNvSpPr>
          <p:nvPr>
            <p:ph type="sldNum" sz="quarter" idx="12"/>
          </p:nvPr>
        </p:nvSpPr>
        <p:spPr/>
        <p:txBody>
          <a:bodyPr/>
          <a:lstStyle/>
          <a:p>
            <a:fld id="{E445CA9C-0407-4CEB-8BA0-AFC2385883C4}" type="slidenum">
              <a:rPr lang="en-IN" smtClean="0"/>
              <a:t>‹#›</a:t>
            </a:fld>
            <a:endParaRPr lang="en-IN"/>
          </a:p>
        </p:txBody>
      </p:sp>
    </p:spTree>
    <p:extLst>
      <p:ext uri="{BB962C8B-B14F-4D97-AF65-F5344CB8AC3E}">
        <p14:creationId xmlns:p14="http://schemas.microsoft.com/office/powerpoint/2010/main" val="50859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0045E-AA2C-24FB-C609-00ED45DBA6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724F83-CDC8-0054-EC39-91747A4C4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66F998-EA74-2745-B1C6-9E710E2FF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2CC1D-427B-4BC7-8E92-D6E9EEBE7E49}" type="datetimeFigureOut">
              <a:rPr lang="en-IN" smtClean="0"/>
              <a:t>01-04-2024</a:t>
            </a:fld>
            <a:endParaRPr lang="en-IN"/>
          </a:p>
        </p:txBody>
      </p:sp>
      <p:sp>
        <p:nvSpPr>
          <p:cNvPr id="5" name="Footer Placeholder 4">
            <a:extLst>
              <a:ext uri="{FF2B5EF4-FFF2-40B4-BE49-F238E27FC236}">
                <a16:creationId xmlns:a16="http://schemas.microsoft.com/office/drawing/2014/main" id="{DDBF99AB-2DD8-326D-2C2A-B49E98984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91436C-947E-ED35-5F67-076487A74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5CA9C-0407-4CEB-8BA0-AFC2385883C4}" type="slidenum">
              <a:rPr lang="en-IN" smtClean="0"/>
              <a:t>‹#›</a:t>
            </a:fld>
            <a:endParaRPr lang="en-IN"/>
          </a:p>
        </p:txBody>
      </p:sp>
    </p:spTree>
    <p:extLst>
      <p:ext uri="{BB962C8B-B14F-4D97-AF65-F5344CB8AC3E}">
        <p14:creationId xmlns:p14="http://schemas.microsoft.com/office/powerpoint/2010/main" val="371592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32EF-7B19-F950-410E-D289B2704FE8}"/>
              </a:ext>
            </a:extLst>
          </p:cNvPr>
          <p:cNvSpPr>
            <a:spLocks noGrp="1"/>
          </p:cNvSpPr>
          <p:nvPr>
            <p:ph type="ctrTitle"/>
          </p:nvPr>
        </p:nvSpPr>
        <p:spPr>
          <a:xfrm>
            <a:off x="1524000" y="1122363"/>
            <a:ext cx="9144000" cy="1011237"/>
          </a:xfrm>
        </p:spPr>
        <p:txBody>
          <a:bodyPr>
            <a:normAutofit fontScale="90000"/>
          </a:bodyPr>
          <a:lstStyle/>
          <a:p>
            <a:r>
              <a:rPr lang="en-IN" dirty="0"/>
              <a:t>COMPUTER BASICS</a:t>
            </a:r>
            <a:br>
              <a:rPr lang="en-IN" dirty="0"/>
            </a:br>
            <a:endParaRPr lang="en-IN" dirty="0"/>
          </a:p>
        </p:txBody>
      </p:sp>
      <p:sp>
        <p:nvSpPr>
          <p:cNvPr id="3" name="Subtitle 2">
            <a:extLst>
              <a:ext uri="{FF2B5EF4-FFF2-40B4-BE49-F238E27FC236}">
                <a16:creationId xmlns:a16="http://schemas.microsoft.com/office/drawing/2014/main" id="{3767E6D5-9064-B195-9C77-18902FBC954E}"/>
              </a:ext>
            </a:extLst>
          </p:cNvPr>
          <p:cNvSpPr>
            <a:spLocks noGrp="1"/>
          </p:cNvSpPr>
          <p:nvPr>
            <p:ph type="subTitle" idx="1"/>
          </p:nvPr>
        </p:nvSpPr>
        <p:spPr>
          <a:xfrm>
            <a:off x="1524000" y="1943100"/>
            <a:ext cx="9144000" cy="4305300"/>
          </a:xfrm>
        </p:spPr>
        <p:txBody>
          <a:bodyPr>
            <a:normAutofit fontScale="55000" lnSpcReduction="20000"/>
          </a:bodyPr>
          <a:lstStyle/>
          <a:p>
            <a:pPr algn="l"/>
            <a:r>
              <a:rPr lang="en-IN" sz="5900" b="1" i="0" dirty="0">
                <a:solidFill>
                  <a:srgbClr val="0D0D0D"/>
                </a:solidFill>
                <a:effectLst/>
                <a:latin typeface="Söhne"/>
              </a:rPr>
              <a:t>Introduction:</a:t>
            </a:r>
          </a:p>
          <a:p>
            <a:pPr algn="l"/>
            <a:r>
              <a:rPr lang="en-IN" sz="5900" b="1" dirty="0">
                <a:solidFill>
                  <a:srgbClr val="0D0D0D"/>
                </a:solidFill>
                <a:latin typeface="Söhne"/>
              </a:rPr>
              <a:t>What is a computer </a:t>
            </a:r>
          </a:p>
          <a:p>
            <a:pPr algn="l"/>
            <a:endParaRPr lang="en-IN" sz="5900" b="1" i="0" dirty="0">
              <a:solidFill>
                <a:srgbClr val="0D0D0D"/>
              </a:solidFill>
              <a:effectLst/>
              <a:latin typeface="Söhne"/>
            </a:endParaRPr>
          </a:p>
          <a:p>
            <a:pPr algn="l"/>
            <a:r>
              <a:rPr lang="en-US" sz="5900" spc="229" dirty="0">
                <a:latin typeface="Tahoma"/>
                <a:cs typeface="Tahoma"/>
              </a:rPr>
              <a:t>An</a:t>
            </a:r>
            <a:r>
              <a:rPr lang="en-US" sz="5900" spc="-10" dirty="0">
                <a:latin typeface="Tahoma"/>
                <a:cs typeface="Tahoma"/>
              </a:rPr>
              <a:t> </a:t>
            </a:r>
            <a:r>
              <a:rPr lang="en-US" sz="5900" spc="200" dirty="0">
                <a:latin typeface="Tahoma"/>
                <a:cs typeface="Tahoma"/>
              </a:rPr>
              <a:t>electronic</a:t>
            </a:r>
            <a:r>
              <a:rPr lang="en-US" sz="5900" spc="5" dirty="0">
                <a:latin typeface="Tahoma"/>
                <a:cs typeface="Tahoma"/>
              </a:rPr>
              <a:t> </a:t>
            </a:r>
            <a:r>
              <a:rPr lang="en-US" sz="5900" spc="200" dirty="0">
                <a:latin typeface="Tahoma"/>
                <a:cs typeface="Tahoma"/>
              </a:rPr>
              <a:t>device</a:t>
            </a:r>
            <a:r>
              <a:rPr lang="en-US" sz="5900" spc="15" dirty="0">
                <a:latin typeface="Tahoma"/>
                <a:cs typeface="Tahoma"/>
              </a:rPr>
              <a:t> </a:t>
            </a:r>
            <a:r>
              <a:rPr lang="en-US" sz="5900" spc="220" dirty="0">
                <a:latin typeface="Tahoma"/>
                <a:cs typeface="Tahoma"/>
              </a:rPr>
              <a:t>that</a:t>
            </a:r>
            <a:r>
              <a:rPr lang="en-US" sz="5900" spc="10" dirty="0">
                <a:latin typeface="Tahoma"/>
                <a:cs typeface="Tahoma"/>
              </a:rPr>
              <a:t> </a:t>
            </a:r>
            <a:r>
              <a:rPr lang="en-US" sz="5900" spc="170" dirty="0">
                <a:latin typeface="Tahoma"/>
                <a:cs typeface="Tahoma"/>
              </a:rPr>
              <a:t>stores,</a:t>
            </a:r>
            <a:r>
              <a:rPr lang="en-US" sz="5900" spc="20" dirty="0">
                <a:latin typeface="Tahoma"/>
                <a:cs typeface="Tahoma"/>
              </a:rPr>
              <a:t> </a:t>
            </a:r>
            <a:r>
              <a:rPr lang="en-US" sz="5900" spc="185" dirty="0">
                <a:latin typeface="Tahoma"/>
                <a:cs typeface="Tahoma"/>
              </a:rPr>
              <a:t>retrieves, </a:t>
            </a:r>
            <a:r>
              <a:rPr lang="en-US" sz="5900" spc="-865" dirty="0">
                <a:latin typeface="Tahoma"/>
                <a:cs typeface="Tahoma"/>
              </a:rPr>
              <a:t> </a:t>
            </a:r>
            <a:r>
              <a:rPr lang="en-US" sz="5900" spc="210" dirty="0">
                <a:latin typeface="Tahoma"/>
                <a:cs typeface="Tahoma"/>
              </a:rPr>
              <a:t>and</a:t>
            </a:r>
            <a:r>
              <a:rPr lang="en-US" sz="5900" spc="215" dirty="0">
                <a:latin typeface="Tahoma"/>
                <a:cs typeface="Tahoma"/>
              </a:rPr>
              <a:t> </a:t>
            </a:r>
            <a:r>
              <a:rPr lang="en-US" sz="5900" spc="190" dirty="0">
                <a:latin typeface="Tahoma"/>
                <a:cs typeface="Tahoma"/>
              </a:rPr>
              <a:t>processes</a:t>
            </a:r>
            <a:r>
              <a:rPr lang="en-US" sz="5900" spc="195" dirty="0">
                <a:latin typeface="Tahoma"/>
                <a:cs typeface="Tahoma"/>
              </a:rPr>
              <a:t> </a:t>
            </a:r>
            <a:r>
              <a:rPr lang="en-US" sz="5900" spc="170" dirty="0">
                <a:latin typeface="Tahoma"/>
                <a:cs typeface="Tahoma"/>
              </a:rPr>
              <a:t>data,</a:t>
            </a:r>
            <a:r>
              <a:rPr lang="en-US" sz="5900" spc="175" dirty="0">
                <a:latin typeface="Tahoma"/>
                <a:cs typeface="Tahoma"/>
              </a:rPr>
              <a:t> </a:t>
            </a:r>
            <a:r>
              <a:rPr lang="en-US" sz="5900" spc="210" dirty="0">
                <a:latin typeface="Tahoma"/>
                <a:cs typeface="Tahoma"/>
              </a:rPr>
              <a:t>and</a:t>
            </a:r>
            <a:r>
              <a:rPr lang="en-US" sz="5900" spc="215" dirty="0">
                <a:latin typeface="Tahoma"/>
                <a:cs typeface="Tahoma"/>
              </a:rPr>
              <a:t> </a:t>
            </a:r>
            <a:r>
              <a:rPr lang="en-US" sz="5900" spc="200" dirty="0">
                <a:latin typeface="Tahoma"/>
                <a:cs typeface="Tahoma"/>
              </a:rPr>
              <a:t>can</a:t>
            </a:r>
            <a:r>
              <a:rPr lang="en-US" sz="5900" spc="204" dirty="0">
                <a:latin typeface="Tahoma"/>
                <a:cs typeface="Tahoma"/>
              </a:rPr>
              <a:t> be </a:t>
            </a:r>
            <a:r>
              <a:rPr lang="en-US" sz="5900" spc="210" dirty="0">
                <a:latin typeface="Tahoma"/>
                <a:cs typeface="Tahoma"/>
              </a:rPr>
              <a:t> </a:t>
            </a:r>
            <a:r>
              <a:rPr lang="en-US" sz="5900" spc="225" dirty="0">
                <a:latin typeface="Tahoma"/>
                <a:cs typeface="Tahoma"/>
              </a:rPr>
              <a:t>programmed</a:t>
            </a:r>
            <a:r>
              <a:rPr lang="en-US" sz="5900" spc="229" dirty="0">
                <a:latin typeface="Tahoma"/>
                <a:cs typeface="Tahoma"/>
              </a:rPr>
              <a:t> </a:t>
            </a:r>
            <a:r>
              <a:rPr lang="en-US" sz="5900" spc="260" dirty="0">
                <a:latin typeface="Tahoma"/>
                <a:cs typeface="Tahoma"/>
              </a:rPr>
              <a:t>with</a:t>
            </a:r>
            <a:r>
              <a:rPr lang="en-US" sz="5900" spc="265" dirty="0">
                <a:latin typeface="Tahoma"/>
                <a:cs typeface="Tahoma"/>
              </a:rPr>
              <a:t> </a:t>
            </a:r>
            <a:r>
              <a:rPr lang="en-US" sz="5900" spc="190" dirty="0">
                <a:latin typeface="Tahoma"/>
                <a:cs typeface="Tahoma"/>
              </a:rPr>
              <a:t>instructions.</a:t>
            </a:r>
            <a:r>
              <a:rPr lang="en-US" sz="5900" spc="195" dirty="0">
                <a:latin typeface="Tahoma"/>
                <a:cs typeface="Tahoma"/>
              </a:rPr>
              <a:t> </a:t>
            </a:r>
            <a:r>
              <a:rPr lang="en-US" sz="5900" spc="235" dirty="0">
                <a:latin typeface="Tahoma"/>
                <a:cs typeface="Tahoma"/>
              </a:rPr>
              <a:t>A </a:t>
            </a:r>
            <a:r>
              <a:rPr lang="en-US" sz="5900" spc="240" dirty="0">
                <a:latin typeface="Tahoma"/>
                <a:cs typeface="Tahoma"/>
              </a:rPr>
              <a:t> </a:t>
            </a:r>
            <a:r>
              <a:rPr lang="en-US" sz="5900" spc="215" dirty="0">
                <a:latin typeface="Tahoma"/>
                <a:cs typeface="Tahoma"/>
              </a:rPr>
              <a:t>computer </a:t>
            </a:r>
            <a:r>
              <a:rPr lang="en-US" sz="5900" spc="190" dirty="0">
                <a:latin typeface="Tahoma"/>
                <a:cs typeface="Tahoma"/>
              </a:rPr>
              <a:t>is </a:t>
            </a:r>
            <a:r>
              <a:rPr lang="en-US" sz="5900" spc="210" dirty="0">
                <a:latin typeface="Tahoma"/>
                <a:cs typeface="Tahoma"/>
              </a:rPr>
              <a:t>composed </a:t>
            </a:r>
            <a:r>
              <a:rPr lang="en-US" sz="5900" spc="190" dirty="0">
                <a:latin typeface="Tahoma"/>
                <a:cs typeface="Tahoma"/>
              </a:rPr>
              <a:t>of </a:t>
            </a:r>
            <a:r>
              <a:rPr lang="en-US" sz="5900" spc="229" dirty="0">
                <a:latin typeface="Tahoma"/>
                <a:cs typeface="Tahoma"/>
              </a:rPr>
              <a:t>hardware </a:t>
            </a:r>
            <a:r>
              <a:rPr lang="en-US" sz="5900" spc="210" dirty="0">
                <a:latin typeface="Tahoma"/>
                <a:cs typeface="Tahoma"/>
              </a:rPr>
              <a:t>and </a:t>
            </a:r>
            <a:r>
              <a:rPr lang="en-US" sz="5900" spc="215" dirty="0">
                <a:latin typeface="Tahoma"/>
                <a:cs typeface="Tahoma"/>
              </a:rPr>
              <a:t> </a:t>
            </a:r>
            <a:r>
              <a:rPr lang="en-US" sz="5900" spc="200" dirty="0">
                <a:latin typeface="Tahoma"/>
                <a:cs typeface="Tahoma"/>
              </a:rPr>
              <a:t>software, </a:t>
            </a:r>
            <a:r>
              <a:rPr lang="en-US" sz="5900" spc="210" dirty="0">
                <a:latin typeface="Tahoma"/>
                <a:cs typeface="Tahoma"/>
              </a:rPr>
              <a:t>and </a:t>
            </a:r>
            <a:r>
              <a:rPr lang="en-US" sz="5900" spc="200" dirty="0">
                <a:latin typeface="Tahoma"/>
                <a:cs typeface="Tahoma"/>
              </a:rPr>
              <a:t>can </a:t>
            </a:r>
            <a:r>
              <a:rPr lang="en-US" sz="5900" spc="220" dirty="0">
                <a:latin typeface="Tahoma"/>
                <a:cs typeface="Tahoma"/>
              </a:rPr>
              <a:t>exist </a:t>
            </a:r>
            <a:r>
              <a:rPr lang="en-US" sz="5900" spc="210" dirty="0">
                <a:latin typeface="Tahoma"/>
                <a:cs typeface="Tahoma"/>
              </a:rPr>
              <a:t>in </a:t>
            </a:r>
            <a:r>
              <a:rPr lang="en-US" sz="5900" spc="200" dirty="0">
                <a:latin typeface="Tahoma"/>
                <a:cs typeface="Tahoma"/>
              </a:rPr>
              <a:t>a </a:t>
            </a:r>
            <a:r>
              <a:rPr lang="en-US" sz="5900" spc="210" dirty="0">
                <a:latin typeface="Tahoma"/>
                <a:cs typeface="Tahoma"/>
              </a:rPr>
              <a:t>variety </a:t>
            </a:r>
            <a:r>
              <a:rPr lang="en-US" sz="5900" spc="190" dirty="0">
                <a:latin typeface="Tahoma"/>
                <a:cs typeface="Tahoma"/>
              </a:rPr>
              <a:t>of </a:t>
            </a:r>
            <a:r>
              <a:rPr lang="en-US" sz="5900" spc="195" dirty="0">
                <a:latin typeface="Tahoma"/>
                <a:cs typeface="Tahoma"/>
              </a:rPr>
              <a:t> sizes</a:t>
            </a:r>
            <a:r>
              <a:rPr lang="en-US" sz="5900" spc="-50" dirty="0">
                <a:latin typeface="Tahoma"/>
                <a:cs typeface="Tahoma"/>
              </a:rPr>
              <a:t> </a:t>
            </a:r>
            <a:r>
              <a:rPr lang="en-US" sz="5900" spc="210" dirty="0">
                <a:latin typeface="Tahoma"/>
                <a:cs typeface="Tahoma"/>
              </a:rPr>
              <a:t>and</a:t>
            </a:r>
            <a:r>
              <a:rPr lang="en-US" sz="5900" spc="-60" dirty="0">
                <a:latin typeface="Tahoma"/>
                <a:cs typeface="Tahoma"/>
              </a:rPr>
              <a:t> </a:t>
            </a:r>
            <a:r>
              <a:rPr lang="en-US" sz="5900" spc="195" dirty="0">
                <a:latin typeface="Tahoma"/>
                <a:cs typeface="Tahoma"/>
              </a:rPr>
              <a:t>configurations</a:t>
            </a:r>
            <a:endParaRPr lang="en-IN" sz="5900" b="0" i="0" dirty="0">
              <a:solidFill>
                <a:srgbClr val="0D0D0D"/>
              </a:solidFill>
              <a:effectLst/>
              <a:latin typeface="Söhne"/>
            </a:endParaRPr>
          </a:p>
          <a:p>
            <a:endParaRPr lang="en-IN" dirty="0"/>
          </a:p>
        </p:txBody>
      </p:sp>
    </p:spTree>
    <p:extLst>
      <p:ext uri="{BB962C8B-B14F-4D97-AF65-F5344CB8AC3E}">
        <p14:creationId xmlns:p14="http://schemas.microsoft.com/office/powerpoint/2010/main" val="169075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6CEC-ADA1-5A5F-634A-E0A0E390F7FB}"/>
              </a:ext>
            </a:extLst>
          </p:cNvPr>
          <p:cNvSpPr>
            <a:spLocks noGrp="1"/>
          </p:cNvSpPr>
          <p:nvPr>
            <p:ph type="title"/>
          </p:nvPr>
        </p:nvSpPr>
        <p:spPr>
          <a:xfrm>
            <a:off x="838200" y="365125"/>
            <a:ext cx="10515600" cy="892175"/>
          </a:xfrm>
        </p:spPr>
        <p:txBody>
          <a:bodyPr>
            <a:normAutofit fontScale="90000"/>
          </a:bodyPr>
          <a:lstStyle/>
          <a:p>
            <a:r>
              <a:rPr lang="en-IN" dirty="0"/>
              <a:t>MOORE’S LAW</a:t>
            </a:r>
            <a:br>
              <a:rPr lang="en-IN" dirty="0"/>
            </a:br>
            <a:endParaRPr lang="en-IN" dirty="0"/>
          </a:p>
        </p:txBody>
      </p:sp>
      <p:sp>
        <p:nvSpPr>
          <p:cNvPr id="3" name="Content Placeholder 2">
            <a:extLst>
              <a:ext uri="{FF2B5EF4-FFF2-40B4-BE49-F238E27FC236}">
                <a16:creationId xmlns:a16="http://schemas.microsoft.com/office/drawing/2014/main" id="{70CB324E-5451-FD4B-3755-B31E04454721}"/>
              </a:ext>
            </a:extLst>
          </p:cNvPr>
          <p:cNvSpPr>
            <a:spLocks noGrp="1"/>
          </p:cNvSpPr>
          <p:nvPr>
            <p:ph idx="1"/>
          </p:nvPr>
        </p:nvSpPr>
        <p:spPr>
          <a:xfrm>
            <a:off x="838200" y="952500"/>
            <a:ext cx="10515600" cy="5224463"/>
          </a:xfrm>
        </p:spPr>
        <p:txBody>
          <a:bodyPr>
            <a:normAutofit/>
          </a:bodyPr>
          <a:lstStyle/>
          <a:p>
            <a:r>
              <a:rPr lang="en-US" sz="4000" b="0" i="0" dirty="0">
                <a:solidFill>
                  <a:srgbClr val="1F1F1F"/>
                </a:solidFill>
                <a:effectLst/>
                <a:latin typeface="Google Sans"/>
              </a:rPr>
              <a:t>Moore's Law states that </a:t>
            </a:r>
            <a:r>
              <a:rPr lang="en-US" sz="4000" b="0" i="0" dirty="0">
                <a:solidFill>
                  <a:srgbClr val="040C28"/>
                </a:solidFill>
                <a:effectLst/>
                <a:latin typeface="Google Sans"/>
              </a:rPr>
              <a:t>the number of transistors on a microchip doubles about every two years with a minimal cost increase.</a:t>
            </a:r>
            <a:endParaRPr lang="en-IN" sz="4000" dirty="0"/>
          </a:p>
        </p:txBody>
      </p:sp>
    </p:spTree>
    <p:extLst>
      <p:ext uri="{BB962C8B-B14F-4D97-AF65-F5344CB8AC3E}">
        <p14:creationId xmlns:p14="http://schemas.microsoft.com/office/powerpoint/2010/main" val="379175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6971-4B37-9E34-CB52-4384E6016EBF}"/>
              </a:ext>
            </a:extLst>
          </p:cNvPr>
          <p:cNvSpPr>
            <a:spLocks noGrp="1"/>
          </p:cNvSpPr>
          <p:nvPr>
            <p:ph type="title"/>
          </p:nvPr>
        </p:nvSpPr>
        <p:spPr>
          <a:xfrm>
            <a:off x="838200" y="365125"/>
            <a:ext cx="10515600" cy="4930775"/>
          </a:xfrm>
        </p:spPr>
        <p:txBody>
          <a:bodyPr/>
          <a:lstStyle/>
          <a:p>
            <a:r>
              <a:rPr lang="en-IN" dirty="0"/>
              <a:t>                       </a:t>
            </a:r>
            <a:r>
              <a:rPr lang="en-IN" sz="8000" dirty="0"/>
              <a:t>THANK YOU</a:t>
            </a:r>
          </a:p>
        </p:txBody>
      </p:sp>
    </p:spTree>
    <p:extLst>
      <p:ext uri="{BB962C8B-B14F-4D97-AF65-F5344CB8AC3E}">
        <p14:creationId xmlns:p14="http://schemas.microsoft.com/office/powerpoint/2010/main" val="354373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8C6B-EF51-7D80-4E4F-C63B9AFC915A}"/>
              </a:ext>
            </a:extLst>
          </p:cNvPr>
          <p:cNvSpPr>
            <a:spLocks noGrp="1"/>
          </p:cNvSpPr>
          <p:nvPr>
            <p:ph type="title"/>
          </p:nvPr>
        </p:nvSpPr>
        <p:spPr/>
        <p:txBody>
          <a:bodyPr>
            <a:normAutofit/>
          </a:bodyPr>
          <a:lstStyle/>
          <a:p>
            <a:r>
              <a:rPr lang="en-IN" dirty="0"/>
              <a:t>Hardware and Software</a:t>
            </a:r>
          </a:p>
        </p:txBody>
      </p:sp>
      <p:sp>
        <p:nvSpPr>
          <p:cNvPr id="3" name="Content Placeholder 2">
            <a:extLst>
              <a:ext uri="{FF2B5EF4-FFF2-40B4-BE49-F238E27FC236}">
                <a16:creationId xmlns:a16="http://schemas.microsoft.com/office/drawing/2014/main" id="{896D3CAC-6EB9-D4E2-256A-EB524E351952}"/>
              </a:ext>
            </a:extLst>
          </p:cNvPr>
          <p:cNvSpPr>
            <a:spLocks noGrp="1"/>
          </p:cNvSpPr>
          <p:nvPr>
            <p:ph idx="1"/>
          </p:nvPr>
        </p:nvSpPr>
        <p:spPr/>
        <p:txBody>
          <a:bodyPr>
            <a:normAutofit lnSpcReduction="10000"/>
          </a:bodyPr>
          <a:lstStyle/>
          <a:p>
            <a:pPr marL="12700" marR="5715" algn="just">
              <a:lnSpc>
                <a:spcPct val="99800"/>
              </a:lnSpc>
              <a:spcBef>
                <a:spcPts val="105"/>
              </a:spcBef>
            </a:pPr>
            <a:r>
              <a:rPr lang="en-US" sz="2800" dirty="0">
                <a:latin typeface="Tahoma"/>
                <a:cs typeface="Tahoma"/>
              </a:rPr>
              <a:t>The </a:t>
            </a:r>
            <a:r>
              <a:rPr lang="en-US" sz="2800" spc="-5" dirty="0">
                <a:latin typeface="Tahoma"/>
                <a:cs typeface="Tahoma"/>
              </a:rPr>
              <a:t>term hardware refers </a:t>
            </a:r>
            <a:r>
              <a:rPr lang="en-US" sz="2800" dirty="0">
                <a:latin typeface="Tahoma"/>
                <a:cs typeface="Tahoma"/>
              </a:rPr>
              <a:t>to </a:t>
            </a:r>
            <a:r>
              <a:rPr lang="en-US" sz="2800" spc="-10" dirty="0">
                <a:latin typeface="Tahoma"/>
                <a:cs typeface="Tahoma"/>
              </a:rPr>
              <a:t>the </a:t>
            </a:r>
            <a:r>
              <a:rPr lang="en-US" sz="2800" spc="-5" dirty="0">
                <a:latin typeface="Tahoma"/>
                <a:cs typeface="Tahoma"/>
              </a:rPr>
              <a:t>physical </a:t>
            </a:r>
            <a:r>
              <a:rPr lang="en-US" sz="2800" dirty="0">
                <a:latin typeface="Tahoma"/>
                <a:cs typeface="Tahoma"/>
              </a:rPr>
              <a:t> </a:t>
            </a:r>
            <a:r>
              <a:rPr lang="en-US" sz="2800" spc="-5" dirty="0">
                <a:latin typeface="Tahoma"/>
                <a:cs typeface="Tahoma"/>
              </a:rPr>
              <a:t>components </a:t>
            </a:r>
            <a:r>
              <a:rPr lang="en-US" sz="2800" dirty="0">
                <a:latin typeface="Tahoma"/>
                <a:cs typeface="Tahoma"/>
              </a:rPr>
              <a:t>of </a:t>
            </a:r>
            <a:r>
              <a:rPr lang="en-US" sz="2800" spc="-5" dirty="0">
                <a:latin typeface="Tahoma"/>
                <a:cs typeface="Tahoma"/>
              </a:rPr>
              <a:t>your computer such </a:t>
            </a:r>
            <a:r>
              <a:rPr lang="en-US" sz="2800" dirty="0">
                <a:latin typeface="Tahoma"/>
                <a:cs typeface="Tahoma"/>
              </a:rPr>
              <a:t>as the </a:t>
            </a:r>
            <a:r>
              <a:rPr lang="en-US" sz="2800" spc="5" dirty="0">
                <a:latin typeface="Tahoma"/>
                <a:cs typeface="Tahoma"/>
              </a:rPr>
              <a:t> </a:t>
            </a:r>
            <a:r>
              <a:rPr lang="en-US" sz="2800" spc="-5" dirty="0">
                <a:latin typeface="Tahoma"/>
                <a:cs typeface="Tahoma"/>
              </a:rPr>
              <a:t>system</a:t>
            </a:r>
            <a:r>
              <a:rPr lang="en-US" sz="2800" dirty="0">
                <a:latin typeface="Tahoma"/>
                <a:cs typeface="Tahoma"/>
              </a:rPr>
              <a:t> </a:t>
            </a:r>
            <a:r>
              <a:rPr lang="en-US" sz="2800" spc="-5" dirty="0">
                <a:latin typeface="Tahoma"/>
                <a:cs typeface="Tahoma"/>
              </a:rPr>
              <a:t>unit,</a:t>
            </a:r>
            <a:r>
              <a:rPr lang="en-US" sz="2800" spc="5" dirty="0">
                <a:latin typeface="Tahoma"/>
                <a:cs typeface="Tahoma"/>
              </a:rPr>
              <a:t> </a:t>
            </a:r>
            <a:r>
              <a:rPr lang="en-US" sz="2800" spc="-5" dirty="0">
                <a:latin typeface="Tahoma"/>
                <a:cs typeface="Tahoma"/>
              </a:rPr>
              <a:t>mouse,</a:t>
            </a:r>
            <a:r>
              <a:rPr lang="en-US" sz="2800" spc="5" dirty="0">
                <a:latin typeface="Tahoma"/>
                <a:cs typeface="Tahoma"/>
              </a:rPr>
              <a:t> </a:t>
            </a:r>
            <a:r>
              <a:rPr lang="en-US" sz="2800" spc="-5" dirty="0">
                <a:latin typeface="Tahoma"/>
                <a:cs typeface="Tahoma"/>
              </a:rPr>
              <a:t>keyboard, monitor</a:t>
            </a:r>
            <a:r>
              <a:rPr lang="en-US" sz="2800" dirty="0">
                <a:latin typeface="Tahoma"/>
                <a:cs typeface="Tahoma"/>
              </a:rPr>
              <a:t> </a:t>
            </a:r>
            <a:r>
              <a:rPr lang="en-US" sz="2800" spc="-5" dirty="0">
                <a:latin typeface="Tahoma"/>
                <a:cs typeface="Tahoma"/>
              </a:rPr>
              <a:t>etc.</a:t>
            </a:r>
            <a:endParaRPr lang="en-US" sz="2800" dirty="0">
              <a:latin typeface="Tahoma"/>
              <a:cs typeface="Tahoma"/>
            </a:endParaRPr>
          </a:p>
          <a:p>
            <a:pPr>
              <a:lnSpc>
                <a:spcPct val="100000"/>
              </a:lnSpc>
            </a:pPr>
            <a:endParaRPr lang="en-US" sz="3600" dirty="0">
              <a:latin typeface="Tahoma"/>
              <a:cs typeface="Tahoma"/>
            </a:endParaRPr>
          </a:p>
          <a:p>
            <a:pPr marL="12700" marR="5080" algn="just">
              <a:lnSpc>
                <a:spcPct val="99900"/>
              </a:lnSpc>
              <a:spcBef>
                <a:spcPts val="2250"/>
              </a:spcBef>
            </a:pPr>
            <a:r>
              <a:rPr lang="en-US" sz="2800" dirty="0">
                <a:latin typeface="Tahoma"/>
                <a:cs typeface="Tahoma"/>
              </a:rPr>
              <a:t>The </a:t>
            </a:r>
            <a:r>
              <a:rPr lang="en-US" sz="2800" spc="-5" dirty="0">
                <a:latin typeface="Tahoma"/>
                <a:cs typeface="Tahoma"/>
              </a:rPr>
              <a:t>software </a:t>
            </a:r>
            <a:r>
              <a:rPr lang="en-US" sz="2800" dirty="0">
                <a:latin typeface="Tahoma"/>
                <a:cs typeface="Tahoma"/>
              </a:rPr>
              <a:t>is the </a:t>
            </a:r>
            <a:r>
              <a:rPr lang="en-US" sz="2800" spc="-5" dirty="0">
                <a:latin typeface="Tahoma"/>
                <a:cs typeface="Tahoma"/>
              </a:rPr>
              <a:t>instructions that makes </a:t>
            </a:r>
            <a:r>
              <a:rPr lang="en-US" sz="2800" dirty="0">
                <a:latin typeface="Tahoma"/>
                <a:cs typeface="Tahoma"/>
              </a:rPr>
              <a:t> the </a:t>
            </a:r>
            <a:r>
              <a:rPr lang="en-US" sz="2800" spc="-5" dirty="0">
                <a:latin typeface="Tahoma"/>
                <a:cs typeface="Tahoma"/>
              </a:rPr>
              <a:t>computer work. Software </a:t>
            </a:r>
            <a:r>
              <a:rPr lang="en-US" sz="2800" dirty="0">
                <a:latin typeface="Tahoma"/>
                <a:cs typeface="Tahoma"/>
              </a:rPr>
              <a:t>is held </a:t>
            </a:r>
            <a:r>
              <a:rPr lang="en-US" sz="2800" spc="-5" dirty="0">
                <a:latin typeface="Tahoma"/>
                <a:cs typeface="Tahoma"/>
              </a:rPr>
              <a:t>either </a:t>
            </a:r>
            <a:r>
              <a:rPr lang="en-US" sz="2800" dirty="0">
                <a:latin typeface="Tahoma"/>
                <a:cs typeface="Tahoma"/>
              </a:rPr>
              <a:t> on</a:t>
            </a:r>
            <a:r>
              <a:rPr lang="en-US" sz="2800" spc="5" dirty="0">
                <a:latin typeface="Tahoma"/>
                <a:cs typeface="Tahoma"/>
              </a:rPr>
              <a:t> </a:t>
            </a:r>
            <a:r>
              <a:rPr lang="en-US" sz="2800" spc="-5" dirty="0">
                <a:latin typeface="Tahoma"/>
                <a:cs typeface="Tahoma"/>
              </a:rPr>
              <a:t>your</a:t>
            </a:r>
            <a:r>
              <a:rPr lang="en-US" sz="2800" dirty="0">
                <a:latin typeface="Tahoma"/>
                <a:cs typeface="Tahoma"/>
              </a:rPr>
              <a:t> </a:t>
            </a:r>
            <a:r>
              <a:rPr lang="en-US" sz="2800" spc="-5" dirty="0">
                <a:latin typeface="Tahoma"/>
                <a:cs typeface="Tahoma"/>
              </a:rPr>
              <a:t>computers</a:t>
            </a:r>
            <a:r>
              <a:rPr lang="en-US" sz="2800" dirty="0">
                <a:latin typeface="Tahoma"/>
                <a:cs typeface="Tahoma"/>
              </a:rPr>
              <a:t> hard</a:t>
            </a:r>
            <a:r>
              <a:rPr lang="en-US" sz="2800" spc="5" dirty="0">
                <a:latin typeface="Tahoma"/>
                <a:cs typeface="Tahoma"/>
              </a:rPr>
              <a:t> </a:t>
            </a:r>
            <a:r>
              <a:rPr lang="en-US" sz="2800" dirty="0">
                <a:latin typeface="Tahoma"/>
                <a:cs typeface="Tahoma"/>
              </a:rPr>
              <a:t>disk,</a:t>
            </a:r>
            <a:r>
              <a:rPr lang="en-US" sz="2800" spc="750" dirty="0">
                <a:latin typeface="Tahoma"/>
                <a:cs typeface="Tahoma"/>
              </a:rPr>
              <a:t> </a:t>
            </a:r>
            <a:r>
              <a:rPr lang="en-US" sz="2800" spc="-5" dirty="0">
                <a:latin typeface="Tahoma"/>
                <a:cs typeface="Tahoma"/>
              </a:rPr>
              <a:t>CD-ROM, </a:t>
            </a:r>
            <a:r>
              <a:rPr lang="en-US" sz="2800" dirty="0">
                <a:latin typeface="Tahoma"/>
                <a:cs typeface="Tahoma"/>
              </a:rPr>
              <a:t> </a:t>
            </a:r>
            <a:r>
              <a:rPr lang="en-US" sz="2800" spc="-5" dirty="0">
                <a:latin typeface="Tahoma"/>
                <a:cs typeface="Tahoma"/>
              </a:rPr>
              <a:t>DVD </a:t>
            </a:r>
            <a:r>
              <a:rPr lang="en-US" sz="2800" dirty="0">
                <a:latin typeface="Tahoma"/>
                <a:cs typeface="Tahoma"/>
              </a:rPr>
              <a:t>or on a </a:t>
            </a:r>
            <a:r>
              <a:rPr lang="en-US" sz="2800" spc="-5" dirty="0">
                <a:latin typeface="Tahoma"/>
                <a:cs typeface="Tahoma"/>
              </a:rPr>
              <a:t>diskette </a:t>
            </a:r>
            <a:r>
              <a:rPr lang="en-US" sz="2800" dirty="0">
                <a:latin typeface="Tahoma"/>
                <a:cs typeface="Tahoma"/>
              </a:rPr>
              <a:t>(floppy </a:t>
            </a:r>
            <a:r>
              <a:rPr lang="en-US" sz="2800" spc="-5" dirty="0">
                <a:latin typeface="Tahoma"/>
                <a:cs typeface="Tahoma"/>
              </a:rPr>
              <a:t>disk) </a:t>
            </a:r>
            <a:r>
              <a:rPr lang="en-US" sz="2800" dirty="0">
                <a:latin typeface="Tahoma"/>
                <a:cs typeface="Tahoma"/>
              </a:rPr>
              <a:t>and is </a:t>
            </a:r>
            <a:r>
              <a:rPr lang="en-US" sz="2800" spc="5" dirty="0">
                <a:latin typeface="Tahoma"/>
                <a:cs typeface="Tahoma"/>
              </a:rPr>
              <a:t> </a:t>
            </a:r>
            <a:r>
              <a:rPr lang="en-US" sz="2800" spc="-5" dirty="0">
                <a:latin typeface="Tahoma"/>
                <a:cs typeface="Tahoma"/>
              </a:rPr>
              <a:t>loaded (i.e. copied) from </a:t>
            </a:r>
            <a:r>
              <a:rPr lang="en-US" sz="2800" dirty="0">
                <a:latin typeface="Tahoma"/>
                <a:cs typeface="Tahoma"/>
              </a:rPr>
              <a:t>the </a:t>
            </a:r>
            <a:r>
              <a:rPr lang="en-US" sz="2800" spc="-5" dirty="0">
                <a:latin typeface="Tahoma"/>
                <a:cs typeface="Tahoma"/>
              </a:rPr>
              <a:t>disk </a:t>
            </a:r>
            <a:r>
              <a:rPr lang="en-US" sz="2800" dirty="0">
                <a:latin typeface="Tahoma"/>
                <a:cs typeface="Tahoma"/>
              </a:rPr>
              <a:t>into </a:t>
            </a:r>
            <a:r>
              <a:rPr lang="en-US" sz="2800" spc="-5" dirty="0">
                <a:latin typeface="Tahoma"/>
                <a:cs typeface="Tahoma"/>
              </a:rPr>
              <a:t>the </a:t>
            </a:r>
            <a:r>
              <a:rPr lang="en-US" sz="2800" dirty="0">
                <a:latin typeface="Tahoma"/>
                <a:cs typeface="Tahoma"/>
              </a:rPr>
              <a:t> </a:t>
            </a:r>
            <a:r>
              <a:rPr lang="en-US" sz="2800" spc="-5" dirty="0">
                <a:latin typeface="Tahoma"/>
                <a:cs typeface="Tahoma"/>
              </a:rPr>
              <a:t>computers </a:t>
            </a:r>
            <a:r>
              <a:rPr lang="en-US" sz="2800" dirty="0">
                <a:latin typeface="Tahoma"/>
                <a:cs typeface="Tahoma"/>
              </a:rPr>
              <a:t>RAM </a:t>
            </a:r>
            <a:r>
              <a:rPr lang="en-US" sz="2800" spc="-5" dirty="0">
                <a:latin typeface="Tahoma"/>
                <a:cs typeface="Tahoma"/>
              </a:rPr>
              <a:t>(Random Access Memory), </a:t>
            </a:r>
            <a:r>
              <a:rPr lang="en-US" sz="2800" dirty="0">
                <a:latin typeface="Tahoma"/>
                <a:cs typeface="Tahoma"/>
              </a:rPr>
              <a:t> as</a:t>
            </a:r>
            <a:r>
              <a:rPr lang="en-US" sz="2800" spc="-5" dirty="0">
                <a:latin typeface="Tahoma"/>
                <a:cs typeface="Tahoma"/>
              </a:rPr>
              <a:t> </a:t>
            </a:r>
            <a:r>
              <a:rPr lang="en-US" sz="2800" dirty="0">
                <a:latin typeface="Tahoma"/>
                <a:cs typeface="Tahoma"/>
              </a:rPr>
              <a:t>and</a:t>
            </a:r>
            <a:r>
              <a:rPr lang="en-US" sz="2800" spc="10" dirty="0">
                <a:latin typeface="Tahoma"/>
                <a:cs typeface="Tahoma"/>
              </a:rPr>
              <a:t> </a:t>
            </a:r>
            <a:r>
              <a:rPr lang="en-US" sz="2800" spc="-10" dirty="0">
                <a:latin typeface="Tahoma"/>
                <a:cs typeface="Tahoma"/>
              </a:rPr>
              <a:t>when</a:t>
            </a:r>
            <a:r>
              <a:rPr lang="en-US" sz="2800" spc="5" dirty="0">
                <a:latin typeface="Tahoma"/>
                <a:cs typeface="Tahoma"/>
              </a:rPr>
              <a:t> </a:t>
            </a:r>
            <a:r>
              <a:rPr lang="en-US" sz="2800" spc="-5" dirty="0">
                <a:latin typeface="Tahoma"/>
                <a:cs typeface="Tahoma"/>
              </a:rPr>
              <a:t>required.</a:t>
            </a:r>
            <a:endParaRPr lang="en-US" sz="2800" dirty="0">
              <a:latin typeface="Tahoma"/>
              <a:cs typeface="Tahoma"/>
            </a:endParaRPr>
          </a:p>
          <a:p>
            <a:endParaRPr lang="en-IN" dirty="0"/>
          </a:p>
        </p:txBody>
      </p:sp>
    </p:spTree>
    <p:extLst>
      <p:ext uri="{BB962C8B-B14F-4D97-AF65-F5344CB8AC3E}">
        <p14:creationId xmlns:p14="http://schemas.microsoft.com/office/powerpoint/2010/main" val="203630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649C-4C80-F12B-8E5C-D3C05C1B038E}"/>
              </a:ext>
            </a:extLst>
          </p:cNvPr>
          <p:cNvSpPr>
            <a:spLocks noGrp="1"/>
          </p:cNvSpPr>
          <p:nvPr>
            <p:ph type="title"/>
          </p:nvPr>
        </p:nvSpPr>
        <p:spPr/>
        <p:txBody>
          <a:bodyPr/>
          <a:lstStyle/>
          <a:p>
            <a:r>
              <a:rPr lang="en-IN" dirty="0"/>
              <a:t>Hardware Components</a:t>
            </a:r>
          </a:p>
        </p:txBody>
      </p:sp>
      <p:sp>
        <p:nvSpPr>
          <p:cNvPr id="3" name="Content Placeholder 2">
            <a:extLst>
              <a:ext uri="{FF2B5EF4-FFF2-40B4-BE49-F238E27FC236}">
                <a16:creationId xmlns:a16="http://schemas.microsoft.com/office/drawing/2014/main" id="{4D33E3ED-43F4-1D46-1CB6-F5376AE5A99F}"/>
              </a:ext>
            </a:extLst>
          </p:cNvPr>
          <p:cNvSpPr>
            <a:spLocks noGrp="1"/>
          </p:cNvSpPr>
          <p:nvPr>
            <p:ph idx="1"/>
          </p:nvPr>
        </p:nvSpPr>
        <p:spPr/>
        <p:txBody>
          <a:bodyPr>
            <a:normAutofit lnSpcReduction="10000"/>
          </a:bodyPr>
          <a:lstStyle/>
          <a:p>
            <a:r>
              <a:rPr lang="en-IN" dirty="0"/>
              <a:t>CPU</a:t>
            </a:r>
          </a:p>
          <a:p>
            <a:r>
              <a:rPr lang="en-IN" dirty="0"/>
              <a:t>MEMORY</a:t>
            </a:r>
          </a:p>
          <a:p>
            <a:r>
              <a:rPr lang="en-IN" dirty="0"/>
              <a:t>STORAGE DEVICES</a:t>
            </a:r>
          </a:p>
          <a:p>
            <a:r>
              <a:rPr lang="en-IN" dirty="0"/>
              <a:t>MOTHERBOARD</a:t>
            </a:r>
          </a:p>
          <a:p>
            <a:r>
              <a:rPr lang="en-IN" dirty="0"/>
              <a:t>GPU</a:t>
            </a:r>
          </a:p>
          <a:p>
            <a:r>
              <a:rPr lang="en-IN" dirty="0"/>
              <a:t>INPUT DEVICES </a:t>
            </a:r>
          </a:p>
          <a:p>
            <a:r>
              <a:rPr lang="en-IN" dirty="0"/>
              <a:t>OUTPUT DEVICES</a:t>
            </a:r>
          </a:p>
          <a:p>
            <a:r>
              <a:rPr lang="en-IN" dirty="0"/>
              <a:t>SCANNER</a:t>
            </a:r>
          </a:p>
          <a:p>
            <a:r>
              <a:rPr lang="en-IN" dirty="0"/>
              <a:t>KEYBOARD</a:t>
            </a:r>
          </a:p>
        </p:txBody>
      </p:sp>
    </p:spTree>
    <p:extLst>
      <p:ext uri="{BB962C8B-B14F-4D97-AF65-F5344CB8AC3E}">
        <p14:creationId xmlns:p14="http://schemas.microsoft.com/office/powerpoint/2010/main" val="116267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B6D3-D3A1-251E-C7F4-F0DE4DD18147}"/>
              </a:ext>
            </a:extLst>
          </p:cNvPr>
          <p:cNvSpPr>
            <a:spLocks noGrp="1"/>
          </p:cNvSpPr>
          <p:nvPr>
            <p:ph type="title"/>
          </p:nvPr>
        </p:nvSpPr>
        <p:spPr/>
        <p:txBody>
          <a:bodyPr/>
          <a:lstStyle/>
          <a:p>
            <a:r>
              <a:rPr lang="en-IN" dirty="0"/>
              <a:t>Software Components</a:t>
            </a:r>
          </a:p>
        </p:txBody>
      </p:sp>
      <p:sp>
        <p:nvSpPr>
          <p:cNvPr id="3" name="Content Placeholder 2">
            <a:extLst>
              <a:ext uri="{FF2B5EF4-FFF2-40B4-BE49-F238E27FC236}">
                <a16:creationId xmlns:a16="http://schemas.microsoft.com/office/drawing/2014/main" id="{1B675A24-B7BA-0E85-385A-AAA7AE9C171A}"/>
              </a:ext>
            </a:extLst>
          </p:cNvPr>
          <p:cNvSpPr>
            <a:spLocks noGrp="1"/>
          </p:cNvSpPr>
          <p:nvPr>
            <p:ph idx="1"/>
          </p:nvPr>
        </p:nvSpPr>
        <p:spPr/>
        <p:txBody>
          <a:bodyPr/>
          <a:lstStyle/>
          <a:p>
            <a:r>
              <a:rPr lang="en-IN" dirty="0"/>
              <a:t>OPERATING SYSTEMS</a:t>
            </a:r>
          </a:p>
          <a:p>
            <a:r>
              <a:rPr lang="en-IN" dirty="0"/>
              <a:t>SYSTEM SOFTWARE</a:t>
            </a:r>
          </a:p>
          <a:p>
            <a:r>
              <a:rPr lang="en-IN" dirty="0"/>
              <a:t>APPLICATION SOFTWARE</a:t>
            </a:r>
          </a:p>
          <a:p>
            <a:r>
              <a:rPr lang="en-IN" dirty="0"/>
              <a:t>PROGRAMMING LANGUAGES</a:t>
            </a:r>
          </a:p>
          <a:p>
            <a:r>
              <a:rPr lang="en-IN" dirty="0"/>
              <a:t>SOFTWARE DEVELOPMENT TOOLS</a:t>
            </a:r>
          </a:p>
          <a:p>
            <a:r>
              <a:rPr lang="en-IN" dirty="0"/>
              <a:t>SOFTWARE DEPLOYMENT</a:t>
            </a:r>
          </a:p>
          <a:p>
            <a:r>
              <a:rPr lang="en-IN" dirty="0"/>
              <a:t>CONTROL SYSTEMS</a:t>
            </a:r>
          </a:p>
        </p:txBody>
      </p:sp>
    </p:spTree>
    <p:extLst>
      <p:ext uri="{BB962C8B-B14F-4D97-AF65-F5344CB8AC3E}">
        <p14:creationId xmlns:p14="http://schemas.microsoft.com/office/powerpoint/2010/main" val="78032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8D4B-289D-2417-CF69-90531F759520}"/>
              </a:ext>
            </a:extLst>
          </p:cNvPr>
          <p:cNvSpPr>
            <a:spLocks noGrp="1"/>
          </p:cNvSpPr>
          <p:nvPr>
            <p:ph type="title"/>
          </p:nvPr>
        </p:nvSpPr>
        <p:spPr/>
        <p:txBody>
          <a:bodyPr/>
          <a:lstStyle/>
          <a:p>
            <a:r>
              <a:rPr lang="en-IN" dirty="0"/>
              <a:t>MEMORY</a:t>
            </a:r>
          </a:p>
        </p:txBody>
      </p:sp>
      <p:sp>
        <p:nvSpPr>
          <p:cNvPr id="3" name="Content Placeholder 2">
            <a:extLst>
              <a:ext uri="{FF2B5EF4-FFF2-40B4-BE49-F238E27FC236}">
                <a16:creationId xmlns:a16="http://schemas.microsoft.com/office/drawing/2014/main" id="{60AFB80C-A910-5FCB-7F05-3D8E0C79E2B2}"/>
              </a:ext>
            </a:extLst>
          </p:cNvPr>
          <p:cNvSpPr>
            <a:spLocks noGrp="1"/>
          </p:cNvSpPr>
          <p:nvPr>
            <p:ph idx="1"/>
          </p:nvPr>
        </p:nvSpPr>
        <p:spPr>
          <a:xfrm>
            <a:off x="838200" y="1371600"/>
            <a:ext cx="10515600" cy="4805363"/>
          </a:xfrm>
        </p:spPr>
        <p:txBody>
          <a:bodyPr>
            <a:normAutofit fontScale="92500" lnSpcReduction="20000"/>
          </a:bodyPr>
          <a:lstStyle/>
          <a:p>
            <a:pPr algn="l">
              <a:buFont typeface="+mj-lt"/>
              <a:buAutoNum type="arabicPeriod"/>
            </a:pPr>
            <a:r>
              <a:rPr lang="en-US" b="1" i="0" dirty="0">
                <a:solidFill>
                  <a:srgbClr val="0D0D0D"/>
                </a:solidFill>
                <a:effectLst/>
                <a:latin typeface="Söhne"/>
              </a:rPr>
              <a:t>Primary Memory: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Also known as RAM (Random Access Memory).</a:t>
            </a:r>
          </a:p>
          <a:p>
            <a:pPr marL="742950" lvl="1" indent="-285750" algn="l">
              <a:buFont typeface="+mj-lt"/>
              <a:buAutoNum type="arabicPeriod"/>
            </a:pPr>
            <a:r>
              <a:rPr lang="en-US" b="0" i="0" dirty="0">
                <a:solidFill>
                  <a:srgbClr val="0D0D0D"/>
                </a:solidFill>
                <a:effectLst/>
                <a:latin typeface="Söhne"/>
              </a:rPr>
              <a:t>It is volatile, meaning data is lost when the computer is turned off.</a:t>
            </a:r>
          </a:p>
          <a:p>
            <a:pPr marL="742950" lvl="1" indent="-285750" algn="l">
              <a:buFont typeface="+mj-lt"/>
              <a:buAutoNum type="arabicPeriod"/>
            </a:pPr>
            <a:r>
              <a:rPr lang="en-US" b="0" i="0" dirty="0">
                <a:solidFill>
                  <a:srgbClr val="0D0D0D"/>
                </a:solidFill>
                <a:effectLst/>
                <a:latin typeface="Söhne"/>
              </a:rPr>
              <a:t>RAM is used to store data and instructions that the CPU needs to access quickly during program execution.</a:t>
            </a:r>
          </a:p>
          <a:p>
            <a:pPr marL="742950" lvl="1" indent="-285750" algn="l">
              <a:buFont typeface="+mj-lt"/>
              <a:buAutoNum type="arabicPeriod"/>
            </a:pPr>
            <a:r>
              <a:rPr lang="en-US" b="0" i="0" dirty="0">
                <a:solidFill>
                  <a:srgbClr val="0D0D0D"/>
                </a:solidFill>
                <a:effectLst/>
                <a:latin typeface="Söhne"/>
              </a:rPr>
              <a:t>Accessing data from RAM is faster compared to secondary storage devices like hard drives.</a:t>
            </a:r>
          </a:p>
          <a:p>
            <a:pPr marL="742950" lvl="1" indent="-285750" algn="l">
              <a:buFont typeface="+mj-lt"/>
              <a:buAutoNum type="arabicPeriod"/>
            </a:pPr>
            <a:r>
              <a:rPr lang="en-US" b="0" i="0" dirty="0">
                <a:solidFill>
                  <a:srgbClr val="0D0D0D"/>
                </a:solidFill>
                <a:effectLst/>
                <a:latin typeface="Söhne"/>
              </a:rPr>
              <a:t>Types of RAM include DDR (Double Data Rate), SDRAM (Synchronous Dynamic Random Access Memory), etc.</a:t>
            </a:r>
          </a:p>
          <a:p>
            <a:pPr algn="l">
              <a:buFont typeface="+mj-lt"/>
              <a:buAutoNum type="arabicPeriod"/>
            </a:pPr>
            <a:r>
              <a:rPr lang="en-US" b="1" i="0" dirty="0">
                <a:solidFill>
                  <a:srgbClr val="0D0D0D"/>
                </a:solidFill>
                <a:effectLst/>
                <a:latin typeface="Söhne"/>
              </a:rPr>
              <a:t>Secondary Memory: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Examples include hard disk drives (HDDs), solid-state drives (SSDs), and optical drives (CDs, DVDs).</a:t>
            </a:r>
          </a:p>
          <a:p>
            <a:pPr marL="742950" lvl="1" indent="-285750" algn="l">
              <a:buFont typeface="+mj-lt"/>
              <a:buAutoNum type="arabicPeriod"/>
            </a:pPr>
            <a:r>
              <a:rPr lang="en-US" b="0" i="0" dirty="0">
                <a:solidFill>
                  <a:srgbClr val="0D0D0D"/>
                </a:solidFill>
                <a:effectLst/>
                <a:latin typeface="Söhne"/>
              </a:rPr>
              <a:t>Secondary memory is non-volatile, meaning data is retained even when the computer is turned off.</a:t>
            </a:r>
          </a:p>
          <a:p>
            <a:pPr marL="742950" lvl="1" indent="-285750" algn="l">
              <a:buFont typeface="+mj-lt"/>
              <a:buAutoNum type="arabicPeriod"/>
            </a:pPr>
            <a:r>
              <a:rPr lang="en-US" b="0" i="0" dirty="0">
                <a:solidFill>
                  <a:srgbClr val="0D0D0D"/>
                </a:solidFill>
                <a:effectLst/>
                <a:latin typeface="Söhne"/>
              </a:rPr>
              <a:t>It is used for long-term storage of data, programs, and files.</a:t>
            </a:r>
          </a:p>
          <a:p>
            <a:pPr marL="742950" lvl="1" indent="-285750" algn="l">
              <a:buFont typeface="+mj-lt"/>
              <a:buAutoNum type="arabicPeriod"/>
            </a:pPr>
            <a:r>
              <a:rPr lang="en-US" b="0" i="0" dirty="0">
                <a:solidFill>
                  <a:srgbClr val="0D0D0D"/>
                </a:solidFill>
                <a:effectLst/>
                <a:latin typeface="Söhne"/>
              </a:rPr>
              <a:t>Accessing data from secondary memory is slower compared to primary memory.</a:t>
            </a:r>
          </a:p>
          <a:p>
            <a:endParaRPr lang="en-IN" dirty="0"/>
          </a:p>
        </p:txBody>
      </p:sp>
    </p:spTree>
    <p:extLst>
      <p:ext uri="{BB962C8B-B14F-4D97-AF65-F5344CB8AC3E}">
        <p14:creationId xmlns:p14="http://schemas.microsoft.com/office/powerpoint/2010/main" val="291687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7049-381E-0B11-0C73-8690B6953E12}"/>
              </a:ext>
            </a:extLst>
          </p:cNvPr>
          <p:cNvSpPr>
            <a:spLocks noGrp="1"/>
          </p:cNvSpPr>
          <p:nvPr>
            <p:ph type="title"/>
          </p:nvPr>
        </p:nvSpPr>
        <p:spPr>
          <a:xfrm>
            <a:off x="838200" y="365125"/>
            <a:ext cx="10515600" cy="701675"/>
          </a:xfrm>
        </p:spPr>
        <p:txBody>
          <a:bodyPr/>
          <a:lstStyle/>
          <a:p>
            <a:r>
              <a:rPr lang="en-IN" dirty="0"/>
              <a:t>INPUT /OUTPUT DEVICES</a:t>
            </a:r>
          </a:p>
        </p:txBody>
      </p:sp>
      <p:sp>
        <p:nvSpPr>
          <p:cNvPr id="3" name="Content Placeholder 2">
            <a:extLst>
              <a:ext uri="{FF2B5EF4-FFF2-40B4-BE49-F238E27FC236}">
                <a16:creationId xmlns:a16="http://schemas.microsoft.com/office/drawing/2014/main" id="{376C01E3-2B37-041D-8511-8C610AAA5739}"/>
              </a:ext>
            </a:extLst>
          </p:cNvPr>
          <p:cNvSpPr>
            <a:spLocks noGrp="1"/>
          </p:cNvSpPr>
          <p:nvPr>
            <p:ph idx="1"/>
          </p:nvPr>
        </p:nvSpPr>
        <p:spPr>
          <a:xfrm>
            <a:off x="838200" y="1066800"/>
            <a:ext cx="10515600" cy="5110163"/>
          </a:xfrm>
        </p:spPr>
        <p:txBody>
          <a:bodyPr>
            <a:normAutofit lnSpcReduction="10000"/>
          </a:bodyPr>
          <a:lstStyle/>
          <a:p>
            <a:pPr algn="l">
              <a:buFont typeface="+mj-lt"/>
              <a:buAutoNum type="arabicPeriod"/>
            </a:pPr>
            <a:r>
              <a:rPr lang="en-US" b="1" i="0" dirty="0">
                <a:solidFill>
                  <a:srgbClr val="0D0D0D"/>
                </a:solidFill>
                <a:effectLst/>
                <a:latin typeface="Söhne"/>
              </a:rPr>
              <a:t>Input Devices:</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Keyboard:</a:t>
            </a:r>
            <a:r>
              <a:rPr lang="en-US" b="0" i="0" dirty="0">
                <a:solidFill>
                  <a:srgbClr val="0D0D0D"/>
                </a:solidFill>
                <a:effectLst/>
                <a:latin typeface="Söhne"/>
              </a:rPr>
              <a:t> Allows users to input text and commands into the computer.</a:t>
            </a:r>
          </a:p>
          <a:p>
            <a:pPr marL="742950" lvl="1" indent="-285750" algn="l">
              <a:buFont typeface="+mj-lt"/>
              <a:buAutoNum type="arabicPeriod"/>
            </a:pPr>
            <a:r>
              <a:rPr lang="en-US" b="1" i="0" dirty="0">
                <a:solidFill>
                  <a:srgbClr val="0D0D0D"/>
                </a:solidFill>
                <a:effectLst/>
                <a:latin typeface="Söhne"/>
              </a:rPr>
              <a:t>Mouse:</a:t>
            </a:r>
            <a:r>
              <a:rPr lang="en-US" b="0" i="0" dirty="0">
                <a:solidFill>
                  <a:srgbClr val="0D0D0D"/>
                </a:solidFill>
                <a:effectLst/>
                <a:latin typeface="Söhne"/>
              </a:rPr>
              <a:t> Used for pointing, clicking, and dragging objects on the screen.</a:t>
            </a:r>
          </a:p>
          <a:p>
            <a:pPr marL="742950" lvl="1" indent="-285750" algn="l">
              <a:buFont typeface="+mj-lt"/>
              <a:buAutoNum type="arabicPeriod"/>
            </a:pPr>
            <a:r>
              <a:rPr lang="en-US" b="1" i="0" dirty="0">
                <a:solidFill>
                  <a:srgbClr val="0D0D0D"/>
                </a:solidFill>
                <a:effectLst/>
                <a:latin typeface="Söhne"/>
              </a:rPr>
              <a:t>Touchscreen:</a:t>
            </a:r>
            <a:r>
              <a:rPr lang="en-US" b="0" i="0" dirty="0">
                <a:solidFill>
                  <a:srgbClr val="0D0D0D"/>
                </a:solidFill>
                <a:effectLst/>
                <a:latin typeface="Söhne"/>
              </a:rPr>
              <a:t> Allows users to interact directly with the display by touching it.</a:t>
            </a:r>
          </a:p>
          <a:p>
            <a:pPr marL="742950" lvl="1" indent="-285750" algn="l">
              <a:buFont typeface="+mj-lt"/>
              <a:buAutoNum type="arabicPeriod"/>
            </a:pPr>
            <a:r>
              <a:rPr lang="en-US" b="1" i="0" dirty="0">
                <a:solidFill>
                  <a:srgbClr val="0D0D0D"/>
                </a:solidFill>
                <a:effectLst/>
                <a:latin typeface="Söhne"/>
              </a:rPr>
              <a:t>Scanner:</a:t>
            </a:r>
            <a:r>
              <a:rPr lang="en-US" b="0" i="0" dirty="0">
                <a:solidFill>
                  <a:srgbClr val="0D0D0D"/>
                </a:solidFill>
                <a:effectLst/>
                <a:latin typeface="Söhne"/>
              </a:rPr>
              <a:t> Converts physical documents or images into digital format for storage or manipulation.</a:t>
            </a:r>
          </a:p>
          <a:p>
            <a:pPr marL="742950" lvl="1" indent="-285750" algn="l">
              <a:buFont typeface="+mj-lt"/>
              <a:buAutoNum type="arabicPeriod"/>
            </a:pPr>
            <a:r>
              <a:rPr lang="en-US" b="1" i="0" dirty="0">
                <a:solidFill>
                  <a:srgbClr val="0D0D0D"/>
                </a:solidFill>
                <a:effectLst/>
                <a:latin typeface="Söhne"/>
              </a:rPr>
              <a:t>Microphone:</a:t>
            </a:r>
            <a:r>
              <a:rPr lang="en-US" b="0" i="0" dirty="0">
                <a:solidFill>
                  <a:srgbClr val="0D0D0D"/>
                </a:solidFill>
                <a:effectLst/>
                <a:latin typeface="Söhne"/>
              </a:rPr>
              <a:t> Captures audio input, allowing users to record sound or use voice commands.</a:t>
            </a:r>
          </a:p>
          <a:p>
            <a:pPr algn="l">
              <a:buFont typeface="+mj-lt"/>
              <a:buAutoNum type="arabicPeriod"/>
            </a:pPr>
            <a:r>
              <a:rPr lang="en-US" b="1" i="0" dirty="0">
                <a:solidFill>
                  <a:srgbClr val="0D0D0D"/>
                </a:solidFill>
                <a:effectLst/>
                <a:latin typeface="Söhne"/>
              </a:rPr>
              <a:t>Output Devices:</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Monitor/Display:</a:t>
            </a:r>
            <a:r>
              <a:rPr lang="en-US" b="0" i="0" dirty="0">
                <a:solidFill>
                  <a:srgbClr val="0D0D0D"/>
                </a:solidFill>
                <a:effectLst/>
                <a:latin typeface="Söhne"/>
              </a:rPr>
              <a:t> Displays visual output from the computer, including text, images, and videos.</a:t>
            </a:r>
          </a:p>
          <a:p>
            <a:pPr marL="742950" lvl="1" indent="-285750" algn="l">
              <a:buFont typeface="+mj-lt"/>
              <a:buAutoNum type="arabicPeriod"/>
            </a:pPr>
            <a:r>
              <a:rPr lang="en-US" b="1" i="0" dirty="0">
                <a:solidFill>
                  <a:srgbClr val="0D0D0D"/>
                </a:solidFill>
                <a:effectLst/>
                <a:latin typeface="Söhne"/>
              </a:rPr>
              <a:t>Printer:</a:t>
            </a:r>
            <a:r>
              <a:rPr lang="en-US" b="0" i="0" dirty="0">
                <a:solidFill>
                  <a:srgbClr val="0D0D0D"/>
                </a:solidFill>
                <a:effectLst/>
                <a:latin typeface="Söhne"/>
              </a:rPr>
              <a:t> Produces hard copies of digital documents, images, or graphics.</a:t>
            </a:r>
          </a:p>
          <a:p>
            <a:pPr marL="742950" lvl="1" indent="-285750" algn="l">
              <a:buFont typeface="+mj-lt"/>
              <a:buAutoNum type="arabicPeriod"/>
            </a:pPr>
            <a:r>
              <a:rPr lang="en-US" b="1" i="0" dirty="0">
                <a:solidFill>
                  <a:srgbClr val="0D0D0D"/>
                </a:solidFill>
                <a:effectLst/>
                <a:latin typeface="Söhne"/>
              </a:rPr>
              <a:t>Speakers/Headphones:</a:t>
            </a:r>
            <a:r>
              <a:rPr lang="en-US" b="0" i="0" dirty="0">
                <a:solidFill>
                  <a:srgbClr val="0D0D0D"/>
                </a:solidFill>
                <a:effectLst/>
                <a:latin typeface="Söhne"/>
              </a:rPr>
              <a:t> Output audio from the computer, including music, sound effects, and voice.</a:t>
            </a:r>
          </a:p>
          <a:p>
            <a:endParaRPr lang="en-IN" dirty="0"/>
          </a:p>
        </p:txBody>
      </p:sp>
    </p:spTree>
    <p:extLst>
      <p:ext uri="{BB962C8B-B14F-4D97-AF65-F5344CB8AC3E}">
        <p14:creationId xmlns:p14="http://schemas.microsoft.com/office/powerpoint/2010/main" val="1707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D45B-0616-3FCC-5F72-0BC612D41979}"/>
              </a:ext>
            </a:extLst>
          </p:cNvPr>
          <p:cNvSpPr>
            <a:spLocks noGrp="1"/>
          </p:cNvSpPr>
          <p:nvPr>
            <p:ph type="title"/>
          </p:nvPr>
        </p:nvSpPr>
        <p:spPr>
          <a:xfrm>
            <a:off x="838200" y="365125"/>
            <a:ext cx="10515600" cy="720725"/>
          </a:xfrm>
        </p:spPr>
        <p:txBody>
          <a:bodyPr/>
          <a:lstStyle/>
          <a:p>
            <a:r>
              <a:rPr lang="en-IN" dirty="0"/>
              <a:t>TYPES OF BUS </a:t>
            </a:r>
          </a:p>
        </p:txBody>
      </p:sp>
      <p:sp>
        <p:nvSpPr>
          <p:cNvPr id="3" name="Content Placeholder 2">
            <a:extLst>
              <a:ext uri="{FF2B5EF4-FFF2-40B4-BE49-F238E27FC236}">
                <a16:creationId xmlns:a16="http://schemas.microsoft.com/office/drawing/2014/main" id="{37E5E374-3649-E3EF-7A3D-9C63A59EF5F3}"/>
              </a:ext>
            </a:extLst>
          </p:cNvPr>
          <p:cNvSpPr>
            <a:spLocks noGrp="1"/>
          </p:cNvSpPr>
          <p:nvPr>
            <p:ph idx="1"/>
          </p:nvPr>
        </p:nvSpPr>
        <p:spPr>
          <a:xfrm>
            <a:off x="838200" y="1085850"/>
            <a:ext cx="10515600" cy="5407025"/>
          </a:xfrm>
        </p:spPr>
        <p:txBody>
          <a:bodyPr>
            <a:normAutofit lnSpcReduction="10000"/>
          </a:bodyPr>
          <a:lstStyle/>
          <a:p>
            <a:pPr marL="0" indent="0" algn="l">
              <a:buNone/>
            </a:pPr>
            <a:r>
              <a:rPr lang="en-US" b="1" i="0" dirty="0">
                <a:solidFill>
                  <a:srgbClr val="0D0D0D"/>
                </a:solidFill>
                <a:effectLst/>
                <a:latin typeface="Söhne"/>
              </a:rPr>
              <a:t>Bus:</a:t>
            </a:r>
            <a:r>
              <a:rPr lang="en-US" b="0" i="0" dirty="0">
                <a:solidFill>
                  <a:srgbClr val="0D0D0D"/>
                </a:solidFill>
                <a:effectLst/>
                <a:latin typeface="Söhne"/>
              </a:rPr>
              <a:t> In computing, a bus is a communication system that transfers data between different components inside a computer or between computers. It consists of a set of parallel wires (or traces) that carry data, addresses, and control signals between various components, such as the CPU, memory, and input/output devices. There are different types of buses in a computer system, including:</a:t>
            </a:r>
          </a:p>
          <a:p>
            <a:pPr algn="l">
              <a:buFont typeface="Arial" panose="020B0604020202020204" pitchFamily="34" charset="0"/>
              <a:buChar char="•"/>
            </a:pPr>
            <a:r>
              <a:rPr lang="en-US" b="1" i="0" dirty="0">
                <a:solidFill>
                  <a:srgbClr val="0D0D0D"/>
                </a:solidFill>
                <a:effectLst/>
                <a:latin typeface="Söhne"/>
              </a:rPr>
              <a:t>Data Bus:</a:t>
            </a:r>
            <a:r>
              <a:rPr lang="en-US" b="0" i="0" dirty="0">
                <a:solidFill>
                  <a:srgbClr val="0D0D0D"/>
                </a:solidFill>
                <a:effectLst/>
                <a:latin typeface="Söhne"/>
              </a:rPr>
              <a:t> Transfers data between the CPU and memory or between the CPU and other devices.</a:t>
            </a:r>
          </a:p>
          <a:p>
            <a:pPr algn="l">
              <a:buFont typeface="Arial" panose="020B0604020202020204" pitchFamily="34" charset="0"/>
              <a:buChar char="•"/>
            </a:pPr>
            <a:r>
              <a:rPr lang="en-US" b="1" i="0" dirty="0">
                <a:solidFill>
                  <a:srgbClr val="0D0D0D"/>
                </a:solidFill>
                <a:effectLst/>
                <a:latin typeface="Söhne"/>
              </a:rPr>
              <a:t>Address Bus:</a:t>
            </a:r>
            <a:r>
              <a:rPr lang="en-US" b="0" i="0" dirty="0">
                <a:solidFill>
                  <a:srgbClr val="0D0D0D"/>
                </a:solidFill>
                <a:effectLst/>
                <a:latin typeface="Söhne"/>
              </a:rPr>
              <a:t> Carries addresses of memory locations or I/O devices that the CPU wants to access.</a:t>
            </a:r>
          </a:p>
          <a:p>
            <a:pPr algn="l">
              <a:buFont typeface="Arial" panose="020B0604020202020204" pitchFamily="34" charset="0"/>
              <a:buChar char="•"/>
            </a:pPr>
            <a:r>
              <a:rPr lang="en-US" b="1" i="0" dirty="0">
                <a:solidFill>
                  <a:srgbClr val="0D0D0D"/>
                </a:solidFill>
                <a:effectLst/>
                <a:latin typeface="Söhne"/>
              </a:rPr>
              <a:t>Control Bus:</a:t>
            </a:r>
            <a:r>
              <a:rPr lang="en-US" b="0" i="0" dirty="0">
                <a:solidFill>
                  <a:srgbClr val="0D0D0D"/>
                </a:solidFill>
                <a:effectLst/>
                <a:latin typeface="Söhne"/>
              </a:rPr>
              <a:t> Carries control signals to coordinate the operations of various components, such as signals for memory read/write operations, interrupts, and clock signals.</a:t>
            </a:r>
          </a:p>
          <a:p>
            <a:endParaRPr lang="en-IN" dirty="0"/>
          </a:p>
        </p:txBody>
      </p:sp>
    </p:spTree>
    <p:extLst>
      <p:ext uri="{BB962C8B-B14F-4D97-AF65-F5344CB8AC3E}">
        <p14:creationId xmlns:p14="http://schemas.microsoft.com/office/powerpoint/2010/main" val="72025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F0DB-70E2-5B23-1E62-6C8C25BF29DA}"/>
              </a:ext>
            </a:extLst>
          </p:cNvPr>
          <p:cNvSpPr>
            <a:spLocks noGrp="1"/>
          </p:cNvSpPr>
          <p:nvPr>
            <p:ph type="title"/>
          </p:nvPr>
        </p:nvSpPr>
        <p:spPr>
          <a:xfrm>
            <a:off x="838200" y="365125"/>
            <a:ext cx="10515600" cy="682625"/>
          </a:xfrm>
        </p:spPr>
        <p:txBody>
          <a:bodyPr>
            <a:normAutofit fontScale="90000"/>
          </a:bodyPr>
          <a:lstStyle/>
          <a:p>
            <a:r>
              <a:rPr lang="en-IN" dirty="0"/>
              <a:t>RISC CISC</a:t>
            </a:r>
          </a:p>
        </p:txBody>
      </p:sp>
      <p:sp>
        <p:nvSpPr>
          <p:cNvPr id="3" name="Content Placeholder 2">
            <a:extLst>
              <a:ext uri="{FF2B5EF4-FFF2-40B4-BE49-F238E27FC236}">
                <a16:creationId xmlns:a16="http://schemas.microsoft.com/office/drawing/2014/main" id="{94B5E554-6BFE-D2C2-9894-5C281FACB584}"/>
              </a:ext>
            </a:extLst>
          </p:cNvPr>
          <p:cNvSpPr>
            <a:spLocks noGrp="1"/>
          </p:cNvSpPr>
          <p:nvPr>
            <p:ph idx="1"/>
          </p:nvPr>
        </p:nvSpPr>
        <p:spPr>
          <a:xfrm>
            <a:off x="838200" y="1047750"/>
            <a:ext cx="10515600" cy="5445125"/>
          </a:xfrm>
        </p:spPr>
        <p:txBody>
          <a:bodyPr>
            <a:normAutofit fontScale="92500"/>
          </a:bodyPr>
          <a:lstStyle/>
          <a:p>
            <a:pPr marL="0" indent="0" algn="l">
              <a:buNone/>
            </a:pPr>
            <a:r>
              <a:rPr lang="en-US" b="1" i="0" dirty="0">
                <a:solidFill>
                  <a:srgbClr val="0D0D0D"/>
                </a:solidFill>
                <a:effectLst/>
                <a:latin typeface="Söhne"/>
              </a:rPr>
              <a:t>RISC and CISC:</a:t>
            </a:r>
            <a:r>
              <a:rPr lang="en-US" b="0" i="0" dirty="0">
                <a:solidFill>
                  <a:srgbClr val="0D0D0D"/>
                </a:solidFill>
                <a:effectLst/>
                <a:latin typeface="Söhne"/>
              </a:rPr>
              <a:t> RISC (Reduced Instruction Set Computing) and CISC (Complex Instruction Set Computing) are two different CPU architectures that affect how instructions are executed. Here's a brief overview of each:</a:t>
            </a:r>
          </a:p>
          <a:p>
            <a:pPr algn="l">
              <a:buFont typeface="Arial" panose="020B0604020202020204" pitchFamily="34" charset="0"/>
              <a:buChar char="•"/>
            </a:pPr>
            <a:r>
              <a:rPr lang="en-US" b="1" i="0" dirty="0">
                <a:solidFill>
                  <a:srgbClr val="0D0D0D"/>
                </a:solidFill>
                <a:effectLst/>
                <a:latin typeface="Söhne"/>
              </a:rPr>
              <a:t>RISC:</a:t>
            </a:r>
            <a:r>
              <a:rPr lang="en-US" b="0" i="0" dirty="0">
                <a:solidFill>
                  <a:srgbClr val="0D0D0D"/>
                </a:solidFill>
                <a:effectLst/>
                <a:latin typeface="Söhne"/>
              </a:rPr>
              <a:t> RISC processors have a simplified instruction set, with a focus on executing simple instructions quickly. RISC CPUs typically have a small number of general-purpose registers and execute instructions in a single clock cycle. They rely on compiler optimization and pipelining to achieve high performance. Examples of RISC architectures include ARM and MIPS.</a:t>
            </a:r>
          </a:p>
          <a:p>
            <a:pPr algn="l">
              <a:buFont typeface="Arial" panose="020B0604020202020204" pitchFamily="34" charset="0"/>
              <a:buChar char="•"/>
            </a:pPr>
            <a:r>
              <a:rPr lang="en-US" b="1" i="0" dirty="0">
                <a:solidFill>
                  <a:srgbClr val="0D0D0D"/>
                </a:solidFill>
                <a:effectLst/>
                <a:latin typeface="Söhne"/>
              </a:rPr>
              <a:t>CISC:</a:t>
            </a:r>
            <a:r>
              <a:rPr lang="en-US" b="0" i="0" dirty="0">
                <a:solidFill>
                  <a:srgbClr val="0D0D0D"/>
                </a:solidFill>
                <a:effectLst/>
                <a:latin typeface="Söhne"/>
              </a:rPr>
              <a:t> CISC processors have a more complex instruction set, with instructions that can perform multiple operations or access memory directly. CISC CPUs often have a larger number of specialized instructions and addressing modes. While CISC instructions may take multiple clock cycles to execute, they can perform complex tasks in a single instruction.</a:t>
            </a:r>
          </a:p>
          <a:p>
            <a:endParaRPr lang="en-IN" dirty="0"/>
          </a:p>
        </p:txBody>
      </p:sp>
    </p:spTree>
    <p:extLst>
      <p:ext uri="{BB962C8B-B14F-4D97-AF65-F5344CB8AC3E}">
        <p14:creationId xmlns:p14="http://schemas.microsoft.com/office/powerpoint/2010/main" val="205735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0C68-229C-8076-F450-64484C4B63A7}"/>
              </a:ext>
            </a:extLst>
          </p:cNvPr>
          <p:cNvSpPr>
            <a:spLocks noGrp="1"/>
          </p:cNvSpPr>
          <p:nvPr>
            <p:ph type="title"/>
          </p:nvPr>
        </p:nvSpPr>
        <p:spPr>
          <a:xfrm>
            <a:off x="838200" y="365125"/>
            <a:ext cx="10515600" cy="625475"/>
          </a:xfrm>
        </p:spPr>
        <p:txBody>
          <a:bodyPr>
            <a:normAutofit fontScale="90000"/>
          </a:bodyPr>
          <a:lstStyle/>
          <a:p>
            <a:r>
              <a:rPr lang="en-IN" dirty="0"/>
              <a:t>PIPELINE</a:t>
            </a:r>
          </a:p>
        </p:txBody>
      </p:sp>
      <p:sp>
        <p:nvSpPr>
          <p:cNvPr id="3" name="Content Placeholder 2">
            <a:extLst>
              <a:ext uri="{FF2B5EF4-FFF2-40B4-BE49-F238E27FC236}">
                <a16:creationId xmlns:a16="http://schemas.microsoft.com/office/drawing/2014/main" id="{DABE5200-6AF3-D632-BB27-7E8B4B450DDA}"/>
              </a:ext>
            </a:extLst>
          </p:cNvPr>
          <p:cNvSpPr>
            <a:spLocks noGrp="1"/>
          </p:cNvSpPr>
          <p:nvPr>
            <p:ph idx="1"/>
          </p:nvPr>
        </p:nvSpPr>
        <p:spPr>
          <a:xfrm>
            <a:off x="838200" y="1162050"/>
            <a:ext cx="10515600" cy="5014913"/>
          </a:xfrm>
        </p:spPr>
        <p:txBody>
          <a:bodyPr/>
          <a:lstStyle/>
          <a:p>
            <a:r>
              <a:rPr lang="en-US" b="0" i="0" dirty="0">
                <a:solidFill>
                  <a:srgbClr val="0D0D0D"/>
                </a:solidFill>
                <a:effectLst/>
                <a:latin typeface="Söhne"/>
              </a:rPr>
              <a:t>Pipeline is a technique used in CPU design to improve instruction throughput and performance by overlapping the execution of multiple instructions. In a pipelined CPU, the execution of instructions is divided into several stages, with each stage performing a specific operation (such as instruction fetch, decode, execute, and write back). As one instruction moves through the pipeline, the CPU can start processing the next instruction, effectively overlapping the execution of multiple instructions. Pipelining helps to improve CPU efficiency and throughput, allowing for higher performance.</a:t>
            </a:r>
            <a:endParaRPr lang="en-IN" dirty="0"/>
          </a:p>
        </p:txBody>
      </p:sp>
    </p:spTree>
    <p:extLst>
      <p:ext uri="{BB962C8B-B14F-4D97-AF65-F5344CB8AC3E}">
        <p14:creationId xmlns:p14="http://schemas.microsoft.com/office/powerpoint/2010/main" val="3178521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Google Sans</vt:lpstr>
      <vt:lpstr>Söhne</vt:lpstr>
      <vt:lpstr>Tahoma</vt:lpstr>
      <vt:lpstr>Office Theme</vt:lpstr>
      <vt:lpstr>COMPUTER BASICS </vt:lpstr>
      <vt:lpstr>Hardware and Software</vt:lpstr>
      <vt:lpstr>Hardware Components</vt:lpstr>
      <vt:lpstr>Software Components</vt:lpstr>
      <vt:lpstr>MEMORY</vt:lpstr>
      <vt:lpstr>INPUT /OUTPUT DEVICES</vt:lpstr>
      <vt:lpstr>TYPES OF BUS </vt:lpstr>
      <vt:lpstr>RISC CISC</vt:lpstr>
      <vt:lpstr>PIPELINE</vt:lpstr>
      <vt:lpstr>MOORE’S LAW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BASICS </dc:title>
  <dc:creator>Sai Manasa S</dc:creator>
  <cp:lastModifiedBy>Sai Manasa S</cp:lastModifiedBy>
  <cp:revision>1</cp:revision>
  <dcterms:created xsi:type="dcterms:W3CDTF">2024-04-01T16:51:30Z</dcterms:created>
  <dcterms:modified xsi:type="dcterms:W3CDTF">2024-04-01T16:51:39Z</dcterms:modified>
</cp:coreProperties>
</file>