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5245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46FE3-F83A-4870-901F-B2CF7827D1BB}"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100855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63264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2961703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724812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346FE3-F83A-4870-901F-B2CF7827D1B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4041237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346FE3-F83A-4870-901F-B2CF7827D1BB}" type="datetimeFigureOut">
              <a:rPr lang="en-US" smtClean="0"/>
              <a:t>4/24/2024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96156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428414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168910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210737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46FE3-F83A-4870-901F-B2CF7827D1B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69492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346FE3-F83A-4870-901F-B2CF7827D1BB}"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65312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346FE3-F83A-4870-901F-B2CF7827D1B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42537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346FE3-F83A-4870-901F-B2CF7827D1BB}"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91689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46FE3-F83A-4870-901F-B2CF7827D1BB}"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258074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46FE3-F83A-4870-901F-B2CF7827D1BB}"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20338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46FE3-F83A-4870-901F-B2CF7827D1BB}"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78C4EF-9D38-468E-B79E-EA1D49F2A486}" type="slidenum">
              <a:rPr lang="en-US" smtClean="0"/>
              <a:t>‹#›</a:t>
            </a:fld>
            <a:endParaRPr lang="en-US"/>
          </a:p>
        </p:txBody>
      </p:sp>
    </p:spTree>
    <p:extLst>
      <p:ext uri="{BB962C8B-B14F-4D97-AF65-F5344CB8AC3E}">
        <p14:creationId xmlns:p14="http://schemas.microsoft.com/office/powerpoint/2010/main" val="310182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346FE3-F83A-4870-901F-B2CF7827D1BB}" type="datetimeFigureOut">
              <a:rPr lang="en-US" smtClean="0"/>
              <a:t>4/24/2024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778C4EF-9D38-468E-B79E-EA1D49F2A486}" type="slidenum">
              <a:rPr lang="en-US" smtClean="0"/>
              <a:t>‹#›</a:t>
            </a:fld>
            <a:endParaRPr lang="en-US"/>
          </a:p>
        </p:txBody>
      </p:sp>
    </p:spTree>
    <p:extLst>
      <p:ext uri="{BB962C8B-B14F-4D97-AF65-F5344CB8AC3E}">
        <p14:creationId xmlns:p14="http://schemas.microsoft.com/office/powerpoint/2010/main" val="23686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16 PPT</a:t>
            </a:r>
            <a:endParaRPr lang="en-US" dirty="0"/>
          </a:p>
        </p:txBody>
      </p:sp>
      <p:sp>
        <p:nvSpPr>
          <p:cNvPr id="3" name="Subtitle 2"/>
          <p:cNvSpPr>
            <a:spLocks noGrp="1"/>
          </p:cNvSpPr>
          <p:nvPr>
            <p:ph type="subTitle" idx="1"/>
          </p:nvPr>
        </p:nvSpPr>
        <p:spPr/>
        <p:txBody>
          <a:bodyPr>
            <a:normAutofit/>
          </a:bodyPr>
          <a:lstStyle/>
          <a:p>
            <a:r>
              <a:rPr lang="en-US" sz="2000" dirty="0" smtClean="0"/>
              <a:t>SINGLETON ADT, SECURED PROGRAMMING</a:t>
            </a:r>
            <a:endParaRPr lang="en-US" sz="2000" dirty="0"/>
          </a:p>
        </p:txBody>
      </p:sp>
    </p:spTree>
    <p:extLst>
      <p:ext uri="{BB962C8B-B14F-4D97-AF65-F5344CB8AC3E}">
        <p14:creationId xmlns:p14="http://schemas.microsoft.com/office/powerpoint/2010/main" val="15623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ADT</a:t>
            </a:r>
            <a:endParaRPr lang="en-US" dirty="0"/>
          </a:p>
        </p:txBody>
      </p:sp>
      <p:sp>
        <p:nvSpPr>
          <p:cNvPr id="3" name="Content Placeholder 2"/>
          <p:cNvSpPr>
            <a:spLocks noGrp="1"/>
          </p:cNvSpPr>
          <p:nvPr>
            <p:ph idx="1"/>
          </p:nvPr>
        </p:nvSpPr>
        <p:spPr>
          <a:xfrm>
            <a:off x="1018767" y="2268302"/>
            <a:ext cx="10450144" cy="3416300"/>
          </a:xfrm>
        </p:spPr>
        <p:txBody>
          <a:bodyPr>
            <a:noAutofit/>
          </a:bodyPr>
          <a:lstStyle/>
          <a:p>
            <a:r>
              <a:rPr lang="en-US" sz="1200" dirty="0"/>
              <a:t>A Singleton is a design pattern that restricts the instantiation of a class to only one instance and provides a global point of access to that instance. It ensures that a class has only one instance and provides a way to access that instance from any part of the application</a:t>
            </a:r>
            <a:r>
              <a:rPr lang="en-US" sz="1200" dirty="0" smtClean="0"/>
              <a:t>.</a:t>
            </a:r>
            <a:endParaRPr lang="en-US" sz="1200" dirty="0"/>
          </a:p>
          <a:p>
            <a:r>
              <a:rPr lang="en-US" sz="1200" dirty="0"/>
              <a:t>Here's a breakdown of the Singleton pattern</a:t>
            </a:r>
            <a:r>
              <a:rPr lang="en-US" sz="1200" dirty="0" smtClean="0"/>
              <a:t>:</a:t>
            </a:r>
            <a:endParaRPr lang="en-US" sz="1200" dirty="0"/>
          </a:p>
          <a:p>
            <a:r>
              <a:rPr lang="en-US" sz="1200" b="1" dirty="0"/>
              <a:t>Single Instance: </a:t>
            </a:r>
            <a:r>
              <a:rPr lang="en-US" sz="1200" dirty="0"/>
              <a:t>The Singleton pattern ensures that there is only one instance of the class throughout the entire application's lifecycle. This is achieved by providing a mechanism to prevent multiple instantiations of the class.</a:t>
            </a:r>
          </a:p>
          <a:p>
            <a:r>
              <a:rPr lang="en-US" sz="1200" b="1" dirty="0"/>
              <a:t>Global Access: </a:t>
            </a:r>
            <a:r>
              <a:rPr lang="en-US" sz="1200" dirty="0"/>
              <a:t>The Singleton instance is typically accessible globally within the application. Any part of the code can access the Singleton instance without needing to instantiate the class explicitly.</a:t>
            </a:r>
          </a:p>
          <a:p>
            <a:r>
              <a:rPr lang="en-US" sz="1200" b="1" dirty="0"/>
              <a:t>Lazy Initialization: </a:t>
            </a:r>
            <a:r>
              <a:rPr lang="en-US" sz="1200" dirty="0"/>
              <a:t>The Singleton instance is created only when it is first requested. This is known as lazy initialization and helps conserve system resources by avoiding unnecessary instantiation of the Singleton until it is actually needed.</a:t>
            </a:r>
          </a:p>
          <a:p>
            <a:r>
              <a:rPr lang="en-US" sz="1200" b="1" dirty="0"/>
              <a:t>Thread Safety: </a:t>
            </a:r>
            <a:r>
              <a:rPr lang="en-US" sz="1200" dirty="0"/>
              <a:t>In multi-threaded environments, it's essential to ensure that the Singleton instantiation process is thread-safe to prevent race conditions and ensure that only one instance is created even in concurrent scenarios.</a:t>
            </a:r>
          </a:p>
          <a:p>
            <a:r>
              <a:rPr lang="en-US" sz="1200" b="1" dirty="0"/>
              <a:t>Private Constructor: </a:t>
            </a:r>
            <a:r>
              <a:rPr lang="en-US" sz="1200" dirty="0"/>
              <a:t>To prevent external instantiation of the class, the Singleton class usually has a private constructor, which means that it cannot be instantiated directly from outside the class.</a:t>
            </a:r>
          </a:p>
          <a:p>
            <a:r>
              <a:rPr lang="en-US" sz="1200" b="1" dirty="0"/>
              <a:t>Static Instance Method: </a:t>
            </a:r>
            <a:r>
              <a:rPr lang="en-US" sz="1200" dirty="0"/>
              <a:t>The Singleton class provides a static method that allows clients to access the Singleton instance. This method is typically named something like </a:t>
            </a:r>
            <a:r>
              <a:rPr lang="en-US" sz="1200" dirty="0" err="1"/>
              <a:t>getInstance</a:t>
            </a:r>
            <a:r>
              <a:rPr lang="en-US" sz="1200" dirty="0"/>
              <a:t>().</a:t>
            </a:r>
          </a:p>
          <a:p>
            <a:r>
              <a:rPr lang="en-US" sz="1200" b="1" dirty="0"/>
              <a:t>Lifetime Management: </a:t>
            </a:r>
            <a:r>
              <a:rPr lang="en-US" sz="1200" dirty="0"/>
              <a:t>The Singleton instance typically remains alive for the duration of the application's lifecycle. It is usually created when it is first requested and destroyed when the application terminates.</a:t>
            </a:r>
          </a:p>
        </p:txBody>
      </p:sp>
    </p:spTree>
    <p:extLst>
      <p:ext uri="{BB962C8B-B14F-4D97-AF65-F5344CB8AC3E}">
        <p14:creationId xmlns:p14="http://schemas.microsoft.com/office/powerpoint/2010/main" val="32801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a:t>
            </a:r>
            <a:r>
              <a:rPr lang="en-US" dirty="0" smtClean="0"/>
              <a:t>ADT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9783" y="2452202"/>
            <a:ext cx="3811527" cy="4405798"/>
          </a:xfrm>
        </p:spPr>
      </p:pic>
    </p:spTree>
    <p:extLst>
      <p:ext uri="{BB962C8B-B14F-4D97-AF65-F5344CB8AC3E}">
        <p14:creationId xmlns:p14="http://schemas.microsoft.com/office/powerpoint/2010/main" val="26171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SECURED PROGRAMMINF</a:t>
            </a:r>
            <a:endParaRPr lang="en-US" dirty="0"/>
          </a:p>
        </p:txBody>
      </p:sp>
      <p:sp>
        <p:nvSpPr>
          <p:cNvPr id="3" name="Content Placeholder 2"/>
          <p:cNvSpPr>
            <a:spLocks noGrp="1"/>
          </p:cNvSpPr>
          <p:nvPr>
            <p:ph idx="1"/>
          </p:nvPr>
        </p:nvSpPr>
        <p:spPr>
          <a:xfrm>
            <a:off x="564203" y="2431915"/>
            <a:ext cx="11303541" cy="3587885"/>
          </a:xfrm>
        </p:spPr>
        <p:txBody>
          <a:bodyPr>
            <a:noAutofit/>
          </a:bodyPr>
          <a:lstStyle/>
          <a:p>
            <a:r>
              <a:rPr lang="en-US" sz="1100" dirty="0"/>
              <a:t>Secure programming refers to the practice of writing software in a way that mitigates security risks and vulnerabilities. It involves following coding practices, principles, and guidelines to build systems that are resistant to attacks, maintain data integrity, and protect against unauthorized access</a:t>
            </a:r>
            <a:r>
              <a:rPr lang="en-US" sz="1100" dirty="0" smtClean="0"/>
              <a:t>.</a:t>
            </a:r>
            <a:endParaRPr lang="en-US" sz="1100" dirty="0"/>
          </a:p>
          <a:p>
            <a:r>
              <a:rPr lang="en-US" sz="1100" dirty="0"/>
              <a:t>Here are some key principles and practices of secure programming</a:t>
            </a:r>
            <a:r>
              <a:rPr lang="en-US" sz="1100" dirty="0" smtClean="0"/>
              <a:t>:</a:t>
            </a:r>
            <a:endParaRPr lang="en-US" sz="1100" dirty="0"/>
          </a:p>
          <a:p>
            <a:r>
              <a:rPr lang="en-US" sz="1100" b="1" dirty="0"/>
              <a:t>Input Validation: </a:t>
            </a:r>
            <a:r>
              <a:rPr lang="en-US" sz="1100" dirty="0"/>
              <a:t>Validate and sanitize all user inputs to prevent injection attacks, buffer overflows, and other forms of input-based vulnerabilities.</a:t>
            </a:r>
          </a:p>
          <a:p>
            <a:r>
              <a:rPr lang="en-US" sz="1100" b="1" dirty="0"/>
              <a:t>Output Encoding: </a:t>
            </a:r>
            <a:r>
              <a:rPr lang="en-US" sz="1100" dirty="0"/>
              <a:t>Properly encode output data to prevent injection attacks, such as HTML, SQL, or JavaScript injection. Use secure output functions or frameworks that automatically handle encoding.</a:t>
            </a:r>
          </a:p>
          <a:p>
            <a:r>
              <a:rPr lang="en-US" sz="1100" b="1" dirty="0"/>
              <a:t>Authentication and Authorization: </a:t>
            </a:r>
            <a:r>
              <a:rPr lang="en-US" sz="1100" dirty="0"/>
              <a:t>Implement robust authentication mechanisms to verify the identity of users and ensure that only authorized users have access to sensitive resources or functionality.</a:t>
            </a:r>
          </a:p>
          <a:p>
            <a:r>
              <a:rPr lang="en-US" sz="1100" b="1" dirty="0"/>
              <a:t>Data Protection: </a:t>
            </a:r>
            <a:r>
              <a:rPr lang="en-US" sz="1100" dirty="0"/>
              <a:t>Use encryption and hashing techniques to protect sensitive data both in transit and at rest. Implement secure storage and transmission protocols to safeguard user credentials, personal information, and other confidential data.</a:t>
            </a:r>
          </a:p>
          <a:p>
            <a:r>
              <a:rPr lang="en-US" sz="1100" b="1" dirty="0"/>
              <a:t>Error Handling: </a:t>
            </a:r>
            <a:r>
              <a:rPr lang="en-US" sz="1100" dirty="0"/>
              <a:t>Implement appropriate error-handling mechanisms to provide informative error messages without revealing sensitive information that could be exploited by attackers.</a:t>
            </a:r>
          </a:p>
          <a:p>
            <a:r>
              <a:rPr lang="en-US" sz="1100" b="1" dirty="0"/>
              <a:t>Secure Configuration: </a:t>
            </a:r>
            <a:r>
              <a:rPr lang="en-US" sz="1100" dirty="0"/>
              <a:t>Configure software and systems securely, following best practices and security guidelines. Apply security updates and patches promptly, and disable unnecessary services or features that could be exploited.</a:t>
            </a:r>
          </a:p>
          <a:p>
            <a:r>
              <a:rPr lang="en-US" sz="1100" b="1" dirty="0"/>
              <a:t>Secure Communication: </a:t>
            </a:r>
            <a:r>
              <a:rPr lang="en-US" sz="1100" dirty="0"/>
              <a:t>Use secure communication protocols (e.g., HTTPS) to encrypt data transmitted over networks and ensure that connections are authenticated and protected against eavesdropping or tampering.</a:t>
            </a:r>
          </a:p>
          <a:p>
            <a:r>
              <a:rPr lang="en-US" sz="1100" b="1" dirty="0"/>
              <a:t>Least Privilege: </a:t>
            </a:r>
            <a:r>
              <a:rPr lang="en-US" sz="1100" dirty="0"/>
              <a:t>Follow the principle of least privilege, granting users, processes, or systems only the minimum level of access or permissions necessary to perform their intended tasks. Limit access to sensitive resources and functionality to authorized entities only</a:t>
            </a:r>
            <a:r>
              <a:rPr lang="en-US" sz="1100" dirty="0" smtClean="0"/>
              <a:t>.</a:t>
            </a:r>
            <a:endParaRPr lang="en-US" sz="1100" dirty="0"/>
          </a:p>
        </p:txBody>
      </p:sp>
    </p:spTree>
    <p:extLst>
      <p:ext uri="{BB962C8B-B14F-4D97-AF65-F5344CB8AC3E}">
        <p14:creationId xmlns:p14="http://schemas.microsoft.com/office/powerpoint/2010/main" val="239958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Unsecured </a:t>
            </a:r>
            <a:r>
              <a:rPr lang="en-US" dirty="0"/>
              <a:t>P</a:t>
            </a:r>
            <a:r>
              <a:rPr lang="en-US" dirty="0" smtClean="0"/>
              <a:t>rograms Example</a:t>
            </a:r>
            <a:endParaRPr lang="en-US" dirty="0"/>
          </a:p>
        </p:txBody>
      </p:sp>
      <p:pic>
        <p:nvPicPr>
          <p:cNvPr id="4" name="Content Placeholder 3"/>
          <p:cNvPicPr>
            <a:picLocks noGrp="1" noChangeAspect="1"/>
          </p:cNvPicPr>
          <p:nvPr>
            <p:ph idx="1"/>
          </p:nvPr>
        </p:nvPicPr>
        <p:blipFill>
          <a:blip r:embed="rId2"/>
          <a:stretch>
            <a:fillRect/>
          </a:stretch>
        </p:blipFill>
        <p:spPr>
          <a:xfrm>
            <a:off x="428017" y="2441644"/>
            <a:ext cx="11381361" cy="4241258"/>
          </a:xfrm>
          <a:prstGeom prst="rect">
            <a:avLst/>
          </a:prstGeom>
        </p:spPr>
      </p:pic>
    </p:spTree>
    <p:extLst>
      <p:ext uri="{BB962C8B-B14F-4D97-AF65-F5344CB8AC3E}">
        <p14:creationId xmlns:p14="http://schemas.microsoft.com/office/powerpoint/2010/main" val="73522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Unsecured Programs Example</a:t>
            </a:r>
          </a:p>
        </p:txBody>
      </p:sp>
      <p:pic>
        <p:nvPicPr>
          <p:cNvPr id="4" name="Content Placeholder 3"/>
          <p:cNvPicPr>
            <a:picLocks noGrp="1" noChangeAspect="1"/>
          </p:cNvPicPr>
          <p:nvPr>
            <p:ph idx="1"/>
          </p:nvPr>
        </p:nvPicPr>
        <p:blipFill>
          <a:blip r:embed="rId2"/>
          <a:stretch>
            <a:fillRect/>
          </a:stretch>
        </p:blipFill>
        <p:spPr>
          <a:xfrm>
            <a:off x="457200" y="2441643"/>
            <a:ext cx="11546732" cy="4163438"/>
          </a:xfrm>
          <a:prstGeom prst="rect">
            <a:avLst/>
          </a:prstGeom>
        </p:spPr>
      </p:pic>
    </p:spTree>
    <p:extLst>
      <p:ext uri="{BB962C8B-B14F-4D97-AF65-F5344CB8AC3E}">
        <p14:creationId xmlns:p14="http://schemas.microsoft.com/office/powerpoint/2010/main" val="1970784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633</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DAY 16 PPT</vt:lpstr>
      <vt:lpstr>Singleton ADT</vt:lpstr>
      <vt:lpstr>Singleton ADT EXAMPLE</vt:lpstr>
      <vt:lpstr>SECURED PROGRAMMINF</vt:lpstr>
      <vt:lpstr>Unsecured Programs Example</vt:lpstr>
      <vt:lpstr>Unsecured Programs Example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2024-04-24T16:19:08Z</dcterms:created>
  <dcterms:modified xsi:type="dcterms:W3CDTF">2024-04-24T16:51:10Z</dcterms:modified>
</cp:coreProperties>
</file>