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79" d="100"/>
          <a:sy n="79" d="100"/>
        </p:scale>
        <p:origin x="43"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56321B0-BFBE-4AA2-AA76-645F95EF4EB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6BFC4-8944-47B9-BE19-F5761261CC36}"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39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6321B0-BFBE-4AA2-AA76-645F95EF4EB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163841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6321B0-BFBE-4AA2-AA76-645F95EF4EB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6BFC4-8944-47B9-BE19-F5761261CC36}"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98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6321B0-BFBE-4AA2-AA76-645F95EF4EB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15877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321B0-BFBE-4AA2-AA76-645F95EF4EB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6BFC4-8944-47B9-BE19-F5761261CC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8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6321B0-BFBE-4AA2-AA76-645F95EF4EB8}"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98750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6321B0-BFBE-4AA2-AA76-645F95EF4EB8}"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78952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6321B0-BFBE-4AA2-AA76-645F95EF4EB8}"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257249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321B0-BFBE-4AA2-AA76-645F95EF4EB8}"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420143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321B0-BFBE-4AA2-AA76-645F95EF4EB8}"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6BFC4-8944-47B9-BE19-F5761261CC36}" type="slidenum">
              <a:rPr lang="en-US" smtClean="0"/>
              <a:t>‹#›</a:t>
            </a:fld>
            <a:endParaRPr lang="en-US"/>
          </a:p>
        </p:txBody>
      </p:sp>
    </p:spTree>
    <p:extLst>
      <p:ext uri="{BB962C8B-B14F-4D97-AF65-F5344CB8AC3E}">
        <p14:creationId xmlns:p14="http://schemas.microsoft.com/office/powerpoint/2010/main" val="377913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321B0-BFBE-4AA2-AA76-645F95EF4EB8}"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6BFC4-8944-47B9-BE19-F5761261CC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6321B0-BFBE-4AA2-AA76-645F95EF4EB8}" type="datetimeFigureOut">
              <a:rPr lang="en-US" smtClean="0"/>
              <a:t>4/26/2024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16BFC4-8944-47B9-BE19-F5761261CC36}"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3158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solidFill>
                  <a:schemeClr val="accent2"/>
                </a:solidFill>
              </a:rPr>
              <a:t>Day17 </a:t>
            </a:r>
            <a:r>
              <a:rPr lang="en-US" sz="7200" dirty="0" err="1" smtClean="0">
                <a:solidFill>
                  <a:schemeClr val="accent2"/>
                </a:solidFill>
              </a:rPr>
              <a:t>ppt</a:t>
            </a:r>
            <a:endParaRPr lang="en-US" sz="7200" dirty="0">
              <a:solidFill>
                <a:schemeClr val="accent2"/>
              </a:solidFill>
            </a:endParaRPr>
          </a:p>
        </p:txBody>
      </p:sp>
      <p:sp>
        <p:nvSpPr>
          <p:cNvPr id="3" name="Subtitle 2"/>
          <p:cNvSpPr>
            <a:spLocks noGrp="1"/>
          </p:cNvSpPr>
          <p:nvPr>
            <p:ph type="subTitle" idx="1"/>
          </p:nvPr>
        </p:nvSpPr>
        <p:spPr/>
        <p:txBody>
          <a:bodyPr>
            <a:normAutofit/>
          </a:bodyPr>
          <a:lstStyle/>
          <a:p>
            <a:r>
              <a:rPr lang="en-US" sz="2800" dirty="0" smtClean="0">
                <a:solidFill>
                  <a:schemeClr val="accent2"/>
                </a:solidFill>
              </a:rPr>
              <a:t>writing program with guidelines</a:t>
            </a:r>
            <a:endParaRPr lang="en-US" sz="2800" dirty="0">
              <a:solidFill>
                <a:schemeClr val="accent2"/>
              </a:solidFill>
            </a:endParaRPr>
          </a:p>
        </p:txBody>
      </p:sp>
    </p:spTree>
    <p:extLst>
      <p:ext uri="{BB962C8B-B14F-4D97-AF65-F5344CB8AC3E}">
        <p14:creationId xmlns:p14="http://schemas.microsoft.com/office/powerpoint/2010/main" val="8425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Guidelines to be followed while writing programs</a:t>
            </a:r>
            <a:endParaRPr lang="en-US" dirty="0">
              <a:solidFill>
                <a:schemeClr val="accent2"/>
              </a:solidFill>
            </a:endParaRPr>
          </a:p>
        </p:txBody>
      </p:sp>
      <p:sp>
        <p:nvSpPr>
          <p:cNvPr id="3" name="Content Placeholder 2"/>
          <p:cNvSpPr>
            <a:spLocks noGrp="1"/>
          </p:cNvSpPr>
          <p:nvPr>
            <p:ph idx="1"/>
          </p:nvPr>
        </p:nvSpPr>
        <p:spPr>
          <a:xfrm>
            <a:off x="1024128" y="2286000"/>
            <a:ext cx="10853344" cy="4023360"/>
          </a:xfrm>
        </p:spPr>
        <p:txBody>
          <a:bodyPr>
            <a:noAutofit/>
          </a:bodyPr>
          <a:lstStyle/>
          <a:p>
            <a:pPr>
              <a:buFont typeface="Wingdings" panose="05000000000000000000" pitchFamily="2" charset="2"/>
              <a:buChar char="v"/>
            </a:pPr>
            <a:r>
              <a:rPr lang="en-US" sz="2000" b="1" dirty="0"/>
              <a:t>File Naming: </a:t>
            </a:r>
            <a:r>
              <a:rPr lang="en-US" sz="2000" dirty="0"/>
              <a:t>The source file is named </a:t>
            </a:r>
            <a:r>
              <a:rPr lang="en-US" sz="2000" dirty="0" err="1"/>
              <a:t>example.c</a:t>
            </a:r>
            <a:r>
              <a:rPr lang="en-US" sz="2000" dirty="0"/>
              <a:t> following the convention of using the .c extension for C </a:t>
            </a:r>
            <a:r>
              <a:rPr lang="en-US" sz="2000" dirty="0" smtClean="0"/>
              <a:t>source files.</a:t>
            </a:r>
          </a:p>
          <a:p>
            <a:pPr>
              <a:buFont typeface="Wingdings" panose="05000000000000000000" pitchFamily="2" charset="2"/>
              <a:buChar char="v"/>
            </a:pPr>
            <a:r>
              <a:rPr lang="en-US" sz="2000" b="1" dirty="0" smtClean="0"/>
              <a:t>Header </a:t>
            </a:r>
            <a:r>
              <a:rPr lang="en-US" sz="2000" b="1" dirty="0"/>
              <a:t>Inclusion: </a:t>
            </a:r>
            <a:r>
              <a:rPr lang="en-US" sz="2000" dirty="0"/>
              <a:t>The #include &lt;</a:t>
            </a:r>
            <a:r>
              <a:rPr lang="en-US" sz="2000" dirty="0" err="1"/>
              <a:t>stdio.h</a:t>
            </a:r>
            <a:r>
              <a:rPr lang="en-US" sz="2000" dirty="0"/>
              <a:t>&gt; directive incorporates the standard input/output library for functions like </a:t>
            </a:r>
            <a:r>
              <a:rPr lang="en-US" sz="2000" dirty="0" err="1"/>
              <a:t>printf</a:t>
            </a:r>
            <a:r>
              <a:rPr lang="en-US" sz="2000" dirty="0" smtClean="0"/>
              <a:t>.</a:t>
            </a:r>
          </a:p>
          <a:p>
            <a:pPr>
              <a:buFont typeface="Wingdings" panose="05000000000000000000" pitchFamily="2" charset="2"/>
              <a:buChar char="v"/>
            </a:pPr>
            <a:r>
              <a:rPr lang="en-US" sz="2000" b="1" dirty="0" smtClean="0"/>
              <a:t>Indentation</a:t>
            </a:r>
            <a:r>
              <a:rPr lang="en-US" sz="2000" b="1" dirty="0"/>
              <a:t>:</a:t>
            </a:r>
            <a:r>
              <a:rPr lang="en-US" sz="2000" dirty="0"/>
              <a:t> Consistent indentation (usually 4 spaces) enhances code readability and reflects code structure. </a:t>
            </a:r>
            <a:r>
              <a:rPr lang="en-US" sz="2000" dirty="0" smtClean="0"/>
              <a:t>Indentation  levels </a:t>
            </a:r>
            <a:r>
              <a:rPr lang="en-US" sz="2000" dirty="0"/>
              <a:t>increase within code blocks (functions, loops, conditionals</a:t>
            </a:r>
            <a:r>
              <a:rPr lang="en-US" sz="2000" dirty="0" smtClean="0"/>
              <a:t>).</a:t>
            </a:r>
          </a:p>
          <a:p>
            <a:pPr>
              <a:buFont typeface="Wingdings" panose="05000000000000000000" pitchFamily="2" charset="2"/>
              <a:buChar char="v"/>
            </a:pPr>
            <a:r>
              <a:rPr lang="en-US" sz="2000" b="1" dirty="0" smtClean="0"/>
              <a:t>Whitespace</a:t>
            </a:r>
            <a:r>
              <a:rPr lang="en-US" sz="2000" dirty="0"/>
              <a:t>: Spaces are used around operators (+, -, etc.) and after commas for better separation. Blank lines improve readability between functions and logical </a:t>
            </a:r>
            <a:r>
              <a:rPr lang="en-US" sz="2000" dirty="0" err="1" smtClean="0"/>
              <a:t>sections.Meaningful</a:t>
            </a:r>
            <a:r>
              <a:rPr lang="en-US" sz="2000" dirty="0" smtClean="0"/>
              <a:t>.</a:t>
            </a:r>
          </a:p>
          <a:p>
            <a:pPr>
              <a:buFont typeface="Wingdings" panose="05000000000000000000" pitchFamily="2" charset="2"/>
              <a:buChar char="v"/>
            </a:pPr>
            <a:r>
              <a:rPr lang="en-US" sz="2000" dirty="0" smtClean="0"/>
              <a:t> </a:t>
            </a:r>
            <a:r>
              <a:rPr lang="en-US" sz="2000" b="1" dirty="0"/>
              <a:t>Variable Names: </a:t>
            </a:r>
            <a:r>
              <a:rPr lang="en-US" sz="2000" dirty="0"/>
              <a:t>Descriptive variable names like num1, num2, and sum convey their purpose. Avoid single-letter names unless absolutely </a:t>
            </a:r>
            <a:r>
              <a:rPr lang="en-US" sz="2000" dirty="0" err="1"/>
              <a:t>necessary.Function</a:t>
            </a:r>
            <a:r>
              <a:rPr lang="en-US" sz="2000" dirty="0"/>
              <a:t> </a:t>
            </a:r>
            <a:r>
              <a:rPr lang="en-US" sz="2000" dirty="0" smtClean="0"/>
              <a:t>.</a:t>
            </a:r>
          </a:p>
          <a:p>
            <a:pPr>
              <a:buFont typeface="Wingdings" panose="05000000000000000000" pitchFamily="2" charset="2"/>
              <a:buChar char="v"/>
            </a:pPr>
            <a:r>
              <a:rPr lang="en-US" sz="2000" b="1" dirty="0" smtClean="0"/>
              <a:t>Prototypes </a:t>
            </a:r>
            <a:r>
              <a:rPr lang="en-US" sz="2000" b="1" dirty="0"/>
              <a:t>(Optional): </a:t>
            </a:r>
            <a:r>
              <a:rPr lang="en-US" sz="2000" dirty="0"/>
              <a:t>For larger projects, declaring functions before main using </a:t>
            </a:r>
            <a:r>
              <a:rPr lang="en-US" sz="2000" dirty="0" err="1"/>
              <a:t>int</a:t>
            </a:r>
            <a:r>
              <a:rPr lang="en-US" sz="2000" dirty="0"/>
              <a:t> add(</a:t>
            </a:r>
            <a:r>
              <a:rPr lang="en-US" sz="2000" dirty="0" err="1"/>
              <a:t>int</a:t>
            </a:r>
            <a:r>
              <a:rPr lang="en-US" sz="2000" dirty="0"/>
              <a:t> x, </a:t>
            </a:r>
            <a:r>
              <a:rPr lang="en-US" sz="2000" dirty="0" err="1"/>
              <a:t>int</a:t>
            </a:r>
            <a:r>
              <a:rPr lang="en-US" sz="2000" dirty="0"/>
              <a:t> y); helps with modularity and error checking during compilation. In smaller examples like this, it's not strictly required</a:t>
            </a:r>
            <a:r>
              <a:rPr lang="en-US" sz="2000" dirty="0" smtClean="0"/>
              <a:t>.</a:t>
            </a:r>
          </a:p>
        </p:txBody>
      </p:sp>
    </p:spTree>
    <p:extLst>
      <p:ext uri="{BB962C8B-B14F-4D97-AF65-F5344CB8AC3E}">
        <p14:creationId xmlns:p14="http://schemas.microsoft.com/office/powerpoint/2010/main" val="77452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Guidelines to be followed while writing programs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b="1" dirty="0"/>
              <a:t>Comments: </a:t>
            </a:r>
            <a:r>
              <a:rPr lang="en-US" sz="2000" dirty="0"/>
              <a:t>Comments explain the code's functionality and intent. Here, comments describe the purpose of functions (add, </a:t>
            </a:r>
            <a:r>
              <a:rPr lang="en-US" sz="2000" dirty="0" err="1"/>
              <a:t>print_message</a:t>
            </a:r>
            <a:r>
              <a:rPr lang="en-US" sz="2000" dirty="0"/>
              <a:t>).</a:t>
            </a:r>
          </a:p>
          <a:p>
            <a:pPr>
              <a:buFont typeface="Wingdings" panose="05000000000000000000" pitchFamily="2" charset="2"/>
              <a:buChar char="v"/>
            </a:pPr>
            <a:r>
              <a:rPr lang="en-US" sz="2000" b="1" dirty="0"/>
              <a:t>Constant Strings: </a:t>
            </a:r>
            <a:r>
              <a:rPr lang="en-US" sz="2000" dirty="0"/>
              <a:t>The message in </a:t>
            </a:r>
            <a:r>
              <a:rPr lang="en-US" sz="2000" dirty="0" err="1"/>
              <a:t>print_message</a:t>
            </a:r>
            <a:r>
              <a:rPr lang="en-US" sz="2000" dirty="0"/>
              <a:t> is declared as a constant string (</a:t>
            </a:r>
            <a:r>
              <a:rPr lang="en-US" sz="2000" dirty="0" err="1"/>
              <a:t>const</a:t>
            </a:r>
            <a:r>
              <a:rPr lang="en-US" sz="2000" dirty="0"/>
              <a:t> char *message) to prevent accidental modification.</a:t>
            </a:r>
          </a:p>
          <a:p>
            <a:pPr>
              <a:buFont typeface="Wingdings" panose="05000000000000000000" pitchFamily="2" charset="2"/>
              <a:buChar char="v"/>
            </a:pPr>
            <a:r>
              <a:rPr lang="en-US" sz="2000" b="1" dirty="0"/>
              <a:t>Function Return Types: </a:t>
            </a:r>
            <a:r>
              <a:rPr lang="en-US" sz="2000" dirty="0"/>
              <a:t>Functions clearly indicate their return types (</a:t>
            </a:r>
            <a:r>
              <a:rPr lang="en-US" sz="2000" dirty="0" err="1"/>
              <a:t>int</a:t>
            </a:r>
            <a:r>
              <a:rPr lang="en-US" sz="2000" dirty="0"/>
              <a:t> add, void </a:t>
            </a:r>
            <a:r>
              <a:rPr lang="en-US" sz="2000" dirty="0" err="1"/>
              <a:t>print_message</a:t>
            </a:r>
            <a:r>
              <a:rPr lang="en-US" sz="2000" dirty="0"/>
              <a:t>).</a:t>
            </a:r>
          </a:p>
          <a:p>
            <a:pPr>
              <a:buFont typeface="Wingdings" panose="05000000000000000000" pitchFamily="2" charset="2"/>
              <a:buChar char="v"/>
            </a:pPr>
            <a:r>
              <a:rPr lang="en-US" sz="2000" b="1" dirty="0"/>
              <a:t>Return Statements: </a:t>
            </a:r>
            <a:r>
              <a:rPr lang="en-US" sz="2000" dirty="0"/>
              <a:t>Functions return values using return statements (return result in add). main returns 0 to signal successful program </a:t>
            </a:r>
            <a:r>
              <a:rPr lang="en-US" sz="2000" dirty="0" err="1"/>
              <a:t>termination.Line</a:t>
            </a:r>
            <a:r>
              <a:rPr lang="en-US" sz="2000" dirty="0"/>
              <a:t> </a:t>
            </a:r>
          </a:p>
          <a:p>
            <a:pPr>
              <a:buFont typeface="Wingdings" panose="05000000000000000000" pitchFamily="2" charset="2"/>
              <a:buChar char="v"/>
            </a:pPr>
            <a:r>
              <a:rPr lang="en-US" sz="2000" b="1" dirty="0"/>
              <a:t>Length: </a:t>
            </a:r>
            <a:r>
              <a:rPr lang="en-US" sz="2000" dirty="0"/>
              <a:t>Keeping lines under 80 characters improves readability.</a:t>
            </a:r>
          </a:p>
          <a:p>
            <a:pPr>
              <a:buFont typeface="Wingdings" panose="05000000000000000000" pitchFamily="2" charset="2"/>
              <a:buChar char="v"/>
            </a:pPr>
            <a:r>
              <a:rPr lang="en-US" sz="2000" b="1" dirty="0"/>
              <a:t>Braces for if Statements</a:t>
            </a:r>
            <a:r>
              <a:rPr lang="en-US" sz="2000" dirty="0"/>
              <a:t>: Even for single-line if statements, use braces ({}) for clarity and potential future additions.</a:t>
            </a:r>
            <a:endParaRPr lang="en-US" sz="2000" dirty="0"/>
          </a:p>
        </p:txBody>
      </p:sp>
    </p:spTree>
    <p:extLst>
      <p:ext uri="{BB962C8B-B14F-4D97-AF65-F5344CB8AC3E}">
        <p14:creationId xmlns:p14="http://schemas.microsoft.com/office/powerpoint/2010/main" val="174214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Guidelines to be followed while writing programs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b="1" dirty="0"/>
              <a:t>Header Guard: </a:t>
            </a:r>
            <a:r>
              <a:rPr lang="en-US" sz="2000" dirty="0"/>
              <a:t>The #</a:t>
            </a:r>
            <a:r>
              <a:rPr lang="en-US" sz="2000" dirty="0" err="1"/>
              <a:t>ifndef</a:t>
            </a:r>
            <a:r>
              <a:rPr lang="en-US" sz="2000" dirty="0"/>
              <a:t> and #define directives with EXAMPLE_H_ create a header guard to prevent multiple inclusions of the same header file, ensuring code is compiled only </a:t>
            </a:r>
            <a:r>
              <a:rPr lang="en-US" sz="2000" dirty="0" err="1"/>
              <a:t>once.extern</a:t>
            </a:r>
            <a:r>
              <a:rPr lang="en-US" sz="2000" dirty="0"/>
              <a:t> </a:t>
            </a:r>
            <a:r>
              <a:rPr lang="en-US" sz="2000" dirty="0" smtClean="0"/>
              <a:t>.</a:t>
            </a:r>
          </a:p>
          <a:p>
            <a:pPr>
              <a:buFont typeface="Wingdings" panose="05000000000000000000" pitchFamily="2" charset="2"/>
              <a:buChar char="v"/>
            </a:pPr>
            <a:r>
              <a:rPr lang="en-US" sz="2000" b="1" dirty="0" smtClean="0"/>
              <a:t>Keyword</a:t>
            </a:r>
            <a:r>
              <a:rPr lang="en-US" sz="2000" b="1" dirty="0"/>
              <a:t>: </a:t>
            </a:r>
            <a:r>
              <a:rPr lang="en-US" sz="2000" dirty="0"/>
              <a:t>Function prototypes use the extern keyword to declare their existence without providing definitions. This avoids violating the MISRA C rule against function definitions in header files (Rule 8.5).</a:t>
            </a:r>
            <a:r>
              <a:rPr lang="en-US" sz="2000" dirty="0" err="1" smtClean="0"/>
              <a:t>const</a:t>
            </a:r>
            <a:endParaRPr lang="en-US" sz="2000" dirty="0" smtClean="0"/>
          </a:p>
          <a:p>
            <a:pPr>
              <a:buFont typeface="Wingdings" panose="05000000000000000000" pitchFamily="2" charset="2"/>
              <a:buChar char="v"/>
            </a:pPr>
            <a:r>
              <a:rPr lang="en-US" sz="2000" dirty="0" smtClean="0"/>
              <a:t> </a:t>
            </a:r>
            <a:r>
              <a:rPr lang="en-US" sz="2000" b="1" dirty="0"/>
              <a:t>Qualifier: </a:t>
            </a:r>
            <a:r>
              <a:rPr lang="en-US" sz="2000" dirty="0"/>
              <a:t>The </a:t>
            </a:r>
            <a:r>
              <a:rPr lang="en-US" sz="2000" dirty="0" err="1"/>
              <a:t>const</a:t>
            </a:r>
            <a:r>
              <a:rPr lang="en-US" sz="2000" dirty="0"/>
              <a:t> char *message parameter in </a:t>
            </a:r>
            <a:r>
              <a:rPr lang="en-US" sz="2000" dirty="0" err="1"/>
              <a:t>print_message</a:t>
            </a:r>
            <a:r>
              <a:rPr lang="en-US" sz="2000" dirty="0"/>
              <a:t> explicitly declares the string pointer as constant, preventing accidental modification within the function, which aligns with MISRA C's preference for avoiding undefined behavior (Rule 13.7).</a:t>
            </a:r>
          </a:p>
        </p:txBody>
      </p:sp>
    </p:spTree>
    <p:extLst>
      <p:ext uri="{BB962C8B-B14F-4D97-AF65-F5344CB8AC3E}">
        <p14:creationId xmlns:p14="http://schemas.microsoft.com/office/powerpoint/2010/main" val="379339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Benefits of following guidelines</a:t>
            </a:r>
            <a:endParaRPr lang="en-US" dirty="0">
              <a:solidFill>
                <a:schemeClr val="accent2"/>
              </a:solidFill>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000" b="1" dirty="0"/>
              <a:t>Consistency: </a:t>
            </a:r>
            <a:r>
              <a:rPr lang="en-US" sz="2000" dirty="0"/>
              <a:t>Guidelines help maintain a consistent coding style throughout the project or organization. This consistency makes the codebase easier to read and understand for developers, leading to improved collaboration and reduced maintenance overhead.</a:t>
            </a:r>
          </a:p>
          <a:p>
            <a:pPr>
              <a:buFont typeface="Wingdings" panose="05000000000000000000" pitchFamily="2" charset="2"/>
              <a:buChar char="v"/>
            </a:pPr>
            <a:r>
              <a:rPr lang="en-US" sz="2000" b="1" dirty="0"/>
              <a:t>Readability: </a:t>
            </a:r>
            <a:r>
              <a:rPr lang="en-US" sz="2000" dirty="0"/>
              <a:t>Following guidelines results in code that is easier to read and comprehend. Clear and consistent formatting, naming conventions, and commenting practices enhance the readability of the code, making it easier for developers to understand its functionality and logic.</a:t>
            </a:r>
          </a:p>
          <a:p>
            <a:pPr>
              <a:buFont typeface="Wingdings" panose="05000000000000000000" pitchFamily="2" charset="2"/>
              <a:buChar char="v"/>
            </a:pPr>
            <a:r>
              <a:rPr lang="en-US" sz="2000" b="1" dirty="0"/>
              <a:t>Maintainability: </a:t>
            </a:r>
            <a:r>
              <a:rPr lang="en-US" sz="2000" dirty="0"/>
              <a:t>Well-structured code, adhering to guidelines, is easier to maintain and modify. Consistent code formatting, modular design, and meaningful variable names facilitate code maintenance tasks, such as debugging, refactoring, and adding new features.</a:t>
            </a:r>
          </a:p>
          <a:p>
            <a:pPr>
              <a:buFont typeface="Wingdings" panose="05000000000000000000" pitchFamily="2" charset="2"/>
              <a:buChar char="v"/>
            </a:pPr>
            <a:r>
              <a:rPr lang="en-US" sz="2000" b="1" dirty="0"/>
              <a:t>Reduced Errors: </a:t>
            </a:r>
            <a:r>
              <a:rPr lang="en-US" sz="2000" dirty="0"/>
              <a:t>Guidelines often include best practices and coding standards that help prevent common programming errors. By following these guidelines, developers can avoid pitfalls and write more robust, error-free code</a:t>
            </a:r>
            <a:r>
              <a:rPr lang="en-US" sz="2000" dirty="0" smtClean="0"/>
              <a:t>.</a:t>
            </a:r>
            <a:endParaRPr lang="en-US" sz="2000" dirty="0"/>
          </a:p>
        </p:txBody>
      </p:sp>
    </p:spTree>
    <p:extLst>
      <p:ext uri="{BB962C8B-B14F-4D97-AF65-F5344CB8AC3E}">
        <p14:creationId xmlns:p14="http://schemas.microsoft.com/office/powerpoint/2010/main" val="158548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Program following guidelines</a:t>
            </a:r>
            <a:endParaRPr lang="en-US" dirty="0">
              <a:solidFill>
                <a:schemeClr val="accent2"/>
              </a:solidFill>
            </a:endParaRPr>
          </a:p>
        </p:txBody>
      </p:sp>
      <p:pic>
        <p:nvPicPr>
          <p:cNvPr id="5" name="Content Placeholder 4"/>
          <p:cNvPicPr>
            <a:picLocks noGrp="1" noChangeAspect="1"/>
          </p:cNvPicPr>
          <p:nvPr>
            <p:ph idx="1"/>
          </p:nvPr>
        </p:nvPicPr>
        <p:blipFill>
          <a:blip r:embed="rId2"/>
          <a:stretch>
            <a:fillRect/>
          </a:stretch>
        </p:blipFill>
        <p:spPr>
          <a:xfrm>
            <a:off x="1235413" y="1848256"/>
            <a:ext cx="7548663" cy="4902740"/>
          </a:xfrm>
          <a:prstGeom prst="rect">
            <a:avLst/>
          </a:prstGeom>
        </p:spPr>
      </p:pic>
    </p:spTree>
    <p:extLst>
      <p:ext uri="{BB962C8B-B14F-4D97-AF65-F5344CB8AC3E}">
        <p14:creationId xmlns:p14="http://schemas.microsoft.com/office/powerpoint/2010/main" val="1193295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58</TotalTime>
  <Words>580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Tw Cen MT</vt:lpstr>
      <vt:lpstr>Tw Cen MT Condensed</vt:lpstr>
      <vt:lpstr>Wingdings</vt:lpstr>
      <vt:lpstr>Wingdings 3</vt:lpstr>
      <vt:lpstr>Integral</vt:lpstr>
      <vt:lpstr>Day17 ppt</vt:lpstr>
      <vt:lpstr>Guidelines to be followed while writing programs</vt:lpstr>
      <vt:lpstr>Guidelines to be followed while writing programs</vt:lpstr>
      <vt:lpstr>Guidelines to be followed while writing programs</vt:lpstr>
      <vt:lpstr>Benefits of following guidelines</vt:lpstr>
      <vt:lpstr>Program following guidelines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2024-04-26T15:35:50Z</dcterms:created>
  <dcterms:modified xsi:type="dcterms:W3CDTF">2024-04-26T16:34:01Z</dcterms:modified>
</cp:coreProperties>
</file>