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59" r:id="rId7"/>
    <p:sldId id="264" r:id="rId8"/>
    <p:sldId id="260" r:id="rId9"/>
    <p:sldId id="265" r:id="rId10"/>
    <p:sldId id="266"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7" d="100"/>
          <a:sy n="87" d="100"/>
        </p:scale>
        <p:origin x="48"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494753-78FA-42ED-BFDC-DFF45E227A72}" type="datetimeFigureOut">
              <a:rPr lang="en-US" smtClean="0"/>
              <a:t>4/13/2024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5261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94753-78FA-42ED-BFDC-DFF45E227A72}"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160120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494753-78FA-42ED-BFDC-DFF45E227A72}"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1114820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494753-78FA-42ED-BFDC-DFF45E227A72}"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598548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494753-78FA-42ED-BFDC-DFF45E227A72}"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1649509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494753-78FA-42ED-BFDC-DFF45E227A72}" type="datetimeFigureOut">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1250300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494753-78FA-42ED-BFDC-DFF45E227A72}" type="datetimeFigureOut">
              <a:rPr lang="en-US" smtClean="0"/>
              <a:t>4/13/2024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2701765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494753-78FA-42ED-BFDC-DFF45E227A72}"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1525336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494753-78FA-42ED-BFDC-DFF45E227A72}"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296332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494753-78FA-42ED-BFDC-DFF45E227A72}"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127195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494753-78FA-42ED-BFDC-DFF45E227A72}"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101114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494753-78FA-42ED-BFDC-DFF45E227A72}"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172436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494753-78FA-42ED-BFDC-DFF45E227A72}" type="datetimeFigureOut">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140993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494753-78FA-42ED-BFDC-DFF45E227A72}" type="datetimeFigureOut">
              <a:rPr lang="en-US" smtClean="0"/>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398273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94753-78FA-42ED-BFDC-DFF45E227A72}" type="datetimeFigureOut">
              <a:rPr lang="en-US" smtClean="0"/>
              <a:t>4/13/2024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86502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94753-78FA-42ED-BFDC-DFF45E227A72}"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272835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94753-78FA-42ED-BFDC-DFF45E227A72}"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720A613-ABD6-41E6-8A1E-506BCEF81478}" type="slidenum">
              <a:rPr lang="en-US" smtClean="0"/>
              <a:t>‹#›</a:t>
            </a:fld>
            <a:endParaRPr lang="en-US"/>
          </a:p>
        </p:txBody>
      </p:sp>
    </p:spTree>
    <p:extLst>
      <p:ext uri="{BB962C8B-B14F-4D97-AF65-F5344CB8AC3E}">
        <p14:creationId xmlns:p14="http://schemas.microsoft.com/office/powerpoint/2010/main" val="298952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494753-78FA-42ED-BFDC-DFF45E227A72}" type="datetimeFigureOut">
              <a:rPr lang="en-US" smtClean="0"/>
              <a:t>4/13/2024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720A613-ABD6-41E6-8A1E-506BCEF81478}" type="slidenum">
              <a:rPr lang="en-US" smtClean="0"/>
              <a:t>‹#›</a:t>
            </a:fld>
            <a:endParaRPr lang="en-US"/>
          </a:p>
        </p:txBody>
      </p:sp>
    </p:spTree>
    <p:extLst>
      <p:ext uri="{BB962C8B-B14F-4D97-AF65-F5344CB8AC3E}">
        <p14:creationId xmlns:p14="http://schemas.microsoft.com/office/powerpoint/2010/main" val="3197425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introduction-to-linear-data-structur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7 PPT</a:t>
            </a:r>
            <a:endParaRPr lang="en-US" dirty="0"/>
          </a:p>
        </p:txBody>
      </p:sp>
      <p:sp>
        <p:nvSpPr>
          <p:cNvPr id="3" name="Subtitle 2"/>
          <p:cNvSpPr>
            <a:spLocks noGrp="1"/>
          </p:cNvSpPr>
          <p:nvPr>
            <p:ph type="subTitle" idx="1"/>
          </p:nvPr>
        </p:nvSpPr>
        <p:spPr>
          <a:xfrm>
            <a:off x="1154955" y="4777381"/>
            <a:ext cx="6177830" cy="861419"/>
          </a:xfrm>
        </p:spPr>
        <p:txBody>
          <a:bodyPr/>
          <a:lstStyle/>
          <a:p>
            <a:endParaRPr lang="en-US" dirty="0"/>
          </a:p>
        </p:txBody>
      </p:sp>
    </p:spTree>
    <p:extLst>
      <p:ext uri="{BB962C8B-B14F-4D97-AF65-F5344CB8AC3E}">
        <p14:creationId xmlns:p14="http://schemas.microsoft.com/office/powerpoint/2010/main" val="372225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Stack? </a:t>
            </a:r>
            <a:endParaRPr lang="en-US" dirty="0"/>
          </a:p>
        </p:txBody>
      </p:sp>
      <p:sp>
        <p:nvSpPr>
          <p:cNvPr id="3" name="Content Placeholder 2"/>
          <p:cNvSpPr>
            <a:spLocks noGrp="1"/>
          </p:cNvSpPr>
          <p:nvPr>
            <p:ph idx="1"/>
          </p:nvPr>
        </p:nvSpPr>
        <p:spPr>
          <a:xfrm>
            <a:off x="719526" y="2377440"/>
            <a:ext cx="10723537" cy="2508069"/>
          </a:xfrm>
        </p:spPr>
        <p:txBody>
          <a:bodyPr>
            <a:noAutofit/>
          </a:bodyPr>
          <a:lstStyle/>
          <a:p>
            <a:r>
              <a:rPr lang="en-US" sz="1100" b="1" dirty="0"/>
              <a:t>Stack </a:t>
            </a:r>
            <a:r>
              <a:rPr lang="en-US" sz="1100" dirty="0"/>
              <a:t>is a </a:t>
            </a:r>
            <a:r>
              <a:rPr lang="en-US" sz="1100" b="1" dirty="0">
                <a:hlinkClick r:id="rId2"/>
              </a:rPr>
              <a:t>linear data structure </a:t>
            </a:r>
            <a:r>
              <a:rPr lang="en-US" sz="1100" dirty="0"/>
              <a:t>that follows </a:t>
            </a:r>
            <a:r>
              <a:rPr lang="en-US" sz="1100" b="1" dirty="0"/>
              <a:t>LIFO (Last In First Out) Principle </a:t>
            </a:r>
            <a:r>
              <a:rPr lang="en-US" sz="1100" dirty="0"/>
              <a:t>, so the last element inserted is the first to be popped out. In this article, we will cover all the basics of Stack, Operations on Stack, its implementation, advantages, disadvantages which will help you solve all the problems based on Stack</a:t>
            </a:r>
            <a:r>
              <a:rPr lang="en-US" sz="1100" dirty="0" smtClean="0"/>
              <a:t>.</a:t>
            </a:r>
            <a:endParaRPr lang="en-US" sz="1100" dirty="0"/>
          </a:p>
          <a:p>
            <a:pPr fontAlgn="base"/>
            <a:r>
              <a:rPr lang="en-US" sz="1100" dirty="0" smtClean="0"/>
              <a:t>To  </a:t>
            </a:r>
            <a:r>
              <a:rPr lang="en-US" sz="1100" dirty="0"/>
              <a:t>implement the stack, it is required to maintain the </a:t>
            </a:r>
            <a:r>
              <a:rPr lang="en-US" sz="1100" b="1" dirty="0"/>
              <a:t>pointer to the top of the stack </a:t>
            </a:r>
            <a:r>
              <a:rPr lang="en-US" sz="1100" dirty="0"/>
              <a:t>, which is the last element to be inserted because </a:t>
            </a:r>
            <a:r>
              <a:rPr lang="en-US" sz="1100" b="1" dirty="0"/>
              <a:t>we can access the elements only on the top of the stack.</a:t>
            </a:r>
            <a:endParaRPr lang="en-US" sz="1100" dirty="0"/>
          </a:p>
          <a:p>
            <a:pPr fontAlgn="base"/>
            <a:r>
              <a:rPr lang="en-US" sz="1100" b="1" dirty="0"/>
              <a:t>LIFO(Last In First Out) Principle in </a:t>
            </a:r>
            <a:r>
              <a:rPr lang="en-US" sz="1100" b="1" dirty="0" smtClean="0"/>
              <a:t>Stack:</a:t>
            </a:r>
          </a:p>
          <a:p>
            <a:pPr fontAlgn="base">
              <a:buFont typeface="Wingdings" panose="05000000000000000000" pitchFamily="2" charset="2"/>
              <a:buChar char="§"/>
            </a:pPr>
            <a:r>
              <a:rPr lang="en-US" sz="1100" dirty="0" smtClean="0"/>
              <a:t>This </a:t>
            </a:r>
            <a:r>
              <a:rPr lang="en-US" sz="1100" dirty="0"/>
              <a:t>strategy states that the element that is inserted last will come out first. </a:t>
            </a:r>
            <a:endParaRPr lang="en-US" sz="1100" dirty="0" smtClean="0"/>
          </a:p>
          <a:p>
            <a:pPr fontAlgn="base">
              <a:buFont typeface="Wingdings" panose="05000000000000000000" pitchFamily="2" charset="2"/>
              <a:buChar char="§"/>
            </a:pPr>
            <a:r>
              <a:rPr lang="en-US" sz="1100" dirty="0" smtClean="0"/>
              <a:t>You </a:t>
            </a:r>
            <a:r>
              <a:rPr lang="en-US" sz="1100" dirty="0"/>
              <a:t>can take a pile of </a:t>
            </a:r>
            <a:r>
              <a:rPr lang="en-US" sz="1100" dirty="0" smtClean="0"/>
              <a:t> plates </a:t>
            </a:r>
            <a:r>
              <a:rPr lang="en-US" sz="1100" dirty="0"/>
              <a:t>kept on top of each other as a real-life example. </a:t>
            </a:r>
            <a:endParaRPr lang="en-US" sz="1100" dirty="0" smtClean="0"/>
          </a:p>
          <a:p>
            <a:pPr fontAlgn="base">
              <a:buFont typeface="Wingdings" panose="05000000000000000000" pitchFamily="2" charset="2"/>
              <a:buChar char="§"/>
            </a:pPr>
            <a:r>
              <a:rPr lang="en-US" sz="1100" dirty="0" smtClean="0"/>
              <a:t>The </a:t>
            </a:r>
            <a:r>
              <a:rPr lang="en-US" sz="1100" dirty="0"/>
              <a:t>plate which we put last is on the top and since we remove the plate that is at the top, we can say that the plate that was put last comes out first</a:t>
            </a:r>
            <a:r>
              <a:rPr lang="en-US" sz="1100" dirty="0" smtClean="0"/>
              <a:t>.</a:t>
            </a:r>
          </a:p>
          <a:p>
            <a:pPr fontAlgn="base"/>
            <a:r>
              <a:rPr lang="en-US" sz="1100" b="1" u="sng" dirty="0"/>
              <a:t>Basic Operations on Stack:</a:t>
            </a:r>
            <a:endParaRPr lang="en-US" sz="1100" b="1" dirty="0"/>
          </a:p>
          <a:p>
            <a:pPr marL="0" indent="0" fontAlgn="base">
              <a:buNone/>
            </a:pPr>
            <a:r>
              <a:rPr lang="en-US" sz="1100" dirty="0" smtClean="0"/>
              <a:t>         In </a:t>
            </a:r>
            <a:r>
              <a:rPr lang="en-US" sz="1100" dirty="0"/>
              <a:t>order to make manipulations in a stack, there are certain operations provided to us.</a:t>
            </a:r>
          </a:p>
          <a:p>
            <a:pPr fontAlgn="base">
              <a:buFont typeface="+mj-lt"/>
              <a:buAutoNum type="arabicPeriod"/>
            </a:pPr>
            <a:r>
              <a:rPr lang="en-US" sz="1100" b="1" dirty="0"/>
              <a:t>push() </a:t>
            </a:r>
            <a:r>
              <a:rPr lang="en-US" sz="1100" dirty="0"/>
              <a:t>to insert an element into the stack</a:t>
            </a:r>
          </a:p>
          <a:p>
            <a:pPr fontAlgn="base">
              <a:buFont typeface="+mj-lt"/>
              <a:buAutoNum type="arabicPeriod"/>
            </a:pPr>
            <a:r>
              <a:rPr lang="en-US" sz="1100" b="1" dirty="0"/>
              <a:t>pop() </a:t>
            </a:r>
            <a:r>
              <a:rPr lang="en-US" sz="1100" dirty="0"/>
              <a:t>to remove an element from the stack</a:t>
            </a:r>
          </a:p>
          <a:p>
            <a:pPr fontAlgn="base">
              <a:buFont typeface="+mj-lt"/>
              <a:buAutoNum type="arabicPeriod"/>
            </a:pPr>
            <a:r>
              <a:rPr lang="en-US" sz="1100" b="1" dirty="0"/>
              <a:t>top() </a:t>
            </a:r>
            <a:r>
              <a:rPr lang="en-US" sz="1100" dirty="0"/>
              <a:t>Returns the top element of the stack.</a:t>
            </a:r>
          </a:p>
          <a:p>
            <a:pPr fontAlgn="base">
              <a:buFont typeface="+mj-lt"/>
              <a:buAutoNum type="arabicPeriod"/>
            </a:pPr>
            <a:r>
              <a:rPr lang="en-US" sz="1100" b="1" dirty="0" err="1"/>
              <a:t>isEmpty</a:t>
            </a:r>
            <a:r>
              <a:rPr lang="en-US" sz="1100" b="1" dirty="0"/>
              <a:t>() </a:t>
            </a:r>
            <a:r>
              <a:rPr lang="en-US" sz="1100" dirty="0"/>
              <a:t>returns true if stack is empty else false.</a:t>
            </a:r>
          </a:p>
          <a:p>
            <a:pPr fontAlgn="base">
              <a:buFont typeface="+mj-lt"/>
              <a:buAutoNum type="arabicPeriod"/>
            </a:pPr>
            <a:r>
              <a:rPr lang="en-US" sz="1100" b="1" dirty="0" err="1"/>
              <a:t>isFull</a:t>
            </a:r>
            <a:r>
              <a:rPr lang="en-US" sz="1100" b="1" dirty="0"/>
              <a:t>() </a:t>
            </a:r>
            <a:r>
              <a:rPr lang="en-US" sz="1100" dirty="0"/>
              <a:t>returns true if the stack is full else false.</a:t>
            </a:r>
          </a:p>
          <a:p>
            <a:pPr fontAlgn="base">
              <a:buFont typeface="+mj-lt"/>
              <a:buAutoNum type="arabicPeriod"/>
            </a:pPr>
            <a:endParaRPr lang="en-US" sz="1100" dirty="0"/>
          </a:p>
          <a:p>
            <a:endParaRPr lang="en-US" sz="1100" dirty="0"/>
          </a:p>
        </p:txBody>
      </p:sp>
    </p:spTree>
    <p:extLst>
      <p:ext uri="{BB962C8B-B14F-4D97-AF65-F5344CB8AC3E}">
        <p14:creationId xmlns:p14="http://schemas.microsoft.com/office/powerpoint/2010/main" val="235935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stack</a:t>
            </a:r>
            <a:endParaRPr lang="en-US" dirty="0"/>
          </a:p>
        </p:txBody>
      </p:sp>
      <p:sp>
        <p:nvSpPr>
          <p:cNvPr id="4" name="AutoShape 4" descr="Lightbox"/>
          <p:cNvSpPr>
            <a:spLocks noChangeAspect="1" noChangeArrowheads="1"/>
          </p:cNvSpPr>
          <p:nvPr/>
        </p:nvSpPr>
        <p:spPr bwMode="auto">
          <a:xfrm>
            <a:off x="2846523" y="3774395"/>
            <a:ext cx="3963579" cy="31576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Lightbox"/>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duotone>
              <a:schemeClr val="accent2">
                <a:shade val="45000"/>
                <a:satMod val="135000"/>
              </a:schemeClr>
              <a:prstClr val="white"/>
            </a:duotone>
          </a:blip>
          <a:stretch>
            <a:fillRect/>
          </a:stretch>
        </p:blipFill>
        <p:spPr>
          <a:xfrm>
            <a:off x="2846523" y="2341481"/>
            <a:ext cx="5592083" cy="4390245"/>
          </a:xfrm>
          <a:prstGeom prst="rect">
            <a:avLst/>
          </a:prstGeom>
        </p:spPr>
      </p:pic>
    </p:spTree>
    <p:extLst>
      <p:ext uri="{BB962C8B-B14F-4D97-AF65-F5344CB8AC3E}">
        <p14:creationId xmlns:p14="http://schemas.microsoft.com/office/powerpoint/2010/main" val="367533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r>
              <a:rPr lang="en-US" b="1" dirty="0" smtClean="0"/>
              <a:t> </a:t>
            </a:r>
            <a:r>
              <a:rPr lang="en-US" dirty="0" smtClean="0"/>
              <a:t>Data </a:t>
            </a:r>
            <a:r>
              <a:rPr lang="en-US" dirty="0"/>
              <a:t>S</a:t>
            </a:r>
            <a:r>
              <a:rPr lang="en-US" dirty="0" smtClean="0"/>
              <a:t>tructure </a:t>
            </a:r>
            <a:endParaRPr lang="en-US" dirty="0"/>
          </a:p>
        </p:txBody>
      </p:sp>
      <p:sp>
        <p:nvSpPr>
          <p:cNvPr id="3" name="Content Placeholder 2"/>
          <p:cNvSpPr>
            <a:spLocks noGrp="1"/>
          </p:cNvSpPr>
          <p:nvPr>
            <p:ph idx="1"/>
          </p:nvPr>
        </p:nvSpPr>
        <p:spPr>
          <a:xfrm>
            <a:off x="873600" y="2418862"/>
            <a:ext cx="9853015" cy="3416300"/>
          </a:xfrm>
        </p:spPr>
        <p:txBody>
          <a:bodyPr>
            <a:normAutofit/>
          </a:bodyPr>
          <a:lstStyle/>
          <a:p>
            <a:r>
              <a:rPr lang="en-US" sz="1400" dirty="0"/>
              <a:t>An </a:t>
            </a:r>
            <a:r>
              <a:rPr lang="en-US" sz="1400" b="1" dirty="0"/>
              <a:t>array data structure</a:t>
            </a:r>
            <a:r>
              <a:rPr lang="en-US" sz="1400" dirty="0"/>
              <a:t> is a fundamental concept in computer science that stores a collection of elements in a contiguous block of memory. It allows for efficient access to elements using indices and is widely used in programming for organizing and manipulating data</a:t>
            </a:r>
            <a:r>
              <a:rPr lang="en-US" sz="1400" dirty="0" smtClean="0"/>
              <a:t>.</a:t>
            </a:r>
          </a:p>
          <a:p>
            <a:pPr fontAlgn="base"/>
            <a:r>
              <a:rPr lang="en-US" sz="1400" b="1" dirty="0"/>
              <a:t>Array </a:t>
            </a:r>
            <a:r>
              <a:rPr lang="en-US" sz="1400" b="1" dirty="0" smtClean="0"/>
              <a:t>Operations</a:t>
            </a:r>
          </a:p>
          <a:p>
            <a:pPr marL="0" indent="0" fontAlgn="base">
              <a:buNone/>
            </a:pPr>
            <a:r>
              <a:rPr lang="en-US" sz="1400" b="1" dirty="0"/>
              <a:t> </a:t>
            </a:r>
            <a:r>
              <a:rPr lang="en-US" sz="1400" b="1" dirty="0" smtClean="0"/>
              <a:t>     </a:t>
            </a:r>
            <a:r>
              <a:rPr lang="en-US" sz="1400" dirty="0" smtClean="0"/>
              <a:t>Common </a:t>
            </a:r>
            <a:r>
              <a:rPr lang="en-US" sz="1400" dirty="0"/>
              <a:t>operations performed on arrays include:</a:t>
            </a:r>
          </a:p>
          <a:p>
            <a:pPr fontAlgn="base">
              <a:buFont typeface="+mj-lt"/>
              <a:buAutoNum type="arabicPeriod"/>
            </a:pPr>
            <a:r>
              <a:rPr lang="en-US" sz="1400" b="1" dirty="0"/>
              <a:t>Traversal</a:t>
            </a:r>
            <a:r>
              <a:rPr lang="en-US" sz="1400" dirty="0"/>
              <a:t>: Visiting each element of an array in a specific order (e.g., sequential, reverse).</a:t>
            </a:r>
          </a:p>
          <a:p>
            <a:pPr fontAlgn="base">
              <a:buFont typeface="+mj-lt"/>
              <a:buAutoNum type="arabicPeriod"/>
            </a:pPr>
            <a:r>
              <a:rPr lang="en-US" sz="1400" b="1" dirty="0"/>
              <a:t>Insertion</a:t>
            </a:r>
            <a:r>
              <a:rPr lang="en-US" sz="1400" dirty="0"/>
              <a:t>: Adding a new element to an array at a specific index.</a:t>
            </a:r>
          </a:p>
          <a:p>
            <a:pPr fontAlgn="base">
              <a:buFont typeface="+mj-lt"/>
              <a:buAutoNum type="arabicPeriod"/>
            </a:pPr>
            <a:r>
              <a:rPr lang="en-US" sz="1400" b="1" dirty="0"/>
              <a:t>Deletion</a:t>
            </a:r>
            <a:r>
              <a:rPr lang="en-US" sz="1400" dirty="0"/>
              <a:t>: Removing an element from an array at a specific index.</a:t>
            </a:r>
          </a:p>
          <a:p>
            <a:pPr fontAlgn="base">
              <a:buFont typeface="+mj-lt"/>
              <a:buAutoNum type="arabicPeriod"/>
            </a:pPr>
            <a:r>
              <a:rPr lang="en-US" sz="1400" b="1" dirty="0"/>
              <a:t>Searching</a:t>
            </a:r>
            <a:r>
              <a:rPr lang="en-US" sz="1400" dirty="0"/>
              <a:t>: Finding the index of an element in an array.</a:t>
            </a:r>
          </a:p>
          <a:p>
            <a:pPr>
              <a:buFont typeface="+mj-lt"/>
              <a:buAutoNum type="arabicPeriod"/>
            </a:pPr>
            <a:endParaRPr lang="en-US" sz="1400" dirty="0"/>
          </a:p>
        </p:txBody>
      </p:sp>
      <p:pic>
        <p:nvPicPr>
          <p:cNvPr id="7172" name="Picture 4" descr="Lightbox"/>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19643" y="5108331"/>
            <a:ext cx="3976810" cy="174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17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array representation</a:t>
            </a:r>
            <a:endParaRPr lang="en-US" dirty="0"/>
          </a:p>
        </p:txBody>
      </p:sp>
      <p:pic>
        <p:nvPicPr>
          <p:cNvPr id="8196" name="Picture 4" descr="Dynamically Growing Array in C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8618" y="2744177"/>
            <a:ext cx="6832600"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07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Variables/Data types</a:t>
            </a:r>
            <a:endParaRPr lang="en-US" dirty="0"/>
          </a:p>
        </p:txBody>
      </p:sp>
      <p:sp>
        <p:nvSpPr>
          <p:cNvPr id="3" name="Content Placeholder 2"/>
          <p:cNvSpPr>
            <a:spLocks noGrp="1"/>
          </p:cNvSpPr>
          <p:nvPr>
            <p:ph idx="1"/>
          </p:nvPr>
        </p:nvSpPr>
        <p:spPr>
          <a:xfrm>
            <a:off x="562708" y="2384017"/>
            <a:ext cx="11095891" cy="2856198"/>
          </a:xfrm>
        </p:spPr>
        <p:txBody>
          <a:bodyPr>
            <a:normAutofit/>
          </a:bodyPr>
          <a:lstStyle/>
          <a:p>
            <a:r>
              <a:rPr lang="en-US" sz="1400" dirty="0"/>
              <a:t>A variable is nothing but a name given to a storage area that our programs can manipulate. </a:t>
            </a:r>
            <a:endParaRPr lang="en-US" sz="1400" dirty="0" smtClean="0"/>
          </a:p>
          <a:p>
            <a:r>
              <a:rPr lang="en-US" sz="1400" dirty="0" smtClean="0"/>
              <a:t>Each </a:t>
            </a:r>
            <a:r>
              <a:rPr lang="en-US" sz="1400" dirty="0"/>
              <a:t>variable in C has a specific type, which determines the size and layout of the variable's memory; the range of values that can be stored within that memory; and the set of operations that can be applied to the variable. </a:t>
            </a:r>
            <a:endParaRPr lang="en-US" sz="1400" dirty="0" smtClean="0"/>
          </a:p>
          <a:p>
            <a:r>
              <a:rPr lang="en-US" sz="1400" dirty="0" smtClean="0"/>
              <a:t>The </a:t>
            </a:r>
            <a:r>
              <a:rPr lang="en-US" sz="1400" dirty="0"/>
              <a:t>name of a variable can be composed of letters, digits, and the underscore character</a:t>
            </a:r>
            <a:r>
              <a:rPr lang="en-US" sz="1400" dirty="0" smtClean="0"/>
              <a:t>.</a:t>
            </a:r>
          </a:p>
          <a:p>
            <a:r>
              <a:rPr lang="en-US" sz="1400" dirty="0" smtClean="0"/>
              <a:t> </a:t>
            </a:r>
            <a:r>
              <a:rPr lang="en-US" sz="1400" dirty="0"/>
              <a:t>It must begin with either a letter or an underscore. Upper </a:t>
            </a:r>
            <a:r>
              <a:rPr lang="en-US" sz="1400" dirty="0" smtClean="0"/>
              <a:t>and lowercase </a:t>
            </a:r>
            <a:r>
              <a:rPr lang="en-US" sz="1400" dirty="0"/>
              <a:t>letters are distinct because C is </a:t>
            </a:r>
            <a:r>
              <a:rPr lang="en-US" sz="1400" dirty="0" smtClean="0"/>
              <a:t>case-sensitive</a:t>
            </a:r>
            <a:r>
              <a:rPr lang="en-US" sz="1400" dirty="0"/>
              <a:t>,</a:t>
            </a:r>
            <a:r>
              <a:rPr lang="en-US" sz="1400" dirty="0" smtClean="0"/>
              <a:t> </a:t>
            </a:r>
            <a:r>
              <a:rPr lang="en-US" sz="1400" dirty="0"/>
              <a:t>there will be the following basic </a:t>
            </a:r>
            <a:r>
              <a:rPr lang="en-US" sz="1400" dirty="0" smtClean="0"/>
              <a:t>variable types</a:t>
            </a:r>
            <a:r>
              <a:rPr lang="en-US" sz="1400" dirty="0"/>
              <a:t>: </a:t>
            </a:r>
            <a:endParaRPr lang="en-US" sz="1400" dirty="0" smtClean="0"/>
          </a:p>
          <a:p>
            <a:endParaRPr lang="en-US" sz="1400" dirty="0"/>
          </a:p>
          <a:p>
            <a:endParaRPr lang="en-US" sz="1400" dirty="0" smtClean="0"/>
          </a:p>
        </p:txBody>
      </p:sp>
      <p:cxnSp>
        <p:nvCxnSpPr>
          <p:cNvPr id="6" name="Straight Connector 5"/>
          <p:cNvCxnSpPr/>
          <p:nvPr/>
        </p:nvCxnSpPr>
        <p:spPr>
          <a:xfrm>
            <a:off x="2637692" y="5723792"/>
            <a:ext cx="26377" cy="6154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962763638"/>
              </p:ext>
            </p:extLst>
          </p:nvPr>
        </p:nvGraphicFramePr>
        <p:xfrm>
          <a:off x="1556657" y="4201844"/>
          <a:ext cx="8088923" cy="2560320"/>
        </p:xfrm>
        <a:graphic>
          <a:graphicData uri="http://schemas.openxmlformats.org/drawingml/2006/table">
            <a:tbl>
              <a:tblPr>
                <a:tableStyleId>{793D81CF-94F2-401A-BA57-92F5A7B2D0C5}</a:tableStyleId>
              </a:tblPr>
              <a:tblGrid>
                <a:gridCol w="8088923"/>
              </a:tblGrid>
              <a:tr h="2057400">
                <a:tc>
                  <a:txBody>
                    <a:bodyPr/>
                    <a:lstStyle/>
                    <a:p>
                      <a:r>
                        <a:rPr lang="en-US" sz="1800" b="0" i="0" kern="1200" dirty="0" smtClean="0">
                          <a:solidFill>
                            <a:schemeClr val="dk1"/>
                          </a:solidFill>
                          <a:effectLst/>
                          <a:latin typeface="+mn-lt"/>
                          <a:ea typeface="+mn-ea"/>
                          <a:cs typeface="+mn-cs"/>
                        </a:rPr>
                        <a:t>Char       Typically a single octet (one byte). This is an integer type.</a:t>
                      </a:r>
                    </a:p>
                    <a:p>
                      <a:endParaRPr lang="en-US" sz="1800" b="0" i="0" kern="1200" dirty="0" smtClean="0">
                        <a:solidFill>
                          <a:schemeClr val="dk1"/>
                        </a:solidFill>
                        <a:effectLst/>
                        <a:latin typeface="+mn-lt"/>
                        <a:ea typeface="+mn-ea"/>
                        <a:cs typeface="+mn-cs"/>
                      </a:endParaRPr>
                    </a:p>
                    <a:p>
                      <a:r>
                        <a:rPr lang="en-US" sz="1800" b="0" i="0" kern="1200" dirty="0" err="1" smtClean="0">
                          <a:solidFill>
                            <a:schemeClr val="dk1"/>
                          </a:solidFill>
                          <a:effectLst/>
                          <a:latin typeface="+mn-lt"/>
                          <a:ea typeface="+mn-ea"/>
                          <a:cs typeface="+mn-cs"/>
                        </a:rPr>
                        <a:t>Int</a:t>
                      </a:r>
                      <a:r>
                        <a:rPr lang="en-US" sz="1800" b="0" i="0" kern="1200" dirty="0" smtClean="0">
                          <a:solidFill>
                            <a:schemeClr val="dk1"/>
                          </a:solidFill>
                          <a:effectLst/>
                          <a:latin typeface="+mn-lt"/>
                          <a:ea typeface="+mn-ea"/>
                          <a:cs typeface="+mn-cs"/>
                        </a:rPr>
                        <a:t>           The most natural size of integer for the machine.</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Float      A single-precision floating point value.</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Double</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 double-precision floating point value.</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Void       Represents the absence of type.</a:t>
                      </a:r>
                      <a:endParaRPr lang="en-US" dirty="0"/>
                    </a:p>
                  </a:txBody>
                  <a:tcPr/>
                </a:tc>
              </a:tr>
            </a:tbl>
          </a:graphicData>
        </a:graphic>
      </p:graphicFrame>
      <p:cxnSp>
        <p:nvCxnSpPr>
          <p:cNvPr id="23" name="Straight Connector 22"/>
          <p:cNvCxnSpPr/>
          <p:nvPr/>
        </p:nvCxnSpPr>
        <p:spPr>
          <a:xfrm>
            <a:off x="2481943" y="4201844"/>
            <a:ext cx="0" cy="25603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5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types</a:t>
            </a:r>
            <a:endParaRPr lang="en-US" dirty="0"/>
          </a:p>
        </p:txBody>
      </p:sp>
      <p:sp>
        <p:nvSpPr>
          <p:cNvPr id="3" name="Content Placeholder 2"/>
          <p:cNvSpPr>
            <a:spLocks noGrp="1"/>
          </p:cNvSpPr>
          <p:nvPr>
            <p:ph idx="1"/>
          </p:nvPr>
        </p:nvSpPr>
        <p:spPr>
          <a:xfrm>
            <a:off x="600892" y="2405621"/>
            <a:ext cx="11059885" cy="3529149"/>
          </a:xfrm>
        </p:spPr>
        <p:txBody>
          <a:bodyPr/>
          <a:lstStyle/>
          <a:p>
            <a:pPr fontAlgn="base"/>
            <a:r>
              <a:rPr lang="en-US" dirty="0"/>
              <a:t>Abstract Data type (ADT) is a type (or class) for objects whose behavior is defined by a set of values and a set of operations. </a:t>
            </a:r>
            <a:endParaRPr lang="en-US" dirty="0" smtClean="0"/>
          </a:p>
          <a:p>
            <a:pPr fontAlgn="base"/>
            <a:r>
              <a:rPr lang="en-US" dirty="0" smtClean="0"/>
              <a:t>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a:t>
            </a:r>
          </a:p>
          <a:p>
            <a:pPr fontAlgn="base"/>
            <a:r>
              <a:rPr lang="en-US" dirty="0" smtClean="0"/>
              <a:t>The </a:t>
            </a:r>
            <a:r>
              <a:rPr lang="en-US" dirty="0"/>
              <a:t>process of providing only the essentials and hiding the details is known as abstraction. </a:t>
            </a:r>
          </a:p>
          <a:p>
            <a:endParaRPr lang="en-US" dirty="0"/>
          </a:p>
        </p:txBody>
      </p:sp>
      <p:pic>
        <p:nvPicPr>
          <p:cNvPr id="4" name="Picture 3"/>
          <p:cNvPicPr>
            <a:picLocks noChangeAspect="1"/>
          </p:cNvPicPr>
          <p:nvPr/>
        </p:nvPicPr>
        <p:blipFill>
          <a:blip r:embed="rId2"/>
          <a:stretch>
            <a:fillRect/>
          </a:stretch>
        </p:blipFill>
        <p:spPr>
          <a:xfrm>
            <a:off x="3128867" y="4722124"/>
            <a:ext cx="4377922" cy="2135876"/>
          </a:xfrm>
          <a:prstGeom prst="rect">
            <a:avLst/>
          </a:prstGeom>
        </p:spPr>
      </p:pic>
    </p:spTree>
    <p:extLst>
      <p:ext uri="{BB962C8B-B14F-4D97-AF65-F5344CB8AC3E}">
        <p14:creationId xmlns:p14="http://schemas.microsoft.com/office/powerpoint/2010/main" val="207244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ADT?</a:t>
            </a:r>
            <a:endParaRPr lang="en-US" dirty="0"/>
          </a:p>
        </p:txBody>
      </p:sp>
      <p:sp>
        <p:nvSpPr>
          <p:cNvPr id="3" name="Content Placeholder 2"/>
          <p:cNvSpPr>
            <a:spLocks noGrp="1"/>
          </p:cNvSpPr>
          <p:nvPr>
            <p:ph idx="1"/>
          </p:nvPr>
        </p:nvSpPr>
        <p:spPr/>
        <p:txBody>
          <a:bodyPr/>
          <a:lstStyle/>
          <a:p>
            <a:r>
              <a:rPr lang="en-US" dirty="0"/>
              <a:t>Hide the unnecessary details </a:t>
            </a:r>
            <a:endParaRPr lang="en-US" dirty="0" smtClean="0"/>
          </a:p>
          <a:p>
            <a:r>
              <a:rPr lang="en-US" dirty="0" smtClean="0"/>
              <a:t>Help </a:t>
            </a:r>
            <a:r>
              <a:rPr lang="en-US" dirty="0"/>
              <a:t>manage software complexity </a:t>
            </a:r>
            <a:endParaRPr lang="en-US" dirty="0" smtClean="0"/>
          </a:p>
          <a:p>
            <a:r>
              <a:rPr lang="en-US" dirty="0" smtClean="0"/>
              <a:t>Easier </a:t>
            </a:r>
            <a:r>
              <a:rPr lang="en-US" dirty="0"/>
              <a:t>software maintenance </a:t>
            </a:r>
            <a:endParaRPr lang="en-US" dirty="0" smtClean="0"/>
          </a:p>
          <a:p>
            <a:r>
              <a:rPr lang="en-US" dirty="0" smtClean="0"/>
              <a:t>Functionalities </a:t>
            </a:r>
            <a:r>
              <a:rPr lang="en-US" dirty="0"/>
              <a:t>are less likely to change </a:t>
            </a:r>
            <a:endParaRPr lang="en-US" dirty="0" smtClean="0"/>
          </a:p>
          <a:p>
            <a:r>
              <a:rPr lang="en-US" dirty="0" err="1" smtClean="0"/>
              <a:t>Localised</a:t>
            </a:r>
            <a:r>
              <a:rPr lang="en-US" dirty="0" smtClean="0"/>
              <a:t> </a:t>
            </a:r>
            <a:r>
              <a:rPr lang="en-US" dirty="0"/>
              <a:t>rather than global changes</a:t>
            </a:r>
            <a:endParaRPr lang="en-US" dirty="0"/>
          </a:p>
        </p:txBody>
      </p:sp>
    </p:spTree>
    <p:extLst>
      <p:ext uri="{BB962C8B-B14F-4D97-AF65-F5344CB8AC3E}">
        <p14:creationId xmlns:p14="http://schemas.microsoft.com/office/powerpoint/2010/main" val="314990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a:xfrm>
            <a:off x="1090707" y="2516776"/>
            <a:ext cx="9620835" cy="3320143"/>
          </a:xfrm>
        </p:spPr>
        <p:txBody>
          <a:bodyPr>
            <a:noAutofit/>
          </a:bodyPr>
          <a:lstStyle/>
          <a:p>
            <a:pPr>
              <a:buFont typeface="Century Gothic" panose="020B0502020202020204" pitchFamily="34" charset="0"/>
              <a:buChar char="►"/>
            </a:pPr>
            <a:r>
              <a:rPr lang="en-US" sz="900" dirty="0"/>
              <a:t>Arrays allow to define type of variables that can hold several data items of the same kind. Similarly, structure is another user-defined data type available in C that allows to combine data items of different kinds. </a:t>
            </a:r>
            <a:endParaRPr lang="en-US" sz="900" dirty="0" smtClean="0"/>
          </a:p>
          <a:p>
            <a:pPr>
              <a:buFont typeface="Century Gothic" panose="020B0502020202020204" pitchFamily="34" charset="0"/>
              <a:buChar char="►"/>
            </a:pPr>
            <a:r>
              <a:rPr lang="en-US" sz="900" dirty="0" smtClean="0"/>
              <a:t>Structures </a:t>
            </a:r>
            <a:r>
              <a:rPr lang="en-US" sz="900" dirty="0"/>
              <a:t>are used to represent a record. Suppose you want to keep track of your books in a library. You might want to track the following attributes about each </a:t>
            </a:r>
            <a:r>
              <a:rPr lang="en-US" sz="900" dirty="0" smtClean="0"/>
              <a:t>book:</a:t>
            </a:r>
          </a:p>
          <a:p>
            <a:pPr>
              <a:buFont typeface="Arial" panose="020B0604020202020204" pitchFamily="34" charset="0"/>
              <a:buChar char="•"/>
            </a:pPr>
            <a:r>
              <a:rPr lang="en-US" sz="900" dirty="0" smtClean="0"/>
              <a:t>Title </a:t>
            </a:r>
          </a:p>
          <a:p>
            <a:pPr>
              <a:buFont typeface="Arial" panose="020B0604020202020204" pitchFamily="34" charset="0"/>
              <a:buChar char="•"/>
            </a:pPr>
            <a:r>
              <a:rPr lang="en-US" sz="900" dirty="0" smtClean="0"/>
              <a:t>Author </a:t>
            </a:r>
          </a:p>
          <a:p>
            <a:pPr>
              <a:buFont typeface="Arial" panose="020B0604020202020204" pitchFamily="34" charset="0"/>
              <a:buChar char="•"/>
            </a:pPr>
            <a:r>
              <a:rPr lang="en-US" sz="900" dirty="0" smtClean="0"/>
              <a:t>Subject </a:t>
            </a:r>
          </a:p>
          <a:p>
            <a:pPr>
              <a:buFont typeface="Arial" panose="020B0604020202020204" pitchFamily="34" charset="0"/>
              <a:buChar char="•"/>
            </a:pPr>
            <a:r>
              <a:rPr lang="en-US" sz="900" dirty="0" smtClean="0"/>
              <a:t>Book ID</a:t>
            </a:r>
          </a:p>
          <a:p>
            <a:pPr>
              <a:buFont typeface="Century Gothic" panose="020B0502020202020204" pitchFamily="34" charset="0"/>
              <a:buChar char="►"/>
            </a:pPr>
            <a:r>
              <a:rPr lang="en-US" sz="900" b="1" dirty="0"/>
              <a:t>Defining a Structure </a:t>
            </a:r>
            <a:endParaRPr lang="en-US" sz="900" b="1" dirty="0"/>
          </a:p>
          <a:p>
            <a:pPr>
              <a:buFont typeface="Century Gothic" panose="020B0502020202020204" pitchFamily="34" charset="0"/>
              <a:buChar char="►"/>
            </a:pPr>
            <a:r>
              <a:rPr lang="en-US" sz="900" dirty="0" smtClean="0"/>
              <a:t>To </a:t>
            </a:r>
            <a:r>
              <a:rPr lang="en-US" sz="900" dirty="0"/>
              <a:t>define a structure, you must use the </a:t>
            </a:r>
            <a:r>
              <a:rPr lang="en-US" sz="900" dirty="0" err="1"/>
              <a:t>struct</a:t>
            </a:r>
            <a:r>
              <a:rPr lang="en-US" sz="900" dirty="0"/>
              <a:t> statement. The </a:t>
            </a:r>
            <a:r>
              <a:rPr lang="en-US" sz="900" dirty="0" err="1"/>
              <a:t>struct</a:t>
            </a:r>
            <a:r>
              <a:rPr lang="en-US" sz="900" dirty="0"/>
              <a:t> statement defines a new data type, with more than one member. The format of the </a:t>
            </a:r>
            <a:r>
              <a:rPr lang="en-US" sz="900" dirty="0" err="1"/>
              <a:t>struct</a:t>
            </a:r>
            <a:r>
              <a:rPr lang="en-US" sz="900" dirty="0"/>
              <a:t> statement is as follows: </a:t>
            </a:r>
            <a:endParaRPr lang="en-US" sz="900" dirty="0" smtClean="0"/>
          </a:p>
          <a:p>
            <a:pPr marL="0" indent="0" algn="ctr">
              <a:buNone/>
            </a:pPr>
            <a:r>
              <a:rPr lang="en-US" sz="900" dirty="0" smtClean="0"/>
              <a:t> </a:t>
            </a:r>
            <a:r>
              <a:rPr lang="en-US" sz="900" b="1" dirty="0" err="1" smtClean="0"/>
              <a:t>struct</a:t>
            </a:r>
            <a:r>
              <a:rPr lang="en-US" sz="900" b="1" dirty="0" smtClean="0"/>
              <a:t> [structure tag]{ </a:t>
            </a:r>
          </a:p>
          <a:p>
            <a:pPr marL="0" indent="0" algn="ctr">
              <a:buNone/>
            </a:pPr>
            <a:r>
              <a:rPr lang="en-US" sz="900" b="1" dirty="0" smtClean="0"/>
              <a:t>member definition;</a:t>
            </a:r>
          </a:p>
          <a:p>
            <a:pPr marL="0" indent="0" algn="ctr">
              <a:buNone/>
            </a:pPr>
            <a:r>
              <a:rPr lang="en-US" sz="900" b="1" dirty="0" smtClean="0"/>
              <a:t> member definition; </a:t>
            </a:r>
          </a:p>
          <a:p>
            <a:pPr marL="0" indent="0" algn="ctr">
              <a:buNone/>
            </a:pPr>
            <a:r>
              <a:rPr lang="en-US" sz="900" b="1" dirty="0" smtClean="0"/>
              <a:t>member definition; </a:t>
            </a:r>
          </a:p>
          <a:p>
            <a:pPr marL="0" indent="0" algn="ctr">
              <a:buNone/>
            </a:pPr>
            <a:r>
              <a:rPr lang="en-US" sz="900" b="1" dirty="0" smtClean="0"/>
              <a:t>} [one or more structure variables); </a:t>
            </a:r>
          </a:p>
          <a:p>
            <a:pPr>
              <a:buFont typeface="Century Gothic" panose="020B0502020202020204" pitchFamily="34" charset="0"/>
              <a:buChar char="►"/>
            </a:pPr>
            <a:r>
              <a:rPr lang="en-US" sz="900" dirty="0" smtClean="0"/>
              <a:t>The </a:t>
            </a:r>
            <a:r>
              <a:rPr lang="en-US" sz="900" dirty="0"/>
              <a:t>structure tag is optional and each member definition is a normal variable definition, such as </a:t>
            </a:r>
            <a:r>
              <a:rPr lang="en-US" sz="900" dirty="0" err="1"/>
              <a:t>int</a:t>
            </a:r>
            <a:r>
              <a:rPr lang="en-US" sz="900" dirty="0"/>
              <a:t> </a:t>
            </a:r>
            <a:r>
              <a:rPr lang="en-US" sz="900" dirty="0" err="1"/>
              <a:t>i</a:t>
            </a:r>
            <a:r>
              <a:rPr lang="en-US" sz="900" dirty="0"/>
              <a:t>; or float f; or any other valid variable definition. At the end of the structure's definition, before the final semicolon, you can specify one or more structure variables but it is optional. Here is the way you would declare the Book structure:</a:t>
            </a:r>
            <a:endParaRPr lang="en-US" sz="900" dirty="0" smtClean="0"/>
          </a:p>
        </p:txBody>
      </p:sp>
    </p:spTree>
    <p:extLst>
      <p:ext uri="{BB962C8B-B14F-4D97-AF65-F5344CB8AC3E}">
        <p14:creationId xmlns:p14="http://schemas.microsoft.com/office/powerpoint/2010/main" val="330083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Example </a:t>
            </a:r>
            <a:endParaRPr lang="en-US" dirty="0"/>
          </a:p>
        </p:txBody>
      </p:sp>
      <p:pic>
        <p:nvPicPr>
          <p:cNvPr id="8" name="Content Placeholder 7"/>
          <p:cNvPicPr>
            <a:picLocks noGrp="1" noChangeAspect="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05603" y="2368731"/>
            <a:ext cx="11624264" cy="448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72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Classifications</a:t>
            </a:r>
            <a:endParaRPr lang="en-US" dirty="0"/>
          </a:p>
        </p:txBody>
      </p:sp>
      <p:pic>
        <p:nvPicPr>
          <p:cNvPr id="3074" name="Picture 2" descr="Data Structure Types, Classifications and Applications - GeeksforGeeks"/>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7313" y="2360023"/>
            <a:ext cx="10578907" cy="4305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6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queue?</a:t>
            </a:r>
            <a:endParaRPr lang="en-US" dirty="0"/>
          </a:p>
        </p:txBody>
      </p:sp>
      <p:sp>
        <p:nvSpPr>
          <p:cNvPr id="3" name="Content Placeholder 2"/>
          <p:cNvSpPr>
            <a:spLocks noGrp="1"/>
          </p:cNvSpPr>
          <p:nvPr>
            <p:ph idx="1"/>
          </p:nvPr>
        </p:nvSpPr>
        <p:spPr>
          <a:xfrm>
            <a:off x="884989" y="2673169"/>
            <a:ext cx="10906417" cy="3416300"/>
          </a:xfrm>
        </p:spPr>
        <p:txBody>
          <a:bodyPr>
            <a:normAutofit fontScale="55000" lnSpcReduction="20000"/>
          </a:bodyPr>
          <a:lstStyle/>
          <a:p>
            <a:r>
              <a:rPr lang="en-US" dirty="0" smtClean="0"/>
              <a:t>Queue is </a:t>
            </a:r>
            <a:r>
              <a:rPr lang="en-US" dirty="0"/>
              <a:t>a linear data structure that follows a particular order in which the operations are performed for storing data. </a:t>
            </a:r>
            <a:endParaRPr lang="en-US" dirty="0" smtClean="0"/>
          </a:p>
          <a:p>
            <a:r>
              <a:rPr lang="en-US" dirty="0" smtClean="0"/>
              <a:t>The </a:t>
            </a:r>
            <a:r>
              <a:rPr lang="en-US" dirty="0"/>
              <a:t>order is First In First Out </a:t>
            </a:r>
            <a:r>
              <a:rPr lang="en-US" b="1" dirty="0"/>
              <a:t>(FIFO)</a:t>
            </a:r>
            <a:r>
              <a:rPr lang="en-US" dirty="0"/>
              <a:t>. </a:t>
            </a:r>
            <a:endParaRPr lang="en-US" dirty="0" smtClean="0"/>
          </a:p>
          <a:p>
            <a:r>
              <a:rPr lang="en-US" dirty="0" smtClean="0"/>
              <a:t>One </a:t>
            </a:r>
            <a:r>
              <a:rPr lang="en-US" dirty="0"/>
              <a:t>can imagine a queue as a line of people waiting to receive something in sequential order which starts from the beginning of the line. It is an ordered list in which insertions are done at one end which is known as the rear and deletions are done from the other end known as the front. A good example of a queue is any queue of consumers for a resource where the consumer that came first is served first. </a:t>
            </a:r>
            <a:endParaRPr lang="en-US" dirty="0" smtClean="0"/>
          </a:p>
          <a:p>
            <a:r>
              <a:rPr lang="en-US" dirty="0" smtClean="0"/>
              <a:t>The </a:t>
            </a:r>
            <a:r>
              <a:rPr lang="en-US" dirty="0"/>
              <a:t>difference between stacks and queues is in removing. In a stack we remove the item the most recently added; in a queue, we remove the item the least recently added</a:t>
            </a:r>
            <a:r>
              <a:rPr lang="en-US" dirty="0" smtClean="0"/>
              <a:t>.</a:t>
            </a:r>
          </a:p>
          <a:p>
            <a:pPr fontAlgn="base"/>
            <a:r>
              <a:rPr lang="en-US" b="1" dirty="0"/>
              <a:t>Basic Operations on Queue: </a:t>
            </a:r>
            <a:endParaRPr lang="en-US" b="1" dirty="0" smtClean="0"/>
          </a:p>
          <a:p>
            <a:pPr fontAlgn="base">
              <a:buFont typeface="+mj-lt"/>
              <a:buAutoNum type="arabicPeriod"/>
            </a:pPr>
            <a:r>
              <a:rPr lang="en-US" b="1" dirty="0"/>
              <a:t> </a:t>
            </a:r>
            <a:r>
              <a:rPr lang="en-US" b="1" dirty="0" err="1" smtClean="0"/>
              <a:t>enqueue</a:t>
            </a:r>
            <a:r>
              <a:rPr lang="en-US" b="1" dirty="0"/>
              <a:t>():</a:t>
            </a:r>
            <a:r>
              <a:rPr lang="en-US" dirty="0"/>
              <a:t> Inserts an element at the end of the queue i.e. at the rear end.</a:t>
            </a:r>
          </a:p>
          <a:p>
            <a:pPr fontAlgn="base">
              <a:buFont typeface="+mj-lt"/>
              <a:buAutoNum type="arabicPeriod"/>
            </a:pPr>
            <a:r>
              <a:rPr lang="en-US" b="1" dirty="0" err="1"/>
              <a:t>dequeue</a:t>
            </a:r>
            <a:r>
              <a:rPr lang="en-US" b="1" dirty="0"/>
              <a:t>(): </a:t>
            </a:r>
            <a:r>
              <a:rPr lang="en-US" dirty="0"/>
              <a:t>This operation removes and returns an element that is at the front end of the queue.</a:t>
            </a:r>
          </a:p>
          <a:p>
            <a:pPr fontAlgn="base">
              <a:buFont typeface="+mj-lt"/>
              <a:buAutoNum type="arabicPeriod"/>
            </a:pPr>
            <a:r>
              <a:rPr lang="en-US" b="1" dirty="0"/>
              <a:t>front(): </a:t>
            </a:r>
            <a:r>
              <a:rPr lang="en-US" dirty="0"/>
              <a:t>This operation returns the element at the front end without removing it.</a:t>
            </a:r>
          </a:p>
          <a:p>
            <a:pPr fontAlgn="base">
              <a:buFont typeface="+mj-lt"/>
              <a:buAutoNum type="arabicPeriod"/>
            </a:pPr>
            <a:r>
              <a:rPr lang="en-US" b="1" dirty="0"/>
              <a:t>rear(): </a:t>
            </a:r>
            <a:r>
              <a:rPr lang="en-US" dirty="0"/>
              <a:t>This operation returns the element at the rear end without removing it.</a:t>
            </a:r>
          </a:p>
          <a:p>
            <a:pPr fontAlgn="base">
              <a:buFont typeface="+mj-lt"/>
              <a:buAutoNum type="arabicPeriod"/>
            </a:pPr>
            <a:r>
              <a:rPr lang="en-US" b="1" dirty="0" err="1"/>
              <a:t>isEmpty</a:t>
            </a:r>
            <a:r>
              <a:rPr lang="en-US" b="1" dirty="0"/>
              <a:t>(): </a:t>
            </a:r>
            <a:r>
              <a:rPr lang="en-US" dirty="0"/>
              <a:t>This operation indicates whether the queue is empty or not.</a:t>
            </a:r>
          </a:p>
          <a:p>
            <a:pPr fontAlgn="base">
              <a:buFont typeface="+mj-lt"/>
              <a:buAutoNum type="arabicPeriod"/>
            </a:pPr>
            <a:r>
              <a:rPr lang="en-US" b="1" dirty="0" err="1"/>
              <a:t>isFull</a:t>
            </a:r>
            <a:r>
              <a:rPr lang="en-US" b="1" dirty="0"/>
              <a:t>():</a:t>
            </a:r>
            <a:r>
              <a:rPr lang="en-US" dirty="0"/>
              <a:t> This operation indicates whether the queue is full or not.</a:t>
            </a:r>
          </a:p>
          <a:p>
            <a:pPr fontAlgn="base">
              <a:buFont typeface="+mj-lt"/>
              <a:buAutoNum type="arabicPeriod"/>
            </a:pPr>
            <a:r>
              <a:rPr lang="en-US" b="1" dirty="0"/>
              <a:t>size(): </a:t>
            </a:r>
            <a:r>
              <a:rPr lang="en-US" dirty="0"/>
              <a:t>This operation returns the size of the queue i.e. the total number of elements it contains.</a:t>
            </a:r>
          </a:p>
          <a:p>
            <a:pPr fontAlgn="base">
              <a:buFont typeface="+mj-lt"/>
              <a:buAutoNum type="arabicPeriod"/>
            </a:pPr>
            <a:endParaRPr lang="en-US" b="1" dirty="0" smtClean="0"/>
          </a:p>
          <a:p>
            <a:pPr fontAlgn="base"/>
            <a:endParaRPr lang="en-US" b="1" dirty="0"/>
          </a:p>
          <a:p>
            <a:pPr>
              <a:buFont typeface="+mj-lt"/>
              <a:buAutoNum type="arabicPeriod"/>
            </a:pPr>
            <a:endParaRPr lang="en-US" dirty="0"/>
          </a:p>
        </p:txBody>
      </p:sp>
    </p:spTree>
    <p:extLst>
      <p:ext uri="{BB962C8B-B14F-4D97-AF65-F5344CB8AC3E}">
        <p14:creationId xmlns:p14="http://schemas.microsoft.com/office/powerpoint/2010/main" val="167889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queue</a:t>
            </a:r>
            <a:br>
              <a:rPr lang="en-US" dirty="0" smtClean="0"/>
            </a:br>
            <a:endParaRPr lang="en-US" dirty="0"/>
          </a:p>
        </p:txBody>
      </p:sp>
      <p:pic>
        <p:nvPicPr>
          <p:cNvPr id="5122" name="Picture 2" descr="Lightbox"/>
          <p:cNvPicPr>
            <a:picLocks noGrp="1" noChangeAspect="1" noChangeArrowheads="1"/>
          </p:cNvPicPr>
          <p:nvPr>
            <p:ph idx="1"/>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24937" y="3549075"/>
            <a:ext cx="6145892" cy="2181166"/>
          </a:xfrm>
          <a:prstGeom prst="rect">
            <a:avLst/>
          </a:prstGeom>
          <a:solidFill>
            <a:schemeClr val="accent1"/>
          </a:solidFill>
          <a:scene3d>
            <a:camera prst="orthographicFront"/>
            <a:lightRig rig="threePt" dir="t"/>
          </a:scene3d>
          <a:sp3d extrusionH="76200" contourW="12700">
            <a:bevelT/>
            <a:extrusionClr>
              <a:schemeClr val="accent1"/>
            </a:extrusionClr>
            <a:contourClr>
              <a:schemeClr val="accent1"/>
            </a:contourClr>
          </a:sp3d>
        </p:spPr>
      </p:pic>
      <p:pic>
        <p:nvPicPr>
          <p:cNvPr id="4" name="Picture 3"/>
          <p:cNvPicPr>
            <a:picLocks noChangeAspect="1"/>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l="33393" t="10055" r="-43996" b="17760"/>
          <a:stretch/>
        </p:blipFill>
        <p:spPr>
          <a:xfrm>
            <a:off x="7223760" y="2468880"/>
            <a:ext cx="6644640" cy="3931920"/>
          </a:xfrm>
          <a:prstGeom prst="rect">
            <a:avLst/>
          </a:prstGeom>
        </p:spPr>
      </p:pic>
    </p:spTree>
    <p:extLst>
      <p:ext uri="{BB962C8B-B14F-4D97-AF65-F5344CB8AC3E}">
        <p14:creationId xmlns:p14="http://schemas.microsoft.com/office/powerpoint/2010/main" val="3288731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117</TotalTime>
  <Words>546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DAY 7 PPT</vt:lpstr>
      <vt:lpstr>Variables/Data types</vt:lpstr>
      <vt:lpstr>Abstract Data types</vt:lpstr>
      <vt:lpstr>Why ADT?</vt:lpstr>
      <vt:lpstr>Data structures</vt:lpstr>
      <vt:lpstr>Structure Example </vt:lpstr>
      <vt:lpstr>Data Structures Classifications</vt:lpstr>
      <vt:lpstr>What is queue?</vt:lpstr>
      <vt:lpstr>Implementation of queue </vt:lpstr>
      <vt:lpstr>What is Stack? </vt:lpstr>
      <vt:lpstr>Representation of stack</vt:lpstr>
      <vt:lpstr>Array Data Structure </vt:lpstr>
      <vt:lpstr>Insertion in array representation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2024-04-13T18:08:32Z</dcterms:created>
  <dcterms:modified xsi:type="dcterms:W3CDTF">2024-04-13T20:05:37Z</dcterms:modified>
</cp:coreProperties>
</file>