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E1E261-3A31-4D27-9080-F88BC13B68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E3D53DE-1733-49FF-AC3B-AAE7C12D1A1F}">
      <dgm:prSet/>
      <dgm:spPr/>
      <dgm:t>
        <a:bodyPr/>
        <a:lstStyle/>
        <a:p>
          <a:pPr rtl="0"/>
          <a:r>
            <a:rPr lang="en-US" b="1" i="0" smtClean="0"/>
            <a:t>Insertion sort</a:t>
          </a:r>
          <a:r>
            <a:rPr lang="en-US" b="0" i="0" smtClean="0"/>
            <a:t> is an algorithm used to sort a collection of elements in ascending or descending order. The basic idea behind the algorithm is to divide the list into two parts: a sorted part and an unsorted part.</a:t>
          </a:r>
          <a:endParaRPr lang="en-US"/>
        </a:p>
      </dgm:t>
    </dgm:pt>
    <dgm:pt modelId="{46C85B94-7CBF-44B8-9F27-76E696B9AA5F}" type="parTrans" cxnId="{DFE13B0D-0D7B-4ECC-B9C6-E0410E33BAE7}">
      <dgm:prSet/>
      <dgm:spPr/>
      <dgm:t>
        <a:bodyPr/>
        <a:lstStyle/>
        <a:p>
          <a:endParaRPr lang="en-US"/>
        </a:p>
      </dgm:t>
    </dgm:pt>
    <dgm:pt modelId="{9EA24020-26CF-4B16-9888-4A6D737A9534}" type="sibTrans" cxnId="{DFE13B0D-0D7B-4ECC-B9C6-E0410E33BAE7}">
      <dgm:prSet/>
      <dgm:spPr/>
      <dgm:t>
        <a:bodyPr/>
        <a:lstStyle/>
        <a:p>
          <a:endParaRPr lang="en-US"/>
        </a:p>
      </dgm:t>
    </dgm:pt>
    <dgm:pt modelId="{E67AC2B2-C404-4711-B407-8D788CB96358}">
      <dgm:prSet/>
      <dgm:spPr/>
      <dgm:t>
        <a:bodyPr/>
        <a:lstStyle/>
        <a:p>
          <a:pPr rtl="0"/>
          <a:r>
            <a:rPr lang="en-US" b="0" i="0" smtClean="0"/>
            <a:t>Initially, the sorted part contains only the first element of the list, while the rest of the list is in the unsorted part. The algorithm then iterates through each element in the unsorted part, picking one at a time, and inserts it into its correct position in the sorted part.</a:t>
          </a:r>
          <a:endParaRPr lang="en-US"/>
        </a:p>
      </dgm:t>
    </dgm:pt>
    <dgm:pt modelId="{74F0F3E3-B91F-4C1E-BD11-25802D06CA7F}" type="parTrans" cxnId="{CDF86576-00D5-4329-B78D-C3256F1D2365}">
      <dgm:prSet/>
      <dgm:spPr/>
      <dgm:t>
        <a:bodyPr/>
        <a:lstStyle/>
        <a:p>
          <a:endParaRPr lang="en-US"/>
        </a:p>
      </dgm:t>
    </dgm:pt>
    <dgm:pt modelId="{E6214788-8226-4D16-A80C-CBB7A858391B}" type="sibTrans" cxnId="{CDF86576-00D5-4329-B78D-C3256F1D2365}">
      <dgm:prSet/>
      <dgm:spPr/>
      <dgm:t>
        <a:bodyPr/>
        <a:lstStyle/>
        <a:p>
          <a:endParaRPr lang="en-US"/>
        </a:p>
      </dgm:t>
    </dgm:pt>
    <dgm:pt modelId="{07FBF698-06DD-42F9-B550-B9C2890E9517}">
      <dgm:prSet/>
      <dgm:spPr/>
      <dgm:t>
        <a:bodyPr/>
        <a:lstStyle/>
        <a:p>
          <a:pPr rtl="0"/>
          <a:r>
            <a:rPr lang="en-US" b="0" i="0" smtClean="0"/>
            <a:t>To do this, the algorithm compares the current element with each element in the sorted part, starting from the rightmost element. It continues to move to the left until it finds an element that is smaller (if sorting in ascending order) or larger (if sorting in descending order) than the current element.</a:t>
          </a:r>
          <a:endParaRPr lang="en-US"/>
        </a:p>
      </dgm:t>
    </dgm:pt>
    <dgm:pt modelId="{92581130-6AD0-433E-B74D-E69BDABB1311}" type="parTrans" cxnId="{651A13BC-4E4D-4A37-91B4-C93F5627315B}">
      <dgm:prSet/>
      <dgm:spPr/>
      <dgm:t>
        <a:bodyPr/>
        <a:lstStyle/>
        <a:p>
          <a:endParaRPr lang="en-US"/>
        </a:p>
      </dgm:t>
    </dgm:pt>
    <dgm:pt modelId="{682DEEBA-7D14-4A1D-8B2C-19B3BD08F9A7}" type="sibTrans" cxnId="{651A13BC-4E4D-4A37-91B4-C93F5627315B}">
      <dgm:prSet/>
      <dgm:spPr/>
      <dgm:t>
        <a:bodyPr/>
        <a:lstStyle/>
        <a:p>
          <a:endParaRPr lang="en-US"/>
        </a:p>
      </dgm:t>
    </dgm:pt>
    <dgm:pt modelId="{78DCF604-3319-4537-93F7-00C8C820DC76}">
      <dgm:prSet/>
      <dgm:spPr/>
      <dgm:t>
        <a:bodyPr/>
        <a:lstStyle/>
        <a:p>
          <a:pPr rtl="0"/>
          <a:r>
            <a:rPr lang="en-US" b="0" i="0" smtClean="0"/>
            <a:t>Once the correct position has been found, the algorithm shifts all the elements to the right of that position to make room for the current element, and then inserts the current element into its correct position.</a:t>
          </a:r>
          <a:endParaRPr lang="en-US"/>
        </a:p>
      </dgm:t>
    </dgm:pt>
    <dgm:pt modelId="{82608AFE-A039-4B63-A6F5-CF338A05D4C5}" type="parTrans" cxnId="{605958C2-D0D2-4B52-A83D-7C72B2D9118E}">
      <dgm:prSet/>
      <dgm:spPr/>
      <dgm:t>
        <a:bodyPr/>
        <a:lstStyle/>
        <a:p>
          <a:endParaRPr lang="en-US"/>
        </a:p>
      </dgm:t>
    </dgm:pt>
    <dgm:pt modelId="{653241CD-C1C8-4639-A9FB-9DBE9A8B8465}" type="sibTrans" cxnId="{605958C2-D0D2-4B52-A83D-7C72B2D9118E}">
      <dgm:prSet/>
      <dgm:spPr/>
      <dgm:t>
        <a:bodyPr/>
        <a:lstStyle/>
        <a:p>
          <a:endParaRPr lang="en-US"/>
        </a:p>
      </dgm:t>
    </dgm:pt>
    <dgm:pt modelId="{C9621B3E-39D3-4BAE-A320-9565B9F620DD}" type="pres">
      <dgm:prSet presAssocID="{89E1E261-3A31-4D27-9080-F88BC13B687B}" presName="linear" presStyleCnt="0">
        <dgm:presLayoutVars>
          <dgm:animLvl val="lvl"/>
          <dgm:resizeHandles val="exact"/>
        </dgm:presLayoutVars>
      </dgm:prSet>
      <dgm:spPr/>
    </dgm:pt>
    <dgm:pt modelId="{787E99D2-973C-48AF-A015-67CB9322900C}" type="pres">
      <dgm:prSet presAssocID="{6E3D53DE-1733-49FF-AC3B-AAE7C12D1A1F}" presName="parentText" presStyleLbl="node1" presStyleIdx="0" presStyleCnt="4">
        <dgm:presLayoutVars>
          <dgm:chMax val="0"/>
          <dgm:bulletEnabled val="1"/>
        </dgm:presLayoutVars>
      </dgm:prSet>
      <dgm:spPr/>
    </dgm:pt>
    <dgm:pt modelId="{69AA57F4-D2F7-45FD-A83F-697FC8A26BDC}" type="pres">
      <dgm:prSet presAssocID="{9EA24020-26CF-4B16-9888-4A6D737A9534}" presName="spacer" presStyleCnt="0"/>
      <dgm:spPr/>
    </dgm:pt>
    <dgm:pt modelId="{F9B5F2D5-F50C-4601-AC28-C6550CE8E08D}" type="pres">
      <dgm:prSet presAssocID="{E67AC2B2-C404-4711-B407-8D788CB96358}" presName="parentText" presStyleLbl="node1" presStyleIdx="1" presStyleCnt="4">
        <dgm:presLayoutVars>
          <dgm:chMax val="0"/>
          <dgm:bulletEnabled val="1"/>
        </dgm:presLayoutVars>
      </dgm:prSet>
      <dgm:spPr/>
    </dgm:pt>
    <dgm:pt modelId="{50A96649-79E1-4DF6-9149-FEB1FF9CA146}" type="pres">
      <dgm:prSet presAssocID="{E6214788-8226-4D16-A80C-CBB7A858391B}" presName="spacer" presStyleCnt="0"/>
      <dgm:spPr/>
    </dgm:pt>
    <dgm:pt modelId="{3E396296-0C34-45F8-AEE2-B9CF46FAB152}" type="pres">
      <dgm:prSet presAssocID="{07FBF698-06DD-42F9-B550-B9C2890E9517}" presName="parentText" presStyleLbl="node1" presStyleIdx="2" presStyleCnt="4">
        <dgm:presLayoutVars>
          <dgm:chMax val="0"/>
          <dgm:bulletEnabled val="1"/>
        </dgm:presLayoutVars>
      </dgm:prSet>
      <dgm:spPr/>
    </dgm:pt>
    <dgm:pt modelId="{C6B0B588-0E17-4B3D-81D6-B91638D23E87}" type="pres">
      <dgm:prSet presAssocID="{682DEEBA-7D14-4A1D-8B2C-19B3BD08F9A7}" presName="spacer" presStyleCnt="0"/>
      <dgm:spPr/>
    </dgm:pt>
    <dgm:pt modelId="{1C394350-AEF7-47B0-802F-1C2558ECC8B1}" type="pres">
      <dgm:prSet presAssocID="{78DCF604-3319-4537-93F7-00C8C820DC76}" presName="parentText" presStyleLbl="node1" presStyleIdx="3" presStyleCnt="4">
        <dgm:presLayoutVars>
          <dgm:chMax val="0"/>
          <dgm:bulletEnabled val="1"/>
        </dgm:presLayoutVars>
      </dgm:prSet>
      <dgm:spPr/>
    </dgm:pt>
  </dgm:ptLst>
  <dgm:cxnLst>
    <dgm:cxn modelId="{DFE13B0D-0D7B-4ECC-B9C6-E0410E33BAE7}" srcId="{89E1E261-3A31-4D27-9080-F88BC13B687B}" destId="{6E3D53DE-1733-49FF-AC3B-AAE7C12D1A1F}" srcOrd="0" destOrd="0" parTransId="{46C85B94-7CBF-44B8-9F27-76E696B9AA5F}" sibTransId="{9EA24020-26CF-4B16-9888-4A6D737A9534}"/>
    <dgm:cxn modelId="{651A13BC-4E4D-4A37-91B4-C93F5627315B}" srcId="{89E1E261-3A31-4D27-9080-F88BC13B687B}" destId="{07FBF698-06DD-42F9-B550-B9C2890E9517}" srcOrd="2" destOrd="0" parTransId="{92581130-6AD0-433E-B74D-E69BDABB1311}" sibTransId="{682DEEBA-7D14-4A1D-8B2C-19B3BD08F9A7}"/>
    <dgm:cxn modelId="{284C96C4-7748-42E3-B07A-74B130560E3E}" type="presOf" srcId="{07FBF698-06DD-42F9-B550-B9C2890E9517}" destId="{3E396296-0C34-45F8-AEE2-B9CF46FAB152}" srcOrd="0" destOrd="0" presId="urn:microsoft.com/office/officeart/2005/8/layout/vList2"/>
    <dgm:cxn modelId="{76D64E52-EA9F-4E3D-85CB-B0D405FA682A}" type="presOf" srcId="{E67AC2B2-C404-4711-B407-8D788CB96358}" destId="{F9B5F2D5-F50C-4601-AC28-C6550CE8E08D}" srcOrd="0" destOrd="0" presId="urn:microsoft.com/office/officeart/2005/8/layout/vList2"/>
    <dgm:cxn modelId="{D664F0DE-F998-4C28-B49E-C419F305C901}" type="presOf" srcId="{6E3D53DE-1733-49FF-AC3B-AAE7C12D1A1F}" destId="{787E99D2-973C-48AF-A015-67CB9322900C}" srcOrd="0" destOrd="0" presId="urn:microsoft.com/office/officeart/2005/8/layout/vList2"/>
    <dgm:cxn modelId="{605958C2-D0D2-4B52-A83D-7C72B2D9118E}" srcId="{89E1E261-3A31-4D27-9080-F88BC13B687B}" destId="{78DCF604-3319-4537-93F7-00C8C820DC76}" srcOrd="3" destOrd="0" parTransId="{82608AFE-A039-4B63-A6F5-CF338A05D4C5}" sibTransId="{653241CD-C1C8-4639-A9FB-9DBE9A8B8465}"/>
    <dgm:cxn modelId="{8C27E0F4-464C-4A1A-9C90-B95D9DB3438E}" type="presOf" srcId="{89E1E261-3A31-4D27-9080-F88BC13B687B}" destId="{C9621B3E-39D3-4BAE-A320-9565B9F620DD}" srcOrd="0" destOrd="0" presId="urn:microsoft.com/office/officeart/2005/8/layout/vList2"/>
    <dgm:cxn modelId="{8B0BB635-D7F3-405A-BCD4-8B341F41779E}" type="presOf" srcId="{78DCF604-3319-4537-93F7-00C8C820DC76}" destId="{1C394350-AEF7-47B0-802F-1C2558ECC8B1}" srcOrd="0" destOrd="0" presId="urn:microsoft.com/office/officeart/2005/8/layout/vList2"/>
    <dgm:cxn modelId="{CDF86576-00D5-4329-B78D-C3256F1D2365}" srcId="{89E1E261-3A31-4D27-9080-F88BC13B687B}" destId="{E67AC2B2-C404-4711-B407-8D788CB96358}" srcOrd="1" destOrd="0" parTransId="{74F0F3E3-B91F-4C1E-BD11-25802D06CA7F}" sibTransId="{E6214788-8226-4D16-A80C-CBB7A858391B}"/>
    <dgm:cxn modelId="{7DC513E1-DEF1-43FD-A023-DD7AB32C0D9B}" type="presParOf" srcId="{C9621B3E-39D3-4BAE-A320-9565B9F620DD}" destId="{787E99D2-973C-48AF-A015-67CB9322900C}" srcOrd="0" destOrd="0" presId="urn:microsoft.com/office/officeart/2005/8/layout/vList2"/>
    <dgm:cxn modelId="{AD29177E-2B75-47B9-AD6A-E636195FB0BE}" type="presParOf" srcId="{C9621B3E-39D3-4BAE-A320-9565B9F620DD}" destId="{69AA57F4-D2F7-45FD-A83F-697FC8A26BDC}" srcOrd="1" destOrd="0" presId="urn:microsoft.com/office/officeart/2005/8/layout/vList2"/>
    <dgm:cxn modelId="{5DD88464-02FC-475F-89D5-3DF09ECA7455}" type="presParOf" srcId="{C9621B3E-39D3-4BAE-A320-9565B9F620DD}" destId="{F9B5F2D5-F50C-4601-AC28-C6550CE8E08D}" srcOrd="2" destOrd="0" presId="urn:microsoft.com/office/officeart/2005/8/layout/vList2"/>
    <dgm:cxn modelId="{D651A911-6AC3-4CE3-A983-70082F70036A}" type="presParOf" srcId="{C9621B3E-39D3-4BAE-A320-9565B9F620DD}" destId="{50A96649-79E1-4DF6-9149-FEB1FF9CA146}" srcOrd="3" destOrd="0" presId="urn:microsoft.com/office/officeart/2005/8/layout/vList2"/>
    <dgm:cxn modelId="{CA3F3265-F870-4A9A-896A-87AD9CE147AB}" type="presParOf" srcId="{C9621B3E-39D3-4BAE-A320-9565B9F620DD}" destId="{3E396296-0C34-45F8-AEE2-B9CF46FAB152}" srcOrd="4" destOrd="0" presId="urn:microsoft.com/office/officeart/2005/8/layout/vList2"/>
    <dgm:cxn modelId="{BC33235F-079B-41FA-8180-970E2E626F40}" type="presParOf" srcId="{C9621B3E-39D3-4BAE-A320-9565B9F620DD}" destId="{C6B0B588-0E17-4B3D-81D6-B91638D23E87}" srcOrd="5" destOrd="0" presId="urn:microsoft.com/office/officeart/2005/8/layout/vList2"/>
    <dgm:cxn modelId="{F83804ED-13F2-44F6-A8C4-D6D2C2D6B9E6}" type="presParOf" srcId="{C9621B3E-39D3-4BAE-A320-9565B9F620DD}" destId="{1C394350-AEF7-47B0-802F-1C2558ECC8B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E99D2-973C-48AF-A015-67CB9322900C}">
      <dsp:nvSpPr>
        <dsp:cNvPr id="0" name=""/>
        <dsp:cNvSpPr/>
      </dsp:nvSpPr>
      <dsp:spPr>
        <a:xfrm>
          <a:off x="0" y="355747"/>
          <a:ext cx="9817846" cy="8391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1" i="0" kern="1200" smtClean="0"/>
            <a:t>Insertion sort</a:t>
          </a:r>
          <a:r>
            <a:rPr lang="en-US" sz="1500" b="0" i="0" kern="1200" smtClean="0"/>
            <a:t> is an algorithm used to sort a collection of elements in ascending or descending order. The basic idea behind the algorithm is to divide the list into two parts: a sorted part and an unsorted part.</a:t>
          </a:r>
          <a:endParaRPr lang="en-US" sz="1500" kern="1200"/>
        </a:p>
      </dsp:txBody>
      <dsp:txXfrm>
        <a:off x="40962" y="396709"/>
        <a:ext cx="9735922" cy="757185"/>
      </dsp:txXfrm>
    </dsp:sp>
    <dsp:sp modelId="{F9B5F2D5-F50C-4601-AC28-C6550CE8E08D}">
      <dsp:nvSpPr>
        <dsp:cNvPr id="0" name=""/>
        <dsp:cNvSpPr/>
      </dsp:nvSpPr>
      <dsp:spPr>
        <a:xfrm>
          <a:off x="0" y="1238056"/>
          <a:ext cx="9817846" cy="8391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0" i="0" kern="1200" smtClean="0"/>
            <a:t>Initially, the sorted part contains only the first element of the list, while the rest of the list is in the unsorted part. The algorithm then iterates through each element in the unsorted part, picking one at a time, and inserts it into its correct position in the sorted part.</a:t>
          </a:r>
          <a:endParaRPr lang="en-US" sz="1500" kern="1200"/>
        </a:p>
      </dsp:txBody>
      <dsp:txXfrm>
        <a:off x="40962" y="1279018"/>
        <a:ext cx="9735922" cy="757185"/>
      </dsp:txXfrm>
    </dsp:sp>
    <dsp:sp modelId="{3E396296-0C34-45F8-AEE2-B9CF46FAB152}">
      <dsp:nvSpPr>
        <dsp:cNvPr id="0" name=""/>
        <dsp:cNvSpPr/>
      </dsp:nvSpPr>
      <dsp:spPr>
        <a:xfrm>
          <a:off x="0" y="2120366"/>
          <a:ext cx="9817846" cy="8391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0" i="0" kern="1200" smtClean="0"/>
            <a:t>To do this, the algorithm compares the current element with each element in the sorted part, starting from the rightmost element. It continues to move to the left until it finds an element that is smaller (if sorting in ascending order) or larger (if sorting in descending order) than the current element.</a:t>
          </a:r>
          <a:endParaRPr lang="en-US" sz="1500" kern="1200"/>
        </a:p>
      </dsp:txBody>
      <dsp:txXfrm>
        <a:off x="40962" y="2161328"/>
        <a:ext cx="9735922" cy="757185"/>
      </dsp:txXfrm>
    </dsp:sp>
    <dsp:sp modelId="{1C394350-AEF7-47B0-802F-1C2558ECC8B1}">
      <dsp:nvSpPr>
        <dsp:cNvPr id="0" name=""/>
        <dsp:cNvSpPr/>
      </dsp:nvSpPr>
      <dsp:spPr>
        <a:xfrm>
          <a:off x="0" y="3002675"/>
          <a:ext cx="9817846" cy="8391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0" i="0" kern="1200" smtClean="0"/>
            <a:t>Once the correct position has been found, the algorithm shifts all the elements to the right of that position to make room for the current element, and then inserts the current element into its correct position.</a:t>
          </a:r>
          <a:endParaRPr lang="en-US" sz="1500" kern="1200"/>
        </a:p>
      </dsp:txBody>
      <dsp:txXfrm>
        <a:off x="40962" y="3043637"/>
        <a:ext cx="9735922" cy="7571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14FED38-BC73-4D89-A513-5BAFDCB84080}" type="datetimeFigureOut">
              <a:rPr lang="en-US" smtClean="0"/>
              <a:t>4/16/2024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95416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FED38-BC73-4D89-A513-5BAFDCB84080}"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203477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FED38-BC73-4D89-A513-5BAFDCB8408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2918187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FED38-BC73-4D89-A513-5BAFDCB8408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2152451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FED38-BC73-4D89-A513-5BAFDCB8408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82834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4FED38-BC73-4D89-A513-5BAFDCB84080}"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4197466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4FED38-BC73-4D89-A513-5BAFDCB84080}" type="datetimeFigureOut">
              <a:rPr lang="en-US" smtClean="0"/>
              <a:t>4/16/2024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239745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14FED38-BC73-4D89-A513-5BAFDCB8408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51912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14FED38-BC73-4D89-A513-5BAFDCB8408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121680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FED38-BC73-4D89-A513-5BAFDCB8408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133826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FED38-BC73-4D89-A513-5BAFDCB8408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26660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4FED38-BC73-4D89-A513-5BAFDCB84080}"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34202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4FED38-BC73-4D89-A513-5BAFDCB84080}"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7849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4FED38-BC73-4D89-A513-5BAFDCB84080}"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392072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FED38-BC73-4D89-A513-5BAFDCB84080}"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253129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FED38-BC73-4D89-A513-5BAFDCB84080}"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414048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FED38-BC73-4D89-A513-5BAFDCB84080}"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9BFB6B-5B96-46F8-ADE9-C36E2043E542}" type="slidenum">
              <a:rPr lang="en-US" smtClean="0"/>
              <a:t>‹#›</a:t>
            </a:fld>
            <a:endParaRPr lang="en-US"/>
          </a:p>
        </p:txBody>
      </p:sp>
    </p:spTree>
    <p:extLst>
      <p:ext uri="{BB962C8B-B14F-4D97-AF65-F5344CB8AC3E}">
        <p14:creationId xmlns:p14="http://schemas.microsoft.com/office/powerpoint/2010/main" val="211808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14FED38-BC73-4D89-A513-5BAFDCB84080}" type="datetimeFigureOut">
              <a:rPr lang="en-US" smtClean="0"/>
              <a:t>4/16/2024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D9BFB6B-5B96-46F8-ADE9-C36E2043E542}" type="slidenum">
              <a:rPr lang="en-US" smtClean="0"/>
              <a:t>‹#›</a:t>
            </a:fld>
            <a:endParaRPr lang="en-US"/>
          </a:p>
        </p:txBody>
      </p:sp>
    </p:spTree>
    <p:extLst>
      <p:ext uri="{BB962C8B-B14F-4D97-AF65-F5344CB8AC3E}">
        <p14:creationId xmlns:p14="http://schemas.microsoft.com/office/powerpoint/2010/main" val="1247030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divide-and-conquer-introdu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eeksforgeeks.org/selection-sort/" TargetMode="External"/><Relationship Id="rId2" Type="http://schemas.openxmlformats.org/officeDocument/2006/relationships/hyperlink" Target="http://www.geeksforgeeks.org/binary-hea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8 PPT</a:t>
            </a:r>
            <a:endParaRPr lang="en-US" dirty="0"/>
          </a:p>
        </p:txBody>
      </p:sp>
      <p:sp>
        <p:nvSpPr>
          <p:cNvPr id="3" name="Subtitle 2"/>
          <p:cNvSpPr>
            <a:spLocks noGrp="1"/>
          </p:cNvSpPr>
          <p:nvPr>
            <p:ph type="subTitle" idx="1"/>
          </p:nvPr>
        </p:nvSpPr>
        <p:spPr/>
        <p:txBody>
          <a:bodyPr/>
          <a:lstStyle/>
          <a:p>
            <a:r>
              <a:rPr lang="en-US" dirty="0" smtClean="0"/>
              <a:t>SORTING ALGORITHMS</a:t>
            </a:r>
            <a:endParaRPr lang="en-US" dirty="0"/>
          </a:p>
        </p:txBody>
      </p:sp>
    </p:spTree>
    <p:extLst>
      <p:ext uri="{BB962C8B-B14F-4D97-AF65-F5344CB8AC3E}">
        <p14:creationId xmlns:p14="http://schemas.microsoft.com/office/powerpoint/2010/main" val="9168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plement Bubble Sort in C - QnA Plu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8375" y="2603499"/>
            <a:ext cx="5068275" cy="422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6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8240722"/>
              </p:ext>
            </p:extLst>
          </p:nvPr>
        </p:nvGraphicFramePr>
        <p:xfrm>
          <a:off x="1154954" y="2455817"/>
          <a:ext cx="9817846" cy="4197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24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insertion-so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335" y="2786379"/>
            <a:ext cx="4293325" cy="34163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860870" y="2333685"/>
            <a:ext cx="7315200" cy="4524315"/>
          </a:xfrm>
          <a:prstGeom prst="rect">
            <a:avLst/>
          </a:prstGeom>
        </p:spPr>
        <p:txBody>
          <a:bodyPr wrap="square">
            <a:spAutoFit/>
          </a:bodyPr>
          <a:lstStyle/>
          <a:p>
            <a:r>
              <a:rPr lang="en-US" sz="800" b="1" dirty="0" smtClean="0"/>
              <a:t>// Insertion sort in C</a:t>
            </a:r>
          </a:p>
          <a:p>
            <a:endParaRPr lang="en-US" sz="800" b="1" dirty="0" smtClean="0"/>
          </a:p>
          <a:p>
            <a:r>
              <a:rPr lang="en-US" sz="800" b="1" dirty="0" smtClean="0"/>
              <a:t>#include &lt;</a:t>
            </a:r>
            <a:r>
              <a:rPr lang="en-US" sz="800" b="1" dirty="0" err="1" smtClean="0"/>
              <a:t>stdio.h</a:t>
            </a:r>
            <a:r>
              <a:rPr lang="en-US" sz="800" b="1" dirty="0" smtClean="0"/>
              <a:t>&gt;</a:t>
            </a:r>
          </a:p>
          <a:p>
            <a:endParaRPr lang="en-US" sz="800" b="1" dirty="0" smtClean="0"/>
          </a:p>
          <a:p>
            <a:r>
              <a:rPr lang="en-US" sz="800" b="1" dirty="0" smtClean="0"/>
              <a:t>// Function to print an array</a:t>
            </a:r>
          </a:p>
          <a:p>
            <a:r>
              <a:rPr lang="en-US" sz="800" b="1" dirty="0" smtClean="0"/>
              <a:t>void </a:t>
            </a:r>
            <a:r>
              <a:rPr lang="en-US" sz="800" b="1" dirty="0" err="1" smtClean="0"/>
              <a:t>printArray</a:t>
            </a:r>
            <a:r>
              <a:rPr lang="en-US" sz="800" b="1" dirty="0" smtClean="0"/>
              <a:t>(</a:t>
            </a:r>
            <a:r>
              <a:rPr lang="en-US" sz="800" b="1" dirty="0" err="1" smtClean="0"/>
              <a:t>int</a:t>
            </a:r>
            <a:r>
              <a:rPr lang="en-US" sz="800" b="1" dirty="0" smtClean="0"/>
              <a:t> array[], </a:t>
            </a:r>
            <a:r>
              <a:rPr lang="en-US" sz="800" b="1" dirty="0" err="1" smtClean="0"/>
              <a:t>int</a:t>
            </a:r>
            <a:r>
              <a:rPr lang="en-US" sz="800" b="1" dirty="0" smtClean="0"/>
              <a:t> size) {</a:t>
            </a:r>
          </a:p>
          <a:p>
            <a:r>
              <a:rPr lang="en-US" sz="800" b="1" dirty="0" smtClean="0"/>
              <a:t>  for (</a:t>
            </a:r>
            <a:r>
              <a:rPr lang="en-US" sz="800" b="1" dirty="0" err="1" smtClean="0"/>
              <a:t>int</a:t>
            </a:r>
            <a:r>
              <a:rPr lang="en-US" sz="800" b="1" dirty="0" smtClean="0"/>
              <a:t> </a:t>
            </a:r>
            <a:r>
              <a:rPr lang="en-US" sz="800" b="1" dirty="0" err="1" smtClean="0"/>
              <a:t>i</a:t>
            </a:r>
            <a:r>
              <a:rPr lang="en-US" sz="800" b="1" dirty="0" smtClean="0"/>
              <a:t> = 0; </a:t>
            </a:r>
            <a:r>
              <a:rPr lang="en-US" sz="800" b="1" dirty="0" err="1" smtClean="0"/>
              <a:t>i</a:t>
            </a:r>
            <a:r>
              <a:rPr lang="en-US" sz="800" b="1" dirty="0" smtClean="0"/>
              <a:t> &lt; size; </a:t>
            </a:r>
            <a:r>
              <a:rPr lang="en-US" sz="800" b="1" dirty="0" err="1" smtClean="0"/>
              <a:t>i</a:t>
            </a:r>
            <a:r>
              <a:rPr lang="en-US" sz="800" b="1" dirty="0" smtClean="0"/>
              <a:t>++) {</a:t>
            </a:r>
          </a:p>
          <a:p>
            <a:r>
              <a:rPr lang="en-US" sz="800" b="1" dirty="0" smtClean="0"/>
              <a:t>    </a:t>
            </a:r>
            <a:r>
              <a:rPr lang="en-US" sz="800" b="1" dirty="0" err="1" smtClean="0"/>
              <a:t>printf</a:t>
            </a:r>
            <a:r>
              <a:rPr lang="en-US" sz="800" b="1" dirty="0" smtClean="0"/>
              <a:t>("%d ", array[</a:t>
            </a:r>
            <a:r>
              <a:rPr lang="en-US" sz="800" b="1" dirty="0" err="1" smtClean="0"/>
              <a:t>i</a:t>
            </a:r>
            <a:r>
              <a:rPr lang="en-US" sz="800" b="1" dirty="0" smtClean="0"/>
              <a:t>]);</a:t>
            </a:r>
          </a:p>
          <a:p>
            <a:r>
              <a:rPr lang="en-US" sz="800" b="1" dirty="0" smtClean="0"/>
              <a:t>  }</a:t>
            </a:r>
          </a:p>
          <a:p>
            <a:r>
              <a:rPr lang="en-US" sz="800" b="1" dirty="0" smtClean="0"/>
              <a:t>  </a:t>
            </a:r>
            <a:r>
              <a:rPr lang="en-US" sz="800" b="1" dirty="0" err="1" smtClean="0"/>
              <a:t>printf</a:t>
            </a:r>
            <a:r>
              <a:rPr lang="en-US" sz="800" b="1" dirty="0" smtClean="0"/>
              <a:t>("\n");</a:t>
            </a:r>
          </a:p>
          <a:p>
            <a:r>
              <a:rPr lang="en-US" sz="800" b="1" dirty="0" smtClean="0"/>
              <a:t>}</a:t>
            </a:r>
          </a:p>
          <a:p>
            <a:endParaRPr lang="en-US" sz="800" b="1" dirty="0" smtClean="0"/>
          </a:p>
          <a:p>
            <a:r>
              <a:rPr lang="en-US" sz="800" b="1" dirty="0" smtClean="0"/>
              <a:t>void </a:t>
            </a:r>
            <a:r>
              <a:rPr lang="en-US" sz="800" b="1" dirty="0" err="1" smtClean="0"/>
              <a:t>insertionSort</a:t>
            </a:r>
            <a:r>
              <a:rPr lang="en-US" sz="800" b="1" dirty="0" smtClean="0"/>
              <a:t>(</a:t>
            </a:r>
            <a:r>
              <a:rPr lang="en-US" sz="800" b="1" dirty="0" err="1" smtClean="0"/>
              <a:t>int</a:t>
            </a:r>
            <a:r>
              <a:rPr lang="en-US" sz="800" b="1" dirty="0" smtClean="0"/>
              <a:t> array[], </a:t>
            </a:r>
            <a:r>
              <a:rPr lang="en-US" sz="800" b="1" dirty="0" err="1" smtClean="0"/>
              <a:t>int</a:t>
            </a:r>
            <a:r>
              <a:rPr lang="en-US" sz="800" b="1" dirty="0" smtClean="0"/>
              <a:t> size) {</a:t>
            </a:r>
          </a:p>
          <a:p>
            <a:r>
              <a:rPr lang="en-US" sz="800" b="1" dirty="0" smtClean="0"/>
              <a:t>  for (</a:t>
            </a:r>
            <a:r>
              <a:rPr lang="en-US" sz="800" b="1" dirty="0" err="1" smtClean="0"/>
              <a:t>int</a:t>
            </a:r>
            <a:r>
              <a:rPr lang="en-US" sz="800" b="1" dirty="0" smtClean="0"/>
              <a:t> step = 1; step &lt; size; step++) {</a:t>
            </a:r>
          </a:p>
          <a:p>
            <a:r>
              <a:rPr lang="en-US" sz="800" b="1" dirty="0" smtClean="0"/>
              <a:t>    </a:t>
            </a:r>
            <a:r>
              <a:rPr lang="en-US" sz="800" b="1" dirty="0" err="1" smtClean="0"/>
              <a:t>int</a:t>
            </a:r>
            <a:r>
              <a:rPr lang="en-US" sz="800" b="1" dirty="0" smtClean="0"/>
              <a:t> key = array[step];</a:t>
            </a:r>
          </a:p>
          <a:p>
            <a:r>
              <a:rPr lang="en-US" sz="800" b="1" dirty="0" smtClean="0"/>
              <a:t>    </a:t>
            </a:r>
            <a:r>
              <a:rPr lang="en-US" sz="800" b="1" dirty="0" err="1" smtClean="0"/>
              <a:t>int</a:t>
            </a:r>
            <a:r>
              <a:rPr lang="en-US" sz="800" b="1" dirty="0" smtClean="0"/>
              <a:t> j = step - 1;</a:t>
            </a:r>
          </a:p>
          <a:p>
            <a:endParaRPr lang="en-US" sz="800" b="1" dirty="0" smtClean="0"/>
          </a:p>
          <a:p>
            <a:r>
              <a:rPr lang="en-US" sz="800" b="1" dirty="0" smtClean="0"/>
              <a:t>    // Compare key with each element on the left of it until an element smaller than</a:t>
            </a:r>
          </a:p>
          <a:p>
            <a:r>
              <a:rPr lang="en-US" sz="800" b="1" dirty="0" smtClean="0"/>
              <a:t>    // it is found.</a:t>
            </a:r>
          </a:p>
          <a:p>
            <a:r>
              <a:rPr lang="en-US" sz="800" b="1" dirty="0" smtClean="0"/>
              <a:t>    // For descending order, change key&lt;array[j] to key&gt;array[j].</a:t>
            </a:r>
          </a:p>
          <a:p>
            <a:r>
              <a:rPr lang="en-US" sz="800" b="1" dirty="0" smtClean="0"/>
              <a:t>    while (key &lt; array[j] &amp;&amp; j &gt;= 0) {</a:t>
            </a:r>
          </a:p>
          <a:p>
            <a:r>
              <a:rPr lang="en-US" sz="800" b="1" dirty="0" smtClean="0"/>
              <a:t>      array[j + 1] = array[j];</a:t>
            </a:r>
          </a:p>
          <a:p>
            <a:r>
              <a:rPr lang="en-US" sz="800" b="1" dirty="0" smtClean="0"/>
              <a:t>      --j;</a:t>
            </a:r>
          </a:p>
          <a:p>
            <a:r>
              <a:rPr lang="en-US" sz="800" b="1" dirty="0" smtClean="0"/>
              <a:t>    }</a:t>
            </a:r>
          </a:p>
          <a:p>
            <a:r>
              <a:rPr lang="en-US" sz="800" b="1" dirty="0" smtClean="0"/>
              <a:t>    array[j + 1] = key;</a:t>
            </a:r>
          </a:p>
          <a:p>
            <a:r>
              <a:rPr lang="en-US" sz="800" b="1" dirty="0" smtClean="0"/>
              <a:t>  }</a:t>
            </a:r>
          </a:p>
          <a:p>
            <a:r>
              <a:rPr lang="en-US" sz="800" b="1" dirty="0" smtClean="0"/>
              <a:t>}</a:t>
            </a:r>
          </a:p>
          <a:p>
            <a:endParaRPr lang="en-US" sz="800" b="1" dirty="0" smtClean="0"/>
          </a:p>
          <a:p>
            <a:r>
              <a:rPr lang="en-US" sz="800" b="1" dirty="0" smtClean="0"/>
              <a:t>// Driver code</a:t>
            </a:r>
          </a:p>
          <a:p>
            <a:r>
              <a:rPr lang="en-US" sz="800" b="1" dirty="0" err="1" smtClean="0"/>
              <a:t>int</a:t>
            </a:r>
            <a:r>
              <a:rPr lang="en-US" sz="800" b="1" dirty="0" smtClean="0"/>
              <a:t> main() {</a:t>
            </a:r>
          </a:p>
          <a:p>
            <a:r>
              <a:rPr lang="en-US" sz="800" b="1" dirty="0" smtClean="0"/>
              <a:t>  </a:t>
            </a:r>
            <a:r>
              <a:rPr lang="en-US" sz="800" b="1" dirty="0" err="1" smtClean="0"/>
              <a:t>int</a:t>
            </a:r>
            <a:r>
              <a:rPr lang="en-US" sz="800" b="1" dirty="0" smtClean="0"/>
              <a:t> data[] = {9, 5, 1, 4, 3};</a:t>
            </a:r>
          </a:p>
          <a:p>
            <a:r>
              <a:rPr lang="en-US" sz="800" b="1" dirty="0" smtClean="0"/>
              <a:t>  </a:t>
            </a:r>
            <a:r>
              <a:rPr lang="en-US" sz="800" b="1" dirty="0" err="1" smtClean="0"/>
              <a:t>int</a:t>
            </a:r>
            <a:r>
              <a:rPr lang="en-US" sz="800" b="1" dirty="0" smtClean="0"/>
              <a:t> size = </a:t>
            </a:r>
            <a:r>
              <a:rPr lang="en-US" sz="800" b="1" dirty="0" err="1" smtClean="0"/>
              <a:t>sizeof</a:t>
            </a:r>
            <a:r>
              <a:rPr lang="en-US" sz="800" b="1" dirty="0" smtClean="0"/>
              <a:t>(data) / </a:t>
            </a:r>
            <a:r>
              <a:rPr lang="en-US" sz="800" b="1" dirty="0" err="1" smtClean="0"/>
              <a:t>sizeof</a:t>
            </a:r>
            <a:r>
              <a:rPr lang="en-US" sz="800" b="1" dirty="0" smtClean="0"/>
              <a:t>(data[0]);</a:t>
            </a:r>
          </a:p>
          <a:p>
            <a:r>
              <a:rPr lang="en-US" sz="800" b="1" dirty="0" smtClean="0"/>
              <a:t>  </a:t>
            </a:r>
            <a:r>
              <a:rPr lang="en-US" sz="800" b="1" dirty="0" err="1" smtClean="0"/>
              <a:t>insertionSort</a:t>
            </a:r>
            <a:r>
              <a:rPr lang="en-US" sz="800" b="1" dirty="0" smtClean="0"/>
              <a:t>(data, size);</a:t>
            </a:r>
          </a:p>
          <a:p>
            <a:r>
              <a:rPr lang="en-US" sz="800" b="1" dirty="0" smtClean="0"/>
              <a:t>  </a:t>
            </a:r>
            <a:r>
              <a:rPr lang="en-US" sz="800" b="1" dirty="0" err="1" smtClean="0"/>
              <a:t>printf</a:t>
            </a:r>
            <a:r>
              <a:rPr lang="en-US" sz="800" b="1" dirty="0" smtClean="0"/>
              <a:t>("Sorted array in ascending order:\n");</a:t>
            </a:r>
          </a:p>
          <a:p>
            <a:r>
              <a:rPr lang="en-US" sz="800" b="1" dirty="0" smtClean="0"/>
              <a:t>  </a:t>
            </a:r>
            <a:r>
              <a:rPr lang="en-US" sz="800" b="1" dirty="0" err="1" smtClean="0"/>
              <a:t>printArray</a:t>
            </a:r>
            <a:r>
              <a:rPr lang="en-US" sz="800" b="1" dirty="0" smtClean="0"/>
              <a:t>(data, size);</a:t>
            </a:r>
          </a:p>
          <a:p>
            <a:r>
              <a:rPr lang="en-US" sz="800" b="1" dirty="0" smtClean="0"/>
              <a:t>}</a:t>
            </a:r>
            <a:endParaRPr lang="en-US" sz="800" b="1" dirty="0"/>
          </a:p>
        </p:txBody>
      </p:sp>
    </p:spTree>
    <p:extLst>
      <p:ext uri="{BB962C8B-B14F-4D97-AF65-F5344CB8AC3E}">
        <p14:creationId xmlns:p14="http://schemas.microsoft.com/office/powerpoint/2010/main" val="409725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b="1" dirty="0" smtClean="0"/>
              <a:t>Merge </a:t>
            </a:r>
            <a:r>
              <a:rPr lang="en-US" b="1" dirty="0"/>
              <a:t>Sort</a:t>
            </a:r>
            <a:r>
              <a:rPr lang="en-US" dirty="0"/>
              <a:t> is a </a:t>
            </a:r>
            <a:r>
              <a:rPr lang="en-US" u="sng" dirty="0">
                <a:hlinkClick r:id="rId2"/>
              </a:rPr>
              <a:t>Divide and Conquer</a:t>
            </a:r>
            <a:r>
              <a:rPr lang="en-US" dirty="0"/>
              <a:t> algorithm. It divides the input array into two halves, calls itself for the two halves, and then it merges the two sorted halves. </a:t>
            </a:r>
            <a:endParaRPr lang="en-US" dirty="0" smtClean="0"/>
          </a:p>
          <a:p>
            <a:r>
              <a:rPr lang="en-US" b="1" dirty="0" smtClean="0"/>
              <a:t>The </a:t>
            </a:r>
            <a:r>
              <a:rPr lang="en-US" b="1" dirty="0"/>
              <a:t>merge() function</a:t>
            </a:r>
            <a:r>
              <a:rPr lang="en-US" dirty="0"/>
              <a:t> is used for merging two halves. The merge(</a:t>
            </a:r>
            <a:r>
              <a:rPr lang="en-US" dirty="0" err="1"/>
              <a:t>arr</a:t>
            </a:r>
            <a:r>
              <a:rPr lang="en-US" dirty="0"/>
              <a:t>, l, m, r) is a key process that assumes that </a:t>
            </a:r>
            <a:r>
              <a:rPr lang="en-US" dirty="0" err="1"/>
              <a:t>arr</a:t>
            </a:r>
            <a:r>
              <a:rPr lang="en-US" dirty="0"/>
              <a:t>[</a:t>
            </a:r>
            <a:r>
              <a:rPr lang="en-US" dirty="0" err="1"/>
              <a:t>l..m</a:t>
            </a:r>
            <a:r>
              <a:rPr lang="en-US" dirty="0"/>
              <a:t>] and </a:t>
            </a:r>
            <a:r>
              <a:rPr lang="en-US" dirty="0" err="1"/>
              <a:t>arr</a:t>
            </a:r>
            <a:r>
              <a:rPr lang="en-US" dirty="0"/>
              <a:t>[m+1..r] are sorted and merges the two sorted sub-arrays into one. </a:t>
            </a:r>
            <a:endParaRPr lang="en-US" dirty="0"/>
          </a:p>
        </p:txBody>
      </p:sp>
    </p:spTree>
    <p:extLst>
      <p:ext uri="{BB962C8B-B14F-4D97-AF65-F5344CB8AC3E}">
        <p14:creationId xmlns:p14="http://schemas.microsoft.com/office/powerpoint/2010/main" val="416085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09235" y="6569847"/>
            <a:ext cx="45719" cy="78376"/>
          </a:xfrm>
        </p:spPr>
        <p:txBody>
          <a:bodyPr>
            <a:normAutofit fontScale="25000" lnSpcReduction="20000"/>
          </a:bodyPr>
          <a:lstStyle/>
          <a:p>
            <a:pPr marL="0" indent="0">
              <a:buNone/>
            </a:pPr>
            <a:endParaRPr lang="en-US" dirty="0"/>
          </a:p>
        </p:txBody>
      </p:sp>
      <p:pic>
        <p:nvPicPr>
          <p:cNvPr id="2052" name="Picture 4" descr="merge two sorted arra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8928" y="2341605"/>
            <a:ext cx="5100411" cy="45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5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
        <p:nvSpPr>
          <p:cNvPr id="3" name="Content Placeholder 2"/>
          <p:cNvSpPr>
            <a:spLocks noGrp="1"/>
          </p:cNvSpPr>
          <p:nvPr>
            <p:ph idx="1"/>
          </p:nvPr>
        </p:nvSpPr>
        <p:spPr>
          <a:xfrm>
            <a:off x="972074" y="2532139"/>
            <a:ext cx="10762726" cy="3416300"/>
          </a:xfrm>
        </p:spPr>
        <p:txBody>
          <a:bodyPr/>
          <a:lstStyle/>
          <a:p>
            <a:r>
              <a:rPr lang="en-US" sz="1400" b="1" i="1" dirty="0"/>
              <a:t>Heap sort</a:t>
            </a:r>
            <a:r>
              <a:rPr lang="en-US" sz="1400" i="1" dirty="0"/>
              <a:t> is a comparison-based sorting technique based on </a:t>
            </a:r>
            <a:r>
              <a:rPr lang="en-US" sz="1400" i="1" u="sng" dirty="0">
                <a:hlinkClick r:id="rId2"/>
              </a:rPr>
              <a:t>Binary Heap</a:t>
            </a:r>
            <a:r>
              <a:rPr lang="en-US" sz="1400" i="1" dirty="0"/>
              <a:t> data structure. It is similar to the </a:t>
            </a:r>
            <a:r>
              <a:rPr lang="en-US" sz="1400" i="1" u="sng" dirty="0">
                <a:hlinkClick r:id="rId3"/>
              </a:rPr>
              <a:t>selection sort</a:t>
            </a:r>
            <a:r>
              <a:rPr lang="en-US" sz="1400" i="1" dirty="0"/>
              <a:t> where we first find the minimum element and place the minimum element at the beginning. Repeat the same process for the remaining elements</a:t>
            </a:r>
            <a:r>
              <a:rPr lang="en-US" sz="1400" i="1" dirty="0" smtClean="0"/>
              <a:t>.</a:t>
            </a:r>
          </a:p>
          <a:p>
            <a:endParaRPr lang="en-US" dirty="0"/>
          </a:p>
        </p:txBody>
      </p:sp>
      <p:sp>
        <p:nvSpPr>
          <p:cNvPr id="4" name="Rectangle 1"/>
          <p:cNvSpPr>
            <a:spLocks noChangeArrowheads="1"/>
          </p:cNvSpPr>
          <p:nvPr/>
        </p:nvSpPr>
        <p:spPr bwMode="auto">
          <a:xfrm>
            <a:off x="1056342" y="3322100"/>
            <a:ext cx="10921259" cy="2710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smtClean="0">
                <a:ln>
                  <a:noFill/>
                </a:ln>
                <a:solidFill>
                  <a:srgbClr val="273239"/>
                </a:solidFill>
                <a:effectLst/>
                <a:latin typeface="+mj-lt"/>
              </a:rPr>
              <a:t>Heap Sort Algorithm</a:t>
            </a:r>
          </a:p>
          <a:p>
            <a:pPr marL="285750" marR="0" lvl="0" indent="-28575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0" i="0" u="none" strike="noStrike" cap="none" normalizeH="0" baseline="0" dirty="0" smtClean="0">
                <a:ln>
                  <a:noFill/>
                </a:ln>
                <a:solidFill>
                  <a:srgbClr val="273239"/>
                </a:solidFill>
                <a:effectLst/>
                <a:latin typeface="+mj-lt"/>
              </a:rPr>
              <a:t>To solve the problem follow the below idea:</a:t>
            </a:r>
            <a:endParaRPr kumimoji="0" lang="en-US" altLang="en-US" sz="1400" b="0" i="0" u="none" strike="noStrike" cap="none" normalizeH="0" baseline="0" dirty="0" smtClean="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0" i="0" u="none" strike="noStrike" cap="none" normalizeH="0" baseline="0" dirty="0" smtClean="0">
                <a:ln>
                  <a:noFill/>
                </a:ln>
                <a:solidFill>
                  <a:schemeClr val="tx1"/>
                </a:solidFill>
                <a:effectLst/>
                <a:latin typeface="+mj-lt"/>
              </a:rPr>
              <a:t>First convert the array into heap data structure using </a:t>
            </a:r>
            <a:r>
              <a:rPr kumimoji="0" lang="en-US" altLang="en-US" sz="1400" b="0" i="0" u="none" strike="noStrike" cap="none" normalizeH="0" baseline="0" dirty="0" err="1" smtClean="0">
                <a:ln>
                  <a:noFill/>
                </a:ln>
                <a:solidFill>
                  <a:schemeClr val="tx1"/>
                </a:solidFill>
                <a:effectLst/>
                <a:latin typeface="+mj-lt"/>
              </a:rPr>
              <a:t>heapify</a:t>
            </a:r>
            <a:r>
              <a:rPr kumimoji="0" lang="en-US" altLang="en-US" sz="1400" b="0" i="0" u="none" strike="noStrike" cap="none" normalizeH="0" baseline="0" dirty="0" smtClean="0">
                <a:ln>
                  <a:noFill/>
                </a:ln>
                <a:solidFill>
                  <a:schemeClr val="tx1"/>
                </a:solidFill>
                <a:effectLst/>
                <a:latin typeface="+mj-lt"/>
              </a:rPr>
              <a:t>, then one by one delete the root node of the Max-heap and </a:t>
            </a:r>
          </a:p>
          <a:p>
            <a:pPr marR="0" lvl="0" algn="l" defTabSz="914400" rtl="0" eaLnBrk="0" fontAlgn="base" latinLnBrk="0" hangingPunct="0">
              <a:lnSpc>
                <a:spcPct val="100000"/>
              </a:lnSpc>
              <a:spcBef>
                <a:spcPct val="0"/>
              </a:spcBef>
              <a:spcAft>
                <a:spcPct val="0"/>
              </a:spcAft>
              <a:buClr>
                <a:schemeClr val="accent1"/>
              </a:buClr>
              <a:buSzTx/>
              <a:tabLst/>
            </a:pPr>
            <a:r>
              <a:rPr lang="en-US" altLang="en-US" sz="1400" dirty="0">
                <a:latin typeface="+mj-lt"/>
              </a:rPr>
              <a:t> </a:t>
            </a:r>
            <a:r>
              <a:rPr lang="en-US" altLang="en-US" sz="1400" dirty="0" smtClean="0">
                <a:latin typeface="+mj-lt"/>
              </a:rPr>
              <a:t>     </a:t>
            </a:r>
            <a:r>
              <a:rPr kumimoji="0" lang="en-US" altLang="en-US" sz="1400" b="0" i="0" u="none" strike="noStrike" cap="none" normalizeH="0" baseline="0" dirty="0" smtClean="0">
                <a:ln>
                  <a:noFill/>
                </a:ln>
                <a:solidFill>
                  <a:schemeClr val="tx1"/>
                </a:solidFill>
                <a:effectLst/>
                <a:latin typeface="+mj-lt"/>
              </a:rPr>
              <a:t>replace it with the last node in the heap and then </a:t>
            </a:r>
            <a:r>
              <a:rPr kumimoji="0" lang="en-US" altLang="en-US" sz="1400" b="0" i="0" u="none" strike="noStrike" cap="none" normalizeH="0" baseline="0" dirty="0" err="1" smtClean="0">
                <a:ln>
                  <a:noFill/>
                </a:ln>
                <a:solidFill>
                  <a:schemeClr val="tx1"/>
                </a:solidFill>
                <a:effectLst/>
                <a:latin typeface="+mj-lt"/>
              </a:rPr>
              <a:t>heapify</a:t>
            </a:r>
            <a:r>
              <a:rPr kumimoji="0" lang="en-US" altLang="en-US" sz="1400" b="0" i="0" u="none" strike="noStrike" cap="none" normalizeH="0" baseline="0" dirty="0" smtClean="0">
                <a:ln>
                  <a:noFill/>
                </a:ln>
                <a:solidFill>
                  <a:schemeClr val="tx1"/>
                </a:solidFill>
                <a:effectLst/>
                <a:latin typeface="+mj-lt"/>
              </a:rPr>
              <a:t> the root of the heap. Repeat this process until size of heap is </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1400" b="0" i="0" u="none" strike="noStrike" cap="none" normalizeH="0" baseline="0" dirty="0" smtClean="0">
                <a:ln>
                  <a:noFill/>
                </a:ln>
                <a:solidFill>
                  <a:schemeClr val="tx1"/>
                </a:solidFill>
                <a:effectLst/>
                <a:latin typeface="+mj-lt"/>
              </a:rPr>
              <a:t>       greater than 1.</a:t>
            </a:r>
          </a:p>
          <a:p>
            <a:pPr marL="285750" marR="0" lvl="0" indent="-28575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0" i="0" u="none" strike="noStrike" cap="none" normalizeH="0" baseline="0" dirty="0" smtClean="0">
                <a:ln>
                  <a:noFill/>
                </a:ln>
                <a:solidFill>
                  <a:schemeClr val="tx1"/>
                </a:solidFill>
                <a:effectLst/>
                <a:latin typeface="+mj-lt"/>
              </a:rPr>
              <a:t>Build a heap from the given input array.</a:t>
            </a:r>
          </a:p>
          <a:p>
            <a:pPr marL="285750" marR="0" lvl="0" indent="-28575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0" i="0" u="none" strike="noStrike" cap="none" normalizeH="0" baseline="0" dirty="0" smtClean="0">
                <a:ln>
                  <a:noFill/>
                </a:ln>
                <a:solidFill>
                  <a:schemeClr val="tx1"/>
                </a:solidFill>
                <a:effectLst/>
                <a:latin typeface="+mj-lt"/>
              </a:rPr>
              <a:t>Repeat the following steps until the heap contains only one element:</a:t>
            </a:r>
          </a:p>
          <a:p>
            <a:pPr marL="742950" marR="0" lvl="1"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mj-lt"/>
              </a:rPr>
              <a:t>Swap the root element of the heap (which is the largest element) with the last element of the heap.</a:t>
            </a:r>
          </a:p>
          <a:p>
            <a:pPr marL="742950" marR="0" lvl="1"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mj-lt"/>
              </a:rPr>
              <a:t>Remove the last element of the heap (which is now in the correct position).</a:t>
            </a:r>
          </a:p>
          <a:p>
            <a:pPr marL="742950" marR="0" lvl="1"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1400" b="0" i="0" u="none" strike="noStrike" cap="none" normalizeH="0" baseline="0" dirty="0" err="1" smtClean="0">
                <a:ln>
                  <a:noFill/>
                </a:ln>
                <a:solidFill>
                  <a:schemeClr val="tx1"/>
                </a:solidFill>
                <a:effectLst/>
                <a:latin typeface="+mj-lt"/>
              </a:rPr>
              <a:t>Heapify</a:t>
            </a:r>
            <a:r>
              <a:rPr kumimoji="0" lang="en-US" altLang="en-US" sz="1400" b="0" i="0" u="none" strike="noStrike" cap="none" normalizeH="0" baseline="0" dirty="0" smtClean="0">
                <a:ln>
                  <a:noFill/>
                </a:ln>
                <a:solidFill>
                  <a:schemeClr val="tx1"/>
                </a:solidFill>
                <a:effectLst/>
                <a:latin typeface="+mj-lt"/>
              </a:rPr>
              <a:t> the remaining elements of the heap.</a:t>
            </a:r>
          </a:p>
          <a:p>
            <a:pPr marL="285750" marR="0" lvl="0" indent="-28575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0" i="0" u="none" strike="noStrike" cap="none" normalizeH="0" baseline="0" dirty="0" smtClean="0">
                <a:ln>
                  <a:noFill/>
                </a:ln>
                <a:solidFill>
                  <a:schemeClr val="tx1"/>
                </a:solidFill>
                <a:effectLst/>
                <a:latin typeface="+mj-lt"/>
              </a:rPr>
              <a:t>The sorted array is obtained by reversing the order of the elements in the input array.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8128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25959" y="2452527"/>
            <a:ext cx="3036213" cy="1805964"/>
          </a:xfrm>
          <a:prstGeom prst="rect">
            <a:avLst/>
          </a:prstGeom>
        </p:spPr>
      </p:pic>
      <p:pic>
        <p:nvPicPr>
          <p:cNvPr id="8" name="Picture 7"/>
          <p:cNvPicPr>
            <a:picLocks noChangeAspect="1"/>
          </p:cNvPicPr>
          <p:nvPr/>
        </p:nvPicPr>
        <p:blipFill>
          <a:blip r:embed="rId3"/>
          <a:stretch>
            <a:fillRect/>
          </a:stretch>
        </p:blipFill>
        <p:spPr>
          <a:xfrm>
            <a:off x="3448594" y="2452527"/>
            <a:ext cx="3866894" cy="1805964"/>
          </a:xfrm>
          <a:prstGeom prst="rect">
            <a:avLst/>
          </a:prstGeom>
        </p:spPr>
      </p:pic>
      <p:pic>
        <p:nvPicPr>
          <p:cNvPr id="9" name="Picture 8"/>
          <p:cNvPicPr>
            <a:picLocks noChangeAspect="1"/>
          </p:cNvPicPr>
          <p:nvPr/>
        </p:nvPicPr>
        <p:blipFill>
          <a:blip r:embed="rId4"/>
          <a:stretch>
            <a:fillRect/>
          </a:stretch>
        </p:blipFill>
        <p:spPr>
          <a:xfrm>
            <a:off x="7463535" y="2422047"/>
            <a:ext cx="4475917" cy="1866924"/>
          </a:xfrm>
          <a:prstGeom prst="rect">
            <a:avLst/>
          </a:prstGeom>
        </p:spPr>
      </p:pic>
      <p:pic>
        <p:nvPicPr>
          <p:cNvPr id="10" name="Picture 9"/>
          <p:cNvPicPr>
            <a:picLocks noChangeAspect="1"/>
          </p:cNvPicPr>
          <p:nvPr/>
        </p:nvPicPr>
        <p:blipFill>
          <a:blip r:embed="rId5"/>
          <a:stretch>
            <a:fillRect/>
          </a:stretch>
        </p:blipFill>
        <p:spPr>
          <a:xfrm>
            <a:off x="125959" y="4608187"/>
            <a:ext cx="4263161" cy="2062579"/>
          </a:xfrm>
          <a:prstGeom prst="rect">
            <a:avLst/>
          </a:prstGeom>
        </p:spPr>
      </p:pic>
      <p:pic>
        <p:nvPicPr>
          <p:cNvPr id="11" name="Picture 10"/>
          <p:cNvPicPr>
            <a:picLocks noChangeAspect="1"/>
          </p:cNvPicPr>
          <p:nvPr/>
        </p:nvPicPr>
        <p:blipFill>
          <a:blip r:embed="rId6"/>
          <a:stretch>
            <a:fillRect/>
          </a:stretch>
        </p:blipFill>
        <p:spPr>
          <a:xfrm>
            <a:off x="4506332" y="4584579"/>
            <a:ext cx="3061417" cy="1975493"/>
          </a:xfrm>
          <a:prstGeom prst="rect">
            <a:avLst/>
          </a:prstGeom>
        </p:spPr>
      </p:pic>
      <p:pic>
        <p:nvPicPr>
          <p:cNvPr id="12" name="Picture 11"/>
          <p:cNvPicPr>
            <a:picLocks noChangeAspect="1"/>
          </p:cNvPicPr>
          <p:nvPr/>
        </p:nvPicPr>
        <p:blipFill>
          <a:blip r:embed="rId7"/>
          <a:stretch>
            <a:fillRect/>
          </a:stretch>
        </p:blipFill>
        <p:spPr>
          <a:xfrm>
            <a:off x="7684962" y="4584579"/>
            <a:ext cx="4254490" cy="1971021"/>
          </a:xfrm>
          <a:prstGeom prst="rect">
            <a:avLst/>
          </a:prstGeom>
        </p:spPr>
      </p:pic>
    </p:spTree>
    <p:extLst>
      <p:ext uri="{BB962C8B-B14F-4D97-AF65-F5344CB8AC3E}">
        <p14:creationId xmlns:p14="http://schemas.microsoft.com/office/powerpoint/2010/main" val="161191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a:xfrm>
            <a:off x="1122829" y="2579551"/>
            <a:ext cx="8825659" cy="3416300"/>
          </a:xfrm>
        </p:spPr>
        <p:txBody>
          <a:bodyPr/>
          <a:lstStyle/>
          <a:p>
            <a:r>
              <a:rPr lang="en-US" b="1" dirty="0"/>
              <a:t>Bubble Sort</a:t>
            </a:r>
            <a:r>
              <a:rPr lang="en-US" dirty="0"/>
              <a:t> is the simplest </a:t>
            </a:r>
            <a:r>
              <a:rPr lang="en-US" u="sng" dirty="0">
                <a:hlinkClick r:id="rId2"/>
              </a:rPr>
              <a:t>sorting algorithm</a:t>
            </a:r>
            <a:r>
              <a:rPr lang="en-US" dirty="0"/>
              <a:t> that works by repeatedly swapping the adjacent elements if they are in the wrong order. This algorithm is not suitable for large data sets as its average and worst-case time complexity is quite high</a:t>
            </a:r>
            <a:r>
              <a:rPr lang="en-US" dirty="0" smtClean="0"/>
              <a:t>.</a:t>
            </a:r>
          </a:p>
          <a:p>
            <a:endParaRPr lang="en-US" dirty="0"/>
          </a:p>
        </p:txBody>
      </p:sp>
      <p:sp>
        <p:nvSpPr>
          <p:cNvPr id="4" name="Rectangle 1"/>
          <p:cNvSpPr>
            <a:spLocks noChangeArrowheads="1"/>
          </p:cNvSpPr>
          <p:nvPr/>
        </p:nvSpPr>
        <p:spPr bwMode="auto">
          <a:xfrm>
            <a:off x="1272471" y="4079417"/>
            <a:ext cx="8526373" cy="2369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Century Gothic" panose="020B0502020202020204" pitchFamily="34" charset="0"/>
              <a:buChar char="►"/>
              <a:tabLst/>
            </a:pPr>
            <a:r>
              <a:rPr kumimoji="0" lang="en-US" altLang="en-US" b="1" i="0" u="none" strike="noStrike" cap="none" normalizeH="0" baseline="0" dirty="0" smtClean="0">
                <a:ln>
                  <a:noFill/>
                </a:ln>
                <a:solidFill>
                  <a:srgbClr val="273239"/>
                </a:solidFill>
                <a:effectLst/>
                <a:latin typeface="+mj-lt"/>
              </a:rPr>
              <a:t>Bubble Sort 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In Bubble Sort algorithm,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j-lt"/>
              </a:rPr>
              <a:t>traverse from left and compare adjacent elements and the higher one is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j-lt"/>
              </a:rPr>
              <a:t>  placed at right side.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j-lt"/>
              </a:rPr>
              <a:t>In this way, the largest element is moved to the rightmost end at first.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j-lt"/>
              </a:rPr>
              <a:t>This process is then continued to find the second largest and place it and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lang="en-US" altLang="en-US" dirty="0">
                <a:latin typeface="+mj-lt"/>
              </a:rPr>
              <a:t> </a:t>
            </a:r>
            <a:r>
              <a:rPr lang="en-US" altLang="en-US" dirty="0" smtClean="0">
                <a:latin typeface="+mj-lt"/>
              </a:rPr>
              <a:t> </a:t>
            </a:r>
            <a:r>
              <a:rPr kumimoji="0" lang="en-US" altLang="en-US" b="0" i="0" u="none" strike="noStrike" cap="none" normalizeH="0" baseline="0" dirty="0" smtClean="0">
                <a:ln>
                  <a:noFill/>
                </a:ln>
                <a:solidFill>
                  <a:schemeClr val="tx1"/>
                </a:solidFill>
                <a:effectLst/>
                <a:latin typeface="+mj-lt"/>
              </a:rPr>
              <a:t>so on until the data is sorted.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7125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fontAlgn="base"/>
            <a:r>
              <a:rPr lang="en-US" b="1" dirty="0"/>
              <a:t>Time Complexity: </a:t>
            </a:r>
            <a:r>
              <a:rPr lang="en-US" dirty="0"/>
              <a:t>O(N</a:t>
            </a:r>
            <a:r>
              <a:rPr lang="en-US" baseline="30000" dirty="0"/>
              <a:t>2</a:t>
            </a:r>
            <a:r>
              <a:rPr lang="en-US" dirty="0"/>
              <a:t>)</a:t>
            </a:r>
            <a:br>
              <a:rPr lang="en-US" dirty="0"/>
            </a:br>
            <a:r>
              <a:rPr lang="en-US" b="1" dirty="0"/>
              <a:t>Auxiliary Space:</a:t>
            </a:r>
            <a:r>
              <a:rPr lang="en-US" dirty="0"/>
              <a:t> O(1)</a:t>
            </a:r>
          </a:p>
          <a:p>
            <a:pPr fontAlgn="base"/>
            <a:r>
              <a:rPr lang="en-US" b="1" dirty="0"/>
              <a:t>Advantages of Bubble Sort:</a:t>
            </a:r>
          </a:p>
          <a:p>
            <a:pPr fontAlgn="base"/>
            <a:r>
              <a:rPr lang="en-US" dirty="0"/>
              <a:t>Bubble sort is easy to understand and implement.</a:t>
            </a:r>
          </a:p>
          <a:p>
            <a:pPr fontAlgn="base"/>
            <a:r>
              <a:rPr lang="en-US" dirty="0"/>
              <a:t>It does not require any additional memory space.</a:t>
            </a:r>
          </a:p>
          <a:p>
            <a:pPr fontAlgn="base"/>
            <a:r>
              <a:rPr lang="en-US" dirty="0"/>
              <a:t>It is a stable sorting algorithm, meaning that elements with the same key value maintain their relative order in the sorted output.</a:t>
            </a:r>
          </a:p>
          <a:p>
            <a:pPr fontAlgn="base"/>
            <a:r>
              <a:rPr lang="en-US" b="1" dirty="0"/>
              <a:t>Disadvantages of Bubble Sort:</a:t>
            </a:r>
          </a:p>
          <a:p>
            <a:pPr fontAlgn="base"/>
            <a:r>
              <a:rPr lang="en-US" dirty="0"/>
              <a:t>Bubble sort has a time complexity of O(N</a:t>
            </a:r>
            <a:r>
              <a:rPr lang="en-US" baseline="30000" dirty="0"/>
              <a:t>2</a:t>
            </a:r>
            <a:r>
              <a:rPr lang="en-US" dirty="0"/>
              <a:t>) which makes it very slow for large data sets.</a:t>
            </a:r>
          </a:p>
          <a:p>
            <a:pPr fontAlgn="base"/>
            <a:r>
              <a:rPr lang="en-US" dirty="0"/>
              <a:t>Bubble sort is a comparison-based sorting algorithm, which means that it requires a comparison operator to determine the relative order of elements in the input data set. It can limit the efficiency of the algorithm in certain cases.</a:t>
            </a:r>
          </a:p>
          <a:p>
            <a:endParaRPr lang="en-US" dirty="0"/>
          </a:p>
        </p:txBody>
      </p:sp>
    </p:spTree>
    <p:extLst>
      <p:ext uri="{BB962C8B-B14F-4D97-AF65-F5344CB8AC3E}">
        <p14:creationId xmlns:p14="http://schemas.microsoft.com/office/powerpoint/2010/main" val="2187176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54</TotalTime>
  <Words>556</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 Boardroom</vt:lpstr>
      <vt:lpstr>DAY 8 PPT</vt:lpstr>
      <vt:lpstr>INSERTION SORT</vt:lpstr>
      <vt:lpstr>PowerPoint Presentation</vt:lpstr>
      <vt:lpstr>MERGE SORT</vt:lpstr>
      <vt:lpstr>PowerPoint Presentation</vt:lpstr>
      <vt:lpstr>HEAP SORT</vt:lpstr>
      <vt:lpstr>PowerPoint Presentation</vt:lpstr>
      <vt:lpstr>BUBBLE SORT</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cp:revision>
  <dcterms:created xsi:type="dcterms:W3CDTF">2024-04-16T14:49:27Z</dcterms:created>
  <dcterms:modified xsi:type="dcterms:W3CDTF">2024-04-16T15:43:53Z</dcterms:modified>
</cp:coreProperties>
</file>