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64"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7" d="100"/>
          <a:sy n="87" d="100"/>
        </p:scale>
        <p:origin x="52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99171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17B83-9544-4C2B-8935-377AACC640B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420927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1811207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245348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100447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617B83-9544-4C2B-8935-377AACC640B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2683177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617B83-9544-4C2B-8935-377AACC640BC}" type="datetimeFigureOut">
              <a:rPr lang="en-US" smtClean="0"/>
              <a:t>4/3/2024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3681221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1666848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127104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205223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17B83-9544-4C2B-8935-377AACC640B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315398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17B83-9544-4C2B-8935-377AACC640B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375458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17B83-9544-4C2B-8935-377AACC640B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4057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17B83-9544-4C2B-8935-377AACC640BC}"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33577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17B83-9544-4C2B-8935-377AACC640BC}"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250532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17B83-9544-4C2B-8935-377AACC640B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413994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17B83-9544-4C2B-8935-377AACC640B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64F3E5-61F9-4A95-B06B-E7B527CDCBEB}" type="slidenum">
              <a:rPr lang="en-US" smtClean="0"/>
              <a:t>‹#›</a:t>
            </a:fld>
            <a:endParaRPr lang="en-US"/>
          </a:p>
        </p:txBody>
      </p:sp>
    </p:spTree>
    <p:extLst>
      <p:ext uri="{BB962C8B-B14F-4D97-AF65-F5344CB8AC3E}">
        <p14:creationId xmlns:p14="http://schemas.microsoft.com/office/powerpoint/2010/main" val="130980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B617B83-9544-4C2B-8935-377AACC640BC}" type="datetimeFigureOut">
              <a:rPr lang="en-US" smtClean="0"/>
              <a:t>4/3/2024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64F3E5-61F9-4A95-B06B-E7B527CDCBEB}" type="slidenum">
              <a:rPr lang="en-US" smtClean="0"/>
              <a:t>‹#›</a:t>
            </a:fld>
            <a:endParaRPr lang="en-US"/>
          </a:p>
        </p:txBody>
      </p:sp>
    </p:spTree>
    <p:extLst>
      <p:ext uri="{BB962C8B-B14F-4D97-AF65-F5344CB8AC3E}">
        <p14:creationId xmlns:p14="http://schemas.microsoft.com/office/powerpoint/2010/main" val="10053739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Day3 LINUX HISTORY AND COMMANDS</a:t>
            </a:r>
            <a:endParaRPr lang="en-US" dirty="0"/>
          </a:p>
        </p:txBody>
      </p:sp>
      <p:sp>
        <p:nvSpPr>
          <p:cNvPr id="3" name="Subtitle 2"/>
          <p:cNvSpPr>
            <a:spLocks noGrp="1"/>
          </p:cNvSpPr>
          <p:nvPr>
            <p:ph type="subTitle" idx="1"/>
          </p:nvPr>
        </p:nvSpPr>
        <p:spPr/>
        <p:txBody>
          <a:bodyPr/>
          <a:lstStyle/>
          <a:p>
            <a:r>
              <a:rPr lang="en-US" dirty="0" smtClean="0"/>
              <a:t>LINUS DEVICE DRIVER TRAINING-   GAZAL</a:t>
            </a:r>
            <a:endParaRPr lang="en-US" dirty="0"/>
          </a:p>
        </p:txBody>
      </p:sp>
    </p:spTree>
    <p:extLst>
      <p:ext uri="{BB962C8B-B14F-4D97-AF65-F5344CB8AC3E}">
        <p14:creationId xmlns:p14="http://schemas.microsoft.com/office/powerpoint/2010/main" val="203927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hello world through </a:t>
            </a:r>
            <a:r>
              <a:rPr lang="en-US" dirty="0" err="1" smtClean="0"/>
              <a:t>nano</a:t>
            </a:r>
            <a:r>
              <a:rPr lang="en-US" dirty="0" smtClean="0"/>
              <a:t> command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6098" y="3005018"/>
            <a:ext cx="5106126" cy="379752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80" y="2958264"/>
            <a:ext cx="5710565" cy="3908444"/>
          </a:xfrm>
          <a:prstGeom prst="rect">
            <a:avLst/>
          </a:prstGeom>
        </p:spPr>
      </p:pic>
      <p:sp>
        <p:nvSpPr>
          <p:cNvPr id="7" name="Rectangle 6"/>
          <p:cNvSpPr/>
          <p:nvPr/>
        </p:nvSpPr>
        <p:spPr>
          <a:xfrm>
            <a:off x="693845" y="2506002"/>
            <a:ext cx="5487033" cy="415498"/>
          </a:xfrm>
          <a:prstGeom prst="rect">
            <a:avLst/>
          </a:prstGeom>
          <a:noFill/>
        </p:spPr>
        <p:txBody>
          <a:bodyPr wrap="square" lIns="91440" tIns="45720" rIns="91440" bIns="45720">
            <a:spAutoFit/>
          </a:bodyPr>
          <a:lstStyle/>
          <a:p>
            <a:pPr algn="ctr"/>
            <a:r>
              <a:rPr lang="en-US" sz="1050" b="0" cap="none" spc="0" dirty="0" smtClean="0">
                <a:ln w="0"/>
                <a:solidFill>
                  <a:schemeClr val="accent1"/>
                </a:solidFill>
                <a:effectLst>
                  <a:outerShdw blurRad="38100" dist="25400" dir="5400000" algn="ctr" rotWithShape="0">
                    <a:srgbClr val="6E747A">
                      <a:alpha val="43000"/>
                    </a:srgbClr>
                  </a:outerShdw>
                </a:effectLst>
              </a:rPr>
              <a:t>When I write </a:t>
            </a:r>
            <a:r>
              <a:rPr lang="en-US" sz="1050" b="0" cap="none" spc="0" dirty="0" err="1" smtClean="0">
                <a:ln w="0"/>
                <a:solidFill>
                  <a:schemeClr val="accent1"/>
                </a:solidFill>
                <a:effectLst>
                  <a:outerShdw blurRad="38100" dist="25400" dir="5400000" algn="ctr" rotWithShape="0">
                    <a:srgbClr val="6E747A">
                      <a:alpha val="43000"/>
                    </a:srgbClr>
                  </a:outerShdw>
                </a:effectLst>
              </a:rPr>
              <a:t>nano</a:t>
            </a:r>
            <a:r>
              <a:rPr lang="en-US" sz="1050" b="0" cap="none" spc="0" dirty="0" smtClean="0">
                <a:ln w="0"/>
                <a:solidFill>
                  <a:schemeClr val="accent1"/>
                </a:solidFill>
                <a:effectLst>
                  <a:outerShdw blurRad="38100" dist="25400" dir="5400000" algn="ctr" rotWithShape="0">
                    <a:srgbClr val="6E747A">
                      <a:alpha val="43000"/>
                    </a:srgbClr>
                  </a:outerShdw>
                </a:effectLst>
              </a:rPr>
              <a:t> example.txt</a:t>
            </a:r>
          </a:p>
          <a:p>
            <a:pPr algn="ctr"/>
            <a:r>
              <a:rPr lang="en-US" sz="1050" dirty="0" smtClean="0">
                <a:ln w="0"/>
                <a:solidFill>
                  <a:schemeClr val="accent1"/>
                </a:solidFill>
                <a:effectLst>
                  <a:outerShdw blurRad="38100" dist="25400" dir="5400000" algn="ctr" rotWithShape="0">
                    <a:srgbClr val="6E747A">
                      <a:alpha val="43000"/>
                    </a:srgbClr>
                  </a:outerShdw>
                </a:effectLst>
              </a:rPr>
              <a:t>This text editor opens</a:t>
            </a:r>
            <a:endParaRPr lang="en-US" sz="105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496624" y="2452141"/>
            <a:ext cx="5625708" cy="523220"/>
          </a:xfrm>
          <a:prstGeom prst="rect">
            <a:avLst/>
          </a:prstGeom>
        </p:spPr>
        <p:txBody>
          <a:bodyPr wrap="square">
            <a:spAutoFit/>
          </a:bodyPr>
          <a:lstStyle/>
          <a:p>
            <a:pPr algn="ctr"/>
            <a:r>
              <a:rPr lang="en-US" sz="1400" dirty="0">
                <a:ln w="0"/>
                <a:solidFill>
                  <a:schemeClr val="accent1"/>
                </a:solidFill>
                <a:effectLst>
                  <a:outerShdw blurRad="38100" dist="25400" dir="5400000" algn="ctr" rotWithShape="0">
                    <a:srgbClr val="6E747A">
                      <a:alpha val="43000"/>
                    </a:srgbClr>
                  </a:outerShdw>
                </a:effectLst>
              </a:rPr>
              <a:t>m</a:t>
            </a:r>
            <a:r>
              <a:rPr lang="en-US" sz="1400" dirty="0" smtClean="0">
                <a:ln w="0"/>
                <a:solidFill>
                  <a:schemeClr val="accent1"/>
                </a:solidFill>
                <a:effectLst>
                  <a:outerShdw blurRad="38100" dist="25400" dir="5400000" algn="ctr" rotWithShape="0">
                    <a:srgbClr val="6E747A">
                      <a:alpha val="43000"/>
                    </a:srgbClr>
                  </a:outerShdw>
                </a:effectLst>
              </a:rPr>
              <a:t>ake example:  making executable file to compile program</a:t>
            </a:r>
          </a:p>
          <a:p>
            <a:pPr algn="ctr"/>
            <a:r>
              <a:rPr lang="en-US" sz="1400" dirty="0" smtClean="0">
                <a:ln w="0"/>
                <a:solidFill>
                  <a:schemeClr val="accent1"/>
                </a:solidFill>
                <a:effectLst>
                  <a:outerShdw blurRad="38100" dist="25400" dir="5400000" algn="ctr" rotWithShape="0">
                    <a:srgbClr val="6E747A">
                      <a:alpha val="43000"/>
                    </a:srgbClr>
                  </a:outerShdw>
                </a:effectLst>
              </a:rPr>
              <a:t>Cat command: use to display content of files</a:t>
            </a:r>
          </a:p>
        </p:txBody>
      </p:sp>
    </p:spTree>
    <p:extLst>
      <p:ext uri="{BB962C8B-B14F-4D97-AF65-F5344CB8AC3E}">
        <p14:creationId xmlns:p14="http://schemas.microsoft.com/office/powerpoint/2010/main" val="218776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&amp; Permissions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Linux system are multi user environments that allow users to create </a:t>
            </a:r>
            <a:r>
              <a:rPr lang="en-US" dirty="0" err="1" smtClean="0"/>
              <a:t>files,run</a:t>
            </a:r>
            <a:r>
              <a:rPr lang="en-US" dirty="0"/>
              <a:t> </a:t>
            </a:r>
            <a:r>
              <a:rPr lang="en-US" dirty="0" smtClean="0"/>
              <a:t>programs and share data</a:t>
            </a:r>
          </a:p>
          <a:p>
            <a:r>
              <a:rPr lang="en-US" dirty="0" smtClean="0"/>
              <a:t>Files and directories have two types of ownership – the user and group. A </a:t>
            </a:r>
            <a:r>
              <a:rPr lang="en-US" dirty="0" err="1" smtClean="0"/>
              <a:t>linux</a:t>
            </a:r>
            <a:r>
              <a:rPr lang="en-US" dirty="0" smtClean="0"/>
              <a:t> group consist of one or more users.</a:t>
            </a:r>
          </a:p>
          <a:p>
            <a:r>
              <a:rPr lang="en-US" dirty="0" smtClean="0"/>
              <a:t>Files and directories have three types of access permissions:</a:t>
            </a:r>
          </a:p>
          <a:p>
            <a:r>
              <a:rPr lang="en-US" dirty="0" smtClean="0"/>
              <a:t>Read permission(r)</a:t>
            </a:r>
          </a:p>
          <a:p>
            <a:r>
              <a:rPr lang="en-US" dirty="0" smtClean="0"/>
              <a:t>Write permission(w)</a:t>
            </a:r>
          </a:p>
          <a:p>
            <a:r>
              <a:rPr lang="en-US" dirty="0" smtClean="0"/>
              <a:t>Execute permission(x)</a:t>
            </a:r>
          </a:p>
          <a:p>
            <a:r>
              <a:rPr lang="en-US" dirty="0" smtClean="0"/>
              <a:t>Every file and directory has permissions for three levels or entities of permissions:</a:t>
            </a:r>
          </a:p>
          <a:p>
            <a:r>
              <a:rPr lang="en-US" dirty="0" smtClean="0"/>
              <a:t>A) user or owner(denoted by u)</a:t>
            </a:r>
          </a:p>
          <a:p>
            <a:r>
              <a:rPr lang="en-US" dirty="0" smtClean="0"/>
              <a:t>B)group(one or more users –denoted by g)</a:t>
            </a:r>
          </a:p>
          <a:p>
            <a:r>
              <a:rPr lang="en-US" dirty="0" smtClean="0"/>
              <a:t>Others or world(denoted by o)</a:t>
            </a:r>
            <a:endParaRPr lang="en-US" dirty="0"/>
          </a:p>
        </p:txBody>
      </p:sp>
      <p:pic>
        <p:nvPicPr>
          <p:cNvPr id="4" name="Picture 3"/>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292374" y="5044350"/>
            <a:ext cx="3376477" cy="1813650"/>
          </a:xfrm>
          <a:prstGeom prst="rect">
            <a:avLst/>
          </a:prstGeom>
        </p:spPr>
      </p:pic>
    </p:spTree>
    <p:extLst>
      <p:ext uri="{BB962C8B-B14F-4D97-AF65-F5344CB8AC3E}">
        <p14:creationId xmlns:p14="http://schemas.microsoft.com/office/powerpoint/2010/main" val="138437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AND PHILOSPHY OF LINUX</a:t>
            </a:r>
            <a:endParaRPr lang="en-US" dirty="0"/>
          </a:p>
        </p:txBody>
      </p:sp>
      <p:sp>
        <p:nvSpPr>
          <p:cNvPr id="3" name="Content Placeholder 2"/>
          <p:cNvSpPr>
            <a:spLocks noGrp="1"/>
          </p:cNvSpPr>
          <p:nvPr>
            <p:ph idx="1"/>
          </p:nvPr>
        </p:nvSpPr>
        <p:spPr>
          <a:xfrm>
            <a:off x="965300" y="2325793"/>
            <a:ext cx="8825659" cy="3416300"/>
          </a:xfrm>
        </p:spPr>
        <p:txBody>
          <a:bodyPr>
            <a:noAutofit/>
          </a:bodyPr>
          <a:lstStyle/>
          <a:p>
            <a:r>
              <a:rPr lang="en-US" sz="800" b="1" dirty="0"/>
              <a:t>History of Linux:</a:t>
            </a:r>
          </a:p>
          <a:p>
            <a:r>
              <a:rPr lang="en-US" sz="800" b="1" dirty="0"/>
              <a:t>Origin</a:t>
            </a:r>
            <a:r>
              <a:rPr lang="en-US" sz="800" dirty="0"/>
              <a:t>: Linux was created by Linus Torvalds, a Finnish computer science student, in 1991. He developed it as a hobby project while studying at the University of Helsinki. Torvalds initially intended to create an operating system for his personal computer, inspired by UNIX.</a:t>
            </a:r>
          </a:p>
          <a:p>
            <a:r>
              <a:rPr lang="en-US" sz="800" b="1" dirty="0"/>
              <a:t>Open Source Collaboration</a:t>
            </a:r>
            <a:r>
              <a:rPr lang="en-US" sz="800" dirty="0"/>
              <a:t>: Torvalds released Linux under the GNU General Public License (GPL), which made it freely available for anyone to use, modify, and distribute. This decision laid the foundation for Linux's collaborative development model, with contributions from developers worldwide</a:t>
            </a:r>
            <a:r>
              <a:rPr lang="en-US" sz="800" dirty="0" smtClean="0"/>
              <a:t>.</a:t>
            </a:r>
            <a:endParaRPr lang="en-US" sz="800" dirty="0"/>
          </a:p>
          <a:p>
            <a:r>
              <a:rPr lang="en-US" sz="800" b="1" dirty="0"/>
              <a:t>Philosophy of Linux:</a:t>
            </a:r>
          </a:p>
          <a:p>
            <a:r>
              <a:rPr lang="en-US" sz="800" b="1" dirty="0"/>
              <a:t>Open Source</a:t>
            </a:r>
            <a:r>
              <a:rPr lang="en-US" sz="800" dirty="0"/>
              <a:t>: At the core of Linux's philosophy is the concept of open source software. The GPL ensures that Linux remains open for anyone to inspect, modify, and distribute. This openness fosters collaboration, innovation, and transparency within the development community.</a:t>
            </a:r>
          </a:p>
          <a:p>
            <a:r>
              <a:rPr lang="en-US" sz="800" b="1" dirty="0"/>
              <a:t>Freedom and Choice</a:t>
            </a:r>
            <a:r>
              <a:rPr lang="en-US" sz="800" dirty="0"/>
              <a:t>: Linux offers users freedom and choice in how they use and customize their computing environment. Unlike proprietary operating systems, Linux users have full control over their systems, allowing them to tailor them to their specific requirements without being locked into a single vendor's ecosystem.</a:t>
            </a:r>
          </a:p>
          <a:p>
            <a:r>
              <a:rPr lang="en-US" sz="800" b="1" dirty="0"/>
              <a:t>Community Collaboration</a:t>
            </a:r>
            <a:r>
              <a:rPr lang="en-US" sz="800" dirty="0"/>
              <a:t>: Linux development is a collaborative effort involving thousands of developers worldwide. This diverse community contributes to the ongoing improvement and evolution of the Linux ecosystem, sharing code, ideas, and expertise through mailing lists, forums, and collaborative platforms like GitHub.</a:t>
            </a:r>
          </a:p>
          <a:p>
            <a:r>
              <a:rPr lang="en-US" sz="800" b="1" dirty="0"/>
              <a:t>Stability and Reliability</a:t>
            </a:r>
            <a:r>
              <a:rPr lang="en-US" sz="800" dirty="0"/>
              <a:t>: Linux is known for its stability, reliability, and performance. These qualities make it particularly well-suited for mission-critical applications, such as servers, where downtime can have significant consequences. The open development model and rigorous testing processes contribute to Linux's reputation for stability.</a:t>
            </a:r>
          </a:p>
          <a:p>
            <a:r>
              <a:rPr lang="en-US" sz="800" b="1" dirty="0"/>
              <a:t>Compatibility and Portability</a:t>
            </a:r>
            <a:r>
              <a:rPr lang="en-US" sz="800" dirty="0"/>
              <a:t>: Linux supports a wide range of hardware architectures, from desktop computers to embedded devices and supercomputers. This flexibility makes Linux suitable for a diverse range of applications and ensures compatibility across different platforms.</a:t>
            </a:r>
          </a:p>
          <a:p>
            <a:r>
              <a:rPr lang="en-US" sz="800" dirty="0"/>
              <a:t>In summary, the history and philosophy of Linux reflect a commitment to openness, collaboration, freedom, and innovation, which have contributed to its widespread adoption and enduring popularity in the world of computing.</a:t>
            </a:r>
          </a:p>
          <a:p>
            <a:endParaRPr lang="en-US" sz="800" dirty="0"/>
          </a:p>
        </p:txBody>
      </p:sp>
    </p:spTree>
    <p:extLst>
      <p:ext uri="{BB962C8B-B14F-4D97-AF65-F5344CB8AC3E}">
        <p14:creationId xmlns:p14="http://schemas.microsoft.com/office/powerpoint/2010/main" val="294321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COMMAND BASICS</a:t>
            </a:r>
            <a:endParaRPr lang="en-US" dirty="0"/>
          </a:p>
        </p:txBody>
      </p:sp>
      <p:sp>
        <p:nvSpPr>
          <p:cNvPr id="3" name="Content Placeholder 2"/>
          <p:cNvSpPr>
            <a:spLocks noGrp="1"/>
          </p:cNvSpPr>
          <p:nvPr>
            <p:ph idx="1"/>
          </p:nvPr>
        </p:nvSpPr>
        <p:spPr>
          <a:xfrm>
            <a:off x="564776" y="2603500"/>
            <a:ext cx="9415837" cy="3416300"/>
          </a:xfrm>
        </p:spPr>
        <p:txBody>
          <a:bodyPr>
            <a:normAutofit fontScale="77500" lnSpcReduction="20000"/>
          </a:bodyPr>
          <a:lstStyle/>
          <a:p>
            <a:r>
              <a:rPr lang="en-US" dirty="0" smtClean="0"/>
              <a:t>Linux commands are case-sensitive, ls is not same as LS.</a:t>
            </a:r>
          </a:p>
          <a:p>
            <a:r>
              <a:rPr lang="en-US" dirty="0" smtClean="0"/>
              <a:t>Linux commands may have options that come after the command that start with a “-” and followed by a letter or “- -” and a word:</a:t>
            </a:r>
          </a:p>
          <a:p>
            <a:pPr marL="0" indent="0">
              <a:buNone/>
            </a:pPr>
            <a:r>
              <a:rPr lang="en-US" dirty="0" smtClean="0"/>
              <a:t>       $ls –r</a:t>
            </a:r>
          </a:p>
          <a:p>
            <a:pPr marL="0" indent="0">
              <a:buNone/>
            </a:pPr>
            <a:r>
              <a:rPr lang="en-US" dirty="0" smtClean="0"/>
              <a:t>       $ls –reverse</a:t>
            </a:r>
          </a:p>
          <a:p>
            <a:r>
              <a:rPr lang="en-US" dirty="0" smtClean="0"/>
              <a:t>Linux commands may allow for arguments:</a:t>
            </a:r>
          </a:p>
          <a:p>
            <a:pPr marL="0" indent="0">
              <a:buNone/>
            </a:pPr>
            <a:r>
              <a:rPr lang="en-US" dirty="0"/>
              <a:t> </a:t>
            </a:r>
            <a:r>
              <a:rPr lang="en-US" dirty="0" smtClean="0"/>
              <a:t>     $ls/</a:t>
            </a:r>
            <a:r>
              <a:rPr lang="en-US" dirty="0" err="1" smtClean="0"/>
              <a:t>tmp</a:t>
            </a:r>
            <a:endParaRPr lang="en-US" dirty="0" smtClean="0"/>
          </a:p>
          <a:p>
            <a:r>
              <a:rPr lang="en-US" dirty="0" smtClean="0"/>
              <a:t>You can run more than one command on the same line by separating the commands with a semicolon(;)</a:t>
            </a:r>
          </a:p>
          <a:p>
            <a:pPr marL="0" indent="0">
              <a:buNone/>
            </a:pPr>
            <a:r>
              <a:rPr lang="en-US" dirty="0" smtClean="0"/>
              <a:t>      $</a:t>
            </a:r>
            <a:r>
              <a:rPr lang="en-US" dirty="0" err="1" smtClean="0"/>
              <a:t>ls;date</a:t>
            </a:r>
            <a:endParaRPr lang="en-US" dirty="0" smtClean="0"/>
          </a:p>
          <a:p>
            <a:r>
              <a:rPr lang="en-US" dirty="0" smtClean="0"/>
              <a:t>Most </a:t>
            </a:r>
            <a:r>
              <a:rPr lang="en-US" dirty="0" err="1" smtClean="0"/>
              <a:t>linux</a:t>
            </a:r>
            <a:r>
              <a:rPr lang="en-US" dirty="0" smtClean="0"/>
              <a:t> commands have a manual page or help to describe how they can be used</a:t>
            </a:r>
          </a:p>
          <a:p>
            <a:pPr marL="0" indent="0">
              <a:buNone/>
            </a:pPr>
            <a:r>
              <a:rPr lang="en-US" dirty="0"/>
              <a:t> </a:t>
            </a:r>
            <a:r>
              <a:rPr lang="en-US" dirty="0" smtClean="0"/>
              <a:t>      $man </a:t>
            </a:r>
            <a:r>
              <a:rPr lang="en-US" dirty="0" err="1" smtClean="0"/>
              <a:t>anycommand</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88919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CONCEPTS:FILES AND PROCESSES</a:t>
            </a:r>
            <a:endParaRPr lang="en-US" dirty="0"/>
          </a:p>
        </p:txBody>
      </p:sp>
      <p:sp>
        <p:nvSpPr>
          <p:cNvPr id="3" name="Content Placeholder 2"/>
          <p:cNvSpPr>
            <a:spLocks noGrp="1"/>
          </p:cNvSpPr>
          <p:nvPr>
            <p:ph idx="1"/>
          </p:nvPr>
        </p:nvSpPr>
        <p:spPr/>
        <p:txBody>
          <a:bodyPr/>
          <a:lstStyle/>
          <a:p>
            <a:r>
              <a:rPr lang="en-US" dirty="0" smtClean="0"/>
              <a:t>In </a:t>
            </a:r>
            <a:r>
              <a:rPr lang="en-US" dirty="0"/>
              <a:t>U</a:t>
            </a:r>
            <a:r>
              <a:rPr lang="en-US" dirty="0" smtClean="0"/>
              <a:t>nix , and by extension , Linux ,everything is either a file or a process.</a:t>
            </a:r>
          </a:p>
          <a:p>
            <a:r>
              <a:rPr lang="en-US" dirty="0" smtClean="0"/>
              <a:t>Meaning everything can be interfaced via the file system(s)</a:t>
            </a:r>
          </a:p>
          <a:p>
            <a:r>
              <a:rPr lang="en-US" dirty="0" smtClean="0"/>
              <a:t>Files: text , data , documents , traditional files</a:t>
            </a:r>
          </a:p>
          <a:p>
            <a:r>
              <a:rPr lang="en-US" dirty="0" smtClean="0"/>
              <a:t>Directories :these are special text files that  contain a bunch of other files</a:t>
            </a:r>
            <a:endParaRPr lang="en-US" dirty="0"/>
          </a:p>
          <a:p>
            <a:r>
              <a:rPr lang="en-US" dirty="0" smtClean="0"/>
              <a:t>Devices: all disks , video hardware , audio hardware , processors , memory , USB ports-all hardware can be interfaced via files.</a:t>
            </a:r>
          </a:p>
          <a:p>
            <a:r>
              <a:rPr lang="en-US" dirty="0" smtClean="0"/>
              <a:t>Processors: All running processes can be “seen “ via the file system-each has unique identifier.</a:t>
            </a:r>
          </a:p>
          <a:p>
            <a:endParaRPr lang="en-US" dirty="0" smtClean="0"/>
          </a:p>
          <a:p>
            <a:endParaRPr lang="en-US" dirty="0"/>
          </a:p>
        </p:txBody>
      </p:sp>
    </p:spTree>
    <p:extLst>
      <p:ext uri="{BB962C8B-B14F-4D97-AF65-F5344CB8AC3E}">
        <p14:creationId xmlns:p14="http://schemas.microsoft.com/office/powerpoint/2010/main" val="318234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Pathnames for files</a:t>
            </a:r>
            <a:endParaRPr lang="en-US" dirty="0"/>
          </a:p>
        </p:txBody>
      </p:sp>
      <p:sp>
        <p:nvSpPr>
          <p:cNvPr id="4" name="Rectangle 1"/>
          <p:cNvSpPr>
            <a:spLocks noGrp="1" noChangeArrowheads="1"/>
          </p:cNvSpPr>
          <p:nvPr>
            <p:ph idx="1"/>
          </p:nvPr>
        </p:nvSpPr>
        <p:spPr bwMode="auto">
          <a:xfrm>
            <a:off x="1154955" y="3282637"/>
            <a:ext cx="1050812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
                <a:schemeClr val="accent2"/>
              </a:buClr>
              <a:buSzTx/>
            </a:pP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Every file has a unique path to its location</a:t>
            </a:r>
            <a:r>
              <a:rPr kumimoji="0" lang="en-US" altLang="en-US" sz="2000" b="0" i="0" u="none" strike="noStrike" cap="none" normalizeH="0" dirty="0" smtClean="0">
                <a:ln>
                  <a:noFill/>
                </a:ln>
                <a:solidFill>
                  <a:srgbClr val="222222"/>
                </a:solidFill>
                <a:effectLst/>
                <a:latin typeface="+mn-lt"/>
                <a:cs typeface="Arial" panose="020B0604020202020204" pitchFamily="34" charset="0"/>
              </a:rPr>
              <a:t> f</a:t>
            </a: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or example:</a:t>
            </a:r>
          </a:p>
          <a:p>
            <a:pPr marL="0" indent="0" defTabSz="914400">
              <a:buClr>
                <a:schemeClr val="accent2"/>
              </a:buClr>
              <a:buSzTx/>
              <a:buNone/>
            </a:pPr>
            <a:r>
              <a:rPr lang="en-US" altLang="en-US" sz="2000" dirty="0" smtClean="0">
                <a:solidFill>
                  <a:srgbClr val="222222"/>
                </a:solidFill>
                <a:latin typeface="+mn-lt"/>
                <a:cs typeface="Arial" panose="020B0604020202020204" pitchFamily="34" charset="0"/>
              </a:rPr>
              <a:t>      </a:t>
            </a: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/home/student2/Projects/docs/final_report.doc</a:t>
            </a:r>
          </a:p>
          <a:p>
            <a:pPr defTabSz="914400">
              <a:buClr>
                <a:schemeClr val="accent2"/>
              </a:buClr>
              <a:buSzTx/>
            </a:pPr>
            <a:r>
              <a:rPr lang="en-US" altLang="en-US" sz="2000" dirty="0" smtClean="0">
                <a:solidFill>
                  <a:srgbClr val="222222"/>
                </a:solidFill>
                <a:latin typeface="+mn-lt"/>
                <a:cs typeface="Arial" panose="020B0604020202020204" pitchFamily="34" charset="0"/>
              </a:rPr>
              <a:t>‘</a:t>
            </a: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 /home/student2' is the home directory for student2</a:t>
            </a:r>
          </a:p>
          <a:p>
            <a:pPr defTabSz="914400">
              <a:buClr>
                <a:schemeClr val="accent2"/>
              </a:buClr>
              <a:buSzTx/>
            </a:pP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 'Projects' is a directory in /home/student2 - student2 is the parent directory of Projects </a:t>
            </a:r>
          </a:p>
          <a:p>
            <a:pPr defTabSz="914400">
              <a:buClr>
                <a:schemeClr val="accent2"/>
              </a:buClr>
              <a:buSzTx/>
            </a:pP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'docs' is a directory in 'Projects' - docs is a subdirectory or child directory of Projects </a:t>
            </a:r>
          </a:p>
          <a:p>
            <a:pPr defTabSz="914400">
              <a:buClr>
                <a:schemeClr val="accent2"/>
              </a:buClr>
              <a:buSzTx/>
            </a:pPr>
            <a:r>
              <a:rPr kumimoji="0" lang="en-US" altLang="en-US" sz="2000" b="0" i="0" u="none" strike="noStrike" cap="none" normalizeH="0" baseline="0" dirty="0" smtClean="0">
                <a:ln>
                  <a:noFill/>
                </a:ln>
                <a:solidFill>
                  <a:srgbClr val="222222"/>
                </a:solidFill>
                <a:effectLst/>
                <a:latin typeface="+mn-lt"/>
                <a:cs typeface="Arial" panose="020B0604020202020204" pitchFamily="34" charset="0"/>
              </a:rPr>
              <a:t>'final_ report.doc' is a file in 'docs'</a:t>
            </a:r>
            <a:r>
              <a:rPr kumimoji="0" lang="en-US" altLang="en-US" sz="2000"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325224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3" name="Content Placeholder 2"/>
          <p:cNvSpPr>
            <a:spLocks noGrp="1"/>
          </p:cNvSpPr>
          <p:nvPr>
            <p:ph idx="1"/>
          </p:nvPr>
        </p:nvSpPr>
        <p:spPr>
          <a:xfrm>
            <a:off x="209006" y="2438400"/>
            <a:ext cx="11791406" cy="2614748"/>
          </a:xfrm>
        </p:spPr>
        <p:txBody>
          <a:bodyPr>
            <a:noAutofit/>
          </a:bodyPr>
          <a:lstStyle/>
          <a:p>
            <a:r>
              <a:rPr lang="en-US" sz="1050" b="1" dirty="0"/>
              <a:t>m</a:t>
            </a:r>
            <a:r>
              <a:rPr lang="en-US" sz="1050" b="1" dirty="0" smtClean="0"/>
              <a:t>an </a:t>
            </a:r>
            <a:r>
              <a:rPr lang="en-US" sz="1050" dirty="0" smtClean="0"/>
              <a:t>- short </a:t>
            </a:r>
            <a:r>
              <a:rPr lang="en-US" sz="1050" dirty="0"/>
              <a:t>form for "manual" and is used to display the manual pages for Unix commands and other system functions. These manual pages provide detailed information about the usage, options, and syntax of various commands and utilities available on the system</a:t>
            </a:r>
            <a:r>
              <a:rPr lang="en-US" sz="1050" dirty="0" smtClean="0"/>
              <a:t>.</a:t>
            </a:r>
          </a:p>
          <a:p>
            <a:pPr marL="0" indent="0">
              <a:buNone/>
            </a:pPr>
            <a:r>
              <a:rPr lang="en-US" sz="1050" dirty="0"/>
              <a:t> </a:t>
            </a:r>
            <a:r>
              <a:rPr lang="en-US" sz="1050" dirty="0" smtClean="0"/>
              <a:t>              $man[command]</a:t>
            </a:r>
          </a:p>
          <a:p>
            <a:pPr marL="0" indent="0">
              <a:buNone/>
            </a:pPr>
            <a:r>
              <a:rPr lang="en-US" sz="1050" dirty="0"/>
              <a:t> </a:t>
            </a:r>
            <a:r>
              <a:rPr lang="en-US" sz="1050" dirty="0" smtClean="0"/>
              <a:t>              $man ls</a:t>
            </a:r>
          </a:p>
          <a:p>
            <a:r>
              <a:rPr lang="en-US" sz="1050" b="1" dirty="0" err="1"/>
              <a:t>p</a:t>
            </a:r>
            <a:r>
              <a:rPr lang="en-US" sz="1050" b="1" dirty="0" err="1" smtClean="0"/>
              <a:t>wd</a:t>
            </a:r>
            <a:r>
              <a:rPr lang="en-US" sz="1050" b="1" dirty="0" smtClean="0"/>
              <a:t> – </a:t>
            </a:r>
            <a:r>
              <a:rPr lang="en-US" sz="1050" dirty="0" smtClean="0"/>
              <a:t>This  command </a:t>
            </a:r>
            <a:r>
              <a:rPr lang="en-US" sz="1050" dirty="0"/>
              <a:t>stands for "print working directory." It is used in Unix-like operating systems, including Linux, to display the current working directory. </a:t>
            </a:r>
            <a:endParaRPr lang="en-US" sz="1050" dirty="0" smtClean="0"/>
          </a:p>
          <a:p>
            <a:pPr marL="0" indent="0">
              <a:buNone/>
            </a:pPr>
            <a:r>
              <a:rPr lang="en-US" sz="1050" b="1" dirty="0"/>
              <a:t> </a:t>
            </a:r>
            <a:r>
              <a:rPr lang="en-US" sz="1050" b="1" dirty="0" smtClean="0"/>
              <a:t>              </a:t>
            </a:r>
            <a:r>
              <a:rPr lang="en-US" sz="1050" dirty="0" smtClean="0"/>
              <a:t>$</a:t>
            </a:r>
            <a:r>
              <a:rPr lang="en-US" sz="1050" dirty="0" err="1" smtClean="0"/>
              <a:t>pwd</a:t>
            </a:r>
            <a:endParaRPr lang="en-US" sz="1050" dirty="0" smtClean="0"/>
          </a:p>
          <a:p>
            <a:r>
              <a:rPr lang="en-US" sz="1050" b="1" dirty="0"/>
              <a:t>c</a:t>
            </a:r>
            <a:r>
              <a:rPr lang="en-US" sz="1050" b="1" dirty="0" smtClean="0"/>
              <a:t>d -  </a:t>
            </a:r>
            <a:r>
              <a:rPr lang="en-US" sz="1050" dirty="0"/>
              <a:t>Linux cd command is used to change the current working directory ( i.e., in which the current user is working). The "cd" stands for </a:t>
            </a:r>
            <a:r>
              <a:rPr lang="en-US" sz="1050" b="1" dirty="0"/>
              <a:t>'</a:t>
            </a:r>
            <a:r>
              <a:rPr lang="en-US" sz="1050" dirty="0"/>
              <a:t>change directory.' It is one of the most frequently used commands in the Linux terminal.</a:t>
            </a:r>
            <a:r>
              <a:rPr lang="en-US" sz="1050" b="1" dirty="0" smtClean="0"/>
              <a:t>   </a:t>
            </a:r>
          </a:p>
          <a:p>
            <a:r>
              <a:rPr lang="en-US" sz="1050" b="1" dirty="0" err="1"/>
              <a:t>w</a:t>
            </a:r>
            <a:r>
              <a:rPr lang="en-US" sz="1050" b="1" dirty="0" err="1" smtClean="0"/>
              <a:t>hoami</a:t>
            </a:r>
            <a:r>
              <a:rPr lang="en-US" sz="1050" b="1" dirty="0" smtClean="0"/>
              <a:t> - </a:t>
            </a:r>
            <a:r>
              <a:rPr lang="en-US" sz="1050" dirty="0"/>
              <a:t>The '</a:t>
            </a:r>
            <a:r>
              <a:rPr lang="en-US" sz="1050" dirty="0" err="1"/>
              <a:t>whoami</a:t>
            </a:r>
            <a:r>
              <a:rPr lang="en-US" sz="1050" dirty="0"/>
              <a:t>' command in Linux is a built-in utility that displays the username of the current user. It is used with the syntax, </a:t>
            </a:r>
            <a:r>
              <a:rPr lang="en-US" sz="1050" dirty="0" err="1"/>
              <a:t>whoami</a:t>
            </a:r>
            <a:r>
              <a:rPr lang="en-US" sz="1050" dirty="0"/>
              <a:t> [option] </a:t>
            </a:r>
            <a:r>
              <a:rPr lang="en-US" sz="1050" b="1" dirty="0" smtClean="0"/>
              <a:t> .</a:t>
            </a:r>
          </a:p>
          <a:p>
            <a:r>
              <a:rPr lang="en-US" sz="1050" b="1" dirty="0" err="1"/>
              <a:t>r</a:t>
            </a:r>
            <a:r>
              <a:rPr lang="en-US" sz="1050" b="1" dirty="0" err="1" smtClean="0"/>
              <a:t>m</a:t>
            </a:r>
            <a:r>
              <a:rPr lang="en-US" sz="1050" b="1" dirty="0" smtClean="0"/>
              <a:t> - </a:t>
            </a:r>
            <a:r>
              <a:rPr lang="en-US" sz="1050" dirty="0"/>
              <a:t>The '</a:t>
            </a:r>
            <a:r>
              <a:rPr lang="en-US" sz="1050" dirty="0" err="1"/>
              <a:t>rm</a:t>
            </a:r>
            <a:r>
              <a:rPr lang="en-US" sz="1050" dirty="0"/>
              <a:t>' means remove. This command is used to remove a file. The command line doesn't have a recycle bin or trash unlike other GUI's to recover the files. Hence, be very much careful while using this command. Once you have deleted a file, it is removed permanently.</a:t>
            </a:r>
            <a:r>
              <a:rPr lang="en-US" sz="1050" b="1" dirty="0" smtClean="0"/>
              <a:t>      </a:t>
            </a:r>
          </a:p>
          <a:p>
            <a:pPr marL="0" indent="0">
              <a:buNone/>
            </a:pPr>
            <a:r>
              <a:rPr lang="en-US" sz="1050" dirty="0"/>
              <a:t> </a:t>
            </a:r>
            <a:r>
              <a:rPr lang="en-US" sz="1050" dirty="0" smtClean="0"/>
              <a:t>              $</a:t>
            </a:r>
            <a:r>
              <a:rPr lang="en-US" sz="1050" dirty="0" err="1" smtClean="0"/>
              <a:t>rm</a:t>
            </a:r>
            <a:r>
              <a:rPr lang="en-US" sz="1050" dirty="0" smtClean="0"/>
              <a:t> filename</a:t>
            </a:r>
          </a:p>
          <a:p>
            <a:r>
              <a:rPr lang="en-US" sz="1050" b="1" dirty="0" err="1"/>
              <a:t>c</a:t>
            </a:r>
            <a:r>
              <a:rPr lang="en-US" sz="1050" b="1" dirty="0" err="1" smtClean="0"/>
              <a:t>p</a:t>
            </a:r>
            <a:r>
              <a:rPr lang="en-US" sz="1050" b="1" dirty="0" smtClean="0"/>
              <a:t> - </a:t>
            </a:r>
            <a:r>
              <a:rPr lang="en-US" sz="1050" dirty="0"/>
              <a:t>The </a:t>
            </a:r>
            <a:r>
              <a:rPr lang="en-US" sz="1050" dirty="0" err="1"/>
              <a:t>cp</a:t>
            </a:r>
            <a:r>
              <a:rPr lang="en-US" sz="1050" dirty="0"/>
              <a:t> command is used to copy directories and files. The command contains three primary operation modes, represented by the argument types shown to the program to copy a file to other files, multiple files to any directory, or to copy the whole directories to other directories</a:t>
            </a:r>
            <a:r>
              <a:rPr lang="en-US" sz="1050" dirty="0" smtClean="0"/>
              <a:t>.</a:t>
            </a:r>
          </a:p>
          <a:p>
            <a:pPr marL="0" indent="0">
              <a:buNone/>
            </a:pPr>
            <a:r>
              <a:rPr lang="en-US" sz="1050" b="1" dirty="0"/>
              <a:t> </a:t>
            </a:r>
            <a:r>
              <a:rPr lang="en-US" sz="1050" b="1" dirty="0" smtClean="0"/>
              <a:t>              $</a:t>
            </a:r>
            <a:r>
              <a:rPr lang="en-US" sz="1050" dirty="0" err="1" smtClean="0"/>
              <a:t>cp</a:t>
            </a:r>
            <a:r>
              <a:rPr lang="en-US" sz="1050" dirty="0"/>
              <a:t> -r </a:t>
            </a:r>
            <a:r>
              <a:rPr lang="en-US" sz="1050" b="1" dirty="0"/>
              <a:t>&lt;</a:t>
            </a:r>
            <a:r>
              <a:rPr lang="en-US" sz="1050" dirty="0" err="1"/>
              <a:t>sourceDirectory</a:t>
            </a:r>
            <a:r>
              <a:rPr lang="en-US" sz="1050" b="1" dirty="0"/>
              <a:t>&gt;</a:t>
            </a:r>
            <a:r>
              <a:rPr lang="en-US" sz="1050" dirty="0"/>
              <a:t> </a:t>
            </a:r>
            <a:r>
              <a:rPr lang="en-US" sz="1050" b="1" dirty="0"/>
              <a:t>&lt;</a:t>
            </a:r>
            <a:r>
              <a:rPr lang="en-US" sz="1050" dirty="0" err="1"/>
              <a:t>destinationDirectory</a:t>
            </a:r>
            <a:r>
              <a:rPr lang="en-US" sz="1050" b="1" dirty="0"/>
              <a:t>&gt;</a:t>
            </a:r>
            <a:r>
              <a:rPr lang="en-US" sz="1050" dirty="0"/>
              <a:t>  </a:t>
            </a:r>
            <a:endParaRPr lang="en-US" sz="1050" dirty="0" smtClean="0"/>
          </a:p>
          <a:p>
            <a:r>
              <a:rPr lang="en-US" sz="1050" b="1" dirty="0" smtClean="0"/>
              <a:t>touch - </a:t>
            </a:r>
            <a:r>
              <a:rPr lang="en-US" sz="1050" dirty="0"/>
              <a:t>It is used to create a file without any content. The file created using the touch command is empty. This command can be used when the user doesn’t have data to store at the time of file creation</a:t>
            </a:r>
            <a:r>
              <a:rPr lang="en-US" sz="1050" dirty="0" smtClean="0"/>
              <a:t>.</a:t>
            </a:r>
          </a:p>
          <a:p>
            <a:pPr marL="0" indent="0">
              <a:buNone/>
            </a:pPr>
            <a:r>
              <a:rPr lang="en-US" sz="1050" b="1" dirty="0"/>
              <a:t> </a:t>
            </a:r>
            <a:r>
              <a:rPr lang="en-US" sz="1050" b="1" dirty="0" smtClean="0"/>
              <a:t>                   $touch filename</a:t>
            </a:r>
          </a:p>
          <a:p>
            <a:pPr marL="0" indent="0">
              <a:buNone/>
            </a:pPr>
            <a:endParaRPr lang="en-US" sz="1050" dirty="0"/>
          </a:p>
          <a:p>
            <a:pPr marL="0" indent="0">
              <a:buNone/>
            </a:pPr>
            <a:endParaRPr lang="en-US" sz="1050" b="1" dirty="0" smtClean="0"/>
          </a:p>
          <a:p>
            <a:pPr marL="0" indent="0">
              <a:buNone/>
            </a:pPr>
            <a:endParaRPr lang="en-US" sz="1050" dirty="0"/>
          </a:p>
        </p:txBody>
      </p:sp>
    </p:spTree>
    <p:extLst>
      <p:ext uri="{BB962C8B-B14F-4D97-AF65-F5344CB8AC3E}">
        <p14:creationId xmlns:p14="http://schemas.microsoft.com/office/powerpoint/2010/main" val="115274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 COMMAND</a:t>
            </a:r>
            <a:endParaRPr lang="en-US" dirty="0"/>
          </a:p>
        </p:txBody>
      </p:sp>
      <p:sp>
        <p:nvSpPr>
          <p:cNvPr id="3" name="Content Placeholder 2"/>
          <p:cNvSpPr>
            <a:spLocks noGrp="1"/>
          </p:cNvSpPr>
          <p:nvPr>
            <p:ph idx="1"/>
          </p:nvPr>
        </p:nvSpPr>
        <p:spPr/>
        <p:txBody>
          <a:bodyPr/>
          <a:lstStyle/>
          <a:p>
            <a:r>
              <a:rPr lang="en-US" b="1" dirty="0"/>
              <a:t>Ls -</a:t>
            </a:r>
            <a:r>
              <a:rPr lang="en-US" dirty="0"/>
              <a:t> It is used to list the contents of a directory. When you run ls without any arguments, it lists the files and directories in the current directory.</a:t>
            </a:r>
            <a:endParaRPr lang="en-US" b="1" dirty="0"/>
          </a:p>
          <a:p>
            <a:r>
              <a:rPr lang="en-US" dirty="0" smtClean="0"/>
              <a:t>You </a:t>
            </a:r>
            <a:r>
              <a:rPr lang="en-US" dirty="0"/>
              <a:t>can also use various options with the </a:t>
            </a:r>
            <a:r>
              <a:rPr lang="en-US" dirty="0" smtClean="0"/>
              <a:t>ls command </a:t>
            </a:r>
            <a:r>
              <a:rPr lang="en-US" dirty="0"/>
              <a:t>to customize </a:t>
            </a:r>
            <a:r>
              <a:rPr lang="en-US" dirty="0" smtClean="0"/>
              <a:t>its   behavior. </a:t>
            </a:r>
            <a:r>
              <a:rPr lang="en-US" dirty="0"/>
              <a:t>Some common options include:</a:t>
            </a:r>
            <a:endParaRPr lang="en-US" dirty="0"/>
          </a:p>
        </p:txBody>
      </p:sp>
      <p:pic>
        <p:nvPicPr>
          <p:cNvPr id="5" name="Picture 4"/>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709850" y="3953691"/>
            <a:ext cx="4493623" cy="2525685"/>
          </a:xfrm>
          <a:prstGeom prst="rect">
            <a:avLst/>
          </a:prstGeom>
        </p:spPr>
      </p:pic>
    </p:spTree>
    <p:extLst>
      <p:ext uri="{BB962C8B-B14F-4D97-AF65-F5344CB8AC3E}">
        <p14:creationId xmlns:p14="http://schemas.microsoft.com/office/powerpoint/2010/main" val="145049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COMMANDS IN TERMINAL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597" y="2386149"/>
            <a:ext cx="4833428" cy="4328159"/>
          </a:xfrm>
        </p:spPr>
      </p:pic>
    </p:spTree>
    <p:extLst>
      <p:ext uri="{BB962C8B-B14F-4D97-AF65-F5344CB8AC3E}">
        <p14:creationId xmlns:p14="http://schemas.microsoft.com/office/powerpoint/2010/main" val="245460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ano</a:t>
            </a:r>
            <a:r>
              <a:rPr lang="en-US" dirty="0" smtClean="0"/>
              <a:t> command</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n</a:t>
            </a:r>
            <a:r>
              <a:rPr lang="en-US" dirty="0" err="1" smtClean="0"/>
              <a:t>ano</a:t>
            </a:r>
            <a:r>
              <a:rPr lang="en-US" dirty="0" smtClean="0"/>
              <a:t> command </a:t>
            </a:r>
            <a:r>
              <a:rPr lang="en-US" dirty="0"/>
              <a:t>is a simple text editor that is commonly available on Unix-like operating systems, including Linux. It's often used as a straightforward and easy-to-use alternative to more advanced text editors like Vim </a:t>
            </a:r>
            <a:r>
              <a:rPr lang="en-US" dirty="0" smtClean="0"/>
              <a:t>or especially </a:t>
            </a:r>
            <a:r>
              <a:rPr lang="en-US" dirty="0"/>
              <a:t>for new users or those who prefer a simpler interface</a:t>
            </a:r>
            <a:r>
              <a:rPr lang="en-US" dirty="0" smtClean="0"/>
              <a:t>.</a:t>
            </a:r>
            <a:endParaRPr lang="en-US" dirty="0"/>
          </a:p>
          <a:p>
            <a:r>
              <a:rPr lang="en-US" dirty="0" smtClean="0"/>
              <a:t>Syntax: $</a:t>
            </a:r>
            <a:r>
              <a:rPr lang="en-US" dirty="0" err="1" smtClean="0"/>
              <a:t>nano</a:t>
            </a:r>
            <a:r>
              <a:rPr lang="en-US" dirty="0" smtClean="0"/>
              <a:t> filename</a:t>
            </a:r>
          </a:p>
          <a:p>
            <a:r>
              <a:rPr lang="en-US" dirty="0"/>
              <a:t>This will open the </a:t>
            </a:r>
            <a:r>
              <a:rPr lang="en-US" dirty="0" smtClean="0"/>
              <a:t>file </a:t>
            </a:r>
            <a:r>
              <a:rPr lang="en-US" dirty="0"/>
              <a:t>in </a:t>
            </a:r>
            <a:r>
              <a:rPr lang="en-US" dirty="0" smtClean="0"/>
              <a:t>the </a:t>
            </a:r>
            <a:r>
              <a:rPr lang="en-US" dirty="0"/>
              <a:t>text editor. If the file doesn't exist</a:t>
            </a:r>
            <a:r>
              <a:rPr lang="en-US" dirty="0" smtClean="0"/>
              <a:t>, </a:t>
            </a:r>
            <a:r>
              <a:rPr lang="en-US" dirty="0" err="1" smtClean="0"/>
              <a:t>nano</a:t>
            </a:r>
            <a:r>
              <a:rPr lang="en-US" dirty="0" smtClean="0"/>
              <a:t> </a:t>
            </a:r>
            <a:r>
              <a:rPr lang="en-US" dirty="0"/>
              <a:t>will create it when you save your changes</a:t>
            </a:r>
            <a:r>
              <a:rPr lang="en-US" dirty="0" smtClean="0"/>
              <a:t>.</a:t>
            </a:r>
          </a:p>
          <a:p>
            <a:r>
              <a:rPr lang="en-US" dirty="0"/>
              <a:t>Some common keyboard shortcuts in </a:t>
            </a:r>
            <a:r>
              <a:rPr lang="en-US" dirty="0" err="1" smtClean="0"/>
              <a:t>nano</a:t>
            </a:r>
            <a:r>
              <a:rPr lang="en-US" dirty="0" smtClean="0"/>
              <a:t> include:</a:t>
            </a:r>
          </a:p>
          <a:p>
            <a:r>
              <a:rPr lang="en-US" dirty="0" smtClean="0"/>
              <a:t>Ctrl + g : </a:t>
            </a:r>
            <a:r>
              <a:rPr lang="en-US" dirty="0"/>
              <a:t>Display the help menu, which provides a list of available commands</a:t>
            </a:r>
            <a:r>
              <a:rPr lang="en-US" dirty="0" smtClean="0"/>
              <a:t>.</a:t>
            </a:r>
          </a:p>
          <a:p>
            <a:r>
              <a:rPr lang="en-US" dirty="0" smtClean="0"/>
              <a:t>Ctrl + o : </a:t>
            </a:r>
            <a:r>
              <a:rPr lang="en-US" dirty="0"/>
              <a:t>Save the file (Write Out</a:t>
            </a:r>
            <a:r>
              <a:rPr lang="en-US" dirty="0" smtClean="0"/>
              <a:t>).</a:t>
            </a:r>
          </a:p>
          <a:p>
            <a:r>
              <a:rPr lang="en-US" dirty="0" smtClean="0"/>
              <a:t>Ctrl + x : exit </a:t>
            </a:r>
            <a:r>
              <a:rPr lang="en-US" dirty="0" err="1" smtClean="0"/>
              <a:t>nano</a:t>
            </a:r>
            <a:r>
              <a:rPr lang="en-US" dirty="0" smtClean="0"/>
              <a:t> ,</a:t>
            </a:r>
            <a:r>
              <a:rPr lang="en-US" dirty="0"/>
              <a:t> If changes have been made</a:t>
            </a:r>
            <a:r>
              <a:rPr lang="en-US" dirty="0" smtClean="0"/>
              <a:t>, </a:t>
            </a:r>
            <a:r>
              <a:rPr lang="en-US" dirty="0" err="1" smtClean="0"/>
              <a:t>nano</a:t>
            </a:r>
            <a:r>
              <a:rPr lang="en-US" dirty="0" smtClean="0"/>
              <a:t> </a:t>
            </a:r>
            <a:r>
              <a:rPr lang="en-US" dirty="0"/>
              <a:t>will prompt you to save them before exiting</a:t>
            </a:r>
            <a:r>
              <a:rPr lang="en-US" dirty="0" smtClean="0"/>
              <a:t>.</a:t>
            </a:r>
          </a:p>
          <a:p>
            <a:r>
              <a:rPr lang="en-US" dirty="0" smtClean="0"/>
              <a:t>Ctrl + w : </a:t>
            </a:r>
            <a:r>
              <a:rPr lang="en-US" dirty="0"/>
              <a:t>Search for text within the file.</a:t>
            </a:r>
            <a:endParaRPr lang="en-US" dirty="0" smtClean="0"/>
          </a:p>
          <a:p>
            <a:r>
              <a:rPr lang="en-US" dirty="0"/>
              <a:t>Ctrl + k</a:t>
            </a:r>
            <a:r>
              <a:rPr lang="en-US" dirty="0" smtClean="0"/>
              <a:t>: </a:t>
            </a:r>
            <a:r>
              <a:rPr lang="en-US" dirty="0"/>
              <a:t>Cut the current line.</a:t>
            </a:r>
            <a:endParaRPr lang="en-US" dirty="0" smtClean="0"/>
          </a:p>
          <a:p>
            <a:r>
              <a:rPr lang="en-US" dirty="0"/>
              <a:t>Ctrl + u</a:t>
            </a:r>
            <a:r>
              <a:rPr lang="en-US" dirty="0" smtClean="0"/>
              <a:t>: </a:t>
            </a:r>
            <a:r>
              <a:rPr lang="en-US" dirty="0"/>
              <a:t>Uncut (paste) the last cut text.</a:t>
            </a:r>
            <a:endParaRPr lang="en-US" dirty="0" smtClean="0"/>
          </a:p>
          <a:p>
            <a:r>
              <a:rPr lang="en-US" dirty="0"/>
              <a:t>Ctrl + </a:t>
            </a:r>
            <a:r>
              <a:rPr lang="en-US" dirty="0" smtClean="0"/>
              <a:t>c: </a:t>
            </a:r>
            <a:r>
              <a:rPr lang="en-US" dirty="0"/>
              <a:t>Display current cursor position</a:t>
            </a:r>
            <a:endParaRPr lang="en-US" dirty="0"/>
          </a:p>
          <a:p>
            <a:endParaRPr lang="en-US" dirty="0"/>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05226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TotalTime>
  <Words>1138</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Day3 LINUX HISTORY AND COMMANDS</vt:lpstr>
      <vt:lpstr>HISTORY AND PHILOSPHY OF LINUX</vt:lpstr>
      <vt:lpstr>LINUX COMMAND BASICS</vt:lpstr>
      <vt:lpstr>CONCEPTS:FILES AND PROCESSES</vt:lpstr>
      <vt:lpstr>Pathnames for files</vt:lpstr>
      <vt:lpstr>SOME COMMANDS</vt:lpstr>
      <vt:lpstr>LS COMMAND</vt:lpstr>
      <vt:lpstr>USING COMMANDS IN TERMINAL</vt:lpstr>
      <vt:lpstr>nano command</vt:lpstr>
      <vt:lpstr>Printing hello world through nano command</vt:lpstr>
      <vt:lpstr>Ownership &amp; Permissions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2024-04-03T16:36:51Z</dcterms:created>
  <dcterms:modified xsi:type="dcterms:W3CDTF">2024-04-03T18:48:06Z</dcterms:modified>
</cp:coreProperties>
</file>